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2" r:id="rId3"/>
    <p:sldId id="263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93" autoAdjust="0"/>
    <p:restoredTop sz="94681"/>
  </p:normalViewPr>
  <p:slideViewPr>
    <p:cSldViewPr snapToGrid="0">
      <p:cViewPr varScale="1">
        <p:scale>
          <a:sx n="99" d="100"/>
          <a:sy n="99" d="100"/>
        </p:scale>
        <p:origin x="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9985D-5C24-6D15-9E6A-912BEDAD86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4546382-78E9-3CFD-655E-85249DC6D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3D1AB-B22A-B38C-B5D8-9B2F4DC7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6DDD58-0DE9-ECBC-F08B-5CB63453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9D55D0-2065-1570-33AE-074A60AF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9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545B-8043-3D9F-00EC-2508B551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3F2D66-9E6B-AE49-3FAA-A4FCBBF68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498A3-9B7E-AED9-F068-C124E31D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F276FC-867F-6E13-B77D-8AF83EA2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62C64E-E92A-2815-5529-FF94894A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61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2B2606A-882A-7606-9507-454CAAF0F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E46A00-4A25-EC84-7FF7-1194BB77D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422E2D-AFEB-E0DE-7D42-B6AC6EE7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C02512-9CB9-F6C6-4B3C-87245BEB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8DE7C-D252-A31D-50FE-73BE441EA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49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645180-80B2-37CE-7A9B-47F8A8AA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4F2A35-8AF6-EE11-6F34-5971C8661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D12291-FD77-FF49-15D4-90483D0E2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816186-271E-7B43-E3C9-F2B2127D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008675-428A-1404-2E43-FF9C55E52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63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96675-29EE-0840-37DC-65C82F62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CFFD1-F267-6D53-AF94-CAF8F55478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5070BB-B9BE-4777-2355-14FA44C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8902F7-5BE5-28A1-18A6-E4F108EAE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4F6213-42A0-B650-CFAB-E01A25E14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06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1D1CF9-3F6A-0B79-EA61-6FC5A6B4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7A7F37-8B34-F55D-F00C-99E6071D05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1135A7-C851-71B3-47D9-F8A9379E51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7A04E-1473-DF32-6EC7-1DF33DD3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C72523-0BBE-64B8-D936-BFD9F860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D8369C-86BF-AAE3-D85E-09B8006B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2809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B9A0BC-0BB4-B179-A746-88246391C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C066C1-6A31-C822-A403-4052E9B60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F02276-2C27-67AB-DDAC-D6A0396A2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725B53-48CD-2953-6EE9-8F7D4FA888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172B58-5D89-9748-3391-791D80745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96663D-E1FB-6B9F-D7D4-EC070717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A772FB9-E113-3F6A-C03C-734FC8F7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4077D5-B4DE-0A77-DE36-59F094139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2142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BB151-5433-E55B-2B08-6CD9DE3D5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B64EB1-A0AC-14B7-C575-24462B32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ADEAB9-D6CB-DC78-BFAE-FEC38DA93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C44F13-485B-BA3C-5D21-BB99C3B80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62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0137DD8-1C0F-62BC-6103-002765263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14599D-126C-86DF-E385-68345974A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B6EA89-BAA1-2779-D076-4AEF310E4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641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41CC8-B1D4-8478-6C21-706111792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E4A7D0-F072-2620-4602-5B221FD75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E0CB0C-096C-07CF-2A8A-6B1EA179D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A11741-2762-C010-D4F1-8A70C65D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52744A-BCB0-6E46-60CB-68927317C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2B8BF-EADC-4D71-7BEA-D6055D9D2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26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608EE-3912-4279-0509-1716B38B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C9D537-8B62-0B82-F52D-50B38D87D3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DBFBBA-80EA-1DA0-6D08-3D6D9CE2C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79BB83-C934-F62B-48D9-0D6028681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D44963-1DE2-4EC6-5FCD-557BD13B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6FE3F7-E722-010A-B858-63E9E884A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0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1CABDF-14B8-2C74-E596-96F35481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B2EB6A-57DD-0BA8-1F72-B33C6A853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1295E2-09D9-B03F-4522-D383E397A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5B0FC-506B-45FB-9F44-BC832F9DCB7B}" type="datetimeFigureOut">
              <a:rPr lang="zh-CN" altLang="en-US" smtClean="0"/>
              <a:t>2025/6/27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CB35B9-5532-372E-C6C0-CFAFF1F56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4E762-59B5-C59B-82EC-B0AEAA691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AC046-F0B8-4A91-A339-604E8E2F73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312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50A4DD3-761E-2D51-0692-68B14B38ECCE}"/>
              </a:ext>
            </a:extLst>
          </p:cNvPr>
          <p:cNvSpPr txBox="1"/>
          <p:nvPr/>
        </p:nvSpPr>
        <p:spPr>
          <a:xfrm>
            <a:off x="114367" y="107386"/>
            <a:ext cx="1459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软复位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554C3F-A370-F516-52B3-AD3FE6F572ED}"/>
              </a:ext>
            </a:extLst>
          </p:cNvPr>
          <p:cNvSpPr txBox="1"/>
          <p:nvPr/>
        </p:nvSpPr>
        <p:spPr>
          <a:xfrm>
            <a:off x="1573421" y="20550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相关逻辑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2CEF7F8-3D1E-FDF1-2698-C1934BF31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464" y="839890"/>
            <a:ext cx="6255071" cy="362603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77872BC-CC08-43CC-C864-C2E421B18B4F}"/>
              </a:ext>
            </a:extLst>
          </p:cNvPr>
          <p:cNvSpPr txBox="1"/>
          <p:nvPr/>
        </p:nvSpPr>
        <p:spPr>
          <a:xfrm>
            <a:off x="457200" y="2298965"/>
            <a:ext cx="2159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Token_number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Layer_number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0A8D62F-DCAD-82D2-D78C-668C375EA38D}"/>
              </a:ext>
            </a:extLst>
          </p:cNvPr>
          <p:cNvSpPr txBox="1"/>
          <p:nvPr/>
        </p:nvSpPr>
        <p:spPr>
          <a:xfrm>
            <a:off x="522416" y="5169165"/>
            <a:ext cx="34501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FPGA_ID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直接外部输入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305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D0DA99D-36F5-3761-4132-CF2ECECB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55" y="4623778"/>
            <a:ext cx="11468689" cy="207655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3BF67A3-EF71-8E5F-EBA2-D8C7193E4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172" y="107386"/>
            <a:ext cx="7107277" cy="526846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8E3B7DAF-AB85-B80E-4B81-0975A3F9FF03}"/>
              </a:ext>
            </a:extLst>
          </p:cNvPr>
          <p:cNvSpPr txBox="1"/>
          <p:nvPr/>
        </p:nvSpPr>
        <p:spPr>
          <a:xfrm>
            <a:off x="114367" y="107386"/>
            <a:ext cx="19864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频率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4DE3D60-9745-BB7D-E247-C40F1CB7AC96}"/>
              </a:ext>
            </a:extLst>
          </p:cNvPr>
          <p:cNvSpPr txBox="1"/>
          <p:nvPr/>
        </p:nvSpPr>
        <p:spPr>
          <a:xfrm>
            <a:off x="6142810" y="4139114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目前频率最高可以到</a:t>
            </a:r>
            <a:r>
              <a:rPr lang="en-US" altLang="zh-CN" b="1" dirty="0"/>
              <a:t>65M(66M)</a:t>
            </a:r>
            <a:endParaRPr lang="zh-CN" altLang="en-US" b="1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6DF5A52-7C18-6721-A0EE-DE604DF18ED5}"/>
              </a:ext>
            </a:extLst>
          </p:cNvPr>
          <p:cNvCxnSpPr/>
          <p:nvPr/>
        </p:nvCxnSpPr>
        <p:spPr>
          <a:xfrm flipH="1" flipV="1">
            <a:off x="6242050" y="3289300"/>
            <a:ext cx="1212850" cy="825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CEE7EE32-EE30-B055-CA2E-D4FC3228C0D1}"/>
              </a:ext>
            </a:extLst>
          </p:cNvPr>
          <p:cNvCxnSpPr>
            <a:cxnSpLocks/>
          </p:cNvCxnSpPr>
          <p:nvPr/>
        </p:nvCxnSpPr>
        <p:spPr>
          <a:xfrm flipH="1" flipV="1">
            <a:off x="7272200" y="3264986"/>
            <a:ext cx="182700" cy="874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54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图片 538">
            <a:extLst>
              <a:ext uri="{FF2B5EF4-FFF2-40B4-BE49-F238E27FC236}">
                <a16:creationId xmlns:a16="http://schemas.microsoft.com/office/drawing/2014/main" id="{4FD6453D-D881-C01E-CBFA-AFB4D58EC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5" y="386253"/>
            <a:ext cx="10319805" cy="6471574"/>
          </a:xfrm>
          <a:prstGeom prst="rect">
            <a:avLst/>
          </a:prstGeom>
        </p:spPr>
      </p:pic>
      <p:sp>
        <p:nvSpPr>
          <p:cNvPr id="540" name="矩形: 圆角 539">
            <a:extLst>
              <a:ext uri="{FF2B5EF4-FFF2-40B4-BE49-F238E27FC236}">
                <a16:creationId xmlns:a16="http://schemas.microsoft.com/office/drawing/2014/main" id="{3BF13C02-D169-25D4-56CC-20D0F7C12C78}"/>
              </a:ext>
            </a:extLst>
          </p:cNvPr>
          <p:cNvSpPr/>
          <p:nvPr/>
        </p:nvSpPr>
        <p:spPr>
          <a:xfrm>
            <a:off x="2152874" y="2340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42" name="直接箭头连接符 541">
            <a:extLst>
              <a:ext uri="{FF2B5EF4-FFF2-40B4-BE49-F238E27FC236}">
                <a16:creationId xmlns:a16="http://schemas.microsoft.com/office/drawing/2014/main" id="{E473A06F-041F-6149-C74B-9E85E51512DB}"/>
              </a:ext>
            </a:extLst>
          </p:cNvPr>
          <p:cNvCxnSpPr>
            <a:cxnSpLocks/>
            <a:stCxn id="540" idx="2"/>
          </p:cNvCxnSpPr>
          <p:nvPr/>
        </p:nvCxnSpPr>
        <p:spPr>
          <a:xfrm>
            <a:off x="2577577" y="538472"/>
            <a:ext cx="0" cy="22352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连接符: 肘形 545">
            <a:extLst>
              <a:ext uri="{FF2B5EF4-FFF2-40B4-BE49-F238E27FC236}">
                <a16:creationId xmlns:a16="http://schemas.microsoft.com/office/drawing/2014/main" id="{1FD35EA6-4543-1D5B-2455-5E5B99D467B9}"/>
              </a:ext>
            </a:extLst>
          </p:cNvPr>
          <p:cNvCxnSpPr>
            <a:cxnSpLocks/>
            <a:stCxn id="540" idx="3"/>
            <a:endCxn id="550" idx="1"/>
          </p:cNvCxnSpPr>
          <p:nvPr/>
        </p:nvCxnSpPr>
        <p:spPr>
          <a:xfrm>
            <a:off x="3002280" y="386253"/>
            <a:ext cx="1173480" cy="4950287"/>
          </a:xfrm>
          <a:prstGeom prst="bentConnector3">
            <a:avLst>
              <a:gd name="adj1" fmla="val 70346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矩形 549">
            <a:extLst>
              <a:ext uri="{FF2B5EF4-FFF2-40B4-BE49-F238E27FC236}">
                <a16:creationId xmlns:a16="http://schemas.microsoft.com/office/drawing/2014/main" id="{26ED0CEA-3006-3BFC-527F-CCB63972ABC5}"/>
              </a:ext>
            </a:extLst>
          </p:cNvPr>
          <p:cNvSpPr/>
          <p:nvPr/>
        </p:nvSpPr>
        <p:spPr>
          <a:xfrm>
            <a:off x="4175760" y="510540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3" name="矩形: 圆角 552">
            <a:extLst>
              <a:ext uri="{FF2B5EF4-FFF2-40B4-BE49-F238E27FC236}">
                <a16:creationId xmlns:a16="http://schemas.microsoft.com/office/drawing/2014/main" id="{A889D7BB-B0F2-CE14-8252-2CA051BFD805}"/>
              </a:ext>
            </a:extLst>
          </p:cNvPr>
          <p:cNvSpPr/>
          <p:nvPr/>
        </p:nvSpPr>
        <p:spPr>
          <a:xfrm>
            <a:off x="2152874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4" name="矩形: 圆角 553">
            <a:extLst>
              <a:ext uri="{FF2B5EF4-FFF2-40B4-BE49-F238E27FC236}">
                <a16:creationId xmlns:a16="http://schemas.microsoft.com/office/drawing/2014/main" id="{F179A121-8454-687A-523E-355B25D94EE6}"/>
              </a:ext>
            </a:extLst>
          </p:cNvPr>
          <p:cNvSpPr/>
          <p:nvPr/>
        </p:nvSpPr>
        <p:spPr>
          <a:xfrm>
            <a:off x="2152874" y="216461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5" name="矩形: 圆角 554">
            <a:extLst>
              <a:ext uri="{FF2B5EF4-FFF2-40B4-BE49-F238E27FC236}">
                <a16:creationId xmlns:a16="http://schemas.microsoft.com/office/drawing/2014/main" id="{63AB19F2-6B86-AE97-51BD-9A7A62118491}"/>
              </a:ext>
            </a:extLst>
          </p:cNvPr>
          <p:cNvSpPr/>
          <p:nvPr/>
        </p:nvSpPr>
        <p:spPr>
          <a:xfrm>
            <a:off x="2068046" y="3896893"/>
            <a:ext cx="144376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6" name="矩形: 圆角 555">
            <a:extLst>
              <a:ext uri="{FF2B5EF4-FFF2-40B4-BE49-F238E27FC236}">
                <a16:creationId xmlns:a16="http://schemas.microsoft.com/office/drawing/2014/main" id="{0CE4B697-7F01-22C4-9F59-ECB6994948F3}"/>
              </a:ext>
            </a:extLst>
          </p:cNvPr>
          <p:cNvSpPr/>
          <p:nvPr/>
        </p:nvSpPr>
        <p:spPr>
          <a:xfrm>
            <a:off x="2577577" y="474189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7" name="矩形: 圆角 556">
            <a:extLst>
              <a:ext uri="{FF2B5EF4-FFF2-40B4-BE49-F238E27FC236}">
                <a16:creationId xmlns:a16="http://schemas.microsoft.com/office/drawing/2014/main" id="{91691FC4-704E-4D8E-EB27-E89AFAD0FC7C}"/>
              </a:ext>
            </a:extLst>
          </p:cNvPr>
          <p:cNvSpPr/>
          <p:nvPr/>
        </p:nvSpPr>
        <p:spPr>
          <a:xfrm>
            <a:off x="1685757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58" name="直接箭头连接符 557">
            <a:extLst>
              <a:ext uri="{FF2B5EF4-FFF2-40B4-BE49-F238E27FC236}">
                <a16:creationId xmlns:a16="http://schemas.microsoft.com/office/drawing/2014/main" id="{F8603B6E-7313-E596-C4CA-D8816DB15D66}"/>
              </a:ext>
            </a:extLst>
          </p:cNvPr>
          <p:cNvCxnSpPr>
            <a:cxnSpLocks/>
            <a:stCxn id="557" idx="2"/>
          </p:cNvCxnSpPr>
          <p:nvPr/>
        </p:nvCxnSpPr>
        <p:spPr>
          <a:xfrm>
            <a:off x="2110460" y="5046331"/>
            <a:ext cx="0" cy="90843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接箭头连接符 563">
            <a:extLst>
              <a:ext uri="{FF2B5EF4-FFF2-40B4-BE49-F238E27FC236}">
                <a16:creationId xmlns:a16="http://schemas.microsoft.com/office/drawing/2014/main" id="{7AD1E1AB-664D-56A5-135D-359D3CF1517B}"/>
              </a:ext>
            </a:extLst>
          </p:cNvPr>
          <p:cNvCxnSpPr>
            <a:cxnSpLocks/>
            <a:stCxn id="556" idx="2"/>
          </p:cNvCxnSpPr>
          <p:nvPr/>
        </p:nvCxnSpPr>
        <p:spPr>
          <a:xfrm>
            <a:off x="3164317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矩形: 圆角 567">
            <a:extLst>
              <a:ext uri="{FF2B5EF4-FFF2-40B4-BE49-F238E27FC236}">
                <a16:creationId xmlns:a16="http://schemas.microsoft.com/office/drawing/2014/main" id="{17D7937C-2908-F820-9434-BEDFC9349102}"/>
              </a:ext>
            </a:extLst>
          </p:cNvPr>
          <p:cNvSpPr/>
          <p:nvPr/>
        </p:nvSpPr>
        <p:spPr>
          <a:xfrm>
            <a:off x="2272777" y="559380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9" name="直接箭头连接符 568">
            <a:extLst>
              <a:ext uri="{FF2B5EF4-FFF2-40B4-BE49-F238E27FC236}">
                <a16:creationId xmlns:a16="http://schemas.microsoft.com/office/drawing/2014/main" id="{7648EABB-9FDC-4926-9BB4-E00813325D46}"/>
              </a:ext>
            </a:extLst>
          </p:cNvPr>
          <p:cNvCxnSpPr>
            <a:cxnSpLocks/>
            <a:stCxn id="568" idx="2"/>
          </p:cNvCxnSpPr>
          <p:nvPr/>
        </p:nvCxnSpPr>
        <p:spPr>
          <a:xfrm>
            <a:off x="2859517" y="5898241"/>
            <a:ext cx="0" cy="2028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矩形: 圆角 572">
            <a:extLst>
              <a:ext uri="{FF2B5EF4-FFF2-40B4-BE49-F238E27FC236}">
                <a16:creationId xmlns:a16="http://schemas.microsoft.com/office/drawing/2014/main" id="{0EB1E1CF-FA12-0BF5-FD4C-095FF9CDB16C}"/>
              </a:ext>
            </a:extLst>
          </p:cNvPr>
          <p:cNvSpPr/>
          <p:nvPr/>
        </p:nvSpPr>
        <p:spPr>
          <a:xfrm>
            <a:off x="4416537" y="1245306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4" name="矩形: 圆角 573">
            <a:extLst>
              <a:ext uri="{FF2B5EF4-FFF2-40B4-BE49-F238E27FC236}">
                <a16:creationId xmlns:a16="http://schemas.microsoft.com/office/drawing/2014/main" id="{9300FD3F-29FD-A900-076B-1F3EA0650309}"/>
              </a:ext>
            </a:extLst>
          </p:cNvPr>
          <p:cNvSpPr/>
          <p:nvPr/>
        </p:nvSpPr>
        <p:spPr>
          <a:xfrm>
            <a:off x="4416537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5" name="矩形: 圆角 574">
            <a:extLst>
              <a:ext uri="{FF2B5EF4-FFF2-40B4-BE49-F238E27FC236}">
                <a16:creationId xmlns:a16="http://schemas.microsoft.com/office/drawing/2014/main" id="{96967700-1E1C-7CEA-FFFD-33D4E6A00B93}"/>
              </a:ext>
            </a:extLst>
          </p:cNvPr>
          <p:cNvSpPr/>
          <p:nvPr/>
        </p:nvSpPr>
        <p:spPr>
          <a:xfrm>
            <a:off x="4446046" y="3902324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6" name="矩形: 圆角 575">
            <a:extLst>
              <a:ext uri="{FF2B5EF4-FFF2-40B4-BE49-F238E27FC236}">
                <a16:creationId xmlns:a16="http://schemas.microsoft.com/office/drawing/2014/main" id="{7783A755-B621-30CD-2F21-F41B5119441C}"/>
              </a:ext>
            </a:extLst>
          </p:cNvPr>
          <p:cNvSpPr/>
          <p:nvPr/>
        </p:nvSpPr>
        <p:spPr>
          <a:xfrm>
            <a:off x="4446046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77" name="直接箭头连接符 576">
            <a:extLst>
              <a:ext uri="{FF2B5EF4-FFF2-40B4-BE49-F238E27FC236}">
                <a16:creationId xmlns:a16="http://schemas.microsoft.com/office/drawing/2014/main" id="{AF41B809-4FC7-664F-59EF-3637A56BB3D7}"/>
              </a:ext>
            </a:extLst>
          </p:cNvPr>
          <p:cNvCxnSpPr>
            <a:cxnSpLocks/>
            <a:stCxn id="576" idx="2"/>
          </p:cNvCxnSpPr>
          <p:nvPr/>
        </p:nvCxnSpPr>
        <p:spPr>
          <a:xfrm>
            <a:off x="4870749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矩形: 圆角 580">
            <a:extLst>
              <a:ext uri="{FF2B5EF4-FFF2-40B4-BE49-F238E27FC236}">
                <a16:creationId xmlns:a16="http://schemas.microsoft.com/office/drawing/2014/main" id="{08D84087-F357-293C-84B2-B18A7A306F40}"/>
              </a:ext>
            </a:extLst>
          </p:cNvPr>
          <p:cNvSpPr/>
          <p:nvPr/>
        </p:nvSpPr>
        <p:spPr>
          <a:xfrm>
            <a:off x="4469429" y="559380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2" name="矩形: 圆角 581">
            <a:extLst>
              <a:ext uri="{FF2B5EF4-FFF2-40B4-BE49-F238E27FC236}">
                <a16:creationId xmlns:a16="http://schemas.microsoft.com/office/drawing/2014/main" id="{99FDC885-5062-0AFA-59C2-DA237E6C87B4}"/>
              </a:ext>
            </a:extLst>
          </p:cNvPr>
          <p:cNvSpPr/>
          <p:nvPr/>
        </p:nvSpPr>
        <p:spPr>
          <a:xfrm>
            <a:off x="6801149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3" name="矩形: 圆角 582">
            <a:extLst>
              <a:ext uri="{FF2B5EF4-FFF2-40B4-BE49-F238E27FC236}">
                <a16:creationId xmlns:a16="http://schemas.microsoft.com/office/drawing/2014/main" id="{9EA4559F-7E57-A7B8-F241-F3EA3525C0F8}"/>
              </a:ext>
            </a:extLst>
          </p:cNvPr>
          <p:cNvSpPr/>
          <p:nvPr/>
        </p:nvSpPr>
        <p:spPr>
          <a:xfrm>
            <a:off x="6801149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4" name="矩形: 圆角 583">
            <a:extLst>
              <a:ext uri="{FF2B5EF4-FFF2-40B4-BE49-F238E27FC236}">
                <a16:creationId xmlns:a16="http://schemas.microsoft.com/office/drawing/2014/main" id="{91CC6CF4-5E4B-B260-12BC-0044037A4B4E}"/>
              </a:ext>
            </a:extLst>
          </p:cNvPr>
          <p:cNvSpPr/>
          <p:nvPr/>
        </p:nvSpPr>
        <p:spPr>
          <a:xfrm>
            <a:off x="6714788" y="3896893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5" name="矩形: 圆角 584">
            <a:extLst>
              <a:ext uri="{FF2B5EF4-FFF2-40B4-BE49-F238E27FC236}">
                <a16:creationId xmlns:a16="http://schemas.microsoft.com/office/drawing/2014/main" id="{A55202FD-2458-43AF-459B-3DB225260D42}"/>
              </a:ext>
            </a:extLst>
          </p:cNvPr>
          <p:cNvSpPr/>
          <p:nvPr/>
        </p:nvSpPr>
        <p:spPr>
          <a:xfrm>
            <a:off x="6701601" y="474189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6" name="矩形: 圆角 585">
            <a:extLst>
              <a:ext uri="{FF2B5EF4-FFF2-40B4-BE49-F238E27FC236}">
                <a16:creationId xmlns:a16="http://schemas.microsoft.com/office/drawing/2014/main" id="{6EAD0A94-29A7-6244-DC62-4D6749176D5A}"/>
              </a:ext>
            </a:extLst>
          </p:cNvPr>
          <p:cNvSpPr/>
          <p:nvPr/>
        </p:nvSpPr>
        <p:spPr>
          <a:xfrm>
            <a:off x="9143028" y="1275432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7" name="矩形: 圆角 586">
            <a:extLst>
              <a:ext uri="{FF2B5EF4-FFF2-40B4-BE49-F238E27FC236}">
                <a16:creationId xmlns:a16="http://schemas.microsoft.com/office/drawing/2014/main" id="{B2F26E06-6CAF-B2D1-A7CE-2A8B41632B7C}"/>
              </a:ext>
            </a:extLst>
          </p:cNvPr>
          <p:cNvSpPr/>
          <p:nvPr/>
        </p:nvSpPr>
        <p:spPr>
          <a:xfrm>
            <a:off x="9143028" y="216461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9" name="矩形: 圆角 588">
            <a:extLst>
              <a:ext uri="{FF2B5EF4-FFF2-40B4-BE49-F238E27FC236}">
                <a16:creationId xmlns:a16="http://schemas.microsoft.com/office/drawing/2014/main" id="{AB301A9D-7331-C023-4641-7B27FB407AE5}"/>
              </a:ext>
            </a:extLst>
          </p:cNvPr>
          <p:cNvSpPr/>
          <p:nvPr/>
        </p:nvSpPr>
        <p:spPr>
          <a:xfrm>
            <a:off x="9325871" y="386115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矩形: 圆角 589">
            <a:extLst>
              <a:ext uri="{FF2B5EF4-FFF2-40B4-BE49-F238E27FC236}">
                <a16:creationId xmlns:a16="http://schemas.microsoft.com/office/drawing/2014/main" id="{240D1CFB-E8FF-4DEE-3C02-CAB9BC1E287E}"/>
              </a:ext>
            </a:extLst>
          </p:cNvPr>
          <p:cNvSpPr/>
          <p:nvPr/>
        </p:nvSpPr>
        <p:spPr>
          <a:xfrm>
            <a:off x="9322843" y="474490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1" name="直接箭头连接符 590">
            <a:extLst>
              <a:ext uri="{FF2B5EF4-FFF2-40B4-BE49-F238E27FC236}">
                <a16:creationId xmlns:a16="http://schemas.microsoft.com/office/drawing/2014/main" id="{0E3BC0CB-3830-202F-5776-B737BAC7EB09}"/>
              </a:ext>
            </a:extLst>
          </p:cNvPr>
          <p:cNvCxnSpPr>
            <a:cxnSpLocks/>
            <a:stCxn id="590" idx="2"/>
          </p:cNvCxnSpPr>
          <p:nvPr/>
        </p:nvCxnSpPr>
        <p:spPr>
          <a:xfrm flipH="1">
            <a:off x="9747545" y="5049342"/>
            <a:ext cx="1" cy="2033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矩形 593">
            <a:extLst>
              <a:ext uri="{FF2B5EF4-FFF2-40B4-BE49-F238E27FC236}">
                <a16:creationId xmlns:a16="http://schemas.microsoft.com/office/drawing/2014/main" id="{EAC7813B-CA4D-1358-2217-ED4B228AB597}"/>
              </a:ext>
            </a:extLst>
          </p:cNvPr>
          <p:cNvSpPr/>
          <p:nvPr/>
        </p:nvSpPr>
        <p:spPr>
          <a:xfrm>
            <a:off x="8879840" y="510032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5" name="连接符: 肘形 594">
            <a:extLst>
              <a:ext uri="{FF2B5EF4-FFF2-40B4-BE49-F238E27FC236}">
                <a16:creationId xmlns:a16="http://schemas.microsoft.com/office/drawing/2014/main" id="{B003F0A8-5023-9277-4FC8-419553F6903C}"/>
              </a:ext>
            </a:extLst>
          </p:cNvPr>
          <p:cNvCxnSpPr>
            <a:cxnSpLocks/>
            <a:stCxn id="581" idx="3"/>
            <a:endCxn id="594" idx="1"/>
          </p:cNvCxnSpPr>
          <p:nvPr/>
        </p:nvCxnSpPr>
        <p:spPr>
          <a:xfrm flipV="1">
            <a:off x="5318835" y="5331460"/>
            <a:ext cx="3561005" cy="414562"/>
          </a:xfrm>
          <a:prstGeom prst="bentConnector3">
            <a:avLst>
              <a:gd name="adj1" fmla="val 79815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连接符: 肘形 603">
            <a:extLst>
              <a:ext uri="{FF2B5EF4-FFF2-40B4-BE49-F238E27FC236}">
                <a16:creationId xmlns:a16="http://schemas.microsoft.com/office/drawing/2014/main" id="{2ABE58B0-5597-4319-1925-CE83F1BAD4AD}"/>
              </a:ext>
            </a:extLst>
          </p:cNvPr>
          <p:cNvCxnSpPr>
            <a:cxnSpLocks/>
            <a:stCxn id="594" idx="2"/>
            <a:endCxn id="540" idx="0"/>
          </p:cNvCxnSpPr>
          <p:nvPr/>
        </p:nvCxnSpPr>
        <p:spPr>
          <a:xfrm rot="5400000" flipH="1">
            <a:off x="3397165" y="-585554"/>
            <a:ext cx="5328567" cy="6967743"/>
          </a:xfrm>
          <a:prstGeom prst="bentConnector5">
            <a:avLst>
              <a:gd name="adj1" fmla="val -23261"/>
              <a:gd name="adj2" fmla="val -28835"/>
              <a:gd name="adj3" fmla="val 102669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文本框 611">
            <a:extLst>
              <a:ext uri="{FF2B5EF4-FFF2-40B4-BE49-F238E27FC236}">
                <a16:creationId xmlns:a16="http://schemas.microsoft.com/office/drawing/2014/main" id="{52104463-F92A-79C9-3CAA-B89F5BE17FC8}"/>
              </a:ext>
            </a:extLst>
          </p:cNvPr>
          <p:cNvSpPr txBox="1"/>
          <p:nvPr/>
        </p:nvSpPr>
        <p:spPr>
          <a:xfrm>
            <a:off x="81605" y="3200"/>
            <a:ext cx="2650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FPGA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数据流图</a:t>
            </a:r>
          </a:p>
        </p:txBody>
      </p:sp>
    </p:spTree>
    <p:extLst>
      <p:ext uri="{BB962C8B-B14F-4D97-AF65-F5344CB8AC3E}">
        <p14:creationId xmlns:p14="http://schemas.microsoft.com/office/powerpoint/2010/main" val="157690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8B6515-77A3-AF34-644E-EA471329980A}"/>
              </a:ext>
            </a:extLst>
          </p:cNvPr>
          <p:cNvSpPr txBox="1"/>
          <p:nvPr/>
        </p:nvSpPr>
        <p:spPr>
          <a:xfrm>
            <a:off x="81605" y="3200"/>
            <a:ext cx="17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EAB2AB-473F-FA06-8F67-E64A883E0FDF}"/>
              </a:ext>
            </a:extLst>
          </p:cNvPr>
          <p:cNvSpPr txBox="1"/>
          <p:nvPr/>
        </p:nvSpPr>
        <p:spPr>
          <a:xfrm>
            <a:off x="1964581" y="15470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硬件已经可以支持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DD9D9-6088-7AAE-0055-2A64C4A81B9A}"/>
              </a:ext>
            </a:extLst>
          </p:cNvPr>
          <p:cNvSpPr txBox="1"/>
          <p:nvPr/>
        </p:nvSpPr>
        <p:spPr>
          <a:xfrm>
            <a:off x="218440" y="1054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CF6DFA0-48E0-C5B0-3248-C073BEC8B28D}"/>
              </a:ext>
            </a:extLst>
          </p:cNvPr>
          <p:cNvSpPr txBox="1"/>
          <p:nvPr/>
        </p:nvSpPr>
        <p:spPr>
          <a:xfrm>
            <a:off x="218440" y="1644843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70383A-50E2-537D-7C7B-443C3A6C7ED7}"/>
              </a:ext>
            </a:extLst>
          </p:cNvPr>
          <p:cNvSpPr/>
          <p:nvPr/>
        </p:nvSpPr>
        <p:spPr>
          <a:xfrm>
            <a:off x="5817883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FPGA2(block14-20)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F7AB9E-3218-3DC6-19C0-1EC027A4A6A8}"/>
              </a:ext>
            </a:extLst>
          </p:cNvPr>
          <p:cNvSpPr/>
          <p:nvPr/>
        </p:nvSpPr>
        <p:spPr>
          <a:xfrm>
            <a:off x="8076475" y="1097280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FPGA3(block21-27)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22121DE-C3B9-3D73-10AC-5B5F0A0FC7EC}"/>
              </a:ext>
            </a:extLst>
          </p:cNvPr>
          <p:cNvSpPr/>
          <p:nvPr/>
        </p:nvSpPr>
        <p:spPr>
          <a:xfrm>
            <a:off x="3559291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9C721FE-E22B-A67E-11E8-7A8814C33752}"/>
              </a:ext>
            </a:extLst>
          </p:cNvPr>
          <p:cNvSpPr/>
          <p:nvPr/>
        </p:nvSpPr>
        <p:spPr>
          <a:xfrm>
            <a:off x="1300699" y="1109226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7629AF03-F8F6-B7B0-8899-06D5076B31F7}"/>
              </a:ext>
            </a:extLst>
          </p:cNvPr>
          <p:cNvSpPr/>
          <p:nvPr/>
        </p:nvSpPr>
        <p:spPr>
          <a:xfrm>
            <a:off x="3559291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8F87A32-D183-137C-75C9-C9259E348832}"/>
              </a:ext>
            </a:extLst>
          </p:cNvPr>
          <p:cNvSpPr/>
          <p:nvPr/>
        </p:nvSpPr>
        <p:spPr>
          <a:xfrm>
            <a:off x="5817883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E2B532-371C-3086-8474-59B6F9A39A28}"/>
              </a:ext>
            </a:extLst>
          </p:cNvPr>
          <p:cNvSpPr/>
          <p:nvPr/>
        </p:nvSpPr>
        <p:spPr>
          <a:xfrm>
            <a:off x="8076475" y="1686041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FPGA2(block14-20)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08E266-7404-1684-D676-0C13964EA353}"/>
              </a:ext>
            </a:extLst>
          </p:cNvPr>
          <p:cNvSpPr txBox="1"/>
          <p:nvPr/>
        </p:nvSpPr>
        <p:spPr>
          <a:xfrm>
            <a:off x="218440" y="223483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token2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1803076-1437-C745-2B13-B286094B8316}"/>
              </a:ext>
            </a:extLst>
          </p:cNvPr>
          <p:cNvSpPr txBox="1"/>
          <p:nvPr/>
        </p:nvSpPr>
        <p:spPr>
          <a:xfrm>
            <a:off x="222385" y="2824821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token3</a:t>
            </a:r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129A110-B59C-B232-BA02-F0FDE916544B}"/>
              </a:ext>
            </a:extLst>
          </p:cNvPr>
          <p:cNvSpPr/>
          <p:nvPr/>
        </p:nvSpPr>
        <p:spPr>
          <a:xfrm>
            <a:off x="5817883" y="2277258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DD6F424-CEE9-6F08-D5AC-B261A4468512}"/>
              </a:ext>
            </a:extLst>
          </p:cNvPr>
          <p:cNvSpPr/>
          <p:nvPr/>
        </p:nvSpPr>
        <p:spPr>
          <a:xfrm>
            <a:off x="8076475" y="2867247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FPGA0(block0-6)</a:t>
            </a:r>
            <a:endParaRPr lang="zh-CN" altLang="en-US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6094691-F316-95F6-1657-3758CE911DFF}"/>
              </a:ext>
            </a:extLst>
          </p:cNvPr>
          <p:cNvSpPr/>
          <p:nvPr/>
        </p:nvSpPr>
        <p:spPr>
          <a:xfrm>
            <a:off x="8076475" y="2277258"/>
            <a:ext cx="2043878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FPGA1(block7-13)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92C570C-AC45-2628-BD11-5A17E2E9272F}"/>
              </a:ext>
            </a:extLst>
          </p:cNvPr>
          <p:cNvSpPr txBox="1"/>
          <p:nvPr/>
        </p:nvSpPr>
        <p:spPr>
          <a:xfrm flipH="1">
            <a:off x="3698168" y="4155441"/>
            <a:ext cx="38100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级流水化，需要软件端控制，可提高</a:t>
            </a:r>
            <a:r>
              <a:rPr lang="en-US" altLang="zh-CN" b="1" dirty="0"/>
              <a:t>4</a:t>
            </a:r>
            <a:r>
              <a:rPr lang="zh-CN" altLang="en-US" b="1" dirty="0"/>
              <a:t>倍</a:t>
            </a:r>
            <a:r>
              <a:rPr lang="zh-CN" altLang="en-US" dirty="0"/>
              <a:t>运行速度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8DFE079-7313-5E13-CB44-DBBF8AA82F22}"/>
              </a:ext>
            </a:extLst>
          </p:cNvPr>
          <p:cNvSpPr txBox="1"/>
          <p:nvPr/>
        </p:nvSpPr>
        <p:spPr>
          <a:xfrm>
            <a:off x="10611414" y="2192406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95A81A0-3DF8-38FB-5348-C12E2C2996E6}"/>
              </a:ext>
            </a:extLst>
          </p:cNvPr>
          <p:cNvSpPr txBox="1"/>
          <p:nvPr/>
        </p:nvSpPr>
        <p:spPr>
          <a:xfrm>
            <a:off x="10611415" y="1644843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357C63-9A27-A4BF-16DC-F1E5C0A259CC}"/>
              </a:ext>
            </a:extLst>
          </p:cNvPr>
          <p:cNvSpPr txBox="1"/>
          <p:nvPr/>
        </p:nvSpPr>
        <p:spPr>
          <a:xfrm>
            <a:off x="10611413" y="2807427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……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60479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D0E672-05C0-162D-539C-51AC121A514B}"/>
              </a:ext>
            </a:extLst>
          </p:cNvPr>
          <p:cNvSpPr txBox="1"/>
          <p:nvPr/>
        </p:nvSpPr>
        <p:spPr>
          <a:xfrm>
            <a:off x="81605" y="38362"/>
            <a:ext cx="1701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9778D-2925-64D9-FEE1-7C091C74D203}"/>
              </a:ext>
            </a:extLst>
          </p:cNvPr>
          <p:cNvSpPr txBox="1"/>
          <p:nvPr/>
        </p:nvSpPr>
        <p:spPr>
          <a:xfrm>
            <a:off x="1498600" y="333202"/>
            <a:ext cx="356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内部，实现</a:t>
            </a:r>
            <a:r>
              <a:rPr lang="en-US" altLang="zh-CN" dirty="0"/>
              <a:t>block</a:t>
            </a:r>
            <a:r>
              <a:rPr lang="zh-CN" altLang="en-US" dirty="0"/>
              <a:t>级别流水化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C3B-CE6D-0E44-BDD6-55946B7F643D}"/>
              </a:ext>
            </a:extLst>
          </p:cNvPr>
          <p:cNvSpPr txBox="1"/>
          <p:nvPr/>
        </p:nvSpPr>
        <p:spPr>
          <a:xfrm>
            <a:off x="279400" y="11767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D9A21-0746-008E-960B-D4A40E44B43E}"/>
              </a:ext>
            </a:extLst>
          </p:cNvPr>
          <p:cNvSpPr/>
          <p:nvPr/>
        </p:nvSpPr>
        <p:spPr>
          <a:xfrm>
            <a:off x="131593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D2C29A-735A-8A05-3AFB-45206A568257}"/>
              </a:ext>
            </a:extLst>
          </p:cNvPr>
          <p:cNvSpPr/>
          <p:nvPr/>
        </p:nvSpPr>
        <p:spPr>
          <a:xfrm>
            <a:off x="250579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25D9B5-D8CA-8D1C-4754-B0F42EB47064}"/>
              </a:ext>
            </a:extLst>
          </p:cNvPr>
          <p:cNvSpPr/>
          <p:nvPr/>
        </p:nvSpPr>
        <p:spPr>
          <a:xfrm>
            <a:off x="369564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0DB4D-DCE3-73B5-B452-ABAABD2245C2}"/>
              </a:ext>
            </a:extLst>
          </p:cNvPr>
          <p:cNvSpPr/>
          <p:nvPr/>
        </p:nvSpPr>
        <p:spPr>
          <a:xfrm>
            <a:off x="488550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C104E1-A036-2A56-4B11-7A1DBB402CF9}"/>
              </a:ext>
            </a:extLst>
          </p:cNvPr>
          <p:cNvSpPr/>
          <p:nvPr/>
        </p:nvSpPr>
        <p:spPr>
          <a:xfrm>
            <a:off x="607535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8E7B1D-8151-4B8D-F451-73B8C1EC528A}"/>
              </a:ext>
            </a:extLst>
          </p:cNvPr>
          <p:cNvSpPr/>
          <p:nvPr/>
        </p:nvSpPr>
        <p:spPr>
          <a:xfrm>
            <a:off x="726521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311F9-0239-EE8D-C0FD-F0345B91ECE0}"/>
              </a:ext>
            </a:extLst>
          </p:cNvPr>
          <p:cNvSpPr/>
          <p:nvPr/>
        </p:nvSpPr>
        <p:spPr>
          <a:xfrm>
            <a:off x="845506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B1F8E-A2D2-D79B-8E7C-C94E017B1C2D}"/>
              </a:ext>
            </a:extLst>
          </p:cNvPr>
          <p:cNvSpPr txBox="1"/>
          <p:nvPr/>
        </p:nvSpPr>
        <p:spPr>
          <a:xfrm>
            <a:off x="283345" y="1689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018F4B6-846A-F845-F580-A0B386FE5BC6}"/>
              </a:ext>
            </a:extLst>
          </p:cNvPr>
          <p:cNvSpPr/>
          <p:nvPr/>
        </p:nvSpPr>
        <p:spPr>
          <a:xfrm>
            <a:off x="3635444" y="4573540"/>
            <a:ext cx="8280399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14C625-AD54-C9EB-354B-17AC06086B2E}"/>
              </a:ext>
            </a:extLst>
          </p:cNvPr>
          <p:cNvSpPr/>
          <p:nvPr/>
        </p:nvSpPr>
        <p:spPr>
          <a:xfrm>
            <a:off x="1913593" y="1689854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11F2B-C6B5-749E-B537-D5742A4C0D80}"/>
              </a:ext>
            </a:extLst>
          </p:cNvPr>
          <p:cNvSpPr txBox="1"/>
          <p:nvPr/>
        </p:nvSpPr>
        <p:spPr>
          <a:xfrm>
            <a:off x="595333" y="2294109"/>
            <a:ext cx="861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先考虑两个</a:t>
            </a:r>
            <a:r>
              <a:rPr lang="en-US" altLang="zh-CN" dirty="0"/>
              <a:t>block</a:t>
            </a:r>
            <a:r>
              <a:rPr lang="zh-CN" altLang="en-US" dirty="0"/>
              <a:t>并行，由于起始的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S19</a:t>
            </a:r>
            <a:r>
              <a:rPr lang="zh-CN" altLang="en-US" dirty="0"/>
              <a:t>阶段的输出</a:t>
            </a:r>
            <a:r>
              <a:rPr lang="en-US" altLang="zh-CN" dirty="0"/>
              <a:t>)Bram</a:t>
            </a:r>
            <a:r>
              <a:rPr lang="zh-CN" altLang="en-US" dirty="0"/>
              <a:t>在后面的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需要使用。同样的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的输出</a:t>
            </a:r>
            <a:r>
              <a:rPr lang="en-US" altLang="zh-CN" dirty="0"/>
              <a:t>Bram</a:t>
            </a:r>
            <a:r>
              <a:rPr lang="zh-CN" altLang="en-US" dirty="0"/>
              <a:t>在后面的</a:t>
            </a:r>
            <a:r>
              <a:rPr lang="en-US" altLang="zh-CN" dirty="0"/>
              <a:t>S19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51B0CA-738B-86B5-ED10-7D55C6B35513}"/>
              </a:ext>
            </a:extLst>
          </p:cNvPr>
          <p:cNvSpPr/>
          <p:nvPr/>
        </p:nvSpPr>
        <p:spPr>
          <a:xfrm>
            <a:off x="713172" y="3922666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43EEAB7-527C-2A5E-EB18-D3DC356554BC}"/>
              </a:ext>
            </a:extLst>
          </p:cNvPr>
          <p:cNvSpPr/>
          <p:nvPr/>
        </p:nvSpPr>
        <p:spPr>
          <a:xfrm>
            <a:off x="6585789" y="3918020"/>
            <a:ext cx="456497" cy="105478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764C16D-5FE2-5378-741E-296FA8984345}"/>
              </a:ext>
            </a:extLst>
          </p:cNvPr>
          <p:cNvSpPr txBox="1"/>
          <p:nvPr/>
        </p:nvSpPr>
        <p:spPr>
          <a:xfrm>
            <a:off x="813987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42C371-A611-C649-E86F-B5A44F1A9B5D}"/>
              </a:ext>
            </a:extLst>
          </p:cNvPr>
          <p:cNvSpPr/>
          <p:nvPr/>
        </p:nvSpPr>
        <p:spPr>
          <a:xfrm>
            <a:off x="3185218" y="3634699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AE83179-39E9-538D-8239-1B6DE90BA70A}"/>
              </a:ext>
            </a:extLst>
          </p:cNvPr>
          <p:cNvCxnSpPr>
            <a:cxnSpLocks/>
          </p:cNvCxnSpPr>
          <p:nvPr/>
        </p:nvCxnSpPr>
        <p:spPr>
          <a:xfrm>
            <a:off x="3695649" y="3922665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2E448D4-27E8-03BD-30E8-F9B5320F2229}"/>
              </a:ext>
            </a:extLst>
          </p:cNvPr>
          <p:cNvSpPr txBox="1"/>
          <p:nvPr/>
        </p:nvSpPr>
        <p:spPr>
          <a:xfrm>
            <a:off x="3695647" y="4619281"/>
            <a:ext cx="362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         S10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1C98AD-0AF7-6E25-4AA0-BC931A5BCC1F}"/>
              </a:ext>
            </a:extLst>
          </p:cNvPr>
          <p:cNvSpPr/>
          <p:nvPr/>
        </p:nvSpPr>
        <p:spPr>
          <a:xfrm>
            <a:off x="6116711" y="49784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B255ACA-C1C8-B634-233E-37F3B047983A}"/>
              </a:ext>
            </a:extLst>
          </p:cNvPr>
          <p:cNvSpPr/>
          <p:nvPr/>
        </p:nvSpPr>
        <p:spPr>
          <a:xfrm>
            <a:off x="3136826" y="1688515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04771C8-9389-41F9-83C3-53C7A3CF5832}"/>
              </a:ext>
            </a:extLst>
          </p:cNvPr>
          <p:cNvSpPr/>
          <p:nvPr/>
        </p:nvSpPr>
        <p:spPr>
          <a:xfrm>
            <a:off x="4375073" y="169715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83BC6E6-B8D4-CFB3-3B69-F6AFABD9D5F1}"/>
              </a:ext>
            </a:extLst>
          </p:cNvPr>
          <p:cNvSpPr/>
          <p:nvPr/>
        </p:nvSpPr>
        <p:spPr>
          <a:xfrm>
            <a:off x="5564928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53C41D0-D485-2F1A-50D8-DA93033B165E}"/>
              </a:ext>
            </a:extLst>
          </p:cNvPr>
          <p:cNvSpPr/>
          <p:nvPr/>
        </p:nvSpPr>
        <p:spPr>
          <a:xfrm>
            <a:off x="6796068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9506F36-6251-DE5C-9C1F-A7EE5F147154}"/>
              </a:ext>
            </a:extLst>
          </p:cNvPr>
          <p:cNvSpPr/>
          <p:nvPr/>
        </p:nvSpPr>
        <p:spPr>
          <a:xfrm>
            <a:off x="8061294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079588-2110-5F57-2C95-87B995A9668B}"/>
              </a:ext>
            </a:extLst>
          </p:cNvPr>
          <p:cNvSpPr/>
          <p:nvPr/>
        </p:nvSpPr>
        <p:spPr>
          <a:xfrm>
            <a:off x="9326520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1EE1FE1-0D76-03C7-E921-B9B143A6ABEE}"/>
              </a:ext>
            </a:extLst>
          </p:cNvPr>
          <p:cNvSpPr/>
          <p:nvPr/>
        </p:nvSpPr>
        <p:spPr>
          <a:xfrm>
            <a:off x="9180693" y="363354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82FE887-59FA-5D68-80F7-545A1AAFEF05}"/>
              </a:ext>
            </a:extLst>
          </p:cNvPr>
          <p:cNvSpPr/>
          <p:nvPr/>
        </p:nvSpPr>
        <p:spPr>
          <a:xfrm>
            <a:off x="7042286" y="3921625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3D25F10-7484-4741-E182-669E89DD6224}"/>
              </a:ext>
            </a:extLst>
          </p:cNvPr>
          <p:cNvSpPr txBox="1"/>
          <p:nvPr/>
        </p:nvSpPr>
        <p:spPr>
          <a:xfrm>
            <a:off x="7093655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888798B8-B318-E349-F305-A85CF15B90A9}"/>
              </a:ext>
            </a:extLst>
          </p:cNvPr>
          <p:cNvCxnSpPr>
            <a:stCxn id="89" idx="1"/>
          </p:cNvCxnSpPr>
          <p:nvPr/>
        </p:nvCxnSpPr>
        <p:spPr>
          <a:xfrm flipH="1">
            <a:off x="4638040" y="4445410"/>
            <a:ext cx="1947749" cy="138135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文本框 91">
            <a:extLst>
              <a:ext uri="{FF2B5EF4-FFF2-40B4-BE49-F238E27FC236}">
                <a16:creationId xmlns:a16="http://schemas.microsoft.com/office/drawing/2014/main" id="{C2230F5E-0EA0-B71A-47EE-689C1AA4DDA1}"/>
              </a:ext>
            </a:extLst>
          </p:cNvPr>
          <p:cNvSpPr txBox="1"/>
          <p:nvPr/>
        </p:nvSpPr>
        <p:spPr>
          <a:xfrm>
            <a:off x="291807" y="5447715"/>
            <a:ext cx="11485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这里就出现了一个问题。如果</a:t>
            </a:r>
            <a:r>
              <a:rPr lang="en-US" altLang="zh-CN" dirty="0"/>
              <a:t>S19</a:t>
            </a:r>
            <a:r>
              <a:rPr lang="zh-CN" altLang="en-US" dirty="0"/>
              <a:t>先结束，就会导致</a:t>
            </a:r>
            <a:r>
              <a:rPr lang="en-US" altLang="zh-CN" dirty="0"/>
              <a:t>S10</a:t>
            </a:r>
            <a:r>
              <a:rPr lang="zh-CN" altLang="en-US" dirty="0"/>
              <a:t>的输入不正确，因为</a:t>
            </a:r>
            <a:r>
              <a:rPr lang="en-US" altLang="zh-CN" dirty="0"/>
              <a:t>S19</a:t>
            </a:r>
            <a:r>
              <a:rPr lang="zh-CN" altLang="en-US" dirty="0"/>
              <a:t>的输出覆盖了</a:t>
            </a:r>
            <a:r>
              <a:rPr lang="en-US" altLang="zh-CN" dirty="0"/>
              <a:t>S10</a:t>
            </a:r>
            <a:r>
              <a:rPr lang="zh-CN" altLang="en-US" dirty="0"/>
              <a:t>的部分原始输入。</a:t>
            </a:r>
            <a:endParaRPr lang="en-US" altLang="zh-CN" dirty="0"/>
          </a:p>
          <a:p>
            <a:r>
              <a:rPr lang="zh-CN" altLang="en-US" dirty="0"/>
              <a:t>同样，如果</a:t>
            </a:r>
            <a:r>
              <a:rPr lang="en-US" altLang="zh-CN" dirty="0"/>
              <a:t>S10</a:t>
            </a:r>
            <a:r>
              <a:rPr lang="zh-CN" altLang="en-US" dirty="0"/>
              <a:t>先结束，就会导致</a:t>
            </a:r>
            <a:r>
              <a:rPr lang="en-US" altLang="zh-CN" dirty="0"/>
              <a:t>S19</a:t>
            </a:r>
            <a:r>
              <a:rPr lang="zh-CN" altLang="en-US" dirty="0"/>
              <a:t>的输入不正确，因为</a:t>
            </a:r>
            <a:r>
              <a:rPr lang="en-US" altLang="zh-CN" dirty="0"/>
              <a:t>S10</a:t>
            </a:r>
            <a:r>
              <a:rPr lang="zh-CN" altLang="en-US" dirty="0"/>
              <a:t>的输出覆盖了</a:t>
            </a:r>
            <a:r>
              <a:rPr lang="en-US" altLang="zh-CN" dirty="0"/>
              <a:t>S19</a:t>
            </a:r>
            <a:r>
              <a:rPr lang="zh-CN" altLang="en-US" dirty="0"/>
              <a:t>的部分原始输入。</a:t>
            </a:r>
            <a:endParaRPr lang="en-US" altLang="zh-CN" dirty="0"/>
          </a:p>
          <a:p>
            <a:r>
              <a:rPr lang="zh-CN" altLang="en-US" dirty="0"/>
              <a:t>如果仅使用阻塞来解决该冲突，那</a:t>
            </a:r>
            <a:r>
              <a:rPr lang="en-US" altLang="zh-CN" dirty="0"/>
              <a:t>block</a:t>
            </a:r>
            <a:r>
              <a:rPr lang="zh-CN" altLang="en-US" dirty="0"/>
              <a:t>流水化速度仅能提高</a:t>
            </a:r>
            <a:r>
              <a:rPr lang="en-US" altLang="zh-CN" dirty="0"/>
              <a:t>2</a:t>
            </a:r>
            <a:r>
              <a:rPr lang="zh-CN" altLang="en-US" dirty="0"/>
              <a:t>倍，如果想再多</a:t>
            </a:r>
            <a:r>
              <a:rPr lang="en-US" altLang="zh-CN" dirty="0"/>
              <a:t>block</a:t>
            </a:r>
            <a:r>
              <a:rPr lang="zh-CN" altLang="en-US" dirty="0"/>
              <a:t>并行，会导致更复杂的数据流，目前这个架构很难支持。</a:t>
            </a:r>
          </a:p>
        </p:txBody>
      </p:sp>
    </p:spTree>
    <p:extLst>
      <p:ext uri="{BB962C8B-B14F-4D97-AF65-F5344CB8AC3E}">
        <p14:creationId xmlns:p14="http://schemas.microsoft.com/office/powerpoint/2010/main" val="2282073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F2B80-57AE-01C3-4B62-EDC504591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91BA7FE-FFCA-91A1-BAA1-D5771ED8F1FF}"/>
              </a:ext>
            </a:extLst>
          </p:cNvPr>
          <p:cNvSpPr txBox="1"/>
          <p:nvPr/>
        </p:nvSpPr>
        <p:spPr>
          <a:xfrm>
            <a:off x="17210" y="9594"/>
            <a:ext cx="22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方案二（续）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6116612-A1F5-85FD-8D32-5E411DAF9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5" y="386253"/>
            <a:ext cx="10319805" cy="6471574"/>
          </a:xfrm>
          <a:prstGeom prst="rect">
            <a:avLst/>
          </a:prstGeom>
        </p:spPr>
      </p:pic>
      <p:sp>
        <p:nvSpPr>
          <p:cNvPr id="3" name="矩形: 圆角 539">
            <a:extLst>
              <a:ext uri="{FF2B5EF4-FFF2-40B4-BE49-F238E27FC236}">
                <a16:creationId xmlns:a16="http://schemas.microsoft.com/office/drawing/2014/main" id="{B06F9511-FBE8-0EB0-780A-299B689A69BB}"/>
              </a:ext>
            </a:extLst>
          </p:cNvPr>
          <p:cNvSpPr/>
          <p:nvPr/>
        </p:nvSpPr>
        <p:spPr>
          <a:xfrm>
            <a:off x="2152873" y="234033"/>
            <a:ext cx="1011443" cy="45665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Ping-pang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直接箭头连接符 541">
            <a:extLst>
              <a:ext uri="{FF2B5EF4-FFF2-40B4-BE49-F238E27FC236}">
                <a16:creationId xmlns:a16="http://schemas.microsoft.com/office/drawing/2014/main" id="{181C7767-DE9F-C770-62AB-39A60BB8FA98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2658595" y="690692"/>
            <a:ext cx="0" cy="2244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连接符: 肘形 545">
            <a:extLst>
              <a:ext uri="{FF2B5EF4-FFF2-40B4-BE49-F238E27FC236}">
                <a16:creationId xmlns:a16="http://schemas.microsoft.com/office/drawing/2014/main" id="{BEA9C34F-212F-E0A0-9DDE-CEA0F3BE8711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164316" y="462363"/>
            <a:ext cx="1011444" cy="4874177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3839F506-7553-6226-EFE8-CF8783C1C526}"/>
              </a:ext>
            </a:extLst>
          </p:cNvPr>
          <p:cNvSpPr/>
          <p:nvPr/>
        </p:nvSpPr>
        <p:spPr>
          <a:xfrm>
            <a:off x="4175760" y="510540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552">
            <a:extLst>
              <a:ext uri="{FF2B5EF4-FFF2-40B4-BE49-F238E27FC236}">
                <a16:creationId xmlns:a16="http://schemas.microsoft.com/office/drawing/2014/main" id="{A6F30866-2E7B-ACE8-C754-2D9B61003E4A}"/>
              </a:ext>
            </a:extLst>
          </p:cNvPr>
          <p:cNvSpPr/>
          <p:nvPr/>
        </p:nvSpPr>
        <p:spPr>
          <a:xfrm>
            <a:off x="2152874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553">
            <a:extLst>
              <a:ext uri="{FF2B5EF4-FFF2-40B4-BE49-F238E27FC236}">
                <a16:creationId xmlns:a16="http://schemas.microsoft.com/office/drawing/2014/main" id="{05D98E37-D937-1ABB-47B1-A8FE2E8BD6AA}"/>
              </a:ext>
            </a:extLst>
          </p:cNvPr>
          <p:cNvSpPr/>
          <p:nvPr/>
        </p:nvSpPr>
        <p:spPr>
          <a:xfrm>
            <a:off x="2152874" y="216461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: 圆角 554">
            <a:extLst>
              <a:ext uri="{FF2B5EF4-FFF2-40B4-BE49-F238E27FC236}">
                <a16:creationId xmlns:a16="http://schemas.microsoft.com/office/drawing/2014/main" id="{A7B38B08-D496-6659-43E6-009596FB4139}"/>
              </a:ext>
            </a:extLst>
          </p:cNvPr>
          <p:cNvSpPr/>
          <p:nvPr/>
        </p:nvSpPr>
        <p:spPr>
          <a:xfrm>
            <a:off x="2068046" y="3896893"/>
            <a:ext cx="144376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555">
            <a:extLst>
              <a:ext uri="{FF2B5EF4-FFF2-40B4-BE49-F238E27FC236}">
                <a16:creationId xmlns:a16="http://schemas.microsoft.com/office/drawing/2014/main" id="{CDC62B59-2F88-9CAC-1DAE-21E08600F4DD}"/>
              </a:ext>
            </a:extLst>
          </p:cNvPr>
          <p:cNvSpPr/>
          <p:nvPr/>
        </p:nvSpPr>
        <p:spPr>
          <a:xfrm>
            <a:off x="2577577" y="474189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556">
            <a:extLst>
              <a:ext uri="{FF2B5EF4-FFF2-40B4-BE49-F238E27FC236}">
                <a16:creationId xmlns:a16="http://schemas.microsoft.com/office/drawing/2014/main" id="{8DC1FECB-779A-07A9-5443-C7B7C80BFC0B}"/>
              </a:ext>
            </a:extLst>
          </p:cNvPr>
          <p:cNvSpPr/>
          <p:nvPr/>
        </p:nvSpPr>
        <p:spPr>
          <a:xfrm>
            <a:off x="1685757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557">
            <a:extLst>
              <a:ext uri="{FF2B5EF4-FFF2-40B4-BE49-F238E27FC236}">
                <a16:creationId xmlns:a16="http://schemas.microsoft.com/office/drawing/2014/main" id="{6D42FC37-EB24-2CBE-049B-AC82E4997A5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2110460" y="5046331"/>
            <a:ext cx="0" cy="908437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563">
            <a:extLst>
              <a:ext uri="{FF2B5EF4-FFF2-40B4-BE49-F238E27FC236}">
                <a16:creationId xmlns:a16="http://schemas.microsoft.com/office/drawing/2014/main" id="{798C50E6-BD97-C117-E437-82AD644984A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3164317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: 圆角 567">
            <a:extLst>
              <a:ext uri="{FF2B5EF4-FFF2-40B4-BE49-F238E27FC236}">
                <a16:creationId xmlns:a16="http://schemas.microsoft.com/office/drawing/2014/main" id="{41F92477-F354-4E6D-1322-2AC2C87B277D}"/>
              </a:ext>
            </a:extLst>
          </p:cNvPr>
          <p:cNvSpPr/>
          <p:nvPr/>
        </p:nvSpPr>
        <p:spPr>
          <a:xfrm>
            <a:off x="2272777" y="5593802"/>
            <a:ext cx="1173480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Bram(1536)(256)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568">
            <a:extLst>
              <a:ext uri="{FF2B5EF4-FFF2-40B4-BE49-F238E27FC236}">
                <a16:creationId xmlns:a16="http://schemas.microsoft.com/office/drawing/2014/main" id="{31C6B217-81C1-2944-1C67-AE40764D1DC2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2859517" y="5898241"/>
            <a:ext cx="0" cy="20283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: 圆角 572">
            <a:extLst>
              <a:ext uri="{FF2B5EF4-FFF2-40B4-BE49-F238E27FC236}">
                <a16:creationId xmlns:a16="http://schemas.microsoft.com/office/drawing/2014/main" id="{B8DEAC8F-3794-2D34-1F1E-2E4A238D25E9}"/>
              </a:ext>
            </a:extLst>
          </p:cNvPr>
          <p:cNvSpPr/>
          <p:nvPr/>
        </p:nvSpPr>
        <p:spPr>
          <a:xfrm>
            <a:off x="4416537" y="1245306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: 圆角 573">
            <a:extLst>
              <a:ext uri="{FF2B5EF4-FFF2-40B4-BE49-F238E27FC236}">
                <a16:creationId xmlns:a16="http://schemas.microsoft.com/office/drawing/2014/main" id="{F7874311-210C-C034-AFC2-512B851046AB}"/>
              </a:ext>
            </a:extLst>
          </p:cNvPr>
          <p:cNvSpPr/>
          <p:nvPr/>
        </p:nvSpPr>
        <p:spPr>
          <a:xfrm>
            <a:off x="4416537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矩形: 圆角 574">
            <a:extLst>
              <a:ext uri="{FF2B5EF4-FFF2-40B4-BE49-F238E27FC236}">
                <a16:creationId xmlns:a16="http://schemas.microsoft.com/office/drawing/2014/main" id="{7E5C027A-5CF9-8C37-D438-550FB85A309C}"/>
              </a:ext>
            </a:extLst>
          </p:cNvPr>
          <p:cNvSpPr/>
          <p:nvPr/>
        </p:nvSpPr>
        <p:spPr>
          <a:xfrm>
            <a:off x="4446046" y="3902324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575">
            <a:extLst>
              <a:ext uri="{FF2B5EF4-FFF2-40B4-BE49-F238E27FC236}">
                <a16:creationId xmlns:a16="http://schemas.microsoft.com/office/drawing/2014/main" id="{854A488C-25EC-AAC4-B31C-9A9ED2B4407E}"/>
              </a:ext>
            </a:extLst>
          </p:cNvPr>
          <p:cNvSpPr/>
          <p:nvPr/>
        </p:nvSpPr>
        <p:spPr>
          <a:xfrm>
            <a:off x="4446046" y="474189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576">
            <a:extLst>
              <a:ext uri="{FF2B5EF4-FFF2-40B4-BE49-F238E27FC236}">
                <a16:creationId xmlns:a16="http://schemas.microsoft.com/office/drawing/2014/main" id="{9B98DD85-9E19-F187-5666-C2BA9F4FB69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870749" y="5046331"/>
            <a:ext cx="0" cy="206389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580">
            <a:extLst>
              <a:ext uri="{FF2B5EF4-FFF2-40B4-BE49-F238E27FC236}">
                <a16:creationId xmlns:a16="http://schemas.microsoft.com/office/drawing/2014/main" id="{8F5FCF9B-0823-3FC2-A858-2949F3D044F9}"/>
              </a:ext>
            </a:extLst>
          </p:cNvPr>
          <p:cNvSpPr/>
          <p:nvPr/>
        </p:nvSpPr>
        <p:spPr>
          <a:xfrm>
            <a:off x="4416537" y="5581460"/>
            <a:ext cx="992587" cy="34108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Ping-pang</a:t>
            </a:r>
            <a:r>
              <a:rPr lang="zh-CN" alt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: 圆角 581">
            <a:extLst>
              <a:ext uri="{FF2B5EF4-FFF2-40B4-BE49-F238E27FC236}">
                <a16:creationId xmlns:a16="http://schemas.microsoft.com/office/drawing/2014/main" id="{790159D2-E60D-D47D-2DE8-6B0A1765B54D}"/>
              </a:ext>
            </a:extLst>
          </p:cNvPr>
          <p:cNvSpPr/>
          <p:nvPr/>
        </p:nvSpPr>
        <p:spPr>
          <a:xfrm>
            <a:off x="6801149" y="127543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矩形: 圆角 582">
            <a:extLst>
              <a:ext uri="{FF2B5EF4-FFF2-40B4-BE49-F238E27FC236}">
                <a16:creationId xmlns:a16="http://schemas.microsoft.com/office/drawing/2014/main" id="{25F13CA1-5F6F-174B-D7F7-007A4B005FAF}"/>
              </a:ext>
            </a:extLst>
          </p:cNvPr>
          <p:cNvSpPr/>
          <p:nvPr/>
        </p:nvSpPr>
        <p:spPr>
          <a:xfrm>
            <a:off x="6801149" y="2164612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矩形: 圆角 583">
            <a:extLst>
              <a:ext uri="{FF2B5EF4-FFF2-40B4-BE49-F238E27FC236}">
                <a16:creationId xmlns:a16="http://schemas.microsoft.com/office/drawing/2014/main" id="{E4B5837F-0154-109A-7D8E-A77256FC834D}"/>
              </a:ext>
            </a:extLst>
          </p:cNvPr>
          <p:cNvSpPr/>
          <p:nvPr/>
        </p:nvSpPr>
        <p:spPr>
          <a:xfrm>
            <a:off x="6714788" y="3896893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矩形: 圆角 584">
            <a:extLst>
              <a:ext uri="{FF2B5EF4-FFF2-40B4-BE49-F238E27FC236}">
                <a16:creationId xmlns:a16="http://schemas.microsoft.com/office/drawing/2014/main" id="{C00F6C19-7B8E-0D3A-7A8E-164F47111D34}"/>
              </a:ext>
            </a:extLst>
          </p:cNvPr>
          <p:cNvSpPr/>
          <p:nvPr/>
        </p:nvSpPr>
        <p:spPr>
          <a:xfrm>
            <a:off x="6701601" y="474189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矩形: 圆角 585">
            <a:extLst>
              <a:ext uri="{FF2B5EF4-FFF2-40B4-BE49-F238E27FC236}">
                <a16:creationId xmlns:a16="http://schemas.microsoft.com/office/drawing/2014/main" id="{C25ADF12-EA0F-6E9C-4A41-916F09947BF5}"/>
              </a:ext>
            </a:extLst>
          </p:cNvPr>
          <p:cNvSpPr/>
          <p:nvPr/>
        </p:nvSpPr>
        <p:spPr>
          <a:xfrm>
            <a:off x="9143028" y="1275432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矩形: 圆角 586">
            <a:extLst>
              <a:ext uri="{FF2B5EF4-FFF2-40B4-BE49-F238E27FC236}">
                <a16:creationId xmlns:a16="http://schemas.microsoft.com/office/drawing/2014/main" id="{F8F34617-6F8B-A034-6221-E6DBB5871D77}"/>
              </a:ext>
            </a:extLst>
          </p:cNvPr>
          <p:cNvSpPr/>
          <p:nvPr/>
        </p:nvSpPr>
        <p:spPr>
          <a:xfrm>
            <a:off x="9143028" y="2164611"/>
            <a:ext cx="1215093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Bram(8960)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矩形: 圆角 588">
            <a:extLst>
              <a:ext uri="{FF2B5EF4-FFF2-40B4-BE49-F238E27FC236}">
                <a16:creationId xmlns:a16="http://schemas.microsoft.com/office/drawing/2014/main" id="{5026C534-6CD1-67D9-E7E6-BBE5D20FB815}"/>
              </a:ext>
            </a:extLst>
          </p:cNvPr>
          <p:cNvSpPr/>
          <p:nvPr/>
        </p:nvSpPr>
        <p:spPr>
          <a:xfrm>
            <a:off x="9325871" y="386115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矩形: 圆角 589">
            <a:extLst>
              <a:ext uri="{FF2B5EF4-FFF2-40B4-BE49-F238E27FC236}">
                <a16:creationId xmlns:a16="http://schemas.microsoft.com/office/drawing/2014/main" id="{2B04DD65-381F-ED7D-4B17-7DE10E24402F}"/>
              </a:ext>
            </a:extLst>
          </p:cNvPr>
          <p:cNvSpPr/>
          <p:nvPr/>
        </p:nvSpPr>
        <p:spPr>
          <a:xfrm>
            <a:off x="9322843" y="4744903"/>
            <a:ext cx="849406" cy="30443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Bram(1536)</a:t>
            </a:r>
            <a:endParaRPr lang="zh-CN" alt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箭头连接符 590">
            <a:extLst>
              <a:ext uri="{FF2B5EF4-FFF2-40B4-BE49-F238E27FC236}">
                <a16:creationId xmlns:a16="http://schemas.microsoft.com/office/drawing/2014/main" id="{9087F90F-547D-9588-48B0-A7BCE8BF517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747545" y="5049342"/>
            <a:ext cx="1" cy="203378"/>
          </a:xfrm>
          <a:prstGeom prst="straightConnector1">
            <a:avLst/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8BD9F886-E9AA-55C6-D70F-078172F8F1DA}"/>
              </a:ext>
            </a:extLst>
          </p:cNvPr>
          <p:cNvSpPr/>
          <p:nvPr/>
        </p:nvSpPr>
        <p:spPr>
          <a:xfrm>
            <a:off x="8879840" y="5100320"/>
            <a:ext cx="1330960" cy="46228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连接符: 肘形 594">
            <a:extLst>
              <a:ext uri="{FF2B5EF4-FFF2-40B4-BE49-F238E27FC236}">
                <a16:creationId xmlns:a16="http://schemas.microsoft.com/office/drawing/2014/main" id="{E30B4434-FB42-365A-6899-45BD2DDF890C}"/>
              </a:ext>
            </a:extLst>
          </p:cNvPr>
          <p:cNvCxnSpPr>
            <a:cxnSpLocks/>
            <a:stCxn id="23" idx="3"/>
            <a:endCxn id="33" idx="1"/>
          </p:cNvCxnSpPr>
          <p:nvPr/>
        </p:nvCxnSpPr>
        <p:spPr>
          <a:xfrm flipV="1">
            <a:off x="5409124" y="5331460"/>
            <a:ext cx="3470716" cy="420541"/>
          </a:xfrm>
          <a:prstGeom prst="bentConnector3">
            <a:avLst>
              <a:gd name="adj1" fmla="val 5000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603">
            <a:extLst>
              <a:ext uri="{FF2B5EF4-FFF2-40B4-BE49-F238E27FC236}">
                <a16:creationId xmlns:a16="http://schemas.microsoft.com/office/drawing/2014/main" id="{DEE62CDD-5AC6-C936-85F6-51B87334CD49}"/>
              </a:ext>
            </a:extLst>
          </p:cNvPr>
          <p:cNvCxnSpPr>
            <a:cxnSpLocks/>
            <a:stCxn id="33" idx="2"/>
            <a:endCxn id="3" idx="0"/>
          </p:cNvCxnSpPr>
          <p:nvPr/>
        </p:nvCxnSpPr>
        <p:spPr>
          <a:xfrm rot="5400000" flipH="1">
            <a:off x="3437674" y="-545045"/>
            <a:ext cx="5328567" cy="6886725"/>
          </a:xfrm>
          <a:prstGeom prst="bentConnector5">
            <a:avLst>
              <a:gd name="adj1" fmla="val -20484"/>
              <a:gd name="adj2" fmla="val -22709"/>
              <a:gd name="adj3" fmla="val 102840"/>
            </a:avLst>
          </a:prstGeom>
          <a:ln w="317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D51029A8-68B8-EC82-24FF-22369951A4E6}"/>
              </a:ext>
            </a:extLst>
          </p:cNvPr>
          <p:cNvSpPr txBox="1"/>
          <p:nvPr/>
        </p:nvSpPr>
        <p:spPr>
          <a:xfrm>
            <a:off x="1" y="594335"/>
            <a:ext cx="150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ping-pang </a:t>
            </a:r>
            <a:r>
              <a:rPr lang="zh-CN" altLang="en-US" dirty="0"/>
              <a:t>结构来解决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2842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1D0E672-05C0-162D-539C-51AC121A514B}"/>
              </a:ext>
            </a:extLst>
          </p:cNvPr>
          <p:cNvSpPr txBox="1"/>
          <p:nvPr/>
        </p:nvSpPr>
        <p:spPr>
          <a:xfrm>
            <a:off x="81605" y="38362"/>
            <a:ext cx="22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方案二（续）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789778D-2925-64D9-FEE1-7C091C74D203}"/>
              </a:ext>
            </a:extLst>
          </p:cNvPr>
          <p:cNvSpPr txBox="1"/>
          <p:nvPr/>
        </p:nvSpPr>
        <p:spPr>
          <a:xfrm>
            <a:off x="2401364" y="102308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FPGA</a:t>
            </a:r>
            <a:r>
              <a:rPr lang="zh-CN" altLang="en-US" dirty="0"/>
              <a:t>内部，实现</a:t>
            </a:r>
            <a:r>
              <a:rPr lang="en-US" altLang="zh-CN" dirty="0"/>
              <a:t>block</a:t>
            </a:r>
            <a:r>
              <a:rPr lang="zh-CN" altLang="en-US" dirty="0"/>
              <a:t>级别流水化；使用</a:t>
            </a:r>
            <a:r>
              <a:rPr lang="en-US" altLang="zh-CN" dirty="0"/>
              <a:t>ping-pang</a:t>
            </a:r>
            <a:r>
              <a:rPr lang="zh-CN" altLang="en-US" dirty="0"/>
              <a:t>结构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3847C3B-CE6D-0E44-BDD6-55946B7F643D}"/>
              </a:ext>
            </a:extLst>
          </p:cNvPr>
          <p:cNvSpPr txBox="1"/>
          <p:nvPr/>
        </p:nvSpPr>
        <p:spPr>
          <a:xfrm>
            <a:off x="279400" y="117677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token0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1FD9A21-0746-008E-960B-D4A40E44B43E}"/>
              </a:ext>
            </a:extLst>
          </p:cNvPr>
          <p:cNvSpPr/>
          <p:nvPr/>
        </p:nvSpPr>
        <p:spPr>
          <a:xfrm>
            <a:off x="131593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6D2C29A-735A-8A05-3AFB-45206A568257}"/>
              </a:ext>
            </a:extLst>
          </p:cNvPr>
          <p:cNvSpPr/>
          <p:nvPr/>
        </p:nvSpPr>
        <p:spPr>
          <a:xfrm>
            <a:off x="250579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F25D9B5-D8CA-8D1C-4754-B0F42EB47064}"/>
              </a:ext>
            </a:extLst>
          </p:cNvPr>
          <p:cNvSpPr/>
          <p:nvPr/>
        </p:nvSpPr>
        <p:spPr>
          <a:xfrm>
            <a:off x="369564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F0DB4D-DCE3-73B5-B452-ABAABD2245C2}"/>
              </a:ext>
            </a:extLst>
          </p:cNvPr>
          <p:cNvSpPr/>
          <p:nvPr/>
        </p:nvSpPr>
        <p:spPr>
          <a:xfrm>
            <a:off x="488550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DC104E1-A036-2A56-4B11-7A1DBB402CF9}"/>
              </a:ext>
            </a:extLst>
          </p:cNvPr>
          <p:cNvSpPr/>
          <p:nvPr/>
        </p:nvSpPr>
        <p:spPr>
          <a:xfrm>
            <a:off x="607535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28E7B1D-8151-4B8D-F451-73B8C1EC528A}"/>
              </a:ext>
            </a:extLst>
          </p:cNvPr>
          <p:cNvSpPr/>
          <p:nvPr/>
        </p:nvSpPr>
        <p:spPr>
          <a:xfrm>
            <a:off x="7265214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1D311F9-0239-EE8D-C0FD-F0345B91ECE0}"/>
              </a:ext>
            </a:extLst>
          </p:cNvPr>
          <p:cNvSpPr/>
          <p:nvPr/>
        </p:nvSpPr>
        <p:spPr>
          <a:xfrm>
            <a:off x="8455069" y="12192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30B1F8E-A2D2-D79B-8E7C-C94E017B1C2D}"/>
              </a:ext>
            </a:extLst>
          </p:cNvPr>
          <p:cNvSpPr txBox="1"/>
          <p:nvPr/>
        </p:nvSpPr>
        <p:spPr>
          <a:xfrm>
            <a:off x="283345" y="1689854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token1</a:t>
            </a:r>
            <a:endParaRPr lang="zh-CN" altLang="en-US" dirty="0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B018F4B6-846A-F845-F580-A0B386FE5BC6}"/>
              </a:ext>
            </a:extLst>
          </p:cNvPr>
          <p:cNvSpPr/>
          <p:nvPr/>
        </p:nvSpPr>
        <p:spPr>
          <a:xfrm>
            <a:off x="3635445" y="4573540"/>
            <a:ext cx="6963868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B14C625-AD54-C9EB-354B-17AC06086B2E}"/>
              </a:ext>
            </a:extLst>
          </p:cNvPr>
          <p:cNvSpPr/>
          <p:nvPr/>
        </p:nvSpPr>
        <p:spPr>
          <a:xfrm>
            <a:off x="1913593" y="1689854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F711F2B-C6B5-749E-B537-D5742A4C0D80}"/>
              </a:ext>
            </a:extLst>
          </p:cNvPr>
          <p:cNvSpPr txBox="1"/>
          <p:nvPr/>
        </p:nvSpPr>
        <p:spPr>
          <a:xfrm>
            <a:off x="711353" y="2244021"/>
            <a:ext cx="8615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依旧考虑两个</a:t>
            </a:r>
            <a:r>
              <a:rPr lang="en-US" altLang="zh-CN" dirty="0"/>
              <a:t>block</a:t>
            </a:r>
            <a:r>
              <a:rPr lang="zh-CN" altLang="en-US" dirty="0"/>
              <a:t>并行，由于起始的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/>
              <a:t>S19</a:t>
            </a:r>
            <a:r>
              <a:rPr lang="zh-CN" altLang="en-US" dirty="0"/>
              <a:t>阶段的输出</a:t>
            </a:r>
            <a:r>
              <a:rPr lang="en-US" altLang="zh-CN" dirty="0"/>
              <a:t>)Bram</a:t>
            </a:r>
            <a:r>
              <a:rPr lang="zh-CN" altLang="en-US" dirty="0"/>
              <a:t>在后面的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需要使用。同样的</a:t>
            </a:r>
            <a:r>
              <a:rPr lang="en-US" altLang="zh-CN" dirty="0"/>
              <a:t>S10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的输出</a:t>
            </a:r>
            <a:r>
              <a:rPr lang="en-US" altLang="zh-CN" dirty="0"/>
              <a:t>Bram</a:t>
            </a:r>
            <a:r>
              <a:rPr lang="zh-CN" altLang="en-US" dirty="0"/>
              <a:t>在后面的</a:t>
            </a:r>
            <a:r>
              <a:rPr lang="en-US" altLang="zh-CN" dirty="0"/>
              <a:t>S19</a:t>
            </a:r>
            <a:r>
              <a:rPr lang="zh-CN" altLang="en-US" dirty="0"/>
              <a:t>阶段</a:t>
            </a:r>
            <a:r>
              <a:rPr lang="en-US" altLang="zh-CN" dirty="0"/>
              <a:t>(Add)</a:t>
            </a:r>
            <a:r>
              <a:rPr lang="zh-CN" altLang="en-US" dirty="0"/>
              <a:t>需要使用。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1051B0CA-738B-86B5-ED10-7D55C6B35513}"/>
              </a:ext>
            </a:extLst>
          </p:cNvPr>
          <p:cNvSpPr/>
          <p:nvPr/>
        </p:nvSpPr>
        <p:spPr>
          <a:xfrm>
            <a:off x="713172" y="3922666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1764C16D-5FE2-5378-741E-296FA8984345}"/>
              </a:ext>
            </a:extLst>
          </p:cNvPr>
          <p:cNvSpPr txBox="1"/>
          <p:nvPr/>
        </p:nvSpPr>
        <p:spPr>
          <a:xfrm>
            <a:off x="813987" y="396840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E342C371-A611-C649-E86F-B5A44F1A9B5D}"/>
              </a:ext>
            </a:extLst>
          </p:cNvPr>
          <p:cNvSpPr/>
          <p:nvPr/>
        </p:nvSpPr>
        <p:spPr>
          <a:xfrm>
            <a:off x="3185218" y="3634699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AE83179-39E9-538D-8239-1B6DE90BA70A}"/>
              </a:ext>
            </a:extLst>
          </p:cNvPr>
          <p:cNvCxnSpPr>
            <a:cxnSpLocks/>
          </p:cNvCxnSpPr>
          <p:nvPr/>
        </p:nvCxnSpPr>
        <p:spPr>
          <a:xfrm>
            <a:off x="3695649" y="3922665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42E448D4-27E8-03BD-30E8-F9B5320F2229}"/>
              </a:ext>
            </a:extLst>
          </p:cNvPr>
          <p:cNvSpPr txBox="1"/>
          <p:nvPr/>
        </p:nvSpPr>
        <p:spPr>
          <a:xfrm>
            <a:off x="3695647" y="4619281"/>
            <a:ext cx="3624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</a:t>
            </a:r>
            <a:r>
              <a:rPr lang="zh-CN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S10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421C98AD-0AF7-6E25-4AA0-BC931A5BCC1F}"/>
              </a:ext>
            </a:extLst>
          </p:cNvPr>
          <p:cNvSpPr/>
          <p:nvPr/>
        </p:nvSpPr>
        <p:spPr>
          <a:xfrm>
            <a:off x="6116711" y="497840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block0</a:t>
            </a:r>
            <a:endParaRPr lang="zh-CN" altLang="en-US" dirty="0"/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2B255ACA-C1C8-B634-233E-37F3B047983A}"/>
              </a:ext>
            </a:extLst>
          </p:cNvPr>
          <p:cNvSpPr/>
          <p:nvPr/>
        </p:nvSpPr>
        <p:spPr>
          <a:xfrm>
            <a:off x="3136826" y="1688515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block1</a:t>
            </a:r>
            <a:endParaRPr lang="zh-CN" altLang="en-US" dirty="0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04771C8-9389-41F9-83C3-53C7A3CF5832}"/>
              </a:ext>
            </a:extLst>
          </p:cNvPr>
          <p:cNvSpPr/>
          <p:nvPr/>
        </p:nvSpPr>
        <p:spPr>
          <a:xfrm>
            <a:off x="4375073" y="169715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683BC6E6-B8D4-CFB3-3B69-F6AFABD9D5F1}"/>
              </a:ext>
            </a:extLst>
          </p:cNvPr>
          <p:cNvSpPr/>
          <p:nvPr/>
        </p:nvSpPr>
        <p:spPr>
          <a:xfrm>
            <a:off x="5564928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block3</a:t>
            </a:r>
            <a:endParaRPr lang="zh-CN" altLang="en-US" dirty="0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B53C41D0-D485-2F1A-50D8-DA93033B165E}"/>
              </a:ext>
            </a:extLst>
          </p:cNvPr>
          <p:cNvSpPr/>
          <p:nvPr/>
        </p:nvSpPr>
        <p:spPr>
          <a:xfrm>
            <a:off x="6796068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block4</a:t>
            </a:r>
            <a:endParaRPr lang="zh-CN" altLang="en-US" dirty="0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69506F36-6251-DE5C-9C1F-A7EE5F147154}"/>
              </a:ext>
            </a:extLst>
          </p:cNvPr>
          <p:cNvSpPr/>
          <p:nvPr/>
        </p:nvSpPr>
        <p:spPr>
          <a:xfrm>
            <a:off x="8061294" y="1666602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block5</a:t>
            </a:r>
            <a:endParaRPr lang="zh-CN" altLang="en-US" dirty="0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32079588-2110-5F57-2C95-87B995A9668B}"/>
              </a:ext>
            </a:extLst>
          </p:cNvPr>
          <p:cNvSpPr/>
          <p:nvPr/>
        </p:nvSpPr>
        <p:spPr>
          <a:xfrm>
            <a:off x="9326520" y="1675947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block6</a:t>
            </a:r>
            <a:endParaRPr lang="zh-CN" altLang="en-US" dirty="0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1EE1FE1-0D76-03C7-E921-B9B143A6ABEE}"/>
              </a:ext>
            </a:extLst>
          </p:cNvPr>
          <p:cNvSpPr/>
          <p:nvPr/>
        </p:nvSpPr>
        <p:spPr>
          <a:xfrm>
            <a:off x="9180693" y="3633540"/>
            <a:ext cx="1020861" cy="284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block2</a:t>
            </a:r>
            <a:endParaRPr lang="zh-CN" altLang="en-US" dirty="0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182FE887-59FA-5D68-80F7-545A1AAFEF05}"/>
              </a:ext>
            </a:extLst>
          </p:cNvPr>
          <p:cNvSpPr/>
          <p:nvPr/>
        </p:nvSpPr>
        <p:spPr>
          <a:xfrm>
            <a:off x="7042286" y="3921625"/>
            <a:ext cx="6333602" cy="399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C3D25F10-7484-4741-E182-669E89DD6224}"/>
              </a:ext>
            </a:extLst>
          </p:cNvPr>
          <p:cNvSpPr txBox="1"/>
          <p:nvPr/>
        </p:nvSpPr>
        <p:spPr>
          <a:xfrm>
            <a:off x="7093655" y="3968407"/>
            <a:ext cx="31085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  S2  S3  S4  S5  S6  S7  S8  S9  S10  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接连接符 64">
            <a:extLst>
              <a:ext uri="{FF2B5EF4-FFF2-40B4-BE49-F238E27FC236}">
                <a16:creationId xmlns:a16="http://schemas.microsoft.com/office/drawing/2014/main" id="{BD193DE1-0A39-D77B-98F3-E3D9BED21FF3}"/>
              </a:ext>
            </a:extLst>
          </p:cNvPr>
          <p:cNvCxnSpPr>
            <a:cxnSpLocks/>
          </p:cNvCxnSpPr>
          <p:nvPr/>
        </p:nvCxnSpPr>
        <p:spPr>
          <a:xfrm>
            <a:off x="7039552" y="3926981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7D1D47B-1208-A16A-A6BE-B54412A292FE}"/>
              </a:ext>
            </a:extLst>
          </p:cNvPr>
          <p:cNvSpPr txBox="1"/>
          <p:nvPr/>
        </p:nvSpPr>
        <p:spPr>
          <a:xfrm>
            <a:off x="7093655" y="4634346"/>
            <a:ext cx="3403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S11  S12  S13  S14  S15  S16  S17  S18  S19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连接符 64">
            <a:extLst>
              <a:ext uri="{FF2B5EF4-FFF2-40B4-BE49-F238E27FC236}">
                <a16:creationId xmlns:a16="http://schemas.microsoft.com/office/drawing/2014/main" id="{B9DFC747-4B89-C9E3-31DD-E74420ECA82E}"/>
              </a:ext>
            </a:extLst>
          </p:cNvPr>
          <p:cNvCxnSpPr>
            <a:cxnSpLocks/>
          </p:cNvCxnSpPr>
          <p:nvPr/>
        </p:nvCxnSpPr>
        <p:spPr>
          <a:xfrm>
            <a:off x="10496894" y="3918020"/>
            <a:ext cx="0" cy="1100522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90">
            <a:extLst>
              <a:ext uri="{FF2B5EF4-FFF2-40B4-BE49-F238E27FC236}">
                <a16:creationId xmlns:a16="http://schemas.microsoft.com/office/drawing/2014/main" id="{EB57F833-A85C-C2DA-F41E-5BB90F313822}"/>
              </a:ext>
            </a:extLst>
          </p:cNvPr>
          <p:cNvCxnSpPr>
            <a:cxnSpLocks/>
          </p:cNvCxnSpPr>
          <p:nvPr/>
        </p:nvCxnSpPr>
        <p:spPr>
          <a:xfrm flipH="1">
            <a:off x="4716510" y="4430332"/>
            <a:ext cx="2079558" cy="12084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D555967F-B294-EC8F-BD94-8FEC991FBB61}"/>
              </a:ext>
            </a:extLst>
          </p:cNvPr>
          <p:cNvSpPr txBox="1"/>
          <p:nvPr/>
        </p:nvSpPr>
        <p:spPr>
          <a:xfrm>
            <a:off x="477203" y="5710338"/>
            <a:ext cx="11965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Ping-pang</a:t>
            </a:r>
            <a:r>
              <a:rPr kumimoji="1" lang="zh-CN" altLang="en-US" dirty="0"/>
              <a:t>结构使</a:t>
            </a:r>
            <a:r>
              <a:rPr kumimoji="1" lang="en-US" altLang="zh-CN" dirty="0"/>
              <a:t>S10</a:t>
            </a:r>
            <a:r>
              <a:rPr kumimoji="1" lang="zh-CN" altLang="en-US" dirty="0"/>
              <a:t>和</a:t>
            </a:r>
            <a:r>
              <a:rPr kumimoji="1" lang="en-US" altLang="zh-CN" dirty="0"/>
              <a:t>S19</a:t>
            </a:r>
            <a:r>
              <a:rPr kumimoji="1" lang="zh-CN" altLang="en-US" dirty="0"/>
              <a:t>互不冲突的运行，但是只能支持两个</a:t>
            </a:r>
            <a:r>
              <a:rPr kumimoji="1" lang="en-US" altLang="zh-CN" dirty="0"/>
              <a:t>block</a:t>
            </a:r>
            <a:r>
              <a:rPr kumimoji="1" lang="zh-CN" altLang="en-US" dirty="0"/>
              <a:t>并行流水，再多已经给不出比较合适的方案了。</a:t>
            </a:r>
            <a:endParaRPr kumimoji="1" lang="en-US" altLang="zh-CN" dirty="0"/>
          </a:p>
          <a:p>
            <a:r>
              <a:rPr kumimoji="1" lang="zh-CN" altLang="en-US" dirty="0"/>
              <a:t>综上考虑，还是方案一，</a:t>
            </a:r>
            <a:r>
              <a:rPr kumimoji="1" lang="en-US" altLang="zh-CN" dirty="0"/>
              <a:t>FPGA</a:t>
            </a:r>
            <a:r>
              <a:rPr kumimoji="1" lang="zh-CN" altLang="en-US" dirty="0"/>
              <a:t>间流水，收益</a:t>
            </a:r>
            <a:r>
              <a:rPr kumimoji="1" lang="zh-CN" altLang="en-US"/>
              <a:t>高且成本低。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3950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711</Words>
  <Application>Microsoft Macintosh PowerPoint</Application>
  <PresentationFormat>宽屏</PresentationFormat>
  <Paragraphs>126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嵛皓 杨</dc:creator>
  <cp:lastModifiedBy>deyi</cp:lastModifiedBy>
  <cp:revision>176</cp:revision>
  <dcterms:created xsi:type="dcterms:W3CDTF">2025-06-26T05:12:10Z</dcterms:created>
  <dcterms:modified xsi:type="dcterms:W3CDTF">2025-06-27T03:07:22Z</dcterms:modified>
</cp:coreProperties>
</file>