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81" r:id="rId6"/>
    <p:sldId id="279" r:id="rId7"/>
    <p:sldId id="280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786864-39A8-48EA-87E6-BB378A31308F}">
          <p14:sldIdLst>
            <p14:sldId id="278"/>
            <p14:sldId id="281"/>
            <p14:sldId id="279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5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ro-RO" sz="4000" dirty="0"/>
              <a:t>Sortări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</a:t>
            </a:r>
            <a:r>
              <a:rPr lang="en-US" dirty="0" err="1"/>
              <a:t>ot</a:t>
            </a:r>
            <a:r>
              <a:rPr lang="ro-RO" dirty="0"/>
              <a:t>â</a:t>
            </a:r>
            <a:r>
              <a:rPr lang="en-US" dirty="0"/>
              <a:t>ng</a:t>
            </a:r>
            <a:r>
              <a:rPr lang="ro-RO" dirty="0"/>
              <a:t>ă</a:t>
            </a:r>
            <a:r>
              <a:rPr lang="en-US" dirty="0"/>
              <a:t> Alexandru-Alin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89AED5-CE11-4A85-941E-3D216881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987F8-23BC-4841-9572-907AC86F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41786" cy="12573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bg1"/>
                </a:solidFill>
              </a:rPr>
              <a:t>Radix Sort (</a:t>
            </a:r>
            <a:r>
              <a:rPr lang="ro-RO">
                <a:solidFill>
                  <a:schemeClr val="bg1"/>
                </a:solidFill>
              </a:rPr>
              <a:t>baza</a:t>
            </a:r>
            <a:r>
              <a:rPr lang="en-GB">
                <a:solidFill>
                  <a:schemeClr val="bg1"/>
                </a:solidFill>
              </a:rPr>
              <a:t> 10 /</a:t>
            </a:r>
            <a:r>
              <a:rPr lang="en-GB" err="1">
                <a:solidFill>
                  <a:schemeClr val="bg1"/>
                </a:solidFill>
              </a:rPr>
              <a:t>baza</a:t>
            </a:r>
            <a:r>
              <a:rPr lang="en-GB">
                <a:solidFill>
                  <a:schemeClr val="bg1"/>
                </a:solidFill>
              </a:rPr>
              <a:t> 100)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0A09-4F30-4B62-B96E-0B0A71B2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341786" cy="3714749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Radix sort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un </a:t>
            </a:r>
            <a:r>
              <a:rPr lang="en-GB" dirty="0" err="1">
                <a:solidFill>
                  <a:schemeClr val="bg1"/>
                </a:solidFill>
              </a:rPr>
              <a:t>algoritm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sortate</a:t>
            </a:r>
            <a:r>
              <a:rPr lang="en-GB" dirty="0">
                <a:solidFill>
                  <a:schemeClr val="bg1"/>
                </a:solidFill>
              </a:rPr>
              <a:t> al </a:t>
            </a:r>
            <a:r>
              <a:rPr lang="en-GB" dirty="0" err="1">
                <a:solidFill>
                  <a:schemeClr val="bg1"/>
                </a:solidFill>
              </a:rPr>
              <a:t>carui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timp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executare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depinde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numarul</a:t>
            </a:r>
            <a:r>
              <a:rPr lang="en-GB" dirty="0">
                <a:solidFill>
                  <a:schemeClr val="bg1"/>
                </a:solidFill>
              </a:rPr>
              <a:t> de “</a:t>
            </a:r>
            <a:r>
              <a:rPr lang="en-GB" dirty="0" err="1">
                <a:solidFill>
                  <a:schemeClr val="bg1"/>
                </a:solidFill>
              </a:rPr>
              <a:t>cifre</a:t>
            </a:r>
            <a:r>
              <a:rPr lang="en-GB" dirty="0">
                <a:solidFill>
                  <a:schemeClr val="bg1"/>
                </a:solidFill>
              </a:rPr>
              <a:t>” al </a:t>
            </a:r>
            <a:r>
              <a:rPr lang="en-GB" dirty="0" err="1">
                <a:solidFill>
                  <a:schemeClr val="bg1"/>
                </a:solidFill>
              </a:rPr>
              <a:t>celui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mai</a:t>
            </a:r>
            <a:r>
              <a:rPr lang="en-GB" dirty="0">
                <a:solidFill>
                  <a:schemeClr val="bg1"/>
                </a:solidFill>
              </a:rPr>
              <a:t> mare element</a:t>
            </a:r>
            <a:r>
              <a:rPr lang="ro-RO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Acest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algoritm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sortare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sorteaza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numerele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dupa</a:t>
            </a:r>
            <a:r>
              <a:rPr lang="en-GB" dirty="0">
                <a:solidFill>
                  <a:schemeClr val="bg1"/>
                </a:solidFill>
              </a:rPr>
              <a:t> “</a:t>
            </a:r>
            <a:r>
              <a:rPr lang="en-GB" dirty="0" err="1">
                <a:solidFill>
                  <a:schemeClr val="bg1"/>
                </a:solidFill>
              </a:rPr>
              <a:t>cifrele</a:t>
            </a:r>
            <a:r>
              <a:rPr lang="en-GB" dirty="0">
                <a:solidFill>
                  <a:schemeClr val="bg1"/>
                </a:solidFill>
              </a:rPr>
              <a:t>” lor (</a:t>
            </a:r>
            <a:r>
              <a:rPr lang="en-GB" dirty="0" err="1">
                <a:solidFill>
                  <a:schemeClr val="bg1"/>
                </a:solidFill>
              </a:rPr>
              <a:t>raportate</a:t>
            </a:r>
            <a:r>
              <a:rPr lang="en-GB" dirty="0">
                <a:solidFill>
                  <a:schemeClr val="bg1"/>
                </a:solidFill>
              </a:rPr>
              <a:t> la o </a:t>
            </a:r>
            <a:r>
              <a:rPr lang="en-GB" dirty="0" err="1">
                <a:solidFill>
                  <a:schemeClr val="bg1"/>
                </a:solidFill>
              </a:rPr>
              <a:t>anumita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baza</a:t>
            </a:r>
            <a:r>
              <a:rPr lang="en-GB" dirty="0">
                <a:solidFill>
                  <a:schemeClr val="bg1"/>
                </a:solidFill>
              </a:rPr>
              <a:t>) </a:t>
            </a:r>
            <a:r>
              <a:rPr lang="en-GB" dirty="0" err="1">
                <a:solidFill>
                  <a:schemeClr val="bg1"/>
                </a:solidFill>
              </a:rPr>
              <a:t>si</a:t>
            </a:r>
            <a:r>
              <a:rPr lang="en-GB" dirty="0">
                <a:solidFill>
                  <a:schemeClr val="bg1"/>
                </a:solidFill>
              </a:rPr>
              <a:t> are o </a:t>
            </a:r>
            <a:r>
              <a:rPr lang="en-GB" dirty="0" err="1">
                <a:solidFill>
                  <a:schemeClr val="bg1"/>
                </a:solidFill>
              </a:rPr>
              <a:t>complexitate</a:t>
            </a:r>
            <a:r>
              <a:rPr lang="en-GB" dirty="0">
                <a:solidFill>
                  <a:schemeClr val="bg1"/>
                </a:solidFill>
              </a:rPr>
              <a:t> de O(</a:t>
            </a:r>
            <a:r>
              <a:rPr lang="en-GB" dirty="0" err="1">
                <a:solidFill>
                  <a:schemeClr val="bg1"/>
                </a:solidFill>
              </a:rPr>
              <a:t>logB</a:t>
            </a:r>
            <a:r>
              <a:rPr lang="en-GB" dirty="0">
                <a:solidFill>
                  <a:schemeClr val="bg1"/>
                </a:solidFill>
              </a:rPr>
              <a:t>(L)*(N+B)) </a:t>
            </a:r>
            <a:r>
              <a:rPr lang="en-GB" dirty="0" err="1">
                <a:solidFill>
                  <a:schemeClr val="bg1"/>
                </a:solidFill>
              </a:rPr>
              <a:t>unde</a:t>
            </a:r>
            <a:r>
              <a:rPr lang="en-GB" dirty="0">
                <a:solidFill>
                  <a:schemeClr val="bg1"/>
                </a:solidFill>
              </a:rPr>
              <a:t> L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valoarea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celui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mai</a:t>
            </a:r>
            <a:r>
              <a:rPr lang="en-GB" dirty="0">
                <a:solidFill>
                  <a:schemeClr val="bg1"/>
                </a:solidFill>
              </a:rPr>
              <a:t> mare </a:t>
            </a:r>
            <a:r>
              <a:rPr lang="en-GB" dirty="0" err="1">
                <a:solidFill>
                  <a:schemeClr val="bg1"/>
                </a:solidFill>
              </a:rPr>
              <a:t>numar</a:t>
            </a:r>
            <a:r>
              <a:rPr lang="en-GB" dirty="0">
                <a:solidFill>
                  <a:schemeClr val="bg1"/>
                </a:solidFill>
              </a:rPr>
              <a:t>, N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numarul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numere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iar</a:t>
            </a:r>
            <a:r>
              <a:rPr lang="en-GB" dirty="0">
                <a:solidFill>
                  <a:schemeClr val="bg1"/>
                </a:solidFill>
              </a:rPr>
              <a:t> B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baza</a:t>
            </a:r>
            <a:r>
              <a:rPr lang="en-GB" dirty="0">
                <a:solidFill>
                  <a:schemeClr val="bg1"/>
                </a:solidFill>
              </a:rPr>
              <a:t> in care </a:t>
            </a:r>
            <a:r>
              <a:rPr lang="en-GB" dirty="0" err="1">
                <a:solidFill>
                  <a:schemeClr val="bg1"/>
                </a:solidFill>
              </a:rPr>
              <a:t>comparam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numerele</a:t>
            </a:r>
            <a:r>
              <a:rPr lang="en-GB" dirty="0">
                <a:solidFill>
                  <a:schemeClr val="bg1"/>
                </a:solidFill>
              </a:rPr>
              <a:t>. De </a:t>
            </a:r>
            <a:r>
              <a:rPr lang="en-GB" dirty="0" err="1">
                <a:solidFill>
                  <a:schemeClr val="bg1"/>
                </a:solidFill>
              </a:rPr>
              <a:t>aceea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baza</a:t>
            </a:r>
            <a:r>
              <a:rPr lang="en-GB" dirty="0">
                <a:solidFill>
                  <a:schemeClr val="bg1"/>
                </a:solidFill>
              </a:rPr>
              <a:t> 100 </a:t>
            </a:r>
            <a:r>
              <a:rPr lang="en-GB" dirty="0" err="1">
                <a:solidFill>
                  <a:schemeClr val="bg1"/>
                </a:solidFill>
              </a:rPr>
              <a:t>vedem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timpi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aproximativ</a:t>
            </a:r>
            <a:r>
              <a:rPr lang="en-GB" dirty="0">
                <a:solidFill>
                  <a:schemeClr val="bg1"/>
                </a:solidFill>
              </a:rPr>
              <a:t> de 2 </a:t>
            </a:r>
            <a:r>
              <a:rPr lang="en-GB" dirty="0" err="1">
                <a:solidFill>
                  <a:schemeClr val="bg1"/>
                </a:solidFill>
              </a:rPr>
              <a:t>ori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buni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decat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baza</a:t>
            </a:r>
            <a:r>
              <a:rPr lang="en-GB" dirty="0">
                <a:solidFill>
                  <a:schemeClr val="bg1"/>
                </a:solidFill>
              </a:rPr>
              <a:t> 10.</a:t>
            </a:r>
            <a:endParaRPr lang="ro-RO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6F9F06D-2DCD-4AFF-951D-DBB85DBD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51643"/>
              </p:ext>
            </p:extLst>
          </p:nvPr>
        </p:nvGraphicFramePr>
        <p:xfrm>
          <a:off x="6646642" y="761548"/>
          <a:ext cx="4851560" cy="57228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2890">
                  <a:extLst>
                    <a:ext uri="{9D8B030D-6E8A-4147-A177-3AD203B41FA5}">
                      <a16:colId xmlns:a16="http://schemas.microsoft.com/office/drawing/2014/main" val="1914828615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1766897396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4023029423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4006115915"/>
                    </a:ext>
                  </a:extLst>
                </a:gridCol>
              </a:tblGrid>
              <a:tr h="133372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Nr </a:t>
                      </a:r>
                      <a:r>
                        <a:rPr lang="en-GB" sz="2400" dirty="0" err="1"/>
                        <a:t>numere</a:t>
                      </a:r>
                      <a:r>
                        <a:rPr lang="en-GB" sz="2400" dirty="0"/>
                        <a:t>/Maxim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sz="1800" dirty="0"/>
                        <a:t> </a:t>
                      </a:r>
                      <a:r>
                        <a:rPr lang="en-GB" sz="2400" dirty="0"/>
                        <a:t>10^3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sz="2400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sz="2400" dirty="0"/>
                        <a:t> 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0688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</a:t>
                      </a:r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</a:t>
                      </a:r>
                      <a:r>
                        <a:rPr lang="en-GB" dirty="0"/>
                        <a:t>000218 sec 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0.000116</a:t>
                      </a:r>
                    </a:p>
                    <a:p>
                      <a:pPr algn="ctr"/>
                      <a:r>
                        <a:rPr lang="en-GB" dirty="0"/>
                        <a:t>sec (b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0.208176 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0.124011</a:t>
                      </a:r>
                    </a:p>
                    <a:p>
                      <a:pPr algn="ctr"/>
                      <a:r>
                        <a:rPr lang="en-GB" dirty="0"/>
                        <a:t>sec b(100)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22.277076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12.572883</a:t>
                      </a:r>
                    </a:p>
                    <a:p>
                      <a:pPr algn="ctr"/>
                      <a:r>
                        <a:rPr lang="en-GB" dirty="0"/>
                        <a:t>sec (b 100)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23433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10^1</a:t>
                      </a:r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0.000528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0.000334</a:t>
                      </a:r>
                    </a:p>
                    <a:p>
                      <a:pPr algn="ctr"/>
                      <a:r>
                        <a:rPr lang="en-GB" dirty="0"/>
                        <a:t>sec b(100)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0.444713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0.234127</a:t>
                      </a:r>
                    </a:p>
                    <a:p>
                      <a:pPr algn="ctr"/>
                      <a:r>
                        <a:rPr lang="en-GB" dirty="0"/>
                        <a:t>sec b(100)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45.852258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23.912181</a:t>
                      </a:r>
                    </a:p>
                    <a:p>
                      <a:pPr algn="ctr"/>
                      <a:r>
                        <a:rPr lang="en-GB" dirty="0"/>
                        <a:t>sec (b 100)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84294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  <a:p>
                      <a:pPr algn="ctr"/>
                      <a:r>
                        <a:rPr lang="en-GB" dirty="0"/>
                        <a:t>10^1</a:t>
                      </a:r>
                      <a:r>
                        <a:rPr lang="ro-RO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0.000936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0.000491</a:t>
                      </a:r>
                    </a:p>
                    <a:p>
                      <a:pPr algn="ctr"/>
                      <a:r>
                        <a:rPr lang="en-GB" dirty="0"/>
                        <a:t>sec (b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0.789576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0.412672</a:t>
                      </a:r>
                    </a:p>
                    <a:p>
                      <a:pPr algn="ctr"/>
                      <a:r>
                        <a:rPr lang="en-GB" dirty="0"/>
                        <a:t>sec (b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81.374478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41.403647</a:t>
                      </a:r>
                    </a:p>
                    <a:p>
                      <a:pPr algn="ctr"/>
                      <a:r>
                        <a:rPr lang="en-GB" dirty="0"/>
                        <a:t>sec (b 100)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7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05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16" y="685061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4000">
                <a:solidFill>
                  <a:schemeClr val="bg1"/>
                </a:solidFill>
              </a:rPr>
              <a:t>M</a:t>
            </a:r>
            <a:r>
              <a:rPr lang="en-US" sz="4000">
                <a:solidFill>
                  <a:schemeClr val="bg1"/>
                </a:solidFill>
              </a:rPr>
              <a:t>erge Sort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80" y="2114188"/>
            <a:ext cx="4403596" cy="4259979"/>
          </a:xfrm>
        </p:spPr>
        <p:txBody>
          <a:bodyPr anchor="t">
            <a:normAutofit fontScale="92500" lnSpcReduction="20000"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Algoritmul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ro-RO" sz="2400" dirty="0">
                <a:solidFill>
                  <a:schemeClr val="bg1"/>
                </a:solidFill>
              </a:rPr>
              <a:t>sortare</a:t>
            </a:r>
            <a:r>
              <a:rPr lang="en-GB" sz="2400" dirty="0">
                <a:solidFill>
                  <a:schemeClr val="bg1"/>
                </a:solidFill>
              </a:rPr>
              <a:t> merge sort </a:t>
            </a:r>
            <a:r>
              <a:rPr lang="en-GB" sz="2400" dirty="0" err="1">
                <a:solidFill>
                  <a:schemeClr val="bg1"/>
                </a:solidFill>
              </a:rPr>
              <a:t>ia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vectorul</a:t>
            </a:r>
            <a:r>
              <a:rPr lang="en-GB" sz="2400" dirty="0">
                <a:solidFill>
                  <a:schemeClr val="bg1"/>
                </a:solidFill>
              </a:rPr>
              <a:t> initial, </a:t>
            </a:r>
            <a:r>
              <a:rPr lang="en-GB" sz="2400" dirty="0" err="1">
                <a:solidFill>
                  <a:schemeClr val="bg1"/>
                </a:solidFill>
              </a:rPr>
              <a:t>si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mijlocul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acestuia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recursiv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sorteaza</a:t>
            </a:r>
            <a:r>
              <a:rPr lang="en-GB" sz="2400" dirty="0">
                <a:solidFill>
                  <a:schemeClr val="bg1"/>
                </a:solidFill>
              </a:rPr>
              <a:t> alti </a:t>
            </a:r>
            <a:r>
              <a:rPr lang="en-GB" sz="2400" dirty="0" err="1">
                <a:solidFill>
                  <a:schemeClr val="bg1"/>
                </a:solidFill>
              </a:rPr>
              <a:t>doi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vectori</a:t>
            </a:r>
            <a:r>
              <a:rPr lang="en-GB" sz="2400" dirty="0">
                <a:solidFill>
                  <a:schemeClr val="bg1"/>
                </a:solidFill>
              </a:rPr>
              <a:t>, de la </a:t>
            </a:r>
            <a:r>
              <a:rPr lang="en-GB" sz="2400" dirty="0" err="1">
                <a:solidFill>
                  <a:schemeClr val="bg1"/>
                </a:solidFill>
              </a:rPr>
              <a:t>pozitia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intiala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pana</a:t>
            </a:r>
            <a:r>
              <a:rPr lang="en-GB" sz="2400" dirty="0">
                <a:solidFill>
                  <a:schemeClr val="bg1"/>
                </a:solidFill>
              </a:rPr>
              <a:t> la </a:t>
            </a:r>
            <a:r>
              <a:rPr lang="en-GB" sz="2400" dirty="0" err="1">
                <a:solidFill>
                  <a:schemeClr val="bg1"/>
                </a:solidFill>
              </a:rPr>
              <a:t>mijloc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si</a:t>
            </a:r>
            <a:r>
              <a:rPr lang="en-GB" sz="2400" dirty="0">
                <a:solidFill>
                  <a:schemeClr val="bg1"/>
                </a:solidFill>
              </a:rPr>
              <a:t> de la </a:t>
            </a:r>
            <a:r>
              <a:rPr lang="en-GB" sz="2400" dirty="0" err="1">
                <a:solidFill>
                  <a:schemeClr val="bg1"/>
                </a:solidFill>
              </a:rPr>
              <a:t>mijloc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pana</a:t>
            </a:r>
            <a:r>
              <a:rPr lang="en-GB" sz="2400" dirty="0">
                <a:solidFill>
                  <a:schemeClr val="bg1"/>
                </a:solidFill>
              </a:rPr>
              <a:t> la </a:t>
            </a:r>
            <a:r>
              <a:rPr lang="en-GB" sz="2400" dirty="0" err="1">
                <a:solidFill>
                  <a:schemeClr val="bg1"/>
                </a:solidFill>
              </a:rPr>
              <a:t>pozitia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finala.Dupa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ce</a:t>
            </a:r>
            <a:r>
              <a:rPr lang="en-GB" sz="2400" dirty="0">
                <a:solidFill>
                  <a:schemeClr val="bg1"/>
                </a:solidFill>
              </a:rPr>
              <a:t> se </a:t>
            </a:r>
            <a:r>
              <a:rPr lang="en-GB" sz="2400" dirty="0" err="1">
                <a:solidFill>
                  <a:schemeClr val="bg1"/>
                </a:solidFill>
              </a:rPr>
              <a:t>ajunge</a:t>
            </a:r>
            <a:r>
              <a:rPr lang="en-GB" sz="2400" dirty="0">
                <a:solidFill>
                  <a:schemeClr val="bg1"/>
                </a:solidFill>
              </a:rPr>
              <a:t> la </a:t>
            </a:r>
            <a:r>
              <a:rPr lang="en-GB" sz="2400" dirty="0" err="1">
                <a:solidFill>
                  <a:schemeClr val="bg1"/>
                </a:solidFill>
              </a:rPr>
              <a:t>vectori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lungime</a:t>
            </a:r>
            <a:r>
              <a:rPr lang="en-GB" sz="2400" dirty="0">
                <a:solidFill>
                  <a:schemeClr val="bg1"/>
                </a:solidFill>
              </a:rPr>
              <a:t> 1, </a:t>
            </a:r>
            <a:r>
              <a:rPr lang="en-GB" sz="2400" dirty="0" err="1">
                <a:solidFill>
                  <a:schemeClr val="bg1"/>
                </a:solidFill>
              </a:rPr>
              <a:t>algoritmul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repozitioneaza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elementele</a:t>
            </a:r>
            <a:r>
              <a:rPr lang="en-GB" sz="2400" dirty="0">
                <a:solidFill>
                  <a:schemeClr val="bg1"/>
                </a:solidFill>
              </a:rPr>
              <a:t> in </a:t>
            </a:r>
            <a:r>
              <a:rPr lang="en-GB" sz="2400" dirty="0" err="1">
                <a:solidFill>
                  <a:schemeClr val="bg1"/>
                </a:solidFill>
              </a:rPr>
              <a:t>ordine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crescatoare</a:t>
            </a:r>
            <a:r>
              <a:rPr lang="en-GB" sz="2400" dirty="0">
                <a:solidFill>
                  <a:schemeClr val="bg1"/>
                </a:solidFill>
              </a:rPr>
              <a:t>. </a:t>
            </a:r>
            <a:r>
              <a:rPr lang="en-GB" sz="2400" dirty="0" err="1">
                <a:solidFill>
                  <a:schemeClr val="bg1"/>
                </a:solidFill>
              </a:rPr>
              <a:t>Algoritmul</a:t>
            </a:r>
            <a:r>
              <a:rPr lang="en-GB" sz="2400" dirty="0">
                <a:solidFill>
                  <a:schemeClr val="bg1"/>
                </a:solidFill>
              </a:rPr>
              <a:t> continua </a:t>
            </a:r>
            <a:r>
              <a:rPr lang="en-GB" sz="2400" dirty="0" err="1">
                <a:solidFill>
                  <a:schemeClr val="bg1"/>
                </a:solidFill>
              </a:rPr>
              <a:t>sa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interclaseze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elementele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vectorului</a:t>
            </a:r>
            <a:r>
              <a:rPr lang="en-GB" sz="2400" dirty="0">
                <a:solidFill>
                  <a:schemeClr val="bg1"/>
                </a:solidFill>
              </a:rPr>
              <a:t> din </a:t>
            </a:r>
            <a:r>
              <a:rPr lang="en-GB" sz="2400" dirty="0" err="1">
                <a:solidFill>
                  <a:schemeClr val="bg1"/>
                </a:solidFill>
              </a:rPr>
              <a:t>stanga</a:t>
            </a:r>
            <a:r>
              <a:rPr lang="en-GB" sz="2400" dirty="0">
                <a:solidFill>
                  <a:schemeClr val="bg1"/>
                </a:solidFill>
              </a:rPr>
              <a:t> cu </a:t>
            </a:r>
            <a:r>
              <a:rPr lang="en-GB" sz="2400" dirty="0" err="1">
                <a:solidFill>
                  <a:schemeClr val="bg1"/>
                </a:solidFill>
              </a:rPr>
              <a:t>elementele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vectorului</a:t>
            </a:r>
            <a:r>
              <a:rPr lang="en-GB" sz="2400" dirty="0">
                <a:solidFill>
                  <a:schemeClr val="bg1"/>
                </a:solidFill>
              </a:rPr>
              <a:t> din </a:t>
            </a:r>
            <a:r>
              <a:rPr lang="en-GB" sz="2400" dirty="0" err="1">
                <a:solidFill>
                  <a:schemeClr val="bg1"/>
                </a:solidFill>
              </a:rPr>
              <a:t>dreapta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punandu</a:t>
            </a:r>
            <a:r>
              <a:rPr lang="en-GB" sz="2400" dirty="0">
                <a:solidFill>
                  <a:schemeClr val="bg1"/>
                </a:solidFill>
              </a:rPr>
              <a:t>-le in </a:t>
            </a:r>
            <a:r>
              <a:rPr lang="en-GB" sz="2400" dirty="0" err="1">
                <a:solidFill>
                  <a:schemeClr val="bg1"/>
                </a:solidFill>
              </a:rPr>
              <a:t>ordine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crescatoare</a:t>
            </a:r>
            <a:r>
              <a:rPr lang="en-GB" sz="2400" dirty="0">
                <a:solidFill>
                  <a:schemeClr val="bg1"/>
                </a:solidFill>
              </a:rPr>
              <a:t>. 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CC8B83-3CF9-40AD-98B7-655E7EB15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71626"/>
              </p:ext>
            </p:extLst>
          </p:nvPr>
        </p:nvGraphicFramePr>
        <p:xfrm>
          <a:off x="6646642" y="761548"/>
          <a:ext cx="4851560" cy="53349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2890">
                  <a:extLst>
                    <a:ext uri="{9D8B030D-6E8A-4147-A177-3AD203B41FA5}">
                      <a16:colId xmlns:a16="http://schemas.microsoft.com/office/drawing/2014/main" val="1914828615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1766897396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4023029423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4006115915"/>
                    </a:ext>
                  </a:extLst>
                </a:gridCol>
              </a:tblGrid>
              <a:tr h="133372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Nr </a:t>
                      </a:r>
                      <a:r>
                        <a:rPr lang="en-GB" sz="2400" dirty="0" err="1"/>
                        <a:t>numere</a:t>
                      </a:r>
                      <a:r>
                        <a:rPr lang="en-GB" sz="2400" dirty="0"/>
                        <a:t>/Maxim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sz="1800" dirty="0"/>
                        <a:t> </a:t>
                      </a:r>
                      <a:r>
                        <a:rPr lang="en-GB" sz="2400" dirty="0"/>
                        <a:t>10^3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 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0688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</a:t>
                      </a:r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0.001457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1.069499</a:t>
                      </a:r>
                    </a:p>
                    <a:p>
                      <a:pPr algn="ctr"/>
                      <a:r>
                        <a:rPr lang="en-US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105.064998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23433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10^1</a:t>
                      </a:r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r>
                        <a:rPr lang="en-US"/>
                        <a:t>.001511</a:t>
                      </a:r>
                    </a:p>
                    <a:p>
                      <a:pPr algn="ctr"/>
                      <a:r>
                        <a:rPr lang="en-US"/>
                        <a:t>sec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r>
                        <a:rPr lang="en-US"/>
                        <a:t>.0566413</a:t>
                      </a:r>
                    </a:p>
                    <a:p>
                      <a:pPr algn="ctr"/>
                      <a:r>
                        <a:rPr lang="en-US"/>
                        <a:t>sec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110.658123 sec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84294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  <a:p>
                      <a:pPr algn="ctr"/>
                      <a:r>
                        <a:rPr lang="en-GB" dirty="0"/>
                        <a:t>10^1</a:t>
                      </a:r>
                      <a:r>
                        <a:rPr lang="ro-RO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0.001564</a:t>
                      </a:r>
                    </a:p>
                    <a:p>
                      <a:pPr algn="ctr"/>
                      <a:r>
                        <a:rPr lang="en-GB"/>
                        <a:t>sec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1.059641</a:t>
                      </a:r>
                    </a:p>
                    <a:p>
                      <a:pPr algn="ctr"/>
                      <a:r>
                        <a:rPr lang="en-GB"/>
                        <a:t>sec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111.513115</a:t>
                      </a:r>
                    </a:p>
                    <a:p>
                      <a:pPr algn="ctr"/>
                      <a:r>
                        <a:rPr lang="en-GB" dirty="0"/>
                        <a:t>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7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57C405-D413-459E-9B9D-D63A9F86E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AC7361-B3AF-46D0-9591-84DCA1BCD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81677"/>
              </p:ext>
            </p:extLst>
          </p:nvPr>
        </p:nvGraphicFramePr>
        <p:xfrm>
          <a:off x="6646642" y="761548"/>
          <a:ext cx="4932648" cy="53349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3162">
                  <a:extLst>
                    <a:ext uri="{9D8B030D-6E8A-4147-A177-3AD203B41FA5}">
                      <a16:colId xmlns:a16="http://schemas.microsoft.com/office/drawing/2014/main" val="1914828615"/>
                    </a:ext>
                  </a:extLst>
                </a:gridCol>
                <a:gridCol w="1233162">
                  <a:extLst>
                    <a:ext uri="{9D8B030D-6E8A-4147-A177-3AD203B41FA5}">
                      <a16:colId xmlns:a16="http://schemas.microsoft.com/office/drawing/2014/main" val="1766897396"/>
                    </a:ext>
                  </a:extLst>
                </a:gridCol>
                <a:gridCol w="1233162">
                  <a:extLst>
                    <a:ext uri="{9D8B030D-6E8A-4147-A177-3AD203B41FA5}">
                      <a16:colId xmlns:a16="http://schemas.microsoft.com/office/drawing/2014/main" val="4023029423"/>
                    </a:ext>
                  </a:extLst>
                </a:gridCol>
                <a:gridCol w="1233162">
                  <a:extLst>
                    <a:ext uri="{9D8B030D-6E8A-4147-A177-3AD203B41FA5}">
                      <a16:colId xmlns:a16="http://schemas.microsoft.com/office/drawing/2014/main" val="4006115915"/>
                    </a:ext>
                  </a:extLst>
                </a:gridCol>
              </a:tblGrid>
              <a:tr h="133372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Nr </a:t>
                      </a:r>
                      <a:r>
                        <a:rPr lang="en-GB" sz="2400" dirty="0" err="1"/>
                        <a:t>numere</a:t>
                      </a:r>
                      <a:r>
                        <a:rPr lang="en-GB" sz="2400" dirty="0"/>
                        <a:t>/Maxim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GB" sz="1800"/>
                        <a:t> </a:t>
                      </a:r>
                      <a:r>
                        <a:rPr lang="en-GB" sz="2400"/>
                        <a:t>10^3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 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0688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</a:t>
                      </a:r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0.000357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0.520499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100.064998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23433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10^1</a:t>
                      </a:r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r>
                        <a:rPr lang="en-US" dirty="0"/>
                        <a:t>.000332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r>
                        <a:rPr lang="en-US"/>
                        <a:t>.551641</a:t>
                      </a:r>
                    </a:p>
                    <a:p>
                      <a:pPr algn="ctr"/>
                      <a:r>
                        <a:rPr lang="en-US"/>
                        <a:t>sec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118.658123 sec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84294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  <a:p>
                      <a:pPr algn="ctr"/>
                      <a:r>
                        <a:rPr lang="en-GB" dirty="0"/>
                        <a:t>10^1</a:t>
                      </a:r>
                      <a:r>
                        <a:rPr lang="ro-RO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0.000364</a:t>
                      </a:r>
                    </a:p>
                    <a:p>
                      <a:pPr algn="ctr"/>
                      <a:r>
                        <a:rPr lang="en-GB"/>
                        <a:t>sec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0.529641</a:t>
                      </a:r>
                    </a:p>
                    <a:p>
                      <a:pPr algn="ctr"/>
                      <a:r>
                        <a:rPr lang="en-GB"/>
                        <a:t>sec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110.247889</a:t>
                      </a:r>
                      <a:endParaRPr lang="ro-RO" dirty="0"/>
                    </a:p>
                    <a:p>
                      <a:pPr algn="ctr"/>
                      <a:r>
                        <a:rPr lang="en-GB" dirty="0"/>
                        <a:t>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7422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9F3055C-05AD-4191-9907-EE433DBE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16" y="685061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4000">
                <a:solidFill>
                  <a:schemeClr val="bg1"/>
                </a:solidFill>
              </a:rPr>
              <a:t>Shell</a:t>
            </a:r>
            <a:r>
              <a:rPr lang="en-US" sz="4000">
                <a:solidFill>
                  <a:schemeClr val="bg1"/>
                </a:solidFill>
              </a:rPr>
              <a:t> Sort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A80FCC-AF90-499C-B12C-9FA5073B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80" y="2114188"/>
            <a:ext cx="4403596" cy="4259979"/>
          </a:xfrm>
        </p:spPr>
        <p:txBody>
          <a:bodyPr anchor="t">
            <a:normAutofit fontScale="85000" lnSpcReduction="10000"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Algoritmul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sortare</a:t>
            </a:r>
            <a:r>
              <a:rPr lang="en-GB" sz="2400" dirty="0">
                <a:solidFill>
                  <a:schemeClr val="bg1"/>
                </a:solidFill>
              </a:rPr>
              <a:t> shell sort se </a:t>
            </a:r>
            <a:r>
              <a:rPr lang="en-GB" sz="2400" dirty="0" err="1">
                <a:solidFill>
                  <a:schemeClr val="bg1"/>
                </a:solidFill>
              </a:rPr>
              <a:t>comporta</a:t>
            </a:r>
            <a:r>
              <a:rPr lang="en-GB" sz="2400" dirty="0">
                <a:solidFill>
                  <a:schemeClr val="bg1"/>
                </a:solidFill>
              </a:rPr>
              <a:t> ca un </a:t>
            </a:r>
            <a:r>
              <a:rPr lang="en-GB" sz="2400" dirty="0" err="1">
                <a:solidFill>
                  <a:schemeClr val="bg1"/>
                </a:solidFill>
              </a:rPr>
              <a:t>algoritm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sortare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prin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inserare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dar</a:t>
            </a:r>
            <a:r>
              <a:rPr lang="en-GB" sz="2400" dirty="0">
                <a:solidFill>
                  <a:schemeClr val="bg1"/>
                </a:solidFill>
              </a:rPr>
              <a:t> la care </a:t>
            </a:r>
            <a:r>
              <a:rPr lang="en-GB" sz="2400" dirty="0" err="1">
                <a:solidFill>
                  <a:schemeClr val="bg1"/>
                </a:solidFill>
              </a:rPr>
              <a:t>inserarea</a:t>
            </a:r>
            <a:r>
              <a:rPr lang="en-GB" sz="2400" dirty="0">
                <a:solidFill>
                  <a:schemeClr val="bg1"/>
                </a:solidFill>
              </a:rPr>
              <a:t> se face la </a:t>
            </a:r>
            <a:r>
              <a:rPr lang="en-GB" sz="2400" dirty="0" err="1">
                <a:solidFill>
                  <a:schemeClr val="bg1"/>
                </a:solidFill>
              </a:rPr>
              <a:t>inceput</a:t>
            </a:r>
            <a:r>
              <a:rPr lang="en-GB" sz="2400" dirty="0">
                <a:solidFill>
                  <a:schemeClr val="bg1"/>
                </a:solidFill>
              </a:rPr>
              <a:t> la </a:t>
            </a:r>
            <a:r>
              <a:rPr lang="en-GB" sz="2400" dirty="0" err="1">
                <a:solidFill>
                  <a:schemeClr val="bg1"/>
                </a:solidFill>
              </a:rPr>
              <a:t>intervale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lungime</a:t>
            </a:r>
            <a:r>
              <a:rPr lang="en-GB" sz="2400" dirty="0">
                <a:solidFill>
                  <a:schemeClr val="bg1"/>
                </a:solidFill>
              </a:rPr>
              <a:t> mare, </a:t>
            </a:r>
            <a:r>
              <a:rPr lang="en-GB" sz="2400" dirty="0" err="1">
                <a:solidFill>
                  <a:schemeClr val="bg1"/>
                </a:solidFill>
              </a:rPr>
              <a:t>sarind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astfel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peste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pasi.In</a:t>
            </a:r>
            <a:r>
              <a:rPr lang="en-GB" sz="2400" dirty="0">
                <a:solidFill>
                  <a:schemeClr val="bg1"/>
                </a:solidFill>
              </a:rPr>
              <a:t> final, cand </a:t>
            </a:r>
            <a:r>
              <a:rPr lang="en-GB" sz="2400" dirty="0" err="1">
                <a:solidFill>
                  <a:schemeClr val="bg1"/>
                </a:solidFill>
              </a:rPr>
              <a:t>lungimea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pasului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ajunge</a:t>
            </a:r>
            <a:r>
              <a:rPr lang="en-GB" sz="2400" dirty="0">
                <a:solidFill>
                  <a:schemeClr val="bg1"/>
                </a:solidFill>
              </a:rPr>
              <a:t> 1, </a:t>
            </a:r>
            <a:r>
              <a:rPr lang="en-GB" sz="2400" dirty="0" err="1">
                <a:solidFill>
                  <a:schemeClr val="bg1"/>
                </a:solidFill>
              </a:rPr>
              <a:t>acesta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ajunge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sa</a:t>
            </a:r>
            <a:r>
              <a:rPr lang="en-GB" sz="2400" dirty="0">
                <a:solidFill>
                  <a:schemeClr val="bg1"/>
                </a:solidFill>
              </a:rPr>
              <a:t> se </a:t>
            </a:r>
            <a:r>
              <a:rPr lang="en-GB" sz="2400" dirty="0" err="1">
                <a:solidFill>
                  <a:schemeClr val="bg1"/>
                </a:solidFill>
              </a:rPr>
              <a:t>comporte</a:t>
            </a:r>
            <a:r>
              <a:rPr lang="en-GB" sz="2400" dirty="0">
                <a:solidFill>
                  <a:schemeClr val="bg1"/>
                </a:solidFill>
              </a:rPr>
              <a:t> ca un </a:t>
            </a:r>
            <a:r>
              <a:rPr lang="en-GB" sz="2400" dirty="0" err="1">
                <a:solidFill>
                  <a:schemeClr val="bg1"/>
                </a:solidFill>
              </a:rPr>
              <a:t>algorim</a:t>
            </a:r>
            <a:r>
              <a:rPr lang="en-GB" sz="2400" dirty="0">
                <a:solidFill>
                  <a:schemeClr val="bg1"/>
                </a:solidFill>
              </a:rPr>
              <a:t> normal de insertion sort. La </a:t>
            </a:r>
            <a:r>
              <a:rPr lang="en-GB" sz="2400" dirty="0" err="1">
                <a:solidFill>
                  <a:schemeClr val="bg1"/>
                </a:solidFill>
              </a:rPr>
              <a:t>fel</a:t>
            </a:r>
            <a:r>
              <a:rPr lang="en-GB" sz="2400" dirty="0">
                <a:solidFill>
                  <a:schemeClr val="bg1"/>
                </a:solidFill>
              </a:rPr>
              <a:t> ca la merge sort, </a:t>
            </a:r>
            <a:r>
              <a:rPr lang="en-GB" sz="2400" dirty="0" err="1">
                <a:solidFill>
                  <a:schemeClr val="bg1"/>
                </a:solidFill>
              </a:rPr>
              <a:t>faptul</a:t>
            </a:r>
            <a:r>
              <a:rPr lang="en-GB" sz="2400" dirty="0">
                <a:solidFill>
                  <a:schemeClr val="bg1"/>
                </a:solidFill>
              </a:rPr>
              <a:t> ca se face </a:t>
            </a:r>
            <a:r>
              <a:rPr lang="en-GB" sz="2400" dirty="0" err="1">
                <a:solidFill>
                  <a:schemeClr val="bg1"/>
                </a:solidFill>
              </a:rPr>
              <a:t>comparare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directa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numere</a:t>
            </a:r>
            <a:r>
              <a:rPr lang="en-GB" sz="2400" dirty="0">
                <a:solidFill>
                  <a:schemeClr val="bg1"/>
                </a:solidFill>
              </a:rPr>
              <a:t> se </a:t>
            </a:r>
            <a:r>
              <a:rPr lang="en-GB" sz="2400" dirty="0" err="1">
                <a:solidFill>
                  <a:schemeClr val="bg1"/>
                </a:solidFill>
              </a:rPr>
              <a:t>poate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vedea</a:t>
            </a:r>
            <a:r>
              <a:rPr lang="en-GB" sz="2400" dirty="0">
                <a:solidFill>
                  <a:schemeClr val="bg1"/>
                </a:solidFill>
              </a:rPr>
              <a:t> in </a:t>
            </a:r>
            <a:r>
              <a:rPr lang="en-GB" sz="2400" dirty="0" err="1">
                <a:solidFill>
                  <a:schemeClr val="bg1"/>
                </a:solidFill>
              </a:rPr>
              <a:t>timpii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aproximativi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egali</a:t>
            </a:r>
            <a:r>
              <a:rPr lang="en-GB" sz="2400" dirty="0">
                <a:solidFill>
                  <a:schemeClr val="bg1"/>
                </a:solidFill>
              </a:rPr>
              <a:t>, in </a:t>
            </a:r>
            <a:r>
              <a:rPr lang="ro-RO" sz="2400" dirty="0">
                <a:solidFill>
                  <a:schemeClr val="bg1"/>
                </a:solidFill>
              </a:rPr>
              <a:t>cazuri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inputuri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marime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egala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dar</a:t>
            </a:r>
            <a:r>
              <a:rPr lang="en-GB" sz="2400" dirty="0">
                <a:solidFill>
                  <a:schemeClr val="bg1"/>
                </a:solidFill>
              </a:rPr>
              <a:t> cu </a:t>
            </a:r>
            <a:r>
              <a:rPr lang="en-GB" sz="2400" dirty="0" err="1">
                <a:solidFill>
                  <a:schemeClr val="bg1"/>
                </a:solidFill>
              </a:rPr>
              <a:t>marimea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elementelor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diferite</a:t>
            </a:r>
            <a:r>
              <a:rPr lang="en-GB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2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220B94-642B-4901-B792-FE97E90BF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73C5A-E09A-4C01-AEE5-B32FB7F2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15931" cy="12573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Quick Sort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3 </a:t>
            </a:r>
            <a:r>
              <a:rPr lang="en-GB" dirty="0" err="1">
                <a:solidFill>
                  <a:schemeClr val="bg1"/>
                </a:solidFill>
              </a:rPr>
              <a:t>partitii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6D56-B585-4AB8-BC78-F2AEDBBB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315931" cy="4020002"/>
          </a:xfrm>
        </p:spPr>
        <p:txBody>
          <a:bodyPr>
            <a:normAutofit lnSpcReduction="10000"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Acest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algoritm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alege</a:t>
            </a:r>
            <a:r>
              <a:rPr lang="en-GB" dirty="0">
                <a:solidFill>
                  <a:schemeClr val="bg1"/>
                </a:solidFill>
              </a:rPr>
              <a:t> un pivot ca </a:t>
            </a:r>
            <a:r>
              <a:rPr lang="en-GB" dirty="0" err="1">
                <a:solidFill>
                  <a:schemeClr val="bg1"/>
                </a:solidFill>
              </a:rPr>
              <a:t>fiind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mediana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dintre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trei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elemente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iar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apoi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imparte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vectorul</a:t>
            </a:r>
            <a:r>
              <a:rPr lang="en-GB" dirty="0">
                <a:solidFill>
                  <a:schemeClr val="bg1"/>
                </a:solidFill>
              </a:rPr>
              <a:t> current in 3 </a:t>
            </a:r>
            <a:r>
              <a:rPr lang="en-GB" dirty="0" err="1">
                <a:solidFill>
                  <a:schemeClr val="bg1"/>
                </a:solidFill>
              </a:rPr>
              <a:t>partitii</a:t>
            </a:r>
            <a:r>
              <a:rPr lang="en-GB" dirty="0">
                <a:solidFill>
                  <a:schemeClr val="bg1"/>
                </a:solidFill>
              </a:rPr>
              <a:t>. Prima </a:t>
            </a:r>
            <a:r>
              <a:rPr lang="en-GB" dirty="0" err="1">
                <a:solidFill>
                  <a:schemeClr val="bg1"/>
                </a:solidFill>
              </a:rPr>
              <a:t>partitie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compusa</a:t>
            </a:r>
            <a:r>
              <a:rPr lang="en-GB" dirty="0">
                <a:solidFill>
                  <a:schemeClr val="bg1"/>
                </a:solidFill>
              </a:rPr>
              <a:t> din </a:t>
            </a:r>
            <a:r>
              <a:rPr lang="en-GB" dirty="0" err="1">
                <a:solidFill>
                  <a:schemeClr val="bg1"/>
                </a:solidFill>
              </a:rPr>
              <a:t>elemente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mici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decat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pivotul</a:t>
            </a:r>
            <a:r>
              <a:rPr lang="en-GB" dirty="0">
                <a:solidFill>
                  <a:schemeClr val="bg1"/>
                </a:solidFill>
              </a:rPr>
              <a:t>, a </a:t>
            </a:r>
            <a:r>
              <a:rPr lang="en-GB" dirty="0" err="1">
                <a:solidFill>
                  <a:schemeClr val="bg1"/>
                </a:solidFill>
              </a:rPr>
              <a:t>doua</a:t>
            </a:r>
            <a:r>
              <a:rPr lang="en-GB" dirty="0">
                <a:solidFill>
                  <a:schemeClr val="bg1"/>
                </a:solidFill>
              </a:rPr>
              <a:t> din </a:t>
            </a:r>
            <a:r>
              <a:rPr lang="en-GB" dirty="0" err="1">
                <a:solidFill>
                  <a:schemeClr val="bg1"/>
                </a:solidFill>
              </a:rPr>
              <a:t>elemente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egale</a:t>
            </a:r>
            <a:r>
              <a:rPr lang="en-GB" dirty="0">
                <a:solidFill>
                  <a:schemeClr val="bg1"/>
                </a:solidFill>
              </a:rPr>
              <a:t> cu </a:t>
            </a:r>
            <a:r>
              <a:rPr lang="en-GB" dirty="0" err="1">
                <a:solidFill>
                  <a:schemeClr val="bg1"/>
                </a:solidFill>
              </a:rPr>
              <a:t>pivotul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iar</a:t>
            </a:r>
            <a:r>
              <a:rPr lang="en-GB" dirty="0">
                <a:solidFill>
                  <a:schemeClr val="bg1"/>
                </a:solidFill>
              </a:rPr>
              <a:t> a </a:t>
            </a:r>
            <a:r>
              <a:rPr lang="en-GB" dirty="0" err="1">
                <a:solidFill>
                  <a:schemeClr val="bg1"/>
                </a:solidFill>
              </a:rPr>
              <a:t>treia</a:t>
            </a:r>
            <a:r>
              <a:rPr lang="en-GB" dirty="0">
                <a:solidFill>
                  <a:schemeClr val="bg1"/>
                </a:solidFill>
              </a:rPr>
              <a:t> din </a:t>
            </a:r>
            <a:r>
              <a:rPr lang="en-GB" dirty="0" err="1">
                <a:solidFill>
                  <a:schemeClr val="bg1"/>
                </a:solidFill>
              </a:rPr>
              <a:t>elemente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decat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pivotul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Algoritmul</a:t>
            </a:r>
            <a:r>
              <a:rPr lang="en-GB" dirty="0">
                <a:solidFill>
                  <a:schemeClr val="bg1"/>
                </a:solidFill>
              </a:rPr>
              <a:t> se </a:t>
            </a:r>
            <a:r>
              <a:rPr lang="en-GB" dirty="0" err="1">
                <a:solidFill>
                  <a:schemeClr val="bg1"/>
                </a:solidFill>
              </a:rPr>
              <a:t>aplica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recuriv</a:t>
            </a:r>
            <a:r>
              <a:rPr lang="en-GB" dirty="0">
                <a:solidFill>
                  <a:schemeClr val="bg1"/>
                </a:solidFill>
              </a:rPr>
              <a:t> pe prima </a:t>
            </a:r>
            <a:r>
              <a:rPr lang="en-GB" dirty="0" err="1">
                <a:solidFill>
                  <a:schemeClr val="bg1"/>
                </a:solidFill>
              </a:rPr>
              <a:t>si</a:t>
            </a:r>
            <a:r>
              <a:rPr lang="en-GB" dirty="0">
                <a:solidFill>
                  <a:schemeClr val="bg1"/>
                </a:solidFill>
              </a:rPr>
              <a:t> pe ultima </a:t>
            </a:r>
            <a:r>
              <a:rPr lang="en-GB" dirty="0" err="1">
                <a:solidFill>
                  <a:schemeClr val="bg1"/>
                </a:solidFill>
              </a:rPr>
              <a:t>partitie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ro-RO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77877BF-1F60-4F27-97BD-3802DA727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71250"/>
              </p:ext>
            </p:extLst>
          </p:nvPr>
        </p:nvGraphicFramePr>
        <p:xfrm>
          <a:off x="6646642" y="761548"/>
          <a:ext cx="4851560" cy="53349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2890">
                  <a:extLst>
                    <a:ext uri="{9D8B030D-6E8A-4147-A177-3AD203B41FA5}">
                      <a16:colId xmlns:a16="http://schemas.microsoft.com/office/drawing/2014/main" val="1914828615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1766897396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4023029423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4006115915"/>
                    </a:ext>
                  </a:extLst>
                </a:gridCol>
              </a:tblGrid>
              <a:tr h="133372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Nr </a:t>
                      </a:r>
                      <a:r>
                        <a:rPr lang="en-GB" sz="2400" dirty="0" err="1"/>
                        <a:t>numere</a:t>
                      </a:r>
                      <a:r>
                        <a:rPr lang="en-GB" sz="2400" dirty="0"/>
                        <a:t>/Maxim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GB" sz="1800"/>
                        <a:t> </a:t>
                      </a:r>
                      <a:r>
                        <a:rPr lang="en-GB" sz="2400"/>
                        <a:t>10^3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 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0688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</a:t>
                      </a:r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0.000348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0.284576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28.703356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23433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10^1</a:t>
                      </a:r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0.000344</a:t>
                      </a:r>
                    </a:p>
                    <a:p>
                      <a:pPr algn="ctr"/>
                      <a:r>
                        <a:rPr lang="en-GB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0.285479</a:t>
                      </a:r>
                    </a:p>
                    <a:p>
                      <a:pPr algn="ctr"/>
                      <a:r>
                        <a:rPr lang="en-GB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40.069109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84294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  <a:p>
                      <a:pPr algn="ctr"/>
                      <a:r>
                        <a:rPr lang="en-GB" dirty="0"/>
                        <a:t>10^1</a:t>
                      </a:r>
                      <a:r>
                        <a:rPr lang="ro-RO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0.000341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0.285031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42.961625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7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76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9104F2-587D-43C7-8967-3653D97B3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E4A641-04C4-467B-8584-DF403DB4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460310" cy="12573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Heap Sort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8995-AE4F-4CF4-8126-3DD5D156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460310" cy="3714749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Algoritmul</a:t>
            </a:r>
            <a:r>
              <a:rPr lang="en-GB" dirty="0">
                <a:solidFill>
                  <a:schemeClr val="bg1"/>
                </a:solidFill>
              </a:rPr>
              <a:t> de heap sort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un </a:t>
            </a:r>
            <a:r>
              <a:rPr lang="en-GB" dirty="0" err="1">
                <a:solidFill>
                  <a:schemeClr val="bg1"/>
                </a:solidFill>
              </a:rPr>
              <a:t>algoritm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recursiv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ce</a:t>
            </a:r>
            <a:r>
              <a:rPr lang="en-GB" dirty="0">
                <a:solidFill>
                  <a:schemeClr val="bg1"/>
                </a:solidFill>
              </a:rPr>
              <a:t> initial </a:t>
            </a:r>
            <a:r>
              <a:rPr lang="en-GB" dirty="0" err="1">
                <a:solidFill>
                  <a:schemeClr val="bg1"/>
                </a:solidFill>
              </a:rPr>
              <a:t>preia</a:t>
            </a:r>
            <a:r>
              <a:rPr lang="en-GB" dirty="0">
                <a:solidFill>
                  <a:schemeClr val="bg1"/>
                </a:solidFill>
              </a:rPr>
              <a:t> un vector </a:t>
            </a:r>
            <a:r>
              <a:rPr lang="en-GB" dirty="0" err="1">
                <a:solidFill>
                  <a:schemeClr val="bg1"/>
                </a:solidFill>
              </a:rPr>
              <a:t>si</a:t>
            </a:r>
            <a:r>
              <a:rPr lang="en-GB" dirty="0">
                <a:solidFill>
                  <a:schemeClr val="bg1"/>
                </a:solidFill>
              </a:rPr>
              <a:t> il </a:t>
            </a:r>
            <a:r>
              <a:rPr lang="en-GB" dirty="0" err="1">
                <a:solidFill>
                  <a:schemeClr val="bg1"/>
                </a:solidFill>
              </a:rPr>
              <a:t>transforma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intr</a:t>
            </a:r>
            <a:r>
              <a:rPr lang="en-GB" dirty="0">
                <a:solidFill>
                  <a:schemeClr val="bg1"/>
                </a:solidFill>
              </a:rPr>
              <a:t>-un max heap. </a:t>
            </a:r>
            <a:r>
              <a:rPr lang="en-GB" dirty="0" err="1">
                <a:solidFill>
                  <a:schemeClr val="bg1"/>
                </a:solidFill>
              </a:rPr>
              <a:t>Dupa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aceea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schimba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elementul</a:t>
            </a:r>
            <a:r>
              <a:rPr lang="en-GB" dirty="0">
                <a:solidFill>
                  <a:schemeClr val="bg1"/>
                </a:solidFill>
              </a:rPr>
              <a:t> din </a:t>
            </a:r>
            <a:r>
              <a:rPr lang="en-GB" dirty="0" err="1">
                <a:solidFill>
                  <a:schemeClr val="bg1"/>
                </a:solidFill>
              </a:rPr>
              <a:t>radacina</a:t>
            </a:r>
            <a:r>
              <a:rPr lang="en-GB" dirty="0">
                <a:solidFill>
                  <a:schemeClr val="bg1"/>
                </a:solidFill>
              </a:rPr>
              <a:t> cu </a:t>
            </a:r>
            <a:r>
              <a:rPr lang="en-GB" dirty="0" err="1">
                <a:solidFill>
                  <a:schemeClr val="bg1"/>
                </a:solidFill>
              </a:rPr>
              <a:t>ultimul</a:t>
            </a:r>
            <a:r>
              <a:rPr lang="en-GB" dirty="0">
                <a:solidFill>
                  <a:schemeClr val="bg1"/>
                </a:solidFill>
              </a:rPr>
              <a:t> element </a:t>
            </a:r>
            <a:r>
              <a:rPr lang="en-GB" dirty="0" err="1">
                <a:solidFill>
                  <a:schemeClr val="bg1"/>
                </a:solidFill>
              </a:rPr>
              <a:t>si</a:t>
            </a:r>
            <a:r>
              <a:rPr lang="en-GB" dirty="0">
                <a:solidFill>
                  <a:schemeClr val="bg1"/>
                </a:solidFill>
              </a:rPr>
              <a:t> se </a:t>
            </a:r>
            <a:r>
              <a:rPr lang="en-GB" dirty="0" err="1">
                <a:solidFill>
                  <a:schemeClr val="bg1"/>
                </a:solidFill>
              </a:rPr>
              <a:t>apeleaza</a:t>
            </a:r>
            <a:r>
              <a:rPr lang="en-GB" dirty="0">
                <a:solidFill>
                  <a:schemeClr val="bg1"/>
                </a:solidFill>
              </a:rPr>
              <a:t> din </a:t>
            </a:r>
            <a:r>
              <a:rPr lang="en-GB" dirty="0" err="1">
                <a:solidFill>
                  <a:schemeClr val="bg1"/>
                </a:solidFill>
              </a:rPr>
              <a:t>nou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transformarea</a:t>
            </a:r>
            <a:r>
              <a:rPr lang="en-GB" dirty="0">
                <a:solidFill>
                  <a:schemeClr val="bg1"/>
                </a:solidFill>
              </a:rPr>
              <a:t> in heap </a:t>
            </a:r>
            <a:r>
              <a:rPr lang="en-GB" dirty="0" err="1">
                <a:solidFill>
                  <a:schemeClr val="bg1"/>
                </a:solidFill>
              </a:rPr>
              <a:t>pentru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lungimea</a:t>
            </a:r>
            <a:r>
              <a:rPr lang="en-GB" dirty="0">
                <a:solidFill>
                  <a:schemeClr val="bg1"/>
                </a:solidFill>
              </a:rPr>
              <a:t> n-1, </a:t>
            </a:r>
            <a:r>
              <a:rPr lang="en-GB" dirty="0" err="1">
                <a:solidFill>
                  <a:schemeClr val="bg1"/>
                </a:solidFill>
              </a:rPr>
              <a:t>dar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aceasta</a:t>
            </a:r>
            <a:r>
              <a:rPr lang="en-GB" dirty="0">
                <a:solidFill>
                  <a:schemeClr val="bg1"/>
                </a:solidFill>
              </a:rPr>
              <a:t> data heap-</a:t>
            </a:r>
            <a:r>
              <a:rPr lang="en-GB" dirty="0" err="1">
                <a:solidFill>
                  <a:schemeClr val="bg1"/>
                </a:solidFill>
              </a:rPr>
              <a:t>ul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aproape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creat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fiind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nevoie</a:t>
            </a:r>
            <a:r>
              <a:rPr lang="en-GB" dirty="0">
                <a:solidFill>
                  <a:schemeClr val="bg1"/>
                </a:solidFill>
              </a:rPr>
              <a:t> de maxim log2(n) </a:t>
            </a:r>
            <a:r>
              <a:rPr lang="en-GB" dirty="0" err="1">
                <a:solidFill>
                  <a:schemeClr val="bg1"/>
                </a:solidFill>
              </a:rPr>
              <a:t>schimbari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pentru</a:t>
            </a:r>
            <a:r>
              <a:rPr lang="en-GB" dirty="0">
                <a:solidFill>
                  <a:schemeClr val="bg1"/>
                </a:solidFill>
              </a:rPr>
              <a:t> a se </a:t>
            </a:r>
            <a:r>
              <a:rPr lang="en-GB" dirty="0" err="1">
                <a:solidFill>
                  <a:schemeClr val="bg1"/>
                </a:solidFill>
              </a:rPr>
              <a:t>ajunge</a:t>
            </a:r>
            <a:r>
              <a:rPr lang="en-GB" dirty="0">
                <a:solidFill>
                  <a:schemeClr val="bg1"/>
                </a:solidFill>
              </a:rPr>
              <a:t> la un </a:t>
            </a:r>
            <a:r>
              <a:rPr lang="en-GB" dirty="0" err="1">
                <a:solidFill>
                  <a:schemeClr val="bg1"/>
                </a:solidFill>
              </a:rPr>
              <a:t>nou</a:t>
            </a:r>
            <a:r>
              <a:rPr lang="en-GB" dirty="0">
                <a:solidFill>
                  <a:schemeClr val="bg1"/>
                </a:solidFill>
              </a:rPr>
              <a:t> max heap.</a:t>
            </a:r>
            <a:endParaRPr lang="ro-RO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732F3D-85E3-465B-B05E-B3E125942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43838"/>
              </p:ext>
            </p:extLst>
          </p:nvPr>
        </p:nvGraphicFramePr>
        <p:xfrm>
          <a:off x="6646641" y="761548"/>
          <a:ext cx="5048052" cy="53349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62013">
                  <a:extLst>
                    <a:ext uri="{9D8B030D-6E8A-4147-A177-3AD203B41FA5}">
                      <a16:colId xmlns:a16="http://schemas.microsoft.com/office/drawing/2014/main" val="1914828615"/>
                    </a:ext>
                  </a:extLst>
                </a:gridCol>
                <a:gridCol w="1262013">
                  <a:extLst>
                    <a:ext uri="{9D8B030D-6E8A-4147-A177-3AD203B41FA5}">
                      <a16:colId xmlns:a16="http://schemas.microsoft.com/office/drawing/2014/main" val="1766897396"/>
                    </a:ext>
                  </a:extLst>
                </a:gridCol>
                <a:gridCol w="1262013">
                  <a:extLst>
                    <a:ext uri="{9D8B030D-6E8A-4147-A177-3AD203B41FA5}">
                      <a16:colId xmlns:a16="http://schemas.microsoft.com/office/drawing/2014/main" val="4023029423"/>
                    </a:ext>
                  </a:extLst>
                </a:gridCol>
                <a:gridCol w="1262013">
                  <a:extLst>
                    <a:ext uri="{9D8B030D-6E8A-4147-A177-3AD203B41FA5}">
                      <a16:colId xmlns:a16="http://schemas.microsoft.com/office/drawing/2014/main" val="4006115915"/>
                    </a:ext>
                  </a:extLst>
                </a:gridCol>
              </a:tblGrid>
              <a:tr h="133372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Nr </a:t>
                      </a:r>
                      <a:r>
                        <a:rPr lang="en-GB" sz="2400" dirty="0" err="1"/>
                        <a:t>numere</a:t>
                      </a:r>
                      <a:r>
                        <a:rPr lang="en-GB" sz="2400" dirty="0"/>
                        <a:t>/Maxim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GB" sz="1800"/>
                        <a:t> </a:t>
                      </a:r>
                      <a:r>
                        <a:rPr lang="en-GB" sz="2400"/>
                        <a:t>10^3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 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0688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</a:t>
                      </a:r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0.000395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0.421612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133.125621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23433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10^1</a:t>
                      </a:r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0.000427</a:t>
                      </a:r>
                    </a:p>
                    <a:p>
                      <a:pPr algn="ctr"/>
                      <a:r>
                        <a:rPr lang="en-GB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0.406267</a:t>
                      </a:r>
                    </a:p>
                    <a:p>
                      <a:pPr algn="ctr"/>
                      <a:r>
                        <a:rPr lang="en-GB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130.439978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84294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  <a:p>
                      <a:pPr algn="ctr"/>
                      <a:r>
                        <a:rPr lang="en-GB" dirty="0"/>
                        <a:t>10^1</a:t>
                      </a:r>
                      <a:r>
                        <a:rPr lang="ro-RO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0.000409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0.413897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130.052381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7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6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CC694C-9BF5-4865-B9AB-659AEA6A8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01599"/>
              </p:ext>
            </p:extLst>
          </p:nvPr>
        </p:nvGraphicFramePr>
        <p:xfrm>
          <a:off x="0" y="457200"/>
          <a:ext cx="12191999" cy="640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3216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12000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827257"/>
                    </a:ext>
                  </a:extLst>
                </a:gridCol>
                <a:gridCol w="2422849">
                  <a:extLst>
                    <a:ext uri="{9D8B030D-6E8A-4147-A177-3AD203B41FA5}">
                      <a16:colId xmlns:a16="http://schemas.microsoft.com/office/drawing/2014/main" val="1722263282"/>
                    </a:ext>
                  </a:extLst>
                </a:gridCol>
                <a:gridCol w="1641150">
                  <a:extLst>
                    <a:ext uri="{9D8B030D-6E8A-4147-A177-3AD203B41FA5}">
                      <a16:colId xmlns:a16="http://schemas.microsoft.com/office/drawing/2014/main" val="4080181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0070701"/>
                    </a:ext>
                  </a:extLst>
                </a:gridCol>
              </a:tblGrid>
              <a:tr h="5822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Test/</a:t>
                      </a:r>
                      <a:r>
                        <a:rPr lang="en-GB" dirty="0" err="1"/>
                        <a:t>Algoritm</a:t>
                      </a:r>
                      <a:r>
                        <a:rPr lang="en-GB" dirty="0"/>
                        <a:t> de </a:t>
                      </a:r>
                      <a:r>
                        <a:rPr lang="en-GB" dirty="0" err="1"/>
                        <a:t>sortare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Merge Sort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Shell Sort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Radix Sort(b10/b100)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Quick sort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Heap Sort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28637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10^3</a:t>
                      </a:r>
                    </a:p>
                    <a:p>
                      <a:pPr algn="ctr"/>
                      <a:r>
                        <a:rPr lang="en-GB" dirty="0"/>
                        <a:t>M = 10^6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0.0014557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0.000357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0.000218 b10</a:t>
                      </a:r>
                    </a:p>
                    <a:p>
                      <a:pPr algn="ctr"/>
                      <a:r>
                        <a:rPr lang="en-GB" dirty="0"/>
                        <a:t>0.000116 b100</a:t>
                      </a:r>
                      <a:endParaRPr lang="ro-RO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0.000348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0.000395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47934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10^3</a:t>
                      </a:r>
                    </a:p>
                    <a:p>
                      <a:pPr algn="ctr"/>
                      <a:r>
                        <a:rPr lang="en-GB" dirty="0"/>
                        <a:t>M = 10^12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0.001511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0.000332</a:t>
                      </a:r>
                      <a:endParaRPr lang="ro-RO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0.000528 b10</a:t>
                      </a:r>
                    </a:p>
                    <a:p>
                      <a:pPr algn="ctr"/>
                      <a:r>
                        <a:rPr lang="en-GB" dirty="0"/>
                        <a:t>0.000334 b100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0.000344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0.000427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79809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10^3</a:t>
                      </a:r>
                    </a:p>
                    <a:p>
                      <a:pPr algn="ctr"/>
                      <a:r>
                        <a:rPr lang="en-GB" dirty="0"/>
                        <a:t>M = 10^18</a:t>
                      </a:r>
                      <a:endParaRPr lang="ro-RO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0.001564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0.000364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0.000936 b10</a:t>
                      </a:r>
                    </a:p>
                    <a:p>
                      <a:pPr algn="ctr"/>
                      <a:r>
                        <a:rPr lang="en-GB" dirty="0"/>
                        <a:t>0.000491 b100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0.000341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0.000409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857645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10^6</a:t>
                      </a:r>
                    </a:p>
                    <a:p>
                      <a:pPr algn="ctr"/>
                      <a:r>
                        <a:rPr lang="en-GB" dirty="0"/>
                        <a:t>M = 10^6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1.069499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0.520499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0.208176 b10</a:t>
                      </a:r>
                    </a:p>
                    <a:p>
                      <a:pPr algn="ctr"/>
                      <a:r>
                        <a:rPr lang="en-GB" dirty="0"/>
                        <a:t>0.124011 b100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0.284576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0.421612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9162127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10^6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 = 10^12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1.0566413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0.551641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0.444713 b10</a:t>
                      </a:r>
                    </a:p>
                    <a:p>
                      <a:pPr algn="ctr"/>
                      <a:r>
                        <a:rPr lang="en-GB" dirty="0"/>
                        <a:t>0.234127 b100</a:t>
                      </a:r>
                      <a:endParaRPr lang="ro-RO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0.285479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0.406267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23761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10^6</a:t>
                      </a:r>
                    </a:p>
                    <a:p>
                      <a:pPr algn="ctr"/>
                      <a:r>
                        <a:rPr lang="en-GB" dirty="0"/>
                        <a:t>M = 10^18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1.059641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0.529641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0.789576 b10</a:t>
                      </a:r>
                    </a:p>
                    <a:p>
                      <a:pPr algn="ctr"/>
                      <a:r>
                        <a:rPr lang="en-GB" dirty="0"/>
                        <a:t>0.412672 b100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0.285031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0.413897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100431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10^8</a:t>
                      </a:r>
                    </a:p>
                    <a:p>
                      <a:pPr algn="ctr"/>
                      <a:r>
                        <a:rPr lang="en-GB" dirty="0"/>
                        <a:t>M = 10^6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105.064998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100.064998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22.277076 b10</a:t>
                      </a:r>
                    </a:p>
                    <a:p>
                      <a:pPr algn="ctr"/>
                      <a:r>
                        <a:rPr lang="en-GB" dirty="0"/>
                        <a:t>12.572883 b100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28.7033556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133.125621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120887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 = 10^12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110.658123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118.658123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45.852258 b10</a:t>
                      </a:r>
                    </a:p>
                    <a:p>
                      <a:pPr algn="ctr"/>
                      <a:r>
                        <a:rPr lang="en-GB" dirty="0"/>
                        <a:t>23.912181 b100</a:t>
                      </a:r>
                      <a:endParaRPr lang="ro-RO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40.069109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130.439978</a:t>
                      </a:r>
                      <a:endParaRPr lang="ro-R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141664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10^8</a:t>
                      </a:r>
                    </a:p>
                    <a:p>
                      <a:pPr algn="ctr"/>
                      <a:r>
                        <a:rPr lang="en-GB" dirty="0"/>
                        <a:t>M = 10^18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111.513115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110.247889</a:t>
                      </a:r>
                      <a:endParaRPr lang="ro-RO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81.374478 b10</a:t>
                      </a:r>
                    </a:p>
                    <a:p>
                      <a:pPr algn="ctr"/>
                      <a:r>
                        <a:rPr lang="en-GB" dirty="0"/>
                        <a:t>41.403647 b100</a:t>
                      </a:r>
                      <a:endParaRPr lang="ro-RO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42.961625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130.052381</a:t>
                      </a:r>
                      <a:endParaRPr lang="ro-R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410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A60A0F-F5E4-48F5-B108-E25D381BD4D6}"/>
              </a:ext>
            </a:extLst>
          </p:cNvPr>
          <p:cNvSpPr txBox="1"/>
          <p:nvPr/>
        </p:nvSpPr>
        <p:spPr>
          <a:xfrm>
            <a:off x="3222170" y="0"/>
            <a:ext cx="574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/>
              <a:t>Timpi</a:t>
            </a:r>
            <a:r>
              <a:rPr lang="en-GB" sz="2800" dirty="0"/>
              <a:t> de </a:t>
            </a:r>
            <a:r>
              <a:rPr lang="en-GB" sz="2800" dirty="0" err="1"/>
              <a:t>sortare</a:t>
            </a:r>
            <a:r>
              <a:rPr lang="en-GB" sz="2800" dirty="0"/>
              <a:t> in </a:t>
            </a:r>
            <a:r>
              <a:rPr lang="en-GB" sz="2800" dirty="0" err="1"/>
              <a:t>secunde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6195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60DA-E5C2-425A-AC81-A70CD4BB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0AA8-B30D-4D27-9B29-222ED83E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In general,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lent </a:t>
            </a:r>
            <a:r>
              <a:rPr lang="en-GB" dirty="0" err="1"/>
              <a:t>algoritm</a:t>
            </a:r>
            <a:r>
              <a:rPr lang="en-GB" dirty="0"/>
              <a:t> de </a:t>
            </a:r>
            <a:r>
              <a:rPr lang="en-GB" dirty="0" err="1"/>
              <a:t>sortate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teste cu </a:t>
            </a:r>
            <a:r>
              <a:rPr lang="en-GB" dirty="0" err="1"/>
              <a:t>numere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Heap-Sort, </a:t>
            </a:r>
            <a:r>
              <a:rPr lang="en-GB" dirty="0" err="1"/>
              <a:t>avand</a:t>
            </a:r>
            <a:r>
              <a:rPr lang="en-GB" dirty="0"/>
              <a:t> </a:t>
            </a:r>
            <a:r>
              <a:rPr lang="en-GB" dirty="0" err="1"/>
              <a:t>timpi</a:t>
            </a:r>
            <a:r>
              <a:rPr lang="en-GB" dirty="0"/>
              <a:t> </a:t>
            </a:r>
            <a:r>
              <a:rPr lang="en-GB" dirty="0" err="1"/>
              <a:t>comparabili</a:t>
            </a:r>
            <a:r>
              <a:rPr lang="en-GB" dirty="0"/>
              <a:t> cu merge sort </a:t>
            </a:r>
            <a:r>
              <a:rPr lang="en-GB" dirty="0" err="1"/>
              <a:t>si</a:t>
            </a:r>
            <a:r>
              <a:rPr lang="en-GB" dirty="0"/>
              <a:t> cu shell sort,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spre</a:t>
            </a:r>
            <a:r>
              <a:rPr lang="en-GB" dirty="0"/>
              <a:t> </a:t>
            </a:r>
            <a:r>
              <a:rPr lang="en-GB" dirty="0" err="1"/>
              <a:t>deosebire</a:t>
            </a:r>
            <a:r>
              <a:rPr lang="en-GB" dirty="0"/>
              <a:t> de merge sort, </a:t>
            </a:r>
            <a:r>
              <a:rPr lang="en-GB" dirty="0" err="1"/>
              <a:t>acesta</a:t>
            </a:r>
            <a:r>
              <a:rPr lang="en-GB" dirty="0"/>
              <a:t> nu </a:t>
            </a:r>
            <a:r>
              <a:rPr lang="en-GB" dirty="0" err="1"/>
              <a:t>necesita</a:t>
            </a:r>
            <a:r>
              <a:rPr lang="en-GB" dirty="0"/>
              <a:t> un vector auxiliar.</a:t>
            </a:r>
          </a:p>
          <a:p>
            <a:pPr algn="just"/>
            <a:r>
              <a:rPr lang="en-GB" dirty="0"/>
              <a:t>Tot in general, </a:t>
            </a:r>
            <a:r>
              <a:rPr lang="en-GB" dirty="0" err="1"/>
              <a:t>algoritmul</a:t>
            </a:r>
            <a:r>
              <a:rPr lang="en-GB" dirty="0"/>
              <a:t> de radix sort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bun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majoritatea</a:t>
            </a:r>
            <a:r>
              <a:rPr lang="en-GB" dirty="0"/>
              <a:t> </a:t>
            </a:r>
            <a:r>
              <a:rPr lang="en-GB" dirty="0" err="1"/>
              <a:t>cazurilor</a:t>
            </a:r>
            <a:r>
              <a:rPr lang="en-GB" dirty="0"/>
              <a:t>, </a:t>
            </a:r>
            <a:r>
              <a:rPr lang="en-GB" dirty="0" err="1"/>
              <a:t>insa</a:t>
            </a:r>
            <a:r>
              <a:rPr lang="en-GB" dirty="0"/>
              <a:t> pot </a:t>
            </a:r>
            <a:r>
              <a:rPr lang="en-GB" dirty="0" err="1"/>
              <a:t>exista</a:t>
            </a:r>
            <a:r>
              <a:rPr lang="en-GB" dirty="0"/>
              <a:t> </a:t>
            </a:r>
            <a:r>
              <a:rPr lang="en-GB" dirty="0" err="1"/>
              <a:t>anumite</a:t>
            </a:r>
            <a:r>
              <a:rPr lang="en-GB" dirty="0"/>
              <a:t> </a:t>
            </a:r>
            <a:r>
              <a:rPr lang="en-GB" dirty="0" err="1"/>
              <a:t>situatii</a:t>
            </a:r>
            <a:r>
              <a:rPr lang="en-GB" dirty="0"/>
              <a:t>, in care </a:t>
            </a:r>
            <a:r>
              <a:rPr lang="en-GB" dirty="0" err="1"/>
              <a:t>daca</a:t>
            </a:r>
            <a:r>
              <a:rPr lang="en-GB" dirty="0"/>
              <a:t> </a:t>
            </a:r>
            <a:r>
              <a:rPr lang="en-GB" dirty="0" err="1"/>
              <a:t>numere</a:t>
            </a:r>
            <a:r>
              <a:rPr lang="en-GB" dirty="0"/>
              <a:t> sunt </a:t>
            </a:r>
            <a:r>
              <a:rPr lang="en-GB" dirty="0" err="1"/>
              <a:t>putine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foarte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 un </a:t>
            </a:r>
            <a:r>
              <a:rPr lang="en-GB" dirty="0" err="1"/>
              <a:t>algoritm</a:t>
            </a:r>
            <a:r>
              <a:rPr lang="en-GB" dirty="0"/>
              <a:t> precum </a:t>
            </a:r>
            <a:r>
              <a:rPr lang="en-GB" dirty="0" err="1"/>
              <a:t>cel</a:t>
            </a:r>
            <a:r>
              <a:rPr lang="en-GB" dirty="0"/>
              <a:t> de quick sort, s-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descurca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bine.</a:t>
            </a:r>
          </a:p>
          <a:p>
            <a:pPr algn="just"/>
            <a:r>
              <a:rPr lang="en-GB" dirty="0"/>
              <a:t>Cu </a:t>
            </a:r>
            <a:r>
              <a:rPr lang="en-GB" dirty="0" err="1"/>
              <a:t>toate</a:t>
            </a:r>
            <a:r>
              <a:rPr lang="en-GB" dirty="0"/>
              <a:t> ca radix sort, a </a:t>
            </a:r>
            <a:r>
              <a:rPr lang="en-GB" dirty="0" err="1"/>
              <a:t>obtinut</a:t>
            </a:r>
            <a:r>
              <a:rPr lang="en-GB" dirty="0"/>
              <a:t> </a:t>
            </a:r>
            <a:r>
              <a:rPr lang="en-GB" dirty="0" err="1"/>
              <a:t>timpii</a:t>
            </a:r>
            <a:r>
              <a:rPr lang="en-GB" dirty="0"/>
              <a:t> </a:t>
            </a:r>
            <a:r>
              <a:rPr lang="en-GB" dirty="0" err="1"/>
              <a:t>cei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buni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teste, consider ca quick sort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bun </a:t>
            </a:r>
            <a:r>
              <a:rPr lang="en-GB" dirty="0" err="1"/>
              <a:t>algoritm</a:t>
            </a:r>
            <a:r>
              <a:rPr lang="en-GB" dirty="0"/>
              <a:t> de </a:t>
            </a:r>
            <a:r>
              <a:rPr lang="en-GB" dirty="0" err="1"/>
              <a:t>sortare</a:t>
            </a:r>
            <a:r>
              <a:rPr lang="en-GB" dirty="0"/>
              <a:t>, </a:t>
            </a:r>
            <a:r>
              <a:rPr lang="en-GB" dirty="0" err="1"/>
              <a:t>timpii</a:t>
            </a:r>
            <a:r>
              <a:rPr lang="en-GB" dirty="0"/>
              <a:t> </a:t>
            </a:r>
            <a:r>
              <a:rPr lang="en-GB" dirty="0" err="1"/>
              <a:t>fiind</a:t>
            </a:r>
            <a:r>
              <a:rPr lang="en-GB" dirty="0"/>
              <a:t> </a:t>
            </a:r>
            <a:r>
              <a:rPr lang="en-GB" dirty="0" err="1"/>
              <a:t>comparabili</a:t>
            </a:r>
            <a:r>
              <a:rPr lang="en-GB" dirty="0"/>
              <a:t> cu </a:t>
            </a:r>
            <a:r>
              <a:rPr lang="en-GB" dirty="0" err="1"/>
              <a:t>algoritmul</a:t>
            </a:r>
            <a:r>
              <a:rPr lang="en-GB" dirty="0"/>
              <a:t> de radix sort, </a:t>
            </a:r>
            <a:r>
              <a:rPr lang="en-GB" dirty="0" err="1"/>
              <a:t>fiind</a:t>
            </a:r>
            <a:r>
              <a:rPr lang="en-GB" dirty="0"/>
              <a:t> </a:t>
            </a:r>
            <a:r>
              <a:rPr lang="en-GB" dirty="0" err="1"/>
              <a:t>insa</a:t>
            </a:r>
            <a:r>
              <a:rPr lang="en-GB" dirty="0"/>
              <a:t> </a:t>
            </a:r>
            <a:r>
              <a:rPr lang="en-GB" dirty="0" err="1"/>
              <a:t>mult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consistent </a:t>
            </a:r>
            <a:r>
              <a:rPr lang="en-GB" dirty="0" err="1"/>
              <a:t>indiferent</a:t>
            </a:r>
            <a:r>
              <a:rPr lang="en-GB" dirty="0"/>
              <a:t> de </a:t>
            </a:r>
            <a:r>
              <a:rPr lang="en-GB" dirty="0" err="1"/>
              <a:t>numerele</a:t>
            </a:r>
            <a:r>
              <a:rPr lang="en-GB" dirty="0"/>
              <a:t> de la input.</a:t>
            </a:r>
          </a:p>
          <a:p>
            <a:pPr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0938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{D0999413-A116-4520-B4E2-2520D643C0CC}tf55705232_win32</Template>
  <TotalTime>318</TotalTime>
  <Words>976</Words>
  <Application>Microsoft Office PowerPoint</Application>
  <PresentationFormat>Widescreen</PresentationFormat>
  <Paragraphs>269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Sortări</vt:lpstr>
      <vt:lpstr>Radix Sort (baza 10 /baza 100)</vt:lpstr>
      <vt:lpstr>Merge Sort</vt:lpstr>
      <vt:lpstr>Shell Sort</vt:lpstr>
      <vt:lpstr>Quick Sort  3 partitii</vt:lpstr>
      <vt:lpstr>Heap Sort</vt:lpstr>
      <vt:lpstr>PowerPoint Presentation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Potanga Alexandru</dc:creator>
  <cp:lastModifiedBy>Potanga Alexandru</cp:lastModifiedBy>
  <cp:revision>7</cp:revision>
  <dcterms:created xsi:type="dcterms:W3CDTF">2022-03-16T09:05:48Z</dcterms:created>
  <dcterms:modified xsi:type="dcterms:W3CDTF">2022-03-22T16:40:04Z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