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267" r:id="rId5"/>
    <p:sldId id="268" r:id="rId6"/>
    <p:sldId id="269" r:id="rId7"/>
    <p:sldId id="270" r:id="rId8"/>
    <p:sldId id="271" r:id="rId9"/>
    <p:sldId id="272" r:id="rId10"/>
    <p:sldId id="273" r:id="rId11"/>
    <p:sldId id="265"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p:cViewPr>
        <p:scale>
          <a:sx n="100" d="100"/>
          <a:sy n="100" d="100"/>
        </p:scale>
        <p:origin x="432" y="-9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22976AEE-2B68-40DE-AD93-B30EBBB7DD74}" type="datetimeFigureOut">
              <a:rPr lang="fr-FR" smtClean="0"/>
              <a:t>25/04/2023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1132B7-6954-474B-9C8E-819A79534418}"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22976AEE-2B68-40DE-AD93-B30EBBB7DD74}" type="datetimeFigureOut">
              <a:rPr lang="fr-FR" smtClean="0"/>
              <a:t>25/04/2023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1132B7-6954-474B-9C8E-819A79534418}"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22976AEE-2B68-40DE-AD93-B30EBBB7DD74}" type="datetimeFigureOut">
              <a:rPr lang="fr-FR" smtClean="0"/>
              <a:t>25/04/2023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1132B7-6954-474B-9C8E-819A79534418}"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22976AEE-2B68-40DE-AD93-B30EBBB7DD74}" type="datetimeFigureOut">
              <a:rPr lang="fr-FR" smtClean="0"/>
              <a:t>25/04/2023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1132B7-6954-474B-9C8E-819A79534418}"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22976AEE-2B68-40DE-AD93-B30EBBB7DD74}" type="datetimeFigureOut">
              <a:rPr lang="fr-FR" smtClean="0"/>
              <a:t>25/04/2023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E1132B7-6954-474B-9C8E-819A79534418}"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22976AEE-2B68-40DE-AD93-B30EBBB7DD74}" type="datetimeFigureOut">
              <a:rPr lang="fr-FR" smtClean="0"/>
              <a:t>25/04/2023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E1132B7-6954-474B-9C8E-819A79534418}"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22976AEE-2B68-40DE-AD93-B30EBBB7DD74}" type="datetimeFigureOut">
              <a:rPr lang="fr-FR" smtClean="0"/>
              <a:t>25/04/2023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E1132B7-6954-474B-9C8E-819A79534418}"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22976AEE-2B68-40DE-AD93-B30EBBB7DD74}" type="datetimeFigureOut">
              <a:rPr lang="fr-FR" smtClean="0"/>
              <a:t>25/04/2023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E1132B7-6954-474B-9C8E-819A79534418}"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2976AEE-2B68-40DE-AD93-B30EBBB7DD74}" type="datetimeFigureOut">
              <a:rPr lang="fr-FR" smtClean="0"/>
              <a:t>25/04/2023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E1132B7-6954-474B-9C8E-819A79534418}"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22976AEE-2B68-40DE-AD93-B30EBBB7DD74}" type="datetimeFigureOut">
              <a:rPr lang="fr-FR" smtClean="0"/>
              <a:t>25/04/2023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E1132B7-6954-474B-9C8E-819A79534418}"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22976AEE-2B68-40DE-AD93-B30EBBB7DD74}" type="datetimeFigureOut">
              <a:rPr lang="fr-FR" smtClean="0"/>
              <a:t>25/04/2023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E1132B7-6954-474B-9C8E-819A79534418}"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76AEE-2B68-40DE-AD93-B30EBBB7DD74}" type="datetimeFigureOut">
              <a:rPr lang="fr-FR" smtClean="0"/>
              <a:t>25/04/2023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1132B7-6954-474B-9C8E-819A79534418}"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99592" y="1663933"/>
            <a:ext cx="7772400" cy="1656184"/>
          </a:xfrm>
        </p:spPr>
        <p:txBody>
          <a:bodyPr>
            <a:normAutofit/>
          </a:bodyPr>
          <a:lstStyle/>
          <a:p>
            <a:r>
              <a:rPr lang="fr-FR" sz="3900" b="1" dirty="0">
                <a:solidFill>
                  <a:srgbClr val="0070C0"/>
                </a:solidFill>
                <a:latin typeface="Arabic Typesetting" pitchFamily="66" charset="-78"/>
                <a:cs typeface="Arabic Typesetting" pitchFamily="66" charset="-78"/>
              </a:rPr>
              <a:t>Configuration </a:t>
            </a:r>
            <a:r>
              <a:rPr lang="fr-FR" sz="3900" b="1">
                <a:solidFill>
                  <a:srgbClr val="0070C0"/>
                </a:solidFill>
                <a:latin typeface="Arabic Typesetting" pitchFamily="66" charset="-78"/>
                <a:cs typeface="Arabic Typesetting" pitchFamily="66" charset="-78"/>
              </a:rPr>
              <a:t>du serveur SAMBA</a:t>
            </a:r>
            <a:br>
              <a:rPr lang="fr-FR" dirty="0"/>
            </a:br>
            <a:r>
              <a:rPr lang="fr-FR" b="1" err="1"/>
              <a:t>GroupeN</a:t>
            </a:r>
            <a:r>
              <a:rPr lang="fr-FR" b="1"/>
              <a:t>°3</a:t>
            </a:r>
            <a:endParaRPr lang="fr-FR" b="1" dirty="0"/>
          </a:p>
        </p:txBody>
      </p:sp>
      <p:sp>
        <p:nvSpPr>
          <p:cNvPr id="4" name="ZoneTexte 3"/>
          <p:cNvSpPr txBox="1"/>
          <p:nvPr/>
        </p:nvSpPr>
        <p:spPr>
          <a:xfrm>
            <a:off x="1869468" y="188640"/>
            <a:ext cx="5832648" cy="646331"/>
          </a:xfrm>
          <a:prstGeom prst="rect">
            <a:avLst/>
          </a:prstGeom>
          <a:noFill/>
        </p:spPr>
        <p:txBody>
          <a:bodyPr wrap="square" rtlCol="0">
            <a:spAutoFit/>
          </a:bodyPr>
          <a:lstStyle/>
          <a:p>
            <a:pPr algn="ctr"/>
            <a:r>
              <a:rPr lang="fr-FR" sz="3600" b="1" dirty="0"/>
              <a:t>Séminaire  SE I &amp; II 2021-2022</a:t>
            </a:r>
          </a:p>
        </p:txBody>
      </p:sp>
      <p:graphicFrame>
        <p:nvGraphicFramePr>
          <p:cNvPr id="5" name="Tableau 4"/>
          <p:cNvGraphicFramePr>
            <a:graphicFrameLocks noGrp="1"/>
          </p:cNvGraphicFramePr>
          <p:nvPr>
            <p:extLst>
              <p:ext uri="{D42A27DB-BD31-4B8C-83A1-F6EECF244321}">
                <p14:modId xmlns:p14="http://schemas.microsoft.com/office/powerpoint/2010/main" val="4005121453"/>
              </p:ext>
            </p:extLst>
          </p:nvPr>
        </p:nvGraphicFramePr>
        <p:xfrm>
          <a:off x="1866001" y="3448224"/>
          <a:ext cx="6096000" cy="3120898"/>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185420">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BUTUMBI</a:t>
                      </a:r>
                    </a:p>
                  </a:txBody>
                  <a:tcPr/>
                </a:tc>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KAPUYA</a:t>
                      </a:r>
                    </a:p>
                  </a:txBody>
                  <a:tcPr/>
                </a:tc>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Emmanuel</a:t>
                      </a:r>
                    </a:p>
                  </a:txBody>
                  <a:tcPr marL="0" marR="0" marT="0" marB="0"/>
                </a:tc>
                <a:extLst>
                  <a:ext uri="{0D108BD9-81ED-4DB2-BD59-A6C34878D82A}">
                    <a16:rowId xmlns:a16="http://schemas.microsoft.com/office/drawing/2014/main" val="10000"/>
                  </a:ext>
                </a:extLst>
              </a:tr>
              <a:tr h="185420">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IBUO</a:t>
                      </a:r>
                    </a:p>
                  </a:txBody>
                  <a:tcPr/>
                </a:tc>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MAKALAMBA</a:t>
                      </a:r>
                    </a:p>
                  </a:txBody>
                  <a:tcPr/>
                </a:tc>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Christian</a:t>
                      </a:r>
                    </a:p>
                  </a:txBody>
                  <a:tcPr marL="0" marR="0" marT="0" marB="0"/>
                </a:tc>
                <a:extLst>
                  <a:ext uri="{0D108BD9-81ED-4DB2-BD59-A6C34878D82A}">
                    <a16:rowId xmlns:a16="http://schemas.microsoft.com/office/drawing/2014/main" val="1171469591"/>
                  </a:ext>
                </a:extLst>
              </a:tr>
              <a:tr h="185420">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KOKUSA</a:t>
                      </a:r>
                    </a:p>
                  </a:txBody>
                  <a:tcPr/>
                </a:tc>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NDENDENI</a:t>
                      </a:r>
                    </a:p>
                  </a:txBody>
                  <a:tcPr/>
                </a:tc>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Exaucé</a:t>
                      </a:r>
                    </a:p>
                  </a:txBody>
                  <a:tcPr marL="0" marR="0" marT="0" marB="0"/>
                </a:tc>
                <a:extLst>
                  <a:ext uri="{0D108BD9-81ED-4DB2-BD59-A6C34878D82A}">
                    <a16:rowId xmlns:a16="http://schemas.microsoft.com/office/drawing/2014/main" val="10001"/>
                  </a:ext>
                </a:extLst>
              </a:tr>
              <a:tr h="185420">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MWANYM</a:t>
                      </a:r>
                    </a:p>
                  </a:txBody>
                  <a:tcPr/>
                </a:tc>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MICHEL</a:t>
                      </a:r>
                    </a:p>
                  </a:txBody>
                  <a:tcPr/>
                </a:tc>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Mike</a:t>
                      </a:r>
                    </a:p>
                  </a:txBody>
                  <a:tcPr marL="0" marR="0" marT="0" marB="0"/>
                </a:tc>
                <a:extLst>
                  <a:ext uri="{0D108BD9-81ED-4DB2-BD59-A6C34878D82A}">
                    <a16:rowId xmlns:a16="http://schemas.microsoft.com/office/drawing/2014/main" val="425684038"/>
                  </a:ext>
                </a:extLst>
              </a:tr>
              <a:tr h="185420">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NTWA</a:t>
                      </a:r>
                    </a:p>
                  </a:txBody>
                  <a:tcPr/>
                </a:tc>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NSHANGIEN</a:t>
                      </a:r>
                    </a:p>
                  </a:txBody>
                  <a:tcPr/>
                </a:tc>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Exaucé</a:t>
                      </a:r>
                    </a:p>
                  </a:txBody>
                  <a:tcPr marL="0" marR="0" marT="0" marB="0"/>
                </a:tc>
                <a:extLst>
                  <a:ext uri="{0D108BD9-81ED-4DB2-BD59-A6C34878D82A}">
                    <a16:rowId xmlns:a16="http://schemas.microsoft.com/office/drawing/2014/main" val="10002"/>
                  </a:ext>
                </a:extLst>
              </a:tr>
              <a:tr h="185420">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TSHINGUTA</a:t>
                      </a:r>
                    </a:p>
                  </a:txBody>
                  <a:tcPr/>
                </a:tc>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SAMBAYI</a:t>
                      </a:r>
                    </a:p>
                  </a:txBody>
                  <a:tcPr/>
                </a:tc>
                <a:tc>
                  <a:txBody>
                    <a:bodyPr/>
                    <a:lstStyle/>
                    <a:p>
                      <a:pPr algn="ctr">
                        <a:lnSpc>
                          <a:spcPct val="115000"/>
                        </a:lnSpc>
                        <a:spcAft>
                          <a:spcPts val="0"/>
                        </a:spcAft>
                      </a:pPr>
                      <a:r>
                        <a:rPr lang="fr-FR" sz="1100" b="1" dirty="0" err="1">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Merdie</a:t>
                      </a:r>
                      <a:endPar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64945244"/>
                  </a:ext>
                </a:extLst>
              </a:tr>
              <a:tr h="370840">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TSHIABUKOLE</a:t>
                      </a:r>
                    </a:p>
                  </a:txBody>
                  <a:tcPr/>
                </a:tc>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MUDIMBI</a:t>
                      </a:r>
                    </a:p>
                  </a:txBody>
                  <a:tcPr/>
                </a:tc>
                <a:tc>
                  <a:txBody>
                    <a:bodyPr/>
                    <a:lstStyle/>
                    <a:p>
                      <a:pPr algn="ctr">
                        <a:lnSpc>
                          <a:spcPct val="115000"/>
                        </a:lnSpc>
                        <a:spcAft>
                          <a:spcPts val="0"/>
                        </a:spcAft>
                      </a:pPr>
                      <a:r>
                        <a:rPr lang="fr-FR" sz="1100" b="1" dirty="0" err="1">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Gradie</a:t>
                      </a:r>
                      <a:endPar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370840">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NDUNGI</a:t>
                      </a:r>
                    </a:p>
                  </a:txBody>
                  <a:tcPr/>
                </a:tc>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ATUEKA</a:t>
                      </a:r>
                    </a:p>
                  </a:txBody>
                  <a:tcPr/>
                </a:tc>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David</a:t>
                      </a:r>
                    </a:p>
                  </a:txBody>
                  <a:tcPr marL="0" marR="0" marT="0" marB="0"/>
                </a:tc>
                <a:extLst>
                  <a:ext uri="{0D108BD9-81ED-4DB2-BD59-A6C34878D82A}">
                    <a16:rowId xmlns:a16="http://schemas.microsoft.com/office/drawing/2014/main" val="10004"/>
                  </a:ext>
                </a:extLst>
              </a:tr>
              <a:tr h="370840">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MAYELE</a:t>
                      </a:r>
                    </a:p>
                  </a:txBody>
                  <a:tcPr/>
                </a:tc>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AYEL</a:t>
                      </a:r>
                    </a:p>
                  </a:txBody>
                  <a:tcPr/>
                </a:tc>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Dieudonné</a:t>
                      </a:r>
                    </a:p>
                  </a:txBody>
                  <a:tcPr marL="0" marR="0" marT="0" marB="0"/>
                </a:tc>
                <a:extLst>
                  <a:ext uri="{0D108BD9-81ED-4DB2-BD59-A6C34878D82A}">
                    <a16:rowId xmlns:a16="http://schemas.microsoft.com/office/drawing/2014/main" val="590522703"/>
                  </a:ext>
                </a:extLst>
              </a:tr>
              <a:tr h="370840">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LUNKAMBA</a:t>
                      </a:r>
                    </a:p>
                  </a:txBody>
                  <a:tcPr/>
                </a:tc>
                <a:tc>
                  <a:txBody>
                    <a:bodyPr/>
                    <a:lstStyle/>
                    <a:p>
                      <a:pPr algn="ctr">
                        <a:lnSpc>
                          <a:spcPct val="115000"/>
                        </a:lnSpc>
                        <a:spcAft>
                          <a:spcPts val="0"/>
                        </a:spcAft>
                      </a:pPr>
                      <a:r>
                        <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KISANGANI</a:t>
                      </a:r>
                    </a:p>
                  </a:txBody>
                  <a:tcPr/>
                </a:tc>
                <a:tc>
                  <a:txBody>
                    <a:bodyPr/>
                    <a:lstStyle/>
                    <a:p>
                      <a:pPr algn="ctr">
                        <a:lnSpc>
                          <a:spcPct val="115000"/>
                        </a:lnSpc>
                        <a:spcAft>
                          <a:spcPts val="0"/>
                        </a:spcAft>
                      </a:pPr>
                      <a:r>
                        <a:rPr lang="fr-FR" sz="1100" b="1" dirty="0" err="1">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Stephane</a:t>
                      </a:r>
                      <a:endParaRPr lang="fr-FR" sz="11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75830034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CDC3264-E26D-4937-8D19-46B44560C5D9}"/>
              </a:ext>
            </a:extLst>
          </p:cNvPr>
          <p:cNvSpPr>
            <a:spLocks noGrp="1"/>
          </p:cNvSpPr>
          <p:nvPr>
            <p:ph idx="1"/>
          </p:nvPr>
        </p:nvSpPr>
        <p:spPr>
          <a:xfrm>
            <a:off x="457200" y="404664"/>
            <a:ext cx="8229600" cy="5721499"/>
          </a:xfrm>
        </p:spPr>
        <p:txBody>
          <a:bodyPr>
            <a:normAutofit/>
          </a:bodyPr>
          <a:lstStyle/>
          <a:p>
            <a:pPr marL="0" indent="0" algn="just">
              <a:buNone/>
            </a:pPr>
            <a:r>
              <a:rPr lang="fr-FR" sz="2800" b="1" dirty="0">
                <a:latin typeface="Times New Roman" panose="02020603050405020304" pitchFamily="18" charset="0"/>
                <a:cs typeface="Times New Roman" panose="02020603050405020304" pitchFamily="18" charset="0"/>
              </a:rPr>
              <a:t>8.Interopérabilité</a:t>
            </a:r>
          </a:p>
          <a:p>
            <a:pPr marL="0" indent="0" algn="just">
              <a:buNone/>
            </a:pPr>
            <a:br>
              <a:rPr lang="fr-FR" b="1" dirty="0">
                <a:latin typeface="Times New Roman" panose="02020603050405020304" pitchFamily="18" charset="0"/>
                <a:cs typeface="Times New Roman" panose="02020603050405020304" pitchFamily="18" charset="0"/>
              </a:rPr>
            </a:br>
            <a:r>
              <a:rPr lang="fr-FR"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Sur Windows, pour accéder au fichier de partage vers Ubuntu, il suffit d’aller au répertoire, cliquer sur réseau puis insérer l’adresse IP de la machine Ubuntu. Puis apparaitra le l’utilisateur de partage on clique déçu puis on entre le mot de passe Samba et on peut accéder aux fichiers et répertoires de la machine Ubuntu.</a:t>
            </a:r>
            <a:r>
              <a:rPr lang="fr-FR" sz="2000" dirty="0">
                <a:latin typeface="Times New Roman" panose="02020603050405020304" pitchFamily="18" charset="0"/>
                <a:cs typeface="Times New Roman" panose="02020603050405020304" pitchFamily="18" charset="0"/>
              </a:rPr>
              <a:t> </a:t>
            </a:r>
          </a:p>
          <a:p>
            <a:pPr marL="0" indent="0">
              <a:buNone/>
            </a:pP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 </a:t>
            </a:r>
            <a:r>
              <a:rPr lang="fr-FR" sz="2000" b="1" dirty="0">
                <a:latin typeface="Times New Roman" panose="02020603050405020304" pitchFamily="18" charset="0"/>
                <a:cs typeface="Times New Roman" panose="02020603050405020304" pitchFamily="18" charset="0"/>
              </a:rPr>
              <a:t>Sur Ubuntu, on va sur fichiers, puis autres emplacements et on entre l’adresse IP de la machine Windows puis on entre le nom d’utilisateur ainsi que son mot de passe on click pour démarrer et on verre s’ouvrir puis on accède à user puis on sélectionne l’utilisateur.</a:t>
            </a:r>
            <a:r>
              <a:rPr lang="fr-FR" sz="2000" dirty="0">
                <a:latin typeface="Times New Roman" panose="02020603050405020304" pitchFamily="18" charset="0"/>
                <a:cs typeface="Times New Roman" panose="02020603050405020304" pitchFamily="18" charset="0"/>
              </a:rPr>
              <a:t> </a:t>
            </a:r>
            <a:br>
              <a:rPr lang="fr-FR" dirty="0">
                <a:latin typeface="Times New Roman" panose="02020603050405020304" pitchFamily="18" charset="0"/>
                <a:cs typeface="Times New Roman" panose="02020603050405020304" pitchFamily="18" charset="0"/>
              </a:rPr>
            </a:b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989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836712"/>
            <a:ext cx="8229600" cy="1143000"/>
          </a:xfrm>
        </p:spPr>
        <p:txBody>
          <a:bodyPr>
            <a:noAutofit/>
          </a:bodyPr>
          <a:lstStyle/>
          <a:p>
            <a:br>
              <a:rPr lang="fr-FR" sz="4800" b="1" dirty="0">
                <a:solidFill>
                  <a:srgbClr val="0070C0"/>
                </a:solidFill>
                <a:latin typeface="Times New Roman" panose="02020603050405020304" pitchFamily="18" charset="0"/>
                <a:cs typeface="Times New Roman" panose="02020603050405020304" pitchFamily="18" charset="0"/>
              </a:rPr>
            </a:br>
            <a:r>
              <a:rPr lang="fr-FR" sz="4800" b="1" dirty="0">
                <a:solidFill>
                  <a:srgbClr val="0070C0"/>
                </a:solidFill>
                <a:latin typeface="Times New Roman" panose="02020603050405020304" pitchFamily="18" charset="0"/>
                <a:cs typeface="Times New Roman" panose="02020603050405020304" pitchFamily="18" charset="0"/>
              </a:rPr>
              <a:t>Merci de votre attention</a:t>
            </a:r>
            <a:br>
              <a:rPr lang="fr-FR" sz="4800" b="1" dirty="0">
                <a:solidFill>
                  <a:srgbClr val="0070C0"/>
                </a:solidFill>
                <a:latin typeface="Times New Roman" panose="02020603050405020304" pitchFamily="18" charset="0"/>
                <a:cs typeface="Times New Roman" panose="02020603050405020304" pitchFamily="18" charset="0"/>
              </a:rPr>
            </a:br>
            <a:endParaRPr lang="fr-FR" sz="48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506" y="116632"/>
            <a:ext cx="8229600" cy="1143000"/>
          </a:xfrm>
        </p:spPr>
        <p:txBody>
          <a:bodyPr/>
          <a:lstStyle/>
          <a:p>
            <a:pPr algn="l"/>
            <a:r>
              <a:rPr lang="fr-FR" b="1" dirty="0"/>
              <a:t>Plan</a:t>
            </a:r>
          </a:p>
        </p:txBody>
      </p:sp>
      <p:sp>
        <p:nvSpPr>
          <p:cNvPr id="3" name="ZoneTexte 2">
            <a:extLst>
              <a:ext uri="{FF2B5EF4-FFF2-40B4-BE49-F238E27FC236}">
                <a16:creationId xmlns:a16="http://schemas.microsoft.com/office/drawing/2014/main" id="{59F18D40-5D75-4C2B-99AD-474083BE1CF9}"/>
              </a:ext>
            </a:extLst>
          </p:cNvPr>
          <p:cNvSpPr txBox="1"/>
          <p:nvPr/>
        </p:nvSpPr>
        <p:spPr>
          <a:xfrm>
            <a:off x="755576" y="1556792"/>
            <a:ext cx="7949530" cy="4154984"/>
          </a:xfrm>
          <a:prstGeom prst="rect">
            <a:avLst/>
          </a:prstGeom>
          <a:noFill/>
        </p:spPr>
        <p:txBody>
          <a:bodyPr wrap="square" rtlCol="0">
            <a:spAutoFit/>
          </a:bodyPr>
          <a:lstStyle/>
          <a:p>
            <a:pPr marL="400050" indent="-400050">
              <a:buFont typeface="+mj-lt"/>
              <a:buAutoNum type="romanUcPeriod"/>
            </a:pPr>
            <a:r>
              <a:rPr lang="fr-FR" sz="2400" b="1" dirty="0">
                <a:effectLst>
                  <a:outerShdw blurRad="38100" dist="38100" dir="2700000" algn="tl">
                    <a:srgbClr val="000000">
                      <a:alpha val="43137"/>
                    </a:srgbClr>
                  </a:outerShdw>
                </a:effectLst>
              </a:rPr>
              <a:t>PRESENTATION</a:t>
            </a:r>
          </a:p>
          <a:p>
            <a:pPr marL="400050" indent="-400050">
              <a:buFont typeface="+mj-lt"/>
              <a:buAutoNum type="romanUcPeriod"/>
            </a:pPr>
            <a:endParaRPr lang="fr-FR" sz="2400" b="1" dirty="0">
              <a:effectLst>
                <a:outerShdw blurRad="38100" dist="38100" dir="2700000" algn="tl">
                  <a:srgbClr val="000000">
                    <a:alpha val="43137"/>
                  </a:srgbClr>
                </a:outerShdw>
              </a:effectLst>
            </a:endParaRPr>
          </a:p>
          <a:p>
            <a:pPr marL="400050" indent="-400050">
              <a:buFont typeface="+mj-lt"/>
              <a:buAutoNum type="romanUcPeriod"/>
            </a:pPr>
            <a:endParaRPr lang="fr-FR" sz="2400" b="1" dirty="0">
              <a:effectLst>
                <a:outerShdw blurRad="38100" dist="38100" dir="2700000" algn="tl">
                  <a:srgbClr val="000000">
                    <a:alpha val="43137"/>
                  </a:srgbClr>
                </a:outerShdw>
              </a:effectLst>
            </a:endParaRPr>
          </a:p>
          <a:p>
            <a:pPr marL="400050" indent="-400050">
              <a:buFont typeface="+mj-lt"/>
              <a:buAutoNum type="romanUcPeriod"/>
            </a:pPr>
            <a:r>
              <a:rPr lang="fr-FR" sz="2400" b="1" dirty="0">
                <a:effectLst>
                  <a:outerShdw blurRad="38100" dist="38100" dir="2700000" algn="tl">
                    <a:srgbClr val="000000">
                      <a:alpha val="43137"/>
                    </a:srgbClr>
                  </a:outerShdw>
                </a:effectLst>
              </a:rPr>
              <a:t>OUTILS UTILISES</a:t>
            </a:r>
          </a:p>
          <a:p>
            <a:pPr marL="400050" indent="-400050">
              <a:buFont typeface="+mj-lt"/>
              <a:buAutoNum type="romanUcPeriod"/>
            </a:pPr>
            <a:endParaRPr lang="fr-FR" sz="2400" b="1" dirty="0">
              <a:effectLst>
                <a:outerShdw blurRad="38100" dist="38100" dir="2700000" algn="tl">
                  <a:srgbClr val="000000">
                    <a:alpha val="43137"/>
                  </a:srgbClr>
                </a:outerShdw>
              </a:effectLst>
            </a:endParaRPr>
          </a:p>
          <a:p>
            <a:pPr marL="400050" indent="-400050">
              <a:buFont typeface="+mj-lt"/>
              <a:buAutoNum type="romanUcPeriod"/>
            </a:pPr>
            <a:endParaRPr lang="fr-FR" sz="2400" b="1" dirty="0">
              <a:effectLst>
                <a:outerShdw blurRad="38100" dist="38100" dir="2700000" algn="tl">
                  <a:srgbClr val="000000">
                    <a:alpha val="43137"/>
                  </a:srgbClr>
                </a:outerShdw>
              </a:effectLst>
            </a:endParaRPr>
          </a:p>
          <a:p>
            <a:pPr marL="400050" indent="-400050">
              <a:buFont typeface="+mj-lt"/>
              <a:buAutoNum type="romanUcPeriod"/>
            </a:pPr>
            <a:r>
              <a:rPr lang="fr-FR" sz="2400" b="1" dirty="0">
                <a:effectLst>
                  <a:outerShdw blurRad="38100" dist="38100" dir="2700000" algn="tl">
                    <a:srgbClr val="000000">
                      <a:alpha val="43137"/>
                    </a:srgbClr>
                  </a:outerShdw>
                </a:effectLst>
              </a:rPr>
              <a:t>PRERECQUIS</a:t>
            </a:r>
          </a:p>
          <a:p>
            <a:pPr marL="400050" indent="-400050">
              <a:buFont typeface="+mj-lt"/>
              <a:buAutoNum type="romanUcPeriod"/>
            </a:pPr>
            <a:endParaRPr lang="fr-FR" sz="2400" b="1" dirty="0">
              <a:effectLst>
                <a:outerShdw blurRad="38100" dist="38100" dir="2700000" algn="tl">
                  <a:srgbClr val="000000">
                    <a:alpha val="43137"/>
                  </a:srgbClr>
                </a:outerShdw>
              </a:effectLst>
            </a:endParaRPr>
          </a:p>
          <a:p>
            <a:pPr marL="400050" indent="-400050">
              <a:buFont typeface="+mj-lt"/>
              <a:buAutoNum type="romanUcPeriod"/>
            </a:pPr>
            <a:endParaRPr lang="fr-FR" sz="2400" b="1" dirty="0">
              <a:effectLst>
                <a:outerShdw blurRad="38100" dist="38100" dir="2700000" algn="tl">
                  <a:srgbClr val="000000">
                    <a:alpha val="43137"/>
                  </a:srgbClr>
                </a:outerShdw>
              </a:effectLst>
            </a:endParaRPr>
          </a:p>
          <a:p>
            <a:pPr marL="400050" indent="-400050">
              <a:buFont typeface="+mj-lt"/>
              <a:buAutoNum type="romanUcPeriod"/>
            </a:pPr>
            <a:r>
              <a:rPr lang="fr-FR" sz="2400" b="1" dirty="0">
                <a:effectLst>
                  <a:outerShdw blurRad="38100" dist="38100" dir="2700000" algn="tl">
                    <a:srgbClr val="000000">
                      <a:alpha val="43137"/>
                    </a:srgbClr>
                  </a:outerShdw>
                </a:effectLst>
              </a:rPr>
              <a:t>CONFIGURATION SAMBA ET INTEROPERABILITE DES SYSTEMES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2755-A842-3CFF-0EC3-1A2E590074B1}"/>
              </a:ext>
            </a:extLst>
          </p:cNvPr>
          <p:cNvSpPr>
            <a:spLocks noGrp="1"/>
          </p:cNvSpPr>
          <p:nvPr>
            <p:ph type="title"/>
          </p:nvPr>
        </p:nvSpPr>
        <p:spPr/>
        <p:txBody>
          <a:bodyPr/>
          <a:lstStyle/>
          <a:p>
            <a:r>
              <a:rPr lang="fr-FR" dirty="0">
                <a:latin typeface="Times New Roman" panose="02020603050405020304" pitchFamily="18" charset="0"/>
                <a:cs typeface="Times New Roman" panose="02020603050405020304" pitchFamily="18" charset="0"/>
              </a:rPr>
              <a:t>PRESENTATION</a:t>
            </a:r>
            <a:endParaRPr lang="en-S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3C9DD5-791B-4340-D193-E410F448AF22}"/>
              </a:ext>
            </a:extLst>
          </p:cNvPr>
          <p:cNvSpPr>
            <a:spLocks noGrp="1"/>
          </p:cNvSpPr>
          <p:nvPr>
            <p:ph idx="1"/>
          </p:nvPr>
        </p:nvSpPr>
        <p:spPr>
          <a:xfrm>
            <a:off x="457200" y="1268760"/>
            <a:ext cx="8229600" cy="5314602"/>
          </a:xfrm>
        </p:spPr>
        <p:txBody>
          <a:bodyPr>
            <a:normAutofit fontScale="85000" lnSpcReduction="20000"/>
          </a:bodyPr>
          <a:lstStyle/>
          <a:p>
            <a:pPr marL="0" indent="0" algn="just">
              <a:buNone/>
            </a:pPr>
            <a:r>
              <a:rPr lang="fr-FR" dirty="0">
                <a:latin typeface="Times New Roman" panose="02020603050405020304" pitchFamily="18" charset="0"/>
                <a:cs typeface="Times New Roman" panose="02020603050405020304" pitchFamily="18" charset="0"/>
              </a:rPr>
              <a:t>Développé par The Samba Team et écrit en C, C++ et Python, Samba est un logiciel d’interopérabilité qui implémente le protocole propriétaire SMB/CIFS de Microsoft Windows dans les ordinateurs tournant sous le système d’exploitation Unix et ses dérivés de manière à partager des imprimantes et des fichiers dans un réseau informatique.</a:t>
            </a:r>
          </a:p>
          <a:p>
            <a:pPr marL="0" indent="0" algn="just">
              <a:buNone/>
            </a:pPr>
            <a:endParaRPr lang="fr-FR" dirty="0">
              <a:latin typeface="Times New Roman" panose="02020603050405020304" pitchFamily="18" charset="0"/>
              <a:cs typeface="Times New Roman" panose="02020603050405020304" pitchFamily="18" charset="0"/>
            </a:endParaRPr>
          </a:p>
          <a:p>
            <a:pPr marL="0" indent="0" algn="just">
              <a:buNone/>
            </a:pPr>
            <a:r>
              <a:rPr lang="fr-FR" dirty="0">
                <a:latin typeface="Times New Roman" panose="02020603050405020304" pitchFamily="18" charset="0"/>
                <a:cs typeface="Times New Roman" panose="02020603050405020304" pitchFamily="18" charset="0"/>
              </a:rPr>
              <a:t>Samba facilite l’interopérabilité entre système hétérogènes Windows-Unix. Il offre la possibilité aux ordinateurs d’un même réseau local d’accéder aux imprimantes et aux fichiers des ordinateurs sous Unix et permet aux serveurs Unix de se substituer à des serveurs Windows.</a:t>
            </a:r>
            <a:br>
              <a:rPr lang="fr-FR" dirty="0">
                <a:latin typeface="Times New Roman" panose="02020603050405020304" pitchFamily="18" charset="0"/>
                <a:cs typeface="Times New Roman" panose="02020603050405020304" pitchFamily="18" charset="0"/>
              </a:rPr>
            </a:br>
            <a:endParaRPr lang="en-S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21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92C52-F4E7-4707-3EEE-B3E23C0ADD14}"/>
              </a:ext>
            </a:extLst>
          </p:cNvPr>
          <p:cNvSpPr>
            <a:spLocks noGrp="1"/>
          </p:cNvSpPr>
          <p:nvPr>
            <p:ph idx="1"/>
          </p:nvPr>
        </p:nvSpPr>
        <p:spPr>
          <a:xfrm>
            <a:off x="457200" y="620688"/>
            <a:ext cx="8229600" cy="5505475"/>
          </a:xfrm>
        </p:spPr>
        <p:txBody>
          <a:bodyPr>
            <a:normAutofit fontScale="25000" lnSpcReduction="20000"/>
          </a:bodyPr>
          <a:lstStyle/>
          <a:p>
            <a:pPr marL="0" indent="0" algn="just">
              <a:buNone/>
            </a:pPr>
            <a:r>
              <a:rPr lang="fr-FR" sz="11200" dirty="0">
                <a:latin typeface="Times New Roman" panose="02020603050405020304" pitchFamily="18" charset="0"/>
                <a:cs typeface="Times New Roman" panose="02020603050405020304" pitchFamily="18" charset="0"/>
              </a:rPr>
              <a:t>Samba a été initialement développé par l’Australien Andrew </a:t>
            </a:r>
            <a:r>
              <a:rPr lang="fr-FR" sz="11200" dirty="0" err="1">
                <a:latin typeface="Times New Roman" panose="02020603050405020304" pitchFamily="18" charset="0"/>
                <a:cs typeface="Times New Roman" panose="02020603050405020304" pitchFamily="18" charset="0"/>
              </a:rPr>
              <a:t>Tridgell</a:t>
            </a:r>
            <a:r>
              <a:rPr lang="fr-FR" sz="11200" dirty="0">
                <a:latin typeface="Times New Roman" panose="02020603050405020304" pitchFamily="18" charset="0"/>
                <a:cs typeface="Times New Roman" panose="02020603050405020304" pitchFamily="18" charset="0"/>
              </a:rPr>
              <a:t> et distribuée sous licence libre GNU GPL 3. Son nom provient du nom du protocole standard de Microsoft, SMB (Server Message Block), auquel ont été ajoutées les deux voyelles </a:t>
            </a:r>
            <a:r>
              <a:rPr lang="fr-FR" sz="11200" i="1" dirty="0">
                <a:latin typeface="Times New Roman" panose="02020603050405020304" pitchFamily="18" charset="0"/>
                <a:cs typeface="Times New Roman" panose="02020603050405020304" pitchFamily="18" charset="0"/>
              </a:rPr>
              <a:t>a </a:t>
            </a:r>
            <a:r>
              <a:rPr lang="fr-FR" sz="11200" dirty="0">
                <a:latin typeface="Times New Roman" panose="02020603050405020304" pitchFamily="18" charset="0"/>
                <a:cs typeface="Times New Roman" panose="02020603050405020304" pitchFamily="18" charset="0"/>
              </a:rPr>
              <a:t>: « </a:t>
            </a:r>
            <a:r>
              <a:rPr lang="fr-FR" sz="11200" dirty="0" err="1">
                <a:latin typeface="Times New Roman" panose="02020603050405020304" pitchFamily="18" charset="0"/>
                <a:cs typeface="Times New Roman" panose="02020603050405020304" pitchFamily="18" charset="0"/>
              </a:rPr>
              <a:t>SaMBa</a:t>
            </a:r>
            <a:r>
              <a:rPr lang="fr-FR" sz="11200" dirty="0">
                <a:latin typeface="Times New Roman" panose="02020603050405020304" pitchFamily="18" charset="0"/>
                <a:cs typeface="Times New Roman" panose="02020603050405020304" pitchFamily="18" charset="0"/>
              </a:rPr>
              <a:t> ».</a:t>
            </a:r>
          </a:p>
          <a:p>
            <a:pPr marL="0" indent="0" algn="just">
              <a:buNone/>
            </a:pPr>
            <a:endParaRPr lang="fr-FR" sz="11200" dirty="0">
              <a:latin typeface="Times New Roman" panose="02020603050405020304" pitchFamily="18" charset="0"/>
              <a:cs typeface="Times New Roman" panose="02020603050405020304" pitchFamily="18" charset="0"/>
            </a:endParaRPr>
          </a:p>
          <a:p>
            <a:pPr marL="0" indent="0" algn="just">
              <a:buNone/>
            </a:pPr>
            <a:r>
              <a:rPr lang="fr-FR" sz="11200" dirty="0">
                <a:latin typeface="Times New Roman" panose="02020603050405020304" pitchFamily="18" charset="0"/>
                <a:cs typeface="Times New Roman" panose="02020603050405020304" pitchFamily="18" charset="0"/>
              </a:rPr>
              <a:t>A partir de sa version 4, Samba peut servir de contrôleur de domaine Active Directory et fournir le service d’authentification AD à des postes Windows, des postes Unix et des serveurs membres.</a:t>
            </a:r>
          </a:p>
          <a:p>
            <a:pPr marL="0" indent="0" algn="just">
              <a:buNone/>
            </a:pPr>
            <a:endParaRPr lang="fr-FR" sz="11200" dirty="0">
              <a:latin typeface="Times New Roman" panose="02020603050405020304" pitchFamily="18" charset="0"/>
              <a:cs typeface="Times New Roman" panose="02020603050405020304" pitchFamily="18" charset="0"/>
            </a:endParaRPr>
          </a:p>
          <a:p>
            <a:pPr marL="0" indent="0" algn="just">
              <a:buNone/>
            </a:pPr>
            <a:r>
              <a:rPr lang="fr-FR" sz="11200" dirty="0">
                <a:latin typeface="Times New Roman" panose="02020603050405020304" pitchFamily="18" charset="0"/>
                <a:cs typeface="Times New Roman" panose="02020603050405020304" pitchFamily="18" charset="0"/>
              </a:rPr>
              <a:t>Il fonctionne sur la plupart des systèmes Unix, comme GNU/Linux, Solaris, AIX et les variantes BSD, y compris Apple, Mac OS X server en sa version 10.2.</a:t>
            </a:r>
          </a:p>
          <a:p>
            <a:pPr marL="0" indent="0" algn="just">
              <a:buNone/>
            </a:pPr>
            <a:r>
              <a:rPr lang="fr-FR" sz="11200" dirty="0">
                <a:latin typeface="Times New Roman" panose="02020603050405020304" pitchFamily="18" charset="0"/>
                <a:cs typeface="Times New Roman" panose="02020603050405020304" pitchFamily="18" charset="0"/>
              </a:rPr>
              <a:t>Samba est livré dans presque toutes les distributions GNU/Linux. </a:t>
            </a:r>
            <a:br>
              <a:rPr lang="fr-FR" dirty="0">
                <a:latin typeface="Times New Roman" panose="02020603050405020304" pitchFamily="18" charset="0"/>
                <a:cs typeface="Times New Roman" panose="02020603050405020304" pitchFamily="18" charset="0"/>
              </a:rPr>
            </a:br>
            <a:endParaRPr lang="en-S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355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64332F-E927-4B95-9781-FC6C636135C1}"/>
              </a:ext>
            </a:extLst>
          </p:cNvPr>
          <p:cNvSpPr>
            <a:spLocks noGrp="1"/>
          </p:cNvSpPr>
          <p:nvPr>
            <p:ph type="title"/>
          </p:nvPr>
        </p:nvSpPr>
        <p:spPr/>
        <p:txBody>
          <a:bodyPr/>
          <a:lstStyle/>
          <a:p>
            <a:r>
              <a:rPr lang="fr-FR" b="1" dirty="0"/>
              <a:t>I. OUTILS UTILISES</a:t>
            </a:r>
            <a:endParaRPr lang="fr-FR" dirty="0"/>
          </a:p>
        </p:txBody>
      </p:sp>
      <p:sp>
        <p:nvSpPr>
          <p:cNvPr id="3" name="Espace réservé du contenu 2">
            <a:extLst>
              <a:ext uri="{FF2B5EF4-FFF2-40B4-BE49-F238E27FC236}">
                <a16:creationId xmlns:a16="http://schemas.microsoft.com/office/drawing/2014/main" id="{3E2B1F9D-69F6-4B87-9C5B-B6BC136DCD9B}"/>
              </a:ext>
            </a:extLst>
          </p:cNvPr>
          <p:cNvSpPr>
            <a:spLocks noGrp="1"/>
          </p:cNvSpPr>
          <p:nvPr>
            <p:ph idx="1"/>
          </p:nvPr>
        </p:nvSpPr>
        <p:spPr/>
        <p:txBody>
          <a:bodyPr>
            <a:normAutofit fontScale="92500" lnSpcReduction="20000"/>
          </a:bodyPr>
          <a:lstStyle/>
          <a:p>
            <a:pPr marL="0" indent="0">
              <a:buNone/>
            </a:pPr>
            <a:r>
              <a:rPr lang="fr-FR" dirty="0">
                <a:latin typeface="Times New Roman" panose="02020603050405020304" pitchFamily="18" charset="0"/>
                <a:cs typeface="Times New Roman" panose="02020603050405020304" pitchFamily="18" charset="0"/>
              </a:rPr>
              <a:t>Tout au long de ce travail nous allons utiliser trois ressources principales dont :</a:t>
            </a:r>
          </a:p>
          <a:p>
            <a:pPr marL="0" indent="0">
              <a:buNone/>
            </a:pPr>
            <a:br>
              <a:rPr lang="fr-FR" dirty="0">
                <a:latin typeface="Times New Roman" panose="02020603050405020304" pitchFamily="18" charset="0"/>
                <a:cs typeface="Times New Roman" panose="02020603050405020304" pitchFamily="18" charset="0"/>
              </a:rPr>
            </a:br>
            <a:r>
              <a:rPr lang="fr-FR" b="1" dirty="0">
                <a:latin typeface="Times New Roman" panose="02020603050405020304" pitchFamily="18" charset="0"/>
                <a:cs typeface="Times New Roman" panose="02020603050405020304" pitchFamily="18" charset="0"/>
              </a:rPr>
              <a:t>1. </a:t>
            </a:r>
            <a:r>
              <a:rPr lang="fr-FR" dirty="0">
                <a:latin typeface="Times New Roman" panose="02020603050405020304" pitchFamily="18" charset="0"/>
                <a:cs typeface="Times New Roman" panose="02020603050405020304" pitchFamily="18" charset="0"/>
              </a:rPr>
              <a:t>Un système d’exploitation </a:t>
            </a:r>
            <a:r>
              <a:rPr lang="fr-FR" b="1" dirty="0">
                <a:latin typeface="Times New Roman" panose="02020603050405020304" pitchFamily="18" charset="0"/>
                <a:cs typeface="Times New Roman" panose="02020603050405020304" pitchFamily="18" charset="0"/>
              </a:rPr>
              <a:t>Windows</a:t>
            </a:r>
          </a:p>
          <a:p>
            <a:pPr marL="0" indent="0">
              <a:buNone/>
            </a:pPr>
            <a:br>
              <a:rPr lang="fr-FR" b="1" dirty="0">
                <a:latin typeface="Times New Roman" panose="02020603050405020304" pitchFamily="18" charset="0"/>
                <a:cs typeface="Times New Roman" panose="02020603050405020304" pitchFamily="18" charset="0"/>
              </a:rPr>
            </a:br>
            <a:r>
              <a:rPr lang="fr-FR" b="1" dirty="0">
                <a:latin typeface="Times New Roman" panose="02020603050405020304" pitchFamily="18" charset="0"/>
                <a:cs typeface="Times New Roman" panose="02020603050405020304" pitchFamily="18" charset="0"/>
              </a:rPr>
              <a:t>2. </a:t>
            </a:r>
            <a:r>
              <a:rPr lang="fr-FR" dirty="0">
                <a:latin typeface="Times New Roman" panose="02020603050405020304" pitchFamily="18" charset="0"/>
                <a:cs typeface="Times New Roman" panose="02020603050405020304" pitchFamily="18" charset="0"/>
              </a:rPr>
              <a:t>Un système d’exploitation </a:t>
            </a:r>
            <a:r>
              <a:rPr lang="fr-FR" b="1" dirty="0">
                <a:latin typeface="Times New Roman" panose="02020603050405020304" pitchFamily="18" charset="0"/>
                <a:cs typeface="Times New Roman" panose="02020603050405020304" pitchFamily="18" charset="0"/>
              </a:rPr>
              <a:t>Linux </a:t>
            </a:r>
            <a:r>
              <a:rPr lang="fr-FR" dirty="0">
                <a:latin typeface="Times New Roman" panose="02020603050405020304" pitchFamily="18" charset="0"/>
                <a:cs typeface="Times New Roman" panose="02020603050405020304" pitchFamily="18" charset="0"/>
              </a:rPr>
              <a:t>dans sa distribution </a:t>
            </a:r>
            <a:r>
              <a:rPr lang="fr-FR" b="1" dirty="0">
                <a:latin typeface="Times New Roman" panose="02020603050405020304" pitchFamily="18" charset="0"/>
                <a:cs typeface="Times New Roman" panose="02020603050405020304" pitchFamily="18" charset="0"/>
              </a:rPr>
              <a:t>Ubuntu </a:t>
            </a:r>
            <a:r>
              <a:rPr lang="fr-FR" dirty="0">
                <a:latin typeface="Times New Roman" panose="02020603050405020304" pitchFamily="18" charset="0"/>
                <a:cs typeface="Times New Roman" panose="02020603050405020304" pitchFamily="18" charset="0"/>
              </a:rPr>
              <a:t>(fichier exécutable)</a:t>
            </a:r>
          </a:p>
          <a:p>
            <a:pPr marL="0" indent="0">
              <a:buNone/>
            </a:pPr>
            <a:br>
              <a:rPr lang="fr-FR" dirty="0">
                <a:latin typeface="Times New Roman" panose="02020603050405020304" pitchFamily="18" charset="0"/>
                <a:cs typeface="Times New Roman" panose="02020603050405020304" pitchFamily="18" charset="0"/>
              </a:rPr>
            </a:br>
            <a:r>
              <a:rPr lang="fr-FR" b="1" dirty="0">
                <a:latin typeface="Times New Roman" panose="02020603050405020304" pitchFamily="18" charset="0"/>
                <a:cs typeface="Times New Roman" panose="02020603050405020304" pitchFamily="18" charset="0"/>
              </a:rPr>
              <a:t>3. </a:t>
            </a:r>
            <a:r>
              <a:rPr lang="fr-FR" dirty="0">
                <a:latin typeface="Times New Roman" panose="02020603050405020304" pitchFamily="18" charset="0"/>
                <a:cs typeface="Times New Roman" panose="02020603050405020304" pitchFamily="18" charset="0"/>
              </a:rPr>
              <a:t>Un logiciel de virtualisation machines (Dans notre cas nous allons utiliser </a:t>
            </a:r>
            <a:r>
              <a:rPr lang="fr-FR" b="1" dirty="0">
                <a:latin typeface="Times New Roman" panose="02020603050405020304" pitchFamily="18" charset="0"/>
                <a:cs typeface="Times New Roman" panose="02020603050405020304" pitchFamily="18" charset="0"/>
              </a:rPr>
              <a:t>VirtualBox</a:t>
            </a:r>
            <a:r>
              <a:rPr lang="fr-FR" dirty="0">
                <a:latin typeface="Times New Roman" panose="02020603050405020304" pitchFamily="18" charset="0"/>
                <a:cs typeface="Times New Roman" panose="02020603050405020304" pitchFamily="18" charset="0"/>
              </a:rPr>
              <a:t>) </a:t>
            </a:r>
            <a:br>
              <a:rPr lang="fr-FR" dirty="0">
                <a:latin typeface="Times New Roman" panose="02020603050405020304" pitchFamily="18" charset="0"/>
                <a:cs typeface="Times New Roman" panose="02020603050405020304" pitchFamily="18" charset="0"/>
              </a:rPr>
            </a:b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8344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D3303C-D827-414E-BDC9-BBCBB4B1D50A}"/>
              </a:ext>
            </a:extLst>
          </p:cNvPr>
          <p:cNvSpPr>
            <a:spLocks noGrp="1"/>
          </p:cNvSpPr>
          <p:nvPr>
            <p:ph type="title"/>
          </p:nvPr>
        </p:nvSpPr>
        <p:spPr/>
        <p:txBody>
          <a:bodyPr/>
          <a:lstStyle/>
          <a:p>
            <a:r>
              <a:rPr lang="fr-FR" b="1" dirty="0">
                <a:latin typeface="Times New Roman" panose="02020603050405020304" pitchFamily="18" charset="0"/>
                <a:cs typeface="Times New Roman" panose="02020603050405020304" pitchFamily="18" charset="0"/>
              </a:rPr>
              <a:t>II. PRERECQUIS</a:t>
            </a:r>
            <a:endParaRPr lang="fr-FR"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B5DF7383-778D-4CD5-8277-1EBAF06F6F2B}"/>
              </a:ext>
            </a:extLst>
          </p:cNvPr>
          <p:cNvSpPr>
            <a:spLocks noGrp="1"/>
          </p:cNvSpPr>
          <p:nvPr>
            <p:ph idx="1"/>
          </p:nvPr>
        </p:nvSpPr>
        <p:spPr/>
        <p:txBody>
          <a:bodyPr>
            <a:normAutofit/>
          </a:bodyPr>
          <a:lstStyle/>
          <a:p>
            <a:pPr marL="0" indent="0">
              <a:buNone/>
            </a:pPr>
            <a:r>
              <a:rPr lang="fr-FR" sz="2800" b="1" dirty="0">
                <a:latin typeface="Times New Roman" panose="02020603050405020304" pitchFamily="18" charset="0"/>
                <a:cs typeface="Times New Roman" panose="02020603050405020304" pitchFamily="18" charset="0"/>
              </a:rPr>
              <a:t>Ouvrir le VirtualBox puis y installer le système Linux Ubuntu ou si vous en avez la possibilité, utiliser deux machines réelles ou virtuelles avec l’un des deux systèmes installés.</a:t>
            </a:r>
          </a:p>
          <a:p>
            <a:pPr marL="0" indent="0">
              <a:buNone/>
            </a:pPr>
            <a:br>
              <a:rPr lang="fr-FR" sz="2800" b="1" dirty="0">
                <a:latin typeface="Times New Roman" panose="02020603050405020304" pitchFamily="18" charset="0"/>
                <a:cs typeface="Times New Roman" panose="02020603050405020304" pitchFamily="18" charset="0"/>
              </a:rPr>
            </a:br>
            <a:r>
              <a:rPr lang="fr-FR" sz="2800" b="1" dirty="0">
                <a:latin typeface="Times New Roman" panose="02020603050405020304" pitchFamily="18" charset="0"/>
                <a:cs typeface="Times New Roman" panose="02020603050405020304" pitchFamily="18" charset="0"/>
              </a:rPr>
              <a:t>Avant de débuter la configuration de Samba et l’interopérabilité de nos deux systèmes, nous devons créer un réseau local et nous assurer que nos deux machines sont connectées à ce réseau. </a:t>
            </a:r>
            <a:br>
              <a:rPr lang="fr-FR" sz="2000" dirty="0">
                <a:latin typeface="Times New Roman" panose="02020603050405020304" pitchFamily="18" charset="0"/>
                <a:cs typeface="Times New Roman" panose="02020603050405020304" pitchFamily="18" charset="0"/>
              </a:rPr>
            </a:b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598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936DD4-91EB-427C-BF80-24F4480930D8}"/>
              </a:ext>
            </a:extLst>
          </p:cNvPr>
          <p:cNvSpPr>
            <a:spLocks noGrp="1"/>
          </p:cNvSpPr>
          <p:nvPr>
            <p:ph type="title"/>
          </p:nvPr>
        </p:nvSpPr>
        <p:spPr/>
        <p:txBody>
          <a:bodyPr>
            <a:normAutofit/>
          </a:bodyPr>
          <a:lstStyle/>
          <a:p>
            <a:r>
              <a:rPr lang="fr-FR" sz="2800" b="1" dirty="0">
                <a:latin typeface="Times New Roman" panose="02020603050405020304" pitchFamily="18" charset="0"/>
                <a:cs typeface="Times New Roman" panose="02020603050405020304" pitchFamily="18" charset="0"/>
              </a:rPr>
              <a:t>III. CONFIGURATION DE SAMBA ET INTEROPERABILITE DES SYSTEMES</a:t>
            </a:r>
            <a:endParaRPr lang="fr-FR" sz="2800"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C431717E-65ED-491F-8D9D-CC60E7A8374F}"/>
              </a:ext>
            </a:extLst>
          </p:cNvPr>
          <p:cNvSpPr>
            <a:spLocks noGrp="1"/>
          </p:cNvSpPr>
          <p:nvPr>
            <p:ph idx="1"/>
          </p:nvPr>
        </p:nvSpPr>
        <p:spPr/>
        <p:txBody>
          <a:bodyPr>
            <a:normAutofit lnSpcReduction="10000"/>
          </a:bodyPr>
          <a:lstStyle/>
          <a:p>
            <a:pPr marL="0" indent="0">
              <a:buNone/>
            </a:pPr>
            <a:r>
              <a:rPr lang="fr-FR" b="1" dirty="0">
                <a:latin typeface="Times New Roman" panose="02020603050405020304" pitchFamily="18" charset="0"/>
                <a:cs typeface="Times New Roman" panose="02020603050405020304" pitchFamily="18" charset="0"/>
              </a:rPr>
              <a:t>1. Vérification des adresses IP</a:t>
            </a:r>
            <a:r>
              <a:rPr lang="fr-FR" dirty="0">
                <a:latin typeface="Times New Roman" panose="02020603050405020304" pitchFamily="18" charset="0"/>
                <a:cs typeface="Times New Roman" panose="02020603050405020304" pitchFamily="18" charset="0"/>
              </a:rPr>
              <a:t> </a:t>
            </a:r>
            <a:br>
              <a:rPr lang="fr-FR"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 Sous Windows : </a:t>
            </a:r>
            <a:r>
              <a:rPr lang="fr-FR" sz="2000" b="1" i="1" dirty="0">
                <a:latin typeface="Times New Roman" panose="02020603050405020304" pitchFamily="18" charset="0"/>
                <a:cs typeface="Times New Roman" panose="02020603050405020304" pitchFamily="18" charset="0"/>
              </a:rPr>
              <a:t>Ipconfig</a:t>
            </a:r>
          </a:p>
          <a:p>
            <a:pPr marL="914400" lvl="2" indent="0">
              <a:buNone/>
            </a:pPr>
            <a:r>
              <a:rPr lang="fr-FR" sz="2000" b="1" i="1"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 Sous Ubuntu : </a:t>
            </a:r>
            <a:r>
              <a:rPr lang="fr-FR" sz="2000" b="1" i="1" dirty="0" err="1">
                <a:latin typeface="Times New Roman" panose="02020603050405020304" pitchFamily="18" charset="0"/>
                <a:cs typeface="Times New Roman" panose="02020603050405020304" pitchFamily="18" charset="0"/>
              </a:rPr>
              <a:t>ifconfig</a:t>
            </a:r>
            <a:endParaRPr lang="fr-FR" sz="2000" b="1" dirty="0">
              <a:latin typeface="Times New Roman" panose="02020603050405020304" pitchFamily="18" charset="0"/>
              <a:cs typeface="Times New Roman" panose="02020603050405020304" pitchFamily="18" charset="0"/>
            </a:endParaRPr>
          </a:p>
          <a:p>
            <a:pPr marL="0" indent="0">
              <a:buNone/>
            </a:pPr>
            <a:r>
              <a:rPr lang="fr-FR" b="1" dirty="0">
                <a:latin typeface="Times New Roman" panose="02020603050405020304" pitchFamily="18" charset="0"/>
                <a:cs typeface="Times New Roman" panose="02020603050405020304" pitchFamily="18" charset="0"/>
              </a:rPr>
              <a:t>2. Test de connectivité</a:t>
            </a:r>
            <a:r>
              <a:rPr lang="fr-FR" dirty="0">
                <a:latin typeface="Times New Roman" panose="02020603050405020304" pitchFamily="18" charset="0"/>
                <a:cs typeface="Times New Roman" panose="02020603050405020304" pitchFamily="18" charset="0"/>
              </a:rPr>
              <a:t> </a:t>
            </a:r>
            <a:br>
              <a:rPr lang="fr-FR"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a:t>
            </a:r>
            <a:r>
              <a:rPr lang="fr-FR" sz="2000" b="1" i="1" dirty="0">
                <a:latin typeface="Times New Roman" panose="02020603050405020304" pitchFamily="18" charset="0"/>
                <a:cs typeface="Times New Roman" panose="02020603050405020304" pitchFamily="18" charset="0"/>
              </a:rPr>
              <a:t>Ping adresse IP</a:t>
            </a:r>
            <a:r>
              <a:rPr lang="fr-FR" sz="2000" dirty="0">
                <a:latin typeface="Times New Roman" panose="02020603050405020304" pitchFamily="18" charset="0"/>
                <a:cs typeface="Times New Roman" panose="02020603050405020304" pitchFamily="18" charset="0"/>
              </a:rPr>
              <a:t> </a:t>
            </a:r>
          </a:p>
          <a:p>
            <a:pPr marL="0" indent="0">
              <a:buNone/>
            </a:pPr>
            <a:br>
              <a:rPr lang="fr-FR" dirty="0">
                <a:latin typeface="Times New Roman" panose="02020603050405020304" pitchFamily="18" charset="0"/>
                <a:cs typeface="Times New Roman" panose="02020603050405020304" pitchFamily="18" charset="0"/>
              </a:rPr>
            </a:br>
            <a:r>
              <a:rPr lang="fr-FR" b="1" dirty="0">
                <a:latin typeface="Times New Roman" panose="02020603050405020304" pitchFamily="18" charset="0"/>
                <a:cs typeface="Times New Roman" panose="02020603050405020304" pitchFamily="18" charset="0"/>
              </a:rPr>
              <a:t>3. Installation de Samba sous Linux</a:t>
            </a:r>
            <a:r>
              <a:rPr lang="fr-FR" dirty="0">
                <a:latin typeface="Times New Roman" panose="02020603050405020304" pitchFamily="18" charset="0"/>
                <a:cs typeface="Times New Roman" panose="02020603050405020304" pitchFamily="18" charset="0"/>
              </a:rPr>
              <a:t> </a:t>
            </a:r>
            <a:br>
              <a:rPr lang="fr-FR"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Pour faire la mise à jour : </a:t>
            </a:r>
            <a:r>
              <a:rPr lang="fr-FR" sz="2000" b="1" i="1" dirty="0" err="1">
                <a:latin typeface="Times New Roman" panose="02020603050405020304" pitchFamily="18" charset="0"/>
                <a:cs typeface="Times New Roman" panose="02020603050405020304" pitchFamily="18" charset="0"/>
              </a:rPr>
              <a:t>sudo</a:t>
            </a:r>
            <a:r>
              <a:rPr lang="fr-FR" sz="2000" b="1" i="1" dirty="0">
                <a:latin typeface="Times New Roman" panose="02020603050405020304" pitchFamily="18" charset="0"/>
                <a:cs typeface="Times New Roman" panose="02020603050405020304" pitchFamily="18" charset="0"/>
              </a:rPr>
              <a:t> apt-get Update</a:t>
            </a:r>
            <a:br>
              <a:rPr lang="fr-FR" sz="2000" b="1" i="1" dirty="0">
                <a:latin typeface="Times New Roman" panose="02020603050405020304" pitchFamily="18" charset="0"/>
                <a:cs typeface="Times New Roman" panose="02020603050405020304" pitchFamily="18" charset="0"/>
              </a:rPr>
            </a:br>
            <a:r>
              <a:rPr lang="fr-FR" sz="2000" b="1" i="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Pour installer Samba: </a:t>
            </a:r>
            <a:r>
              <a:rPr lang="fr-FR" sz="2000" b="1" i="1" dirty="0" err="1">
                <a:latin typeface="Times New Roman" panose="02020603050405020304" pitchFamily="18" charset="0"/>
                <a:cs typeface="Times New Roman" panose="02020603050405020304" pitchFamily="18" charset="0"/>
              </a:rPr>
              <a:t>sudo</a:t>
            </a:r>
            <a:r>
              <a:rPr lang="fr-FR" sz="2000" b="1" i="1" dirty="0">
                <a:latin typeface="Times New Roman" panose="02020603050405020304" pitchFamily="18" charset="0"/>
                <a:cs typeface="Times New Roman" panose="02020603050405020304" pitchFamily="18" charset="0"/>
              </a:rPr>
              <a:t> apt-get </a:t>
            </a:r>
            <a:r>
              <a:rPr lang="fr-FR" sz="2000" b="1" i="1" dirty="0" err="1">
                <a:latin typeface="Times New Roman" panose="02020603050405020304" pitchFamily="18" charset="0"/>
                <a:cs typeface="Times New Roman" panose="02020603050405020304" pitchFamily="18" charset="0"/>
              </a:rPr>
              <a:t>install</a:t>
            </a:r>
            <a:r>
              <a:rPr lang="fr-FR" sz="2000" b="1" i="1" dirty="0">
                <a:latin typeface="Times New Roman" panose="02020603050405020304" pitchFamily="18" charset="0"/>
                <a:cs typeface="Times New Roman" panose="02020603050405020304" pitchFamily="18" charset="0"/>
              </a:rPr>
              <a:t> samba</a:t>
            </a:r>
            <a:r>
              <a:rPr lang="fr-FR" sz="2000" dirty="0">
                <a:latin typeface="Times New Roman" panose="02020603050405020304" pitchFamily="18" charset="0"/>
                <a:cs typeface="Times New Roman" panose="02020603050405020304" pitchFamily="18" charset="0"/>
              </a:rPr>
              <a:t> </a:t>
            </a:r>
            <a:br>
              <a:rPr lang="fr-FR" sz="2000" dirty="0">
                <a:latin typeface="Times New Roman" panose="02020603050405020304" pitchFamily="18" charset="0"/>
                <a:cs typeface="Times New Roman" panose="02020603050405020304" pitchFamily="18" charset="0"/>
              </a:rPr>
            </a:b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8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00A498A-0E70-4F56-B185-0D36E28E4795}"/>
              </a:ext>
            </a:extLst>
          </p:cNvPr>
          <p:cNvSpPr>
            <a:spLocks noGrp="1"/>
          </p:cNvSpPr>
          <p:nvPr>
            <p:ph idx="1"/>
          </p:nvPr>
        </p:nvSpPr>
        <p:spPr>
          <a:xfrm>
            <a:off x="457200" y="404664"/>
            <a:ext cx="8229600" cy="5721499"/>
          </a:xfrm>
        </p:spPr>
        <p:txBody>
          <a:bodyPr>
            <a:normAutofit lnSpcReduction="10000"/>
          </a:bodyPr>
          <a:lstStyle/>
          <a:p>
            <a:pPr marL="0" indent="0" algn="ctr">
              <a:buNone/>
            </a:pPr>
            <a:r>
              <a:rPr lang="fr-FR" sz="2800" b="1" dirty="0">
                <a:latin typeface="Times New Roman" panose="02020603050405020304" pitchFamily="18" charset="0"/>
                <a:cs typeface="Times New Roman" panose="02020603050405020304" pitchFamily="18" charset="0"/>
              </a:rPr>
              <a:t>4. Suppression et création d’un nouveau fichier de configuration </a:t>
            </a:r>
            <a:r>
              <a:rPr lang="fr-FR" sz="2800" b="1" dirty="0" err="1">
                <a:latin typeface="Times New Roman" panose="02020603050405020304" pitchFamily="18" charset="0"/>
                <a:cs typeface="Times New Roman" panose="02020603050405020304" pitchFamily="18" charset="0"/>
              </a:rPr>
              <a:t>smb</a:t>
            </a:r>
            <a:r>
              <a:rPr lang="fr-FR" sz="2800" dirty="0">
                <a:latin typeface="Times New Roman" panose="02020603050405020304" pitchFamily="18" charset="0"/>
                <a:cs typeface="Times New Roman" panose="02020603050405020304" pitchFamily="18" charset="0"/>
              </a:rPr>
              <a:t> </a:t>
            </a:r>
          </a:p>
          <a:p>
            <a:pPr marL="0" indent="0" algn="ctr">
              <a:buNone/>
            </a:pPr>
            <a:endParaRPr lang="fr-FR" sz="2800" dirty="0">
              <a:latin typeface="Times New Roman" panose="02020603050405020304" pitchFamily="18" charset="0"/>
              <a:cs typeface="Times New Roman" panose="02020603050405020304" pitchFamily="18" charset="0"/>
            </a:endParaRPr>
          </a:p>
          <a:p>
            <a:pPr marL="0" indent="0">
              <a:buNone/>
            </a:pPr>
            <a:r>
              <a:rPr lang="fr-FR" sz="2000"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Suppression du fichier par défaut : </a:t>
            </a:r>
            <a:r>
              <a:rPr lang="fr-FR" sz="2000" b="1" i="1" dirty="0" err="1">
                <a:latin typeface="Times New Roman" panose="02020603050405020304" pitchFamily="18" charset="0"/>
                <a:cs typeface="Times New Roman" panose="02020603050405020304" pitchFamily="18" charset="0"/>
              </a:rPr>
              <a:t>sudo</a:t>
            </a:r>
            <a:r>
              <a:rPr lang="fr-FR" sz="2000" b="1" i="1" dirty="0">
                <a:latin typeface="Times New Roman" panose="02020603050405020304" pitchFamily="18" charset="0"/>
                <a:cs typeface="Times New Roman" panose="02020603050405020304" pitchFamily="18" charset="0"/>
              </a:rPr>
              <a:t> </a:t>
            </a:r>
            <a:r>
              <a:rPr lang="fr-FR" sz="2000" b="1" i="1" dirty="0" err="1">
                <a:latin typeface="Times New Roman" panose="02020603050405020304" pitchFamily="18" charset="0"/>
                <a:cs typeface="Times New Roman" panose="02020603050405020304" pitchFamily="18" charset="0"/>
              </a:rPr>
              <a:t>rm</a:t>
            </a:r>
            <a:r>
              <a:rPr lang="fr-FR" sz="2000" b="1" i="1" dirty="0">
                <a:latin typeface="Times New Roman" panose="02020603050405020304" pitchFamily="18" charset="0"/>
                <a:cs typeface="Times New Roman" panose="02020603050405020304" pitchFamily="18" charset="0"/>
              </a:rPr>
              <a:t> /</a:t>
            </a:r>
            <a:r>
              <a:rPr lang="fr-FR" sz="2000" b="1" i="1" dirty="0" err="1">
                <a:latin typeface="Times New Roman" panose="02020603050405020304" pitchFamily="18" charset="0"/>
                <a:cs typeface="Times New Roman" panose="02020603050405020304" pitchFamily="18" charset="0"/>
              </a:rPr>
              <a:t>etc</a:t>
            </a:r>
            <a:r>
              <a:rPr lang="fr-FR" sz="2000" b="1" i="1" dirty="0">
                <a:latin typeface="Times New Roman" panose="02020603050405020304" pitchFamily="18" charset="0"/>
                <a:cs typeface="Times New Roman" panose="02020603050405020304" pitchFamily="18" charset="0"/>
              </a:rPr>
              <a:t>/ samba/ </a:t>
            </a:r>
            <a:r>
              <a:rPr lang="fr-FR" sz="2000" b="1" i="1" dirty="0" err="1">
                <a:latin typeface="Times New Roman" panose="02020603050405020304" pitchFamily="18" charset="0"/>
                <a:cs typeface="Times New Roman" panose="02020603050405020304" pitchFamily="18" charset="0"/>
              </a:rPr>
              <a:t>smb.conf</a:t>
            </a:r>
            <a:endParaRPr lang="fr-FR" sz="2000" b="1" i="1" dirty="0">
              <a:latin typeface="Times New Roman" panose="02020603050405020304" pitchFamily="18" charset="0"/>
              <a:cs typeface="Times New Roman" panose="02020603050405020304" pitchFamily="18" charset="0"/>
            </a:endParaRPr>
          </a:p>
          <a:p>
            <a:pPr marL="0" indent="0">
              <a:buNone/>
            </a:pPr>
            <a:br>
              <a:rPr lang="fr-FR" sz="2000" b="1" i="1"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Création d’un nouveau fichier de configuration : </a:t>
            </a:r>
            <a:r>
              <a:rPr lang="fr-FR" sz="2000" b="1" i="1" dirty="0" err="1">
                <a:latin typeface="Times New Roman" panose="02020603050405020304" pitchFamily="18" charset="0"/>
                <a:cs typeface="Times New Roman" panose="02020603050405020304" pitchFamily="18" charset="0"/>
              </a:rPr>
              <a:t>sudo</a:t>
            </a:r>
            <a:r>
              <a:rPr lang="fr-FR" sz="2000" b="1" i="1" dirty="0">
                <a:latin typeface="Times New Roman" panose="02020603050405020304" pitchFamily="18" charset="0"/>
                <a:cs typeface="Times New Roman" panose="02020603050405020304" pitchFamily="18" charset="0"/>
              </a:rPr>
              <a:t> nano/</a:t>
            </a:r>
            <a:r>
              <a:rPr lang="fr-FR" sz="2000" b="1" i="1" dirty="0" err="1">
                <a:latin typeface="Times New Roman" panose="02020603050405020304" pitchFamily="18" charset="0"/>
                <a:cs typeface="Times New Roman" panose="02020603050405020304" pitchFamily="18" charset="0"/>
              </a:rPr>
              <a:t>etc</a:t>
            </a:r>
            <a:r>
              <a:rPr lang="fr-FR" sz="2000" b="1" i="1" dirty="0">
                <a:latin typeface="Times New Roman" panose="02020603050405020304" pitchFamily="18" charset="0"/>
                <a:cs typeface="Times New Roman" panose="02020603050405020304" pitchFamily="18" charset="0"/>
              </a:rPr>
              <a:t>/samba/ </a:t>
            </a:r>
            <a:r>
              <a:rPr lang="fr-FR" sz="2000" b="1" i="1" dirty="0" err="1">
                <a:latin typeface="Times New Roman" panose="02020603050405020304" pitchFamily="18" charset="0"/>
                <a:cs typeface="Times New Roman" panose="02020603050405020304" pitchFamily="18" charset="0"/>
              </a:rPr>
              <a:t>smb.conf</a:t>
            </a:r>
            <a:r>
              <a:rPr lang="fr-FR" sz="2000" dirty="0">
                <a:latin typeface="Times New Roman" panose="02020603050405020304" pitchFamily="18" charset="0"/>
                <a:cs typeface="Times New Roman" panose="02020603050405020304" pitchFamily="18" charset="0"/>
              </a:rPr>
              <a:t> </a:t>
            </a:r>
            <a:br>
              <a:rPr lang="fr-FR" sz="2000" dirty="0">
                <a:latin typeface="Times New Roman" panose="02020603050405020304" pitchFamily="18" charset="0"/>
                <a:cs typeface="Times New Roman" panose="02020603050405020304" pitchFamily="18" charset="0"/>
              </a:rPr>
            </a:br>
            <a:endParaRPr lang="fr-FR" sz="2000" dirty="0">
              <a:latin typeface="Times New Roman" panose="02020603050405020304" pitchFamily="18" charset="0"/>
              <a:cs typeface="Times New Roman" panose="02020603050405020304" pitchFamily="18" charset="0"/>
            </a:endParaRPr>
          </a:p>
          <a:p>
            <a:pPr marL="0" indent="0">
              <a:buNone/>
            </a:pPr>
            <a:br>
              <a:rPr lang="fr-FR" sz="1800" dirty="0">
                <a:latin typeface="Times New Roman" panose="02020603050405020304" pitchFamily="18" charset="0"/>
                <a:cs typeface="Times New Roman" panose="02020603050405020304" pitchFamily="18" charset="0"/>
              </a:rPr>
            </a:br>
            <a:r>
              <a:rPr lang="fr-FR" sz="2800" b="1" dirty="0">
                <a:latin typeface="Times New Roman" panose="02020603050405020304" pitchFamily="18" charset="0"/>
                <a:cs typeface="Times New Roman" panose="02020603050405020304" pitchFamily="18" charset="0"/>
              </a:rPr>
              <a:t>5. Configuration</a:t>
            </a:r>
            <a:r>
              <a:rPr lang="fr-FR" sz="1800" dirty="0">
                <a:latin typeface="Times New Roman" panose="02020603050405020304" pitchFamily="18" charset="0"/>
                <a:cs typeface="Times New Roman" panose="02020603050405020304" pitchFamily="18" charset="0"/>
              </a:rPr>
              <a:t> </a:t>
            </a:r>
          </a:p>
          <a:p>
            <a:pPr marL="0" indent="0">
              <a:buNone/>
            </a:pPr>
            <a:br>
              <a:rPr lang="fr-FR" sz="2000" dirty="0">
                <a:latin typeface="Times New Roman" panose="02020603050405020304" pitchFamily="18" charset="0"/>
                <a:cs typeface="Times New Roman" panose="02020603050405020304" pitchFamily="18" charset="0"/>
              </a:rPr>
            </a:br>
            <a:r>
              <a:rPr lang="fr-FR" sz="2000" b="1" i="1" dirty="0">
                <a:latin typeface="Times New Roman" panose="02020603050405020304" pitchFamily="18" charset="0"/>
                <a:cs typeface="Times New Roman" panose="02020603050405020304" pitchFamily="18" charset="0"/>
              </a:rPr>
              <a:t>[</a:t>
            </a:r>
            <a:r>
              <a:rPr lang="fr-FR" sz="2000" b="1" i="1" dirty="0" err="1">
                <a:latin typeface="Times New Roman" panose="02020603050405020304" pitchFamily="18" charset="0"/>
                <a:cs typeface="Times New Roman" panose="02020603050405020304" pitchFamily="18" charset="0"/>
              </a:rPr>
              <a:t>nom_du_partage</a:t>
            </a:r>
            <a:r>
              <a:rPr lang="fr-FR" sz="2000" b="1" i="1" dirty="0">
                <a:latin typeface="Times New Roman" panose="02020603050405020304" pitchFamily="18" charset="0"/>
                <a:cs typeface="Times New Roman" panose="02020603050405020304" pitchFamily="18" charset="0"/>
              </a:rPr>
              <a:t>]</a:t>
            </a:r>
            <a:br>
              <a:rPr lang="fr-FR" sz="2000" b="1" i="1" dirty="0">
                <a:latin typeface="Times New Roman" panose="02020603050405020304" pitchFamily="18" charset="0"/>
                <a:cs typeface="Times New Roman" panose="02020603050405020304" pitchFamily="18" charset="0"/>
              </a:rPr>
            </a:br>
            <a:r>
              <a:rPr lang="fr-FR" sz="2000" b="1" i="1" dirty="0">
                <a:latin typeface="Times New Roman" panose="02020603050405020304" pitchFamily="18" charset="0"/>
                <a:cs typeface="Times New Roman" panose="02020603050405020304" pitchFamily="18" charset="0"/>
              </a:rPr>
              <a:t>	Path = </a:t>
            </a:r>
            <a:r>
              <a:rPr lang="fr-FR" sz="2000" dirty="0">
                <a:latin typeface="Times New Roman" panose="02020603050405020304" pitchFamily="18" charset="0"/>
                <a:cs typeface="Times New Roman" panose="02020603050405020304" pitchFamily="18" charset="0"/>
              </a:rPr>
              <a:t>saisir le répertoire ou le chemin du répertoire à partager</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a:t>
            </a:r>
            <a:r>
              <a:rPr lang="fr-FR" sz="2000" b="1" i="1" dirty="0" err="1">
                <a:latin typeface="Times New Roman" panose="02020603050405020304" pitchFamily="18" charset="0"/>
                <a:cs typeface="Times New Roman" panose="02020603050405020304" pitchFamily="18" charset="0"/>
              </a:rPr>
              <a:t>Browseable</a:t>
            </a:r>
            <a:r>
              <a:rPr lang="fr-FR" sz="2000" b="1" i="1" dirty="0">
                <a:latin typeface="Times New Roman" panose="02020603050405020304" pitchFamily="18" charset="0"/>
                <a:cs typeface="Times New Roman" panose="02020603050405020304" pitchFamily="18" charset="0"/>
              </a:rPr>
              <a:t> = yes ***</a:t>
            </a:r>
            <a:r>
              <a:rPr lang="fr-FR" sz="2000" dirty="0">
                <a:latin typeface="Times New Roman" panose="02020603050405020304" pitchFamily="18" charset="0"/>
                <a:cs typeface="Times New Roman" panose="02020603050405020304" pitchFamily="18" charset="0"/>
              </a:rPr>
              <a:t>rendre le partage visible sur le réseau***</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a:t>
            </a:r>
            <a:r>
              <a:rPr lang="fr-FR" sz="2000" b="1" i="1" dirty="0">
                <a:latin typeface="Times New Roman" panose="02020603050405020304" pitchFamily="18" charset="0"/>
                <a:cs typeface="Times New Roman" panose="02020603050405020304" pitchFamily="18" charset="0"/>
              </a:rPr>
              <a:t>Read </a:t>
            </a:r>
            <a:r>
              <a:rPr lang="fr-FR" sz="2000" b="1" i="1" dirty="0" err="1">
                <a:latin typeface="Times New Roman" panose="02020603050405020304" pitchFamily="18" charset="0"/>
                <a:cs typeface="Times New Roman" panose="02020603050405020304" pitchFamily="18" charset="0"/>
              </a:rPr>
              <a:t>only</a:t>
            </a:r>
            <a:r>
              <a:rPr lang="fr-FR" sz="2000" b="1" i="1" dirty="0">
                <a:latin typeface="Times New Roman" panose="02020603050405020304" pitchFamily="18" charset="0"/>
                <a:cs typeface="Times New Roman" panose="02020603050405020304" pitchFamily="18" charset="0"/>
              </a:rPr>
              <a:t> = no </a:t>
            </a:r>
            <a:r>
              <a:rPr lang="fr-FR" sz="2000" dirty="0">
                <a:latin typeface="Times New Roman" panose="02020603050405020304" pitchFamily="18" charset="0"/>
                <a:cs typeface="Times New Roman" panose="02020603050405020304" pitchFamily="18" charset="0"/>
              </a:rPr>
              <a:t>***pour rendre actif l’interopérabilité*** </a:t>
            </a:r>
            <a:br>
              <a:rPr lang="fr-FR" sz="2000" dirty="0">
                <a:latin typeface="Times New Roman" panose="02020603050405020304" pitchFamily="18" charset="0"/>
                <a:cs typeface="Times New Roman" panose="02020603050405020304" pitchFamily="18" charset="0"/>
              </a:rPr>
            </a:b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637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CE4473C-9441-412A-ADD1-0C8B81E83D9C}"/>
              </a:ext>
            </a:extLst>
          </p:cNvPr>
          <p:cNvSpPr>
            <a:spLocks noGrp="1"/>
          </p:cNvSpPr>
          <p:nvPr>
            <p:ph idx="1"/>
          </p:nvPr>
        </p:nvSpPr>
        <p:spPr>
          <a:xfrm>
            <a:off x="457200" y="404664"/>
            <a:ext cx="8229600" cy="5721499"/>
          </a:xfrm>
        </p:spPr>
        <p:txBody>
          <a:bodyPr>
            <a:normAutofit lnSpcReduction="10000"/>
          </a:bodyPr>
          <a:lstStyle/>
          <a:p>
            <a:pPr marL="0" indent="0">
              <a:buNone/>
            </a:pPr>
            <a:r>
              <a:rPr lang="fr-FR" b="1" dirty="0">
                <a:latin typeface="Times New Roman" panose="02020603050405020304" pitchFamily="18" charset="0"/>
                <a:cs typeface="Times New Roman" panose="02020603050405020304" pitchFamily="18" charset="0"/>
              </a:rPr>
              <a:t>6. Définition de l’utilisation</a:t>
            </a:r>
          </a:p>
          <a:p>
            <a:pPr marL="0" indent="0">
              <a:buNone/>
            </a:pPr>
            <a:r>
              <a:rPr lang="fr-FR" dirty="0">
                <a:latin typeface="Times New Roman" panose="02020603050405020304" pitchFamily="18" charset="0"/>
                <a:cs typeface="Times New Roman" panose="02020603050405020304" pitchFamily="18" charset="0"/>
              </a:rPr>
              <a:t> </a:t>
            </a:r>
          </a:p>
          <a:p>
            <a:pPr marL="400050" lvl="1" indent="0">
              <a:buNone/>
            </a:pPr>
            <a:r>
              <a:rPr lang="fr-FR" sz="2000" b="1" dirty="0">
                <a:latin typeface="Times New Roman" panose="02020603050405020304" pitchFamily="18" charset="0"/>
                <a:cs typeface="Times New Roman" panose="02020603050405020304" pitchFamily="18" charset="0"/>
              </a:rPr>
              <a:t>• Par défaut on peut utiliser l’utilisateur root :</a:t>
            </a:r>
            <a:r>
              <a:rPr lang="fr-FR" sz="2000" b="1" i="1" dirty="0" err="1">
                <a:latin typeface="Times New Roman" panose="02020603050405020304" pitchFamily="18" charset="0"/>
                <a:cs typeface="Times New Roman" panose="02020603050405020304" pitchFamily="18" charset="0"/>
              </a:rPr>
              <a:t>sudo</a:t>
            </a:r>
            <a:r>
              <a:rPr lang="fr-FR" sz="2000" b="1" i="1" dirty="0">
                <a:latin typeface="Times New Roman" panose="02020603050405020304" pitchFamily="18" charset="0"/>
                <a:cs typeface="Times New Roman" panose="02020603050405020304" pitchFamily="18" charset="0"/>
              </a:rPr>
              <a:t> </a:t>
            </a:r>
            <a:r>
              <a:rPr lang="fr-FR" sz="2000" b="1" i="1" dirty="0" err="1">
                <a:latin typeface="Times New Roman" panose="02020603050405020304" pitchFamily="18" charset="0"/>
                <a:cs typeface="Times New Roman" panose="02020603050405020304" pitchFamily="18" charset="0"/>
              </a:rPr>
              <a:t>smbpasswd</a:t>
            </a:r>
            <a:r>
              <a:rPr lang="fr-FR" sz="2000" b="1" i="1"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–a root</a:t>
            </a:r>
          </a:p>
          <a:p>
            <a:pPr marL="40005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r>
              <a:rPr lang="fr-FR" sz="2000" b="1" dirty="0">
                <a:latin typeface="Times New Roman" panose="02020603050405020304" pitchFamily="18" charset="0"/>
                <a:cs typeface="Times New Roman" panose="02020603050405020304" pitchFamily="18" charset="0"/>
              </a:rPr>
              <a:t>• Ou bien définir un nouveau utilisateur : </a:t>
            </a:r>
            <a:r>
              <a:rPr lang="fr-FR" sz="2000" b="1" i="1" dirty="0" err="1">
                <a:latin typeface="Times New Roman" panose="02020603050405020304" pitchFamily="18" charset="0"/>
                <a:cs typeface="Times New Roman" panose="02020603050405020304" pitchFamily="18" charset="0"/>
              </a:rPr>
              <a:t>adduser</a:t>
            </a:r>
            <a:r>
              <a:rPr lang="fr-FR" sz="2000" b="1" i="1" dirty="0">
                <a:latin typeface="Times New Roman" panose="02020603050405020304" pitchFamily="18" charset="0"/>
                <a:cs typeface="Times New Roman" panose="02020603050405020304" pitchFamily="18" charset="0"/>
              </a:rPr>
              <a:t> </a:t>
            </a:r>
            <a:r>
              <a:rPr lang="fr-FR" sz="2000" b="1" i="1" dirty="0" err="1">
                <a:latin typeface="Times New Roman" panose="02020603050405020304" pitchFamily="18" charset="0"/>
                <a:cs typeface="Times New Roman" panose="02020603050405020304" pitchFamily="18" charset="0"/>
              </a:rPr>
              <a:t>nom_utilisateur</a:t>
            </a:r>
            <a:r>
              <a:rPr lang="fr-FR" sz="2000" b="1" dirty="0">
                <a:latin typeface="Times New Roman" panose="02020603050405020304" pitchFamily="18" charset="0"/>
                <a:cs typeface="Times New Roman" panose="02020603050405020304" pitchFamily="18" charset="0"/>
              </a:rPr>
              <a:t> puis on lui ajoute un mot de passe sans changer ses paramètre</a:t>
            </a:r>
          </a:p>
          <a:p>
            <a:pPr marL="400050" lvl="1" indent="0">
              <a:buNone/>
            </a:pPr>
            <a:endParaRPr lang="fr-FR" sz="2000" b="1" dirty="0">
              <a:latin typeface="Times New Roman" panose="02020603050405020304" pitchFamily="18" charset="0"/>
              <a:cs typeface="Times New Roman" panose="02020603050405020304" pitchFamily="18" charset="0"/>
            </a:endParaRPr>
          </a:p>
          <a:p>
            <a:pPr marL="400050" lvl="1" indent="0">
              <a:buNone/>
            </a:pPr>
            <a:r>
              <a:rPr lang="fr-FR" sz="2000" b="1" dirty="0">
                <a:latin typeface="Times New Roman" panose="02020603050405020304" pitchFamily="18" charset="0"/>
                <a:cs typeface="Times New Roman" panose="02020603050405020304" pitchFamily="18" charset="0"/>
              </a:rPr>
              <a:t>• Puis on attribue à notre utilisateur un mot de passe Samba : </a:t>
            </a:r>
          </a:p>
          <a:p>
            <a:pPr marL="400050" lvl="1" indent="0">
              <a:buNone/>
            </a:pPr>
            <a:r>
              <a:rPr lang="fr-FR" sz="2000" b="1" i="1" dirty="0" err="1">
                <a:latin typeface="Times New Roman" panose="02020603050405020304" pitchFamily="18" charset="0"/>
                <a:cs typeface="Times New Roman" panose="02020603050405020304" pitchFamily="18" charset="0"/>
              </a:rPr>
              <a:t>smbpasswd</a:t>
            </a:r>
            <a:r>
              <a:rPr lang="fr-FR" sz="2000" b="1" i="1" dirty="0">
                <a:latin typeface="Times New Roman" panose="02020603050405020304" pitchFamily="18" charset="0"/>
                <a:cs typeface="Times New Roman" panose="02020603050405020304" pitchFamily="18" charset="0"/>
              </a:rPr>
              <a:t> -a </a:t>
            </a:r>
            <a:r>
              <a:rPr lang="fr-FR" sz="2000" b="1" i="1" dirty="0" err="1">
                <a:latin typeface="Times New Roman" panose="02020603050405020304" pitchFamily="18" charset="0"/>
                <a:cs typeface="Times New Roman" panose="02020603050405020304" pitchFamily="18" charset="0"/>
              </a:rPr>
              <a:t>nom_utilisateur</a:t>
            </a:r>
            <a:endParaRPr lang="fr-FR" sz="2000" b="1" i="1" dirty="0">
              <a:latin typeface="Times New Roman" panose="02020603050405020304" pitchFamily="18" charset="0"/>
              <a:cs typeface="Times New Roman" panose="02020603050405020304" pitchFamily="18" charset="0"/>
            </a:endParaRPr>
          </a:p>
          <a:p>
            <a:pPr marL="400050" lvl="1" indent="0">
              <a:buNone/>
            </a:pPr>
            <a:endParaRPr lang="fr-FR" sz="2000" b="1" i="1" dirty="0">
              <a:latin typeface="Times New Roman" panose="02020603050405020304" pitchFamily="18" charset="0"/>
              <a:cs typeface="Times New Roman" panose="02020603050405020304" pitchFamily="18" charset="0"/>
            </a:endParaRPr>
          </a:p>
          <a:p>
            <a:pPr marL="0" lvl="1" indent="0">
              <a:buNone/>
            </a:pPr>
            <a:r>
              <a:rPr lang="fr-FR" b="1" dirty="0">
                <a:latin typeface="Times New Roman" panose="02020603050405020304" pitchFamily="18" charset="0"/>
                <a:cs typeface="Times New Roman" panose="02020603050405020304" pitchFamily="18" charset="0"/>
              </a:rPr>
              <a:t>7. Vérification du statut et redémarrage du service</a:t>
            </a:r>
            <a:r>
              <a:rPr lang="fr-FR" dirty="0">
                <a:latin typeface="Times New Roman" panose="02020603050405020304" pitchFamily="18" charset="0"/>
                <a:cs typeface="Times New Roman" panose="02020603050405020304" pitchFamily="18" charset="0"/>
              </a:rPr>
              <a:t> </a:t>
            </a:r>
          </a:p>
          <a:p>
            <a:pPr marL="0" lvl="1" indent="0">
              <a:buNone/>
            </a:pPr>
            <a:br>
              <a:rPr lang="fr-FR"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Redémarrage du service : </a:t>
            </a:r>
            <a:r>
              <a:rPr lang="fr-FR" sz="2000" b="1" i="1" dirty="0" err="1">
                <a:latin typeface="Times New Roman" panose="02020603050405020304" pitchFamily="18" charset="0"/>
                <a:cs typeface="Times New Roman" panose="02020603050405020304" pitchFamily="18" charset="0"/>
              </a:rPr>
              <a:t>systemctl</a:t>
            </a:r>
            <a:r>
              <a:rPr lang="fr-FR" sz="2000" b="1" i="1" dirty="0">
                <a:latin typeface="Times New Roman" panose="02020603050405020304" pitchFamily="18" charset="0"/>
                <a:cs typeface="Times New Roman" panose="02020603050405020304" pitchFamily="18" charset="0"/>
              </a:rPr>
              <a:t> restart </a:t>
            </a:r>
            <a:r>
              <a:rPr lang="fr-FR" sz="2000" b="1" i="1" dirty="0" err="1">
                <a:latin typeface="Times New Roman" panose="02020603050405020304" pitchFamily="18" charset="0"/>
                <a:cs typeface="Times New Roman" panose="02020603050405020304" pitchFamily="18" charset="0"/>
              </a:rPr>
              <a:t>smbd</a:t>
            </a:r>
            <a:br>
              <a:rPr lang="fr-FR" sz="2000" b="1" i="1" dirty="0">
                <a:latin typeface="Times New Roman" panose="02020603050405020304" pitchFamily="18" charset="0"/>
                <a:cs typeface="Times New Roman" panose="02020603050405020304" pitchFamily="18" charset="0"/>
              </a:rPr>
            </a:br>
            <a:r>
              <a:rPr lang="fr-FR" sz="2000" b="1" i="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a:t>
            </a:r>
            <a:r>
              <a:rPr lang="fr-FR" sz="2000" b="1" dirty="0" err="1">
                <a:latin typeface="Times New Roman" panose="02020603050405020304" pitchFamily="18" charset="0"/>
                <a:cs typeface="Times New Roman" panose="02020603050405020304" pitchFamily="18" charset="0"/>
              </a:rPr>
              <a:t>Verification</a:t>
            </a:r>
            <a:r>
              <a:rPr lang="fr-FR" sz="2000" b="1" dirty="0">
                <a:latin typeface="Times New Roman" panose="02020603050405020304" pitchFamily="18" charset="0"/>
                <a:cs typeface="Times New Roman" panose="02020603050405020304" pitchFamily="18" charset="0"/>
              </a:rPr>
              <a:t> statut: </a:t>
            </a:r>
            <a:r>
              <a:rPr lang="fr-FR" sz="2000" b="1" i="1" dirty="0" err="1">
                <a:latin typeface="Times New Roman" panose="02020603050405020304" pitchFamily="18" charset="0"/>
                <a:cs typeface="Times New Roman" panose="02020603050405020304" pitchFamily="18" charset="0"/>
              </a:rPr>
              <a:t>systemctl</a:t>
            </a:r>
            <a:r>
              <a:rPr lang="fr-FR" sz="2000" b="1" i="1" dirty="0">
                <a:latin typeface="Times New Roman" panose="02020603050405020304" pitchFamily="18" charset="0"/>
                <a:cs typeface="Times New Roman" panose="02020603050405020304" pitchFamily="18" charset="0"/>
              </a:rPr>
              <a:t> </a:t>
            </a:r>
            <a:r>
              <a:rPr lang="fr-FR" sz="2000" b="1" i="1" dirty="0" err="1">
                <a:latin typeface="Times New Roman" panose="02020603050405020304" pitchFamily="18" charset="0"/>
                <a:cs typeface="Times New Roman" panose="02020603050405020304" pitchFamily="18" charset="0"/>
              </a:rPr>
              <a:t>status</a:t>
            </a:r>
            <a:r>
              <a:rPr lang="fr-FR" sz="2000" b="1" i="1" dirty="0">
                <a:latin typeface="Times New Roman" panose="02020603050405020304" pitchFamily="18" charset="0"/>
                <a:cs typeface="Times New Roman" panose="02020603050405020304" pitchFamily="18" charset="0"/>
              </a:rPr>
              <a:t> </a:t>
            </a:r>
            <a:r>
              <a:rPr lang="fr-FR" sz="2000" b="1" i="1" dirty="0" err="1">
                <a:latin typeface="Times New Roman" panose="02020603050405020304" pitchFamily="18" charset="0"/>
                <a:cs typeface="Times New Roman" panose="02020603050405020304" pitchFamily="18" charset="0"/>
              </a:rPr>
              <a:t>smbd</a:t>
            </a:r>
            <a:r>
              <a:rPr lang="fr-FR" sz="2000" dirty="0">
                <a:latin typeface="Times New Roman" panose="02020603050405020304" pitchFamily="18" charset="0"/>
                <a:cs typeface="Times New Roman" panose="02020603050405020304" pitchFamily="18" charset="0"/>
              </a:rPr>
              <a:t> </a:t>
            </a:r>
            <a:br>
              <a:rPr lang="fr-FR" dirty="0">
                <a:latin typeface="Times New Roman" panose="02020603050405020304" pitchFamily="18" charset="0"/>
                <a:cs typeface="Times New Roman" panose="02020603050405020304" pitchFamily="18" charset="0"/>
              </a:rPr>
            </a:br>
            <a:endParaRPr lang="fr-FR" b="1" i="1" dirty="0">
              <a:latin typeface="Times New Roman" panose="02020603050405020304" pitchFamily="18" charset="0"/>
              <a:cs typeface="Times New Roman" panose="02020603050405020304" pitchFamily="18" charset="0"/>
            </a:endParaRPr>
          </a:p>
          <a:p>
            <a:pPr marL="400050" lvl="1" indent="0">
              <a:buNone/>
            </a:pPr>
            <a:endParaRPr lang="fr-FR" sz="2000" b="1" i="1" dirty="0">
              <a:latin typeface="Times New Roman" panose="02020603050405020304" pitchFamily="18" charset="0"/>
              <a:cs typeface="Times New Roman" panose="02020603050405020304" pitchFamily="18" charset="0"/>
            </a:endParaRPr>
          </a:p>
          <a:p>
            <a:pPr marL="400050" lvl="1" indent="0">
              <a:buNone/>
            </a:pPr>
            <a:endParaRPr lang="fr-FR" sz="2000" b="1" i="1" dirty="0">
              <a:latin typeface="Times New Roman" panose="02020603050405020304" pitchFamily="18" charset="0"/>
              <a:cs typeface="Times New Roman" panose="02020603050405020304" pitchFamily="18" charset="0"/>
            </a:endParaRPr>
          </a:p>
          <a:p>
            <a:pPr marL="400050" lvl="1" indent="0">
              <a:buNone/>
            </a:pPr>
            <a:endParaRPr lang="fr-FR" sz="2000" b="1" i="1" dirty="0">
              <a:latin typeface="Times New Roman" panose="02020603050405020304" pitchFamily="18" charset="0"/>
              <a:cs typeface="Times New Roman" panose="02020603050405020304" pitchFamily="18" charset="0"/>
            </a:endParaRPr>
          </a:p>
          <a:p>
            <a:pPr marL="400050" lvl="1" indent="0">
              <a:buNone/>
            </a:pPr>
            <a:endParaRPr lang="fr-FR" sz="2000" b="1" i="1" dirty="0">
              <a:latin typeface="Times New Roman" panose="02020603050405020304" pitchFamily="18" charset="0"/>
              <a:cs typeface="Times New Roman" panose="02020603050405020304" pitchFamily="18" charset="0"/>
            </a:endParaRPr>
          </a:p>
          <a:p>
            <a:pPr marL="400050" lvl="1" indent="0">
              <a:buNone/>
            </a:pPr>
            <a:endParaRPr lang="fr-FR" sz="2000" b="1" i="1" dirty="0">
              <a:latin typeface="Times New Roman" panose="02020603050405020304" pitchFamily="18" charset="0"/>
              <a:cs typeface="Times New Roman" panose="02020603050405020304" pitchFamily="18" charset="0"/>
            </a:endParaRPr>
          </a:p>
          <a:p>
            <a:pPr marL="400050" lvl="1" indent="0">
              <a:buNone/>
            </a:pPr>
            <a:endParaRPr lang="fr-FR" sz="2000" b="1" i="1" dirty="0">
              <a:latin typeface="Times New Roman" panose="02020603050405020304" pitchFamily="18" charset="0"/>
              <a:cs typeface="Times New Roman" panose="02020603050405020304" pitchFamily="18" charset="0"/>
            </a:endParaRPr>
          </a:p>
          <a:p>
            <a:pPr marL="400050" lvl="1" indent="0">
              <a:buNone/>
            </a:pPr>
            <a:endParaRPr lang="fr-FR" sz="2000" b="1" i="1" dirty="0">
              <a:latin typeface="Times New Roman" panose="02020603050405020304" pitchFamily="18" charset="0"/>
              <a:cs typeface="Times New Roman" panose="02020603050405020304" pitchFamily="18" charset="0"/>
            </a:endParaRPr>
          </a:p>
          <a:p>
            <a:pPr marL="400050" lvl="1" indent="0">
              <a:buNone/>
            </a:pPr>
            <a:endParaRPr lang="fr-FR" sz="2000" b="1" i="1" dirty="0">
              <a:latin typeface="Times New Roman" panose="02020603050405020304" pitchFamily="18" charset="0"/>
              <a:cs typeface="Times New Roman" panose="02020603050405020304" pitchFamily="18" charset="0"/>
            </a:endParaRPr>
          </a:p>
          <a:p>
            <a:pPr marL="400050" lvl="1" indent="0">
              <a:buNone/>
            </a:pPr>
            <a:endParaRPr lang="fr-FR"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23220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684</TotalTime>
  <Words>804</Words>
  <Application>Microsoft Office PowerPoint</Application>
  <PresentationFormat>Affichage à l'écran (4:3)</PresentationFormat>
  <Paragraphs>94</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Arabic Typesetting</vt:lpstr>
      <vt:lpstr>Arial</vt:lpstr>
      <vt:lpstr>Calibri</vt:lpstr>
      <vt:lpstr>Times New Roman</vt:lpstr>
      <vt:lpstr>Thème Office</vt:lpstr>
      <vt:lpstr>Configuration du serveur SAMBA GroupeN°3</vt:lpstr>
      <vt:lpstr>Plan</vt:lpstr>
      <vt:lpstr>PRESENTATION</vt:lpstr>
      <vt:lpstr>Présentation PowerPoint</vt:lpstr>
      <vt:lpstr>I. OUTILS UTILISES</vt:lpstr>
      <vt:lpstr>II. PRERECQUIS</vt:lpstr>
      <vt:lpstr>III. CONFIGURATION DE SAMBA ET INTEROPERABILITE DES SYSTEMES</vt:lpstr>
      <vt:lpstr>Présentation PowerPoint</vt:lpstr>
      <vt:lpstr>Présentation PowerPoint</vt:lpstr>
      <vt:lpstr>Présentation PowerPoint</vt:lpstr>
      <vt:lpstr> Merci de votre attention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Impression sous Linux  Groupe 38</dc:title>
  <dc:creator>CLEMENT</dc:creator>
  <cp:lastModifiedBy>mike Mwanym</cp:lastModifiedBy>
  <cp:revision>23</cp:revision>
  <dcterms:created xsi:type="dcterms:W3CDTF">2017-04-14T13:54:07Z</dcterms:created>
  <dcterms:modified xsi:type="dcterms:W3CDTF">2023-04-25T08:44:31Z</dcterms:modified>
</cp:coreProperties>
</file>