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5862-CD95-4341-AC7D-F22104DFC8CF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AC4E-43CD-4903-8144-C7BA30FBC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217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5862-CD95-4341-AC7D-F22104DFC8CF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AC4E-43CD-4903-8144-C7BA30FBC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99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5862-CD95-4341-AC7D-F22104DFC8CF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AC4E-43CD-4903-8144-C7BA30FBC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42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5862-CD95-4341-AC7D-F22104DFC8CF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AC4E-43CD-4903-8144-C7BA30FBC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779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5862-CD95-4341-AC7D-F22104DFC8CF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AC4E-43CD-4903-8144-C7BA30FBC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117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5862-CD95-4341-AC7D-F22104DFC8CF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AC4E-43CD-4903-8144-C7BA30FBC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08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5862-CD95-4341-AC7D-F22104DFC8CF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AC4E-43CD-4903-8144-C7BA30FBC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1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5862-CD95-4341-AC7D-F22104DFC8CF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AC4E-43CD-4903-8144-C7BA30FBC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42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5862-CD95-4341-AC7D-F22104DFC8CF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AC4E-43CD-4903-8144-C7BA30FBC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66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5862-CD95-4341-AC7D-F22104DFC8CF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AC4E-43CD-4903-8144-C7BA30FBC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157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5862-CD95-4341-AC7D-F22104DFC8CF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AC4E-43CD-4903-8144-C7BA30FBC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482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35862-CD95-4341-AC7D-F22104DFC8CF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5AC4E-43CD-4903-8144-C7BA30FBC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7757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CCAE736-3EEB-4D86-898E-BC2227C2E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908633" y="4349255"/>
            <a:ext cx="2009964" cy="231670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89B8C1-C619-4E09-AC03-B206CB36B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922" y="1554332"/>
            <a:ext cx="8825658" cy="3329581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Perseverance 2020</a:t>
            </a:r>
            <a:endParaRPr lang="ru-RU" dirty="0"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235629F-DA3F-4BAD-A59C-C261B0F51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48909" y="4679727"/>
            <a:ext cx="1929413" cy="1655762"/>
          </a:xfrm>
        </p:spPr>
        <p:txBody>
          <a:bodyPr>
            <a:normAutofit fontScale="55000" lnSpcReduction="20000"/>
          </a:bodyPr>
          <a:lstStyle/>
          <a:p>
            <a:r>
              <a:rPr lang="ru-RU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Участники:</a:t>
            </a:r>
          </a:p>
          <a:p>
            <a:r>
              <a:rPr lang="ru-RU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Гиголаев А.А.</a:t>
            </a:r>
          </a:p>
          <a:p>
            <a:r>
              <a:rPr lang="ru-RU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Мирошников Д.Е.</a:t>
            </a:r>
          </a:p>
          <a:p>
            <a:r>
              <a:rPr lang="ru-RU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Калиниченко А.А.</a:t>
            </a:r>
          </a:p>
          <a:p>
            <a:r>
              <a:rPr lang="ru-RU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Евсеев Ю.В.</a:t>
            </a:r>
          </a:p>
          <a:p>
            <a:r>
              <a:rPr lang="ru-RU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Беспалов А.М.</a:t>
            </a:r>
          </a:p>
        </p:txBody>
      </p:sp>
    </p:spTree>
    <p:extLst>
      <p:ext uri="{BB962C8B-B14F-4D97-AF65-F5344CB8AC3E}">
        <p14:creationId xmlns:p14="http://schemas.microsoft.com/office/powerpoint/2010/main" val="9590957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89BF7E5-392D-4BCA-BF5E-EFE982815C12}"/>
              </a:ext>
            </a:extLst>
          </p:cNvPr>
          <p:cNvSpPr txBox="1"/>
          <p:nvPr/>
        </p:nvSpPr>
        <p:spPr>
          <a:xfrm>
            <a:off x="8170434" y="561314"/>
            <a:ext cx="35754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Марс близко!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0CFC75-69A8-41A3-A19A-5ADEA3143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41" y="2902188"/>
            <a:ext cx="9374234" cy="3394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6821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Picture 16">
            <a:extLst>
              <a:ext uri="{FF2B5EF4-FFF2-40B4-BE49-F238E27FC236}">
                <a16:creationId xmlns:a16="http://schemas.microsoft.com/office/drawing/2014/main" id="{CE2E4D15-11A7-4633-8246-45FECF00C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510" y="2533455"/>
            <a:ext cx="4343414" cy="2868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1171CFDD-0080-4EDD-9CE1-B328640FB7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6"/>
          <a:stretch/>
        </p:blipFill>
        <p:spPr bwMode="auto">
          <a:xfrm>
            <a:off x="251535" y="1741114"/>
            <a:ext cx="5989467" cy="366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A5D4CBB-AF5D-411B-9624-6530463C1A64}"/>
              </a:ext>
            </a:extLst>
          </p:cNvPr>
          <p:cNvSpPr txBox="1"/>
          <p:nvPr/>
        </p:nvSpPr>
        <p:spPr>
          <a:xfrm>
            <a:off x="597670" y="5882007"/>
            <a:ext cx="2767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Ма</a:t>
            </a:r>
            <a:r>
              <a:rPr lang="ru-RU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рсоход </a:t>
            </a:r>
            <a:r>
              <a:rPr lang="en-US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Perseverance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7F2975-A46F-4A56-A7D6-6828DB27494E}"/>
              </a:ext>
            </a:extLst>
          </p:cNvPr>
          <p:cNvSpPr txBox="1"/>
          <p:nvPr/>
        </p:nvSpPr>
        <p:spPr>
          <a:xfrm>
            <a:off x="7151325" y="5743507"/>
            <a:ext cx="22238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Вертолет </a:t>
            </a:r>
            <a:r>
              <a:rPr lang="en-US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Ingenuity</a:t>
            </a:r>
          </a:p>
          <a:p>
            <a:endParaRPr lang="en-US" dirty="0"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3D409E-6308-4138-9FCE-A574680BBBFD}"/>
              </a:ext>
            </a:extLst>
          </p:cNvPr>
          <p:cNvSpPr txBox="1"/>
          <p:nvPr/>
        </p:nvSpPr>
        <p:spPr>
          <a:xfrm>
            <a:off x="6096000" y="566999"/>
            <a:ext cx="56524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Программа «Марс 2020»</a:t>
            </a:r>
          </a:p>
        </p:txBody>
      </p:sp>
    </p:spTree>
    <p:extLst>
      <p:ext uri="{BB962C8B-B14F-4D97-AF65-F5344CB8AC3E}">
        <p14:creationId xmlns:p14="http://schemas.microsoft.com/office/powerpoint/2010/main" val="26106996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F71AA0E1-5F33-472F-9902-B9DE58FC9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68" y="1544714"/>
            <a:ext cx="7373220" cy="4916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BF6EB0-F9AF-46AB-9040-421EB1B89EBA}"/>
              </a:ext>
            </a:extLst>
          </p:cNvPr>
          <p:cNvSpPr txBox="1"/>
          <p:nvPr/>
        </p:nvSpPr>
        <p:spPr>
          <a:xfrm>
            <a:off x="4971496" y="566999"/>
            <a:ext cx="67769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Кадр из фильма «Марсианин»</a:t>
            </a:r>
          </a:p>
        </p:txBody>
      </p:sp>
    </p:spTree>
    <p:extLst>
      <p:ext uri="{BB962C8B-B14F-4D97-AF65-F5344CB8AC3E}">
        <p14:creationId xmlns:p14="http://schemas.microsoft.com/office/powerpoint/2010/main" val="28743167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35C88D0-B4F8-42F5-9CA2-42451E9F980D}"/>
                  </a:ext>
                </a:extLst>
              </p:cNvPr>
              <p:cNvSpPr txBox="1"/>
              <p:nvPr/>
            </p:nvSpPr>
            <p:spPr>
              <a:xfrm>
                <a:off x="688491" y="461962"/>
                <a:ext cx="8323261" cy="56526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200" i="1" baseline="-250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200" i="1" baseline="-25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𝑛𝑒𝑥𝑡</m:t>
                          </m:r>
                        </m:sub>
                      </m:sSub>
                      <m:r>
                        <a:rPr lang="ru-RU" sz="2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= </m:t>
                      </m:r>
                      <m:f>
                        <m:fPr>
                          <m:ctrlPr>
                            <a:rPr lang="ru-RU" sz="2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т0</m:t>
                              </m:r>
                            </m:sub>
                          </m:sSub>
                          <m:r>
                            <a:rPr lang="ru-RU" sz="2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ru-RU" sz="2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+ </m:t>
                          </m:r>
                          <m:r>
                            <a:rPr lang="ru-RU" sz="2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𝜆</m:t>
                          </m:r>
                          <m:f>
                            <m:fPr>
                              <m:ctrlPr>
                                <a:rPr lang="ru-RU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RU" sz="2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ru-RU" sz="2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ru-RU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ru-RU" sz="2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ru-RU" sz="2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r>
                            <a:rPr lang="ru-RU" sz="2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sz="2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ru-RU" sz="2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𝜂</m:t>
                          </m:r>
                          <m:f>
                            <m:fPr>
                              <m:ctrlPr>
                                <a:rPr lang="ru-RU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RU" sz="2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ru-RU" sz="2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ru-RU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ru-RU" sz="2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)−0,5</m:t>
                          </m:r>
                          <m:r>
                            <a:rPr lang="ru-RU" sz="2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𝑐𝑆</m:t>
                          </m:r>
                          <m:sSub>
                            <m:sSubPr>
                              <m:ctrlPr>
                                <a:rPr lang="ru-RU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ru-RU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ru-RU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ru-RU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ru-RU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sup>
                          </m:sSup>
                          <m:sSub>
                            <m:sSubPr>
                              <m:ctrlPr>
                                <a:rPr lang="ru-RU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ru-RU" sz="2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ru-RU" sz="2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ru-RU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𝑝𝑟𝑒𝑣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sz="2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ru-RU" sz="2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𝜂</m:t>
                          </m:r>
                          <m:f>
                            <m:fPr>
                              <m:ctrlPr>
                                <a:rPr lang="ru-RU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RU" sz="2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ru-RU" sz="2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ru-RU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ru-RU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ru-RU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</m:t>
                    </m:r>
                    <m:f>
                      <m:fPr>
                        <m:ctrlPr>
                          <a:rPr lang="ru-RU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ru-RU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т0</m:t>
                            </m:r>
                          </m:sub>
                        </m:sSub>
                        <m:r>
                          <a:rPr lang="ru-RU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ru-RU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+ </m:t>
                        </m:r>
                        <m:r>
                          <a:rPr lang="ru-RU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𝜆</m:t>
                        </m:r>
                        <m:f>
                          <m:fPr>
                            <m:ctrlPr>
                              <a:rPr lang="ru-RU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ru-RU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ru-RU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ru-RU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ru-RU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ru-RU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ru-RU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ru-RU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ru-RU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ru-RU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𝜂</m:t>
                        </m:r>
                        <m:f>
                          <m:fPr>
                            <m:ctrlPr>
                              <a:rPr lang="ru-RU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ru-RU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ru-RU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ru-RU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ru-RU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)−0,5</m:t>
                        </m:r>
                        <m:r>
                          <a:rPr lang="ru-RU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𝑐𝑆</m:t>
                        </m:r>
                        <m:sSub>
                          <m:sSubPr>
                            <m:ctrlPr>
                              <a:rPr lang="ru-RU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ru-RU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ru-RU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ru-RU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ru-RU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  <m:r>
                              <a:rPr lang="ru-RU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sup>
                        </m:sSup>
                        <m:sSub>
                          <m:sSubPr>
                            <m:ctrlPr>
                              <a:rPr lang="ru-RU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ru-RU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ru-RU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sub>
                            <m:r>
                              <a:rPr lang="ru-RU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𝑝𝑟𝑒𝑣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ru-RU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ru-RU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ru-RU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𝜂</m:t>
                        </m:r>
                        <m:f>
                          <m:fPr>
                            <m:ctrlPr>
                              <a:rPr lang="ru-RU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ru-RU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ru-RU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ru-RU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ru-RU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𝑐𝑜𝑠</m:t>
                    </m:r>
                    <m:r>
                      <a:rPr lang="ru-RU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ru-RU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ru-RU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ru-RU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lang="ru-RU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 </m:t>
                    </m:r>
                    <m:f>
                      <m:fPr>
                        <m:ctrlPr>
                          <a:rPr lang="ru-RU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ru-RU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т0</m:t>
                            </m:r>
                          </m:sub>
                        </m:sSub>
                        <m:r>
                          <a:rPr lang="ru-RU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ru-RU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+ </m:t>
                        </m:r>
                        <m:r>
                          <a:rPr lang="ru-RU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𝜆</m:t>
                        </m:r>
                        <m:f>
                          <m:fPr>
                            <m:ctrlPr>
                              <a:rPr lang="ru-RU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ru-RU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ru-RU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ru-RU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ru-RU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ru-RU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ru-RU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ru-RU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ru-RU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ru-RU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𝜂</m:t>
                        </m:r>
                        <m:f>
                          <m:fPr>
                            <m:ctrlPr>
                              <a:rPr lang="ru-RU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ru-RU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ru-RU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ru-RU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ru-RU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)−0,5</m:t>
                        </m:r>
                        <m:r>
                          <a:rPr lang="ru-RU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𝑐𝑆</m:t>
                        </m:r>
                        <m:sSub>
                          <m:sSubPr>
                            <m:ctrlPr>
                              <a:rPr lang="ru-RU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ru-RU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ru-RU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ru-RU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ru-RU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  <m:r>
                              <a:rPr lang="ru-RU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sup>
                        </m:sSup>
                        <m:sSub>
                          <m:sSubPr>
                            <m:ctrlPr>
                              <a:rPr lang="ru-RU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ru-RU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ru-RU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sub>
                            <m:r>
                              <a:rPr lang="ru-RU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𝑝𝑟𝑒𝑣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ru-RU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ru-RU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ru-RU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𝜂</m:t>
                        </m:r>
                        <m:f>
                          <m:fPr>
                            <m:ctrlPr>
                              <a:rPr lang="ru-RU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ru-RU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ru-RU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ru-RU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ru-RU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𝑠𝑖𝑛</m:t>
                    </m:r>
                    <m:r>
                      <a:rPr lang="ru-RU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ru-RU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ru-RU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ru-RU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200" dirty="0">
                    <a:effectLst/>
                    <a:latin typeface="Times New Roman" panose="02020603050405020304" pitchFamily="18" charset="0"/>
                    <a:ea typeface="Arial Unicode MS"/>
                    <a:cs typeface="Times New Roman" panose="02020603050405020304" pitchFamily="18" charset="0"/>
                  </a:rPr>
                  <a:t> ∆m = m</a:t>
                </a:r>
                <a:r>
                  <a:rPr lang="en-US" sz="2200" dirty="0">
                    <a:effectLst/>
                    <a:latin typeface="MS Gothic" panose="020B0609070205080204" pitchFamily="49" charset="-128"/>
                    <a:ea typeface="Calibri" panose="020F0502020204030204" pitchFamily="34" charset="0"/>
                    <a:cs typeface="Times New Roman" panose="02020603050405020304" pitchFamily="18" charset="0"/>
                  </a:rPr>
                  <a:t>。</a:t>
                </a:r>
                <a:r>
                  <a:rPr lang="ru-RU" sz="2200" dirty="0">
                    <a:effectLst/>
                    <a:latin typeface="Times New Roman" panose="02020603050405020304" pitchFamily="18" charset="0"/>
                    <a:ea typeface="Arial Unicode MS"/>
                    <a:cs typeface="Times New Roman" panose="02020603050405020304" pitchFamily="18" charset="0"/>
                  </a:rPr>
                  <a:t> - </a:t>
                </a:r>
                <a:r>
                  <a:rPr lang="ru-RU" sz="2200" dirty="0" err="1">
                    <a:effectLst/>
                    <a:latin typeface="Times New Roman" panose="02020603050405020304" pitchFamily="18" charset="0"/>
                    <a:ea typeface="Arial Unicode MS"/>
                    <a:cs typeface="Times New Roman" panose="02020603050405020304" pitchFamily="18" charset="0"/>
                  </a:rPr>
                  <a:t>ղt</a:t>
                </a:r>
                <a:endParaRPr lang="ru-RU" sz="2200" dirty="0">
                  <a:latin typeface="Calibri" panose="020F0502020204030204" pitchFamily="34" charset="0"/>
                  <a:ea typeface="Arial Unicode MS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sz="2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тяги</m:t>
                          </m:r>
                        </m:sub>
                      </m:sSub>
                      <m:r>
                        <a:rPr lang="ru-RU" sz="2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ru-RU" sz="2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sz="2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тяги0</m:t>
                          </m:r>
                        </m:sub>
                      </m:sSub>
                      <m:r>
                        <a:rPr lang="ru-RU" sz="2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+ </m:t>
                      </m:r>
                      <m:r>
                        <a:rPr lang="ru-RU" sz="2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ru-RU" sz="2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ru-RU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ru-RU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𝜌</m:t>
                    </m:r>
                    <m:r>
                      <a:rPr lang="ru-RU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 </m:t>
                    </m:r>
                    <m:sSub>
                      <m:sSubPr>
                        <m:ctrlPr>
                          <a:rPr lang="ru-RU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ru-RU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ru-RU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ru-RU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ru-RU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lang="ru-RU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ru-RU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ru-RU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ru-RU" sz="2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= </m:t>
                      </m:r>
                      <m:f>
                        <m:fPr>
                          <m:ctrlPr>
                            <a:rPr lang="ru-RU" sz="2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2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ru-RU" sz="2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ru-RU" sz="2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− </m:t>
                      </m:r>
                      <m:r>
                        <a:rPr lang="ru-RU" sz="2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ru-RU" sz="2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ru-RU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35C88D0-B4F8-42F5-9CA2-42451E9F9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91" y="461962"/>
                <a:ext cx="8323261" cy="5652638"/>
              </a:xfrm>
              <a:prstGeom prst="rect">
                <a:avLst/>
              </a:prstGeom>
              <a:blipFill>
                <a:blip r:embed="rId2"/>
                <a:stretch>
                  <a:fillRect l="-1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Левая фигурная скобка 3">
            <a:extLst>
              <a:ext uri="{FF2B5EF4-FFF2-40B4-BE49-F238E27FC236}">
                <a16:creationId xmlns:a16="http://schemas.microsoft.com/office/drawing/2014/main" id="{D5FB37C9-3FD8-44D2-BF7E-2BA6FF396EF1}"/>
              </a:ext>
            </a:extLst>
          </p:cNvPr>
          <p:cNvSpPr/>
          <p:nvPr/>
        </p:nvSpPr>
        <p:spPr>
          <a:xfrm>
            <a:off x="297966" y="461962"/>
            <a:ext cx="390525" cy="5783478"/>
          </a:xfrm>
          <a:prstGeom prst="leftBrace">
            <a:avLst>
              <a:gd name="adj1" fmla="val 49252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245E1F-A55A-47BC-B295-9CD854757098}"/>
              </a:ext>
            </a:extLst>
          </p:cNvPr>
          <p:cNvSpPr txBox="1"/>
          <p:nvPr/>
        </p:nvSpPr>
        <p:spPr>
          <a:xfrm>
            <a:off x="4850121" y="4580195"/>
            <a:ext cx="67736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Система, описывающая взлет ракеты с поверхности Земли</a:t>
            </a:r>
          </a:p>
        </p:txBody>
      </p:sp>
    </p:spTree>
    <p:extLst>
      <p:ext uri="{BB962C8B-B14F-4D97-AF65-F5344CB8AC3E}">
        <p14:creationId xmlns:p14="http://schemas.microsoft.com/office/powerpoint/2010/main" val="30470829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8D455AE-733B-4486-B66A-0B09E68E1B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251"/>
          <a:stretch/>
        </p:blipFill>
        <p:spPr>
          <a:xfrm>
            <a:off x="293001" y="1203962"/>
            <a:ext cx="4958770" cy="210292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4227A61-E4D8-4D40-8FC9-CE3C500B3E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3" b="62691"/>
          <a:stretch/>
        </p:blipFill>
        <p:spPr>
          <a:xfrm>
            <a:off x="5439410" y="1203962"/>
            <a:ext cx="6459589" cy="21029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20A744-EC24-4DEC-8906-A300C1FB6398}"/>
              </a:ext>
            </a:extLst>
          </p:cNvPr>
          <p:cNvSpPr txBox="1"/>
          <p:nvPr/>
        </p:nvSpPr>
        <p:spPr>
          <a:xfrm>
            <a:off x="2608212" y="260648"/>
            <a:ext cx="100088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Примеры построения графиков на </a:t>
            </a:r>
            <a:r>
              <a:rPr lang="en-US" sz="36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python</a:t>
            </a:r>
            <a:endParaRPr lang="ru-RU" sz="3600" dirty="0"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6E9F7B0-BF52-4F48-A1A2-5AE0DEDA63AB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3" t="39850" r="52006" b="1504"/>
          <a:stretch/>
        </p:blipFill>
        <p:spPr bwMode="auto">
          <a:xfrm>
            <a:off x="5439410" y="3427735"/>
            <a:ext cx="4979490" cy="330578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10FD20E-9E7F-43BE-8F6F-1AC3182D258A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6" t="48173" r="53451"/>
          <a:stretch/>
        </p:blipFill>
        <p:spPr bwMode="auto">
          <a:xfrm>
            <a:off x="293002" y="3427735"/>
            <a:ext cx="4630420" cy="32833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5770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A40C9B-34E8-43B1-9818-61F83AAA8274}"/>
              </a:ext>
            </a:extLst>
          </p:cNvPr>
          <p:cNvSpPr txBox="1"/>
          <p:nvPr/>
        </p:nvSpPr>
        <p:spPr>
          <a:xfrm>
            <a:off x="8513712" y="503615"/>
            <a:ext cx="32401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Заключение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2F33E1D4-8806-4446-A27D-386D92774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646365"/>
              </p:ext>
            </p:extLst>
          </p:nvPr>
        </p:nvGraphicFramePr>
        <p:xfrm>
          <a:off x="443547" y="2035036"/>
          <a:ext cx="10395904" cy="37050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7871">
                  <a:extLst>
                    <a:ext uri="{9D8B030D-6E8A-4147-A177-3AD203B41FA5}">
                      <a16:colId xmlns:a16="http://schemas.microsoft.com/office/drawing/2014/main" val="2104152270"/>
                    </a:ext>
                  </a:extLst>
                </a:gridCol>
                <a:gridCol w="2525646">
                  <a:extLst>
                    <a:ext uri="{9D8B030D-6E8A-4147-A177-3AD203B41FA5}">
                      <a16:colId xmlns:a16="http://schemas.microsoft.com/office/drawing/2014/main" val="1591706092"/>
                    </a:ext>
                  </a:extLst>
                </a:gridCol>
                <a:gridCol w="2898066">
                  <a:extLst>
                    <a:ext uri="{9D8B030D-6E8A-4147-A177-3AD203B41FA5}">
                      <a16:colId xmlns:a16="http://schemas.microsoft.com/office/drawing/2014/main" val="1876633596"/>
                    </a:ext>
                  </a:extLst>
                </a:gridCol>
                <a:gridCol w="2544321">
                  <a:extLst>
                    <a:ext uri="{9D8B030D-6E8A-4147-A177-3AD203B41FA5}">
                      <a16:colId xmlns:a16="http://schemas.microsoft.com/office/drawing/2014/main" val="1616546192"/>
                    </a:ext>
                  </a:extLst>
                </a:gridCol>
              </a:tblGrid>
              <a:tr h="15026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90925" algn="l"/>
                        </a:tabLst>
                      </a:pPr>
                      <a:r>
                        <a:rPr lang="ru-RU" sz="2400">
                          <a:effectLst/>
                        </a:rPr>
                        <a:t> </a:t>
                      </a:r>
                      <a:endParaRPr lang="ru-RU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917" marR="1159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90925" algn="l"/>
                        </a:tabLst>
                      </a:pPr>
                      <a:r>
                        <a:rPr lang="ru-RU" sz="2400">
                          <a:effectLst/>
                        </a:rPr>
                        <a:t>Расчетное значение</a:t>
                      </a:r>
                      <a:endParaRPr lang="ru-RU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917" marR="1159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90925" algn="l"/>
                        </a:tabLst>
                      </a:pPr>
                      <a:r>
                        <a:rPr lang="ru-RU" sz="2400" dirty="0">
                          <a:effectLst/>
                        </a:rPr>
                        <a:t>Экспериментальное значение</a:t>
                      </a:r>
                      <a:endParaRPr lang="ru-RU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917" marR="1159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90925" algn="l"/>
                        </a:tabLst>
                      </a:pPr>
                      <a:r>
                        <a:rPr lang="ru-RU" sz="2400">
                          <a:effectLst/>
                        </a:rPr>
                        <a:t>Отклонение</a:t>
                      </a:r>
                      <a:endParaRPr lang="ru-RU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917" marR="115917" marT="0" marB="0"/>
                </a:tc>
                <a:extLst>
                  <a:ext uri="{0D108BD9-81ED-4DB2-BD59-A6C34878D82A}">
                    <a16:rowId xmlns:a16="http://schemas.microsoft.com/office/drawing/2014/main" val="421972663"/>
                  </a:ext>
                </a:extLst>
              </a:tr>
              <a:tr h="7341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90925" algn="l"/>
                        </a:tabLst>
                      </a:pPr>
                      <a:r>
                        <a:rPr lang="ru-RU" sz="2400">
                          <a:effectLst/>
                        </a:rPr>
                        <a:t> </a:t>
                      </a:r>
                      <a:endParaRPr lang="ru-RU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917" marR="1159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90925" algn="l"/>
                        </a:tabLst>
                      </a:pPr>
                      <a:r>
                        <a:rPr lang="ru-RU" sz="2400">
                          <a:effectLst/>
                        </a:rPr>
                        <a:t> </a:t>
                      </a:r>
                      <a:endParaRPr lang="ru-RU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917" marR="1159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90925" algn="l"/>
                        </a:tabLst>
                      </a:pPr>
                      <a:r>
                        <a:rPr lang="ru-RU" sz="2400">
                          <a:effectLst/>
                        </a:rPr>
                        <a:t> </a:t>
                      </a:r>
                      <a:endParaRPr lang="ru-RU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917" marR="1159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90925" algn="l"/>
                        </a:tabLst>
                      </a:pPr>
                      <a:r>
                        <a:rPr lang="ru-RU" sz="2400" dirty="0">
                          <a:effectLst/>
                        </a:rPr>
                        <a:t> </a:t>
                      </a:r>
                      <a:endParaRPr lang="ru-RU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917" marR="115917" marT="0" marB="0"/>
                </a:tc>
                <a:extLst>
                  <a:ext uri="{0D108BD9-81ED-4DB2-BD59-A6C34878D82A}">
                    <a16:rowId xmlns:a16="http://schemas.microsoft.com/office/drawing/2014/main" val="1808422971"/>
                  </a:ext>
                </a:extLst>
              </a:tr>
              <a:tr h="7341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90925" algn="l"/>
                        </a:tabLst>
                      </a:pPr>
                      <a:r>
                        <a:rPr lang="ru-RU" sz="2400">
                          <a:effectLst/>
                        </a:rPr>
                        <a:t> </a:t>
                      </a:r>
                      <a:endParaRPr lang="ru-RU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917" marR="1159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90925" algn="l"/>
                        </a:tabLst>
                      </a:pPr>
                      <a:r>
                        <a:rPr lang="ru-RU" sz="2400">
                          <a:effectLst/>
                        </a:rPr>
                        <a:t> </a:t>
                      </a:r>
                      <a:endParaRPr lang="ru-RU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917" marR="1159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90925" algn="l"/>
                        </a:tabLst>
                      </a:pPr>
                      <a:r>
                        <a:rPr lang="ru-RU" sz="2400">
                          <a:effectLst/>
                        </a:rPr>
                        <a:t> </a:t>
                      </a:r>
                      <a:endParaRPr lang="ru-RU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917" marR="1159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90925" algn="l"/>
                        </a:tabLst>
                      </a:pPr>
                      <a:r>
                        <a:rPr lang="ru-RU" sz="2400">
                          <a:effectLst/>
                        </a:rPr>
                        <a:t> </a:t>
                      </a:r>
                      <a:endParaRPr lang="ru-RU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917" marR="115917" marT="0" marB="0"/>
                </a:tc>
                <a:extLst>
                  <a:ext uri="{0D108BD9-81ED-4DB2-BD59-A6C34878D82A}">
                    <a16:rowId xmlns:a16="http://schemas.microsoft.com/office/drawing/2014/main" val="1612644503"/>
                  </a:ext>
                </a:extLst>
              </a:tr>
              <a:tr h="7341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90925" algn="l"/>
                        </a:tabLst>
                      </a:pPr>
                      <a:r>
                        <a:rPr lang="ru-RU" sz="2400">
                          <a:effectLst/>
                        </a:rPr>
                        <a:t> </a:t>
                      </a:r>
                      <a:endParaRPr lang="ru-RU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917" marR="1159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90925" algn="l"/>
                        </a:tabLst>
                      </a:pPr>
                      <a:r>
                        <a:rPr lang="ru-RU" sz="2400">
                          <a:effectLst/>
                        </a:rPr>
                        <a:t> </a:t>
                      </a:r>
                      <a:endParaRPr lang="ru-RU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917" marR="1159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90925" algn="l"/>
                        </a:tabLst>
                      </a:pPr>
                      <a:r>
                        <a:rPr lang="ru-RU" sz="2400">
                          <a:effectLst/>
                        </a:rPr>
                        <a:t> </a:t>
                      </a:r>
                      <a:endParaRPr lang="ru-RU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917" marR="1159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90925" algn="l"/>
                        </a:tabLst>
                      </a:pPr>
                      <a:r>
                        <a:rPr lang="ru-RU" sz="2400" dirty="0">
                          <a:effectLst/>
                        </a:rPr>
                        <a:t> </a:t>
                      </a:r>
                      <a:endParaRPr lang="ru-RU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917" marR="115917" marT="0" marB="0"/>
                </a:tc>
                <a:extLst>
                  <a:ext uri="{0D108BD9-81ED-4DB2-BD59-A6C34878D82A}">
                    <a16:rowId xmlns:a16="http://schemas.microsoft.com/office/drawing/2014/main" val="428485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967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</TotalTime>
  <Words>120</Words>
  <Application>Microsoft Office PowerPoint</Application>
  <PresentationFormat>Широкоэкранный</PresentationFormat>
  <Paragraphs>38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MS Gothic</vt:lpstr>
      <vt:lpstr>Arial</vt:lpstr>
      <vt:lpstr>Bahnschrift SemiBold</vt:lpstr>
      <vt:lpstr>Calibri</vt:lpstr>
      <vt:lpstr>Calibri Light</vt:lpstr>
      <vt:lpstr>Cambria Math</vt:lpstr>
      <vt:lpstr>Times New Roman</vt:lpstr>
      <vt:lpstr>Office Theme</vt:lpstr>
      <vt:lpstr>Perseverance 2020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Perseverance 2020</dc:title>
  <dc:creator>Антон Гиголаев</dc:creator>
  <cp:lastModifiedBy>Антон Гиголаев</cp:lastModifiedBy>
  <cp:revision>2</cp:revision>
  <dcterms:created xsi:type="dcterms:W3CDTF">2022-12-22T17:04:24Z</dcterms:created>
  <dcterms:modified xsi:type="dcterms:W3CDTF">2022-12-22T19:47:28Z</dcterms:modified>
</cp:coreProperties>
</file>