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77" r:id="rId3"/>
    <p:sldId id="281" r:id="rId4"/>
    <p:sldId id="257" r:id="rId5"/>
    <p:sldId id="259" r:id="rId7"/>
    <p:sldId id="260" r:id="rId8"/>
    <p:sldId id="261" r:id="rId9"/>
    <p:sldId id="262" r:id="rId10"/>
    <p:sldId id="274" r:id="rId11"/>
    <p:sldId id="275" r:id="rId12"/>
    <p:sldId id="276" r:id="rId13"/>
  </p:sldIdLst>
  <p:sldSz cx="18288000" cy="10287000"/>
  <p:notesSz cx="6858000" cy="9144000"/>
  <p:embeddedFontLst>
    <p:embeddedFont>
      <p:font typeface="Calibri" panose="020F0502020204030204"/>
      <p:regular r:id="rId17"/>
      <p:bold r:id="rId18"/>
      <p:italic r:id="rId19"/>
      <p:boldItalic r:id="rId20"/>
    </p:embeddedFont>
    <p:embeddedFont>
      <p:font typeface="Montserrat"/>
      <p:bold r:id="rId21"/>
      <p:boldItalic r:id="rId22"/>
    </p:embeddedFont>
    <p:embeddedFont>
      <p:font typeface="Poppins" panose="00000500000000000000"/>
      <p:regular r:id="rId23"/>
      <p:bold r:id="rId24"/>
      <p:italic r:id="rId25"/>
      <p:boldItalic r:id="rId26"/>
    </p:embeddedFont>
    <p:embeddedFont>
      <p:font typeface="Montserrat Black"/>
      <p:bold r:id="rId27"/>
    </p:embeddedFont>
    <p:embeddedFont>
      <p:font typeface="Verdana" panose="020B060403050404020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5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9" name="Google Shape;309;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4" name="Google Shape;324;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7" name="Google Shape;337;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27"/>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2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2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2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30"/>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type="pic" idx="2"/>
          </p:nvPr>
        </p:nvSpPr>
        <p:spPr>
          <a:xfrm>
            <a:off x="1792288" y="612775"/>
            <a:ext cx="5486400" cy="4114800"/>
          </a:xfrm>
          <a:prstGeom prst="rect">
            <a:avLst/>
          </a:prstGeom>
          <a:noFill/>
          <a:ln>
            <a:noFill/>
          </a:ln>
        </p:spPr>
      </p:sp>
      <p:sp>
        <p:nvSpPr>
          <p:cNvPr id="64" name="Google Shape;64;p31"/>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hyperlink" Target="https://www.kaggle.com/datasets/martuza/early-stage-symptoms-of-covid19-patients" TargetMode="External"/><Relationship Id="rId2" Type="http://schemas.openxmlformats.org/officeDocument/2006/relationships/hyperlink" Target="https://www.kaggle.com/datasets/iammustafatz/diabetes-prediction-dataset" TargetMode="Externa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title"/>
          </p:nvPr>
        </p:nvSpPr>
        <p:spPr/>
        <p:txBody>
          <a:bodyPr/>
          <a:p>
            <a:endParaRPr lang="en-US"/>
          </a:p>
        </p:txBody>
      </p:sp>
      <p:sp>
        <p:nvSpPr>
          <p:cNvPr id="10" name="TextBox 9"/>
          <p:cNvSpPr txBox="1"/>
          <p:nvPr/>
        </p:nvSpPr>
        <p:spPr>
          <a:xfrm>
            <a:off x="10704137" y="240384"/>
            <a:ext cx="7381186" cy="598805"/>
          </a:xfrm>
          <a:prstGeom prst="rect">
            <a:avLst/>
          </a:prstGeom>
          <a:solidFill>
            <a:schemeClr val="bg1"/>
          </a:solidFill>
        </p:spPr>
        <p:txBody>
          <a:bodyPr wrap="square" rtlCol="0">
            <a:spAutoFit/>
          </a:bodyPr>
          <a:lstStyle/>
          <a:p>
            <a:endParaRPr lang="en-IN" sz="3300" dirty="0">
              <a:solidFill>
                <a:schemeClr val="accent1">
                  <a:lumMod val="50000"/>
                </a:schemeClr>
              </a:solidFill>
              <a:latin typeface="Verdana" panose="020B0604030504040204" pitchFamily="34" charset="0"/>
              <a:ea typeface="Verdana" panose="020B0604030504040204" pitchFamily="34" charset="0"/>
            </a:endParaRPr>
          </a:p>
        </p:txBody>
      </p:sp>
      <p:sp>
        <p:nvSpPr>
          <p:cNvPr id="5" name="Text Placeholder 4"/>
          <p:cNvSpPr/>
          <p:nvPr>
            <p:ph type="body" idx="1"/>
          </p:nvPr>
        </p:nvSpPr>
        <p:spPr/>
        <p:txBody>
          <a:bodyPr/>
          <a:p>
            <a:endParaRPr lang="en-US"/>
          </a:p>
        </p:txBody>
      </p:sp>
      <p:sp>
        <p:nvSpPr>
          <p:cNvPr id="9218" name="AutoShape 2" descr="SPIT Mumbai - Info, Ranking, Cutoff &amp; Placements 2023 ..."/>
          <p:cNvSpPr>
            <a:spLocks noChangeAspect="1" noChangeArrowheads="1"/>
          </p:cNvSpPr>
          <p:nvPr/>
        </p:nvSpPr>
        <p:spPr bwMode="auto">
          <a:xfrm>
            <a:off x="233363" y="-216694"/>
            <a:ext cx="457200" cy="457202"/>
          </a:xfrm>
          <a:prstGeom prst="rect">
            <a:avLst/>
          </a:prstGeom>
          <a:noFill/>
        </p:spPr>
        <p:txBody>
          <a:bodyPr vert="horz" wrap="square" lIns="137160" tIns="68580" rIns="137160" bIns="68580" numCol="1" anchor="t" anchorCtr="0" compatLnSpc="1"/>
          <a:lstStyle/>
          <a:p>
            <a:endParaRPr lang="en-IN" sz="2100"/>
          </a:p>
        </p:txBody>
      </p:sp>
      <p:pic>
        <p:nvPicPr>
          <p:cNvPr id="12" name="Picture 11" descr="Screenshot_(11)-BI5iXQ7JO-transformed"/>
          <p:cNvPicPr>
            <a:picLocks noChangeAspect="1"/>
          </p:cNvPicPr>
          <p:nvPr/>
        </p:nvPicPr>
        <p:blipFill>
          <a:blip r:embed="rId1"/>
          <a:stretch>
            <a:fillRect/>
          </a:stretch>
        </p:blipFill>
        <p:spPr>
          <a:xfrm>
            <a:off x="15240" y="15240"/>
            <a:ext cx="18288000" cy="10900410"/>
          </a:xfrm>
          <a:prstGeom prst="rect">
            <a:avLst/>
          </a:prstGeom>
        </p:spPr>
      </p:pic>
      <p:sp>
        <p:nvSpPr>
          <p:cNvPr id="13" name="Text Box 12"/>
          <p:cNvSpPr txBox="1"/>
          <p:nvPr/>
        </p:nvSpPr>
        <p:spPr>
          <a:xfrm>
            <a:off x="4229100" y="240665"/>
            <a:ext cx="10500995" cy="1418590"/>
          </a:xfrm>
          <a:prstGeom prst="rect">
            <a:avLst/>
          </a:prstGeom>
          <a:noFill/>
        </p:spPr>
        <p:txBody>
          <a:bodyPr wrap="square" rtlCol="0">
            <a:noAutofit/>
          </a:bodyPr>
          <a:p>
            <a:r>
              <a:rPr lang="en-GB" altLang="en-US" sz="8800" b="1">
                <a:solidFill>
                  <a:schemeClr val="bg1"/>
                </a:solidFill>
              </a:rPr>
              <a:t>Team TECHNEEKS</a:t>
            </a:r>
            <a:endParaRPr lang="en-GB" altLang="en-US" sz="8800" b="1">
              <a:solidFill>
                <a:schemeClr val="bg1"/>
              </a:solidFill>
            </a:endParaRPr>
          </a:p>
        </p:txBody>
      </p:sp>
      <p:sp>
        <p:nvSpPr>
          <p:cNvPr id="15" name="Text Box 14"/>
          <p:cNvSpPr txBox="1"/>
          <p:nvPr/>
        </p:nvSpPr>
        <p:spPr>
          <a:xfrm>
            <a:off x="1792605" y="1569085"/>
            <a:ext cx="15711170" cy="583565"/>
          </a:xfrm>
          <a:prstGeom prst="rect">
            <a:avLst/>
          </a:prstGeom>
          <a:noFill/>
        </p:spPr>
        <p:txBody>
          <a:bodyPr wrap="square" rtlCol="0">
            <a:spAutoFit/>
          </a:bodyPr>
          <a:p>
            <a:r>
              <a:rPr lang="en-GB" altLang="en-US" sz="3200">
                <a:solidFill>
                  <a:schemeClr val="bg1"/>
                </a:solidFill>
              </a:rPr>
              <a:t>Yash Kamble		Darshit Baghtani		Sanchit Patil		Sridhar Sundar</a:t>
            </a:r>
            <a:endParaRPr lang="en-GB" altLang="en-US" sz="3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38" name="Shape 338"/>
        <p:cNvGrpSpPr/>
        <p:nvPr/>
      </p:nvGrpSpPr>
      <p:grpSpPr>
        <a:xfrm>
          <a:off x="0" y="0"/>
          <a:ext cx="0" cy="0"/>
          <a:chOff x="0" y="0"/>
          <a:chExt cx="0" cy="0"/>
        </a:xfrm>
      </p:grpSpPr>
      <p:grpSp>
        <p:nvGrpSpPr>
          <p:cNvPr id="339" name="Google Shape;339;p21"/>
          <p:cNvGrpSpPr/>
          <p:nvPr/>
        </p:nvGrpSpPr>
        <p:grpSpPr>
          <a:xfrm>
            <a:off x="2677764" y="3733600"/>
            <a:ext cx="12932472" cy="3108057"/>
            <a:chOff x="0" y="-38100"/>
            <a:chExt cx="3540551" cy="850900"/>
          </a:xfrm>
        </p:grpSpPr>
        <p:sp>
          <p:nvSpPr>
            <p:cNvPr id="340" name="Google Shape;340;p21"/>
            <p:cNvSpPr/>
            <p:nvPr/>
          </p:nvSpPr>
          <p:spPr>
            <a:xfrm>
              <a:off x="0" y="0"/>
              <a:ext cx="3540551" cy="662348"/>
            </a:xfrm>
            <a:custGeom>
              <a:avLst/>
              <a:gdLst/>
              <a:ahLst/>
              <a:cxnLst/>
              <a:rect l="l" t="t" r="r" b="b"/>
              <a:pathLst>
                <a:path w="3540551" h="662348" extrusionOk="0">
                  <a:moveTo>
                    <a:pt x="17959" y="0"/>
                  </a:moveTo>
                  <a:lnTo>
                    <a:pt x="3522592" y="0"/>
                  </a:lnTo>
                  <a:cubicBezTo>
                    <a:pt x="3532510" y="0"/>
                    <a:pt x="3540551" y="8041"/>
                    <a:pt x="3540551" y="17959"/>
                  </a:cubicBezTo>
                  <a:lnTo>
                    <a:pt x="3540551" y="644388"/>
                  </a:lnTo>
                  <a:cubicBezTo>
                    <a:pt x="3540551" y="654307"/>
                    <a:pt x="3532510" y="662348"/>
                    <a:pt x="3522592" y="662348"/>
                  </a:cubicBezTo>
                  <a:lnTo>
                    <a:pt x="17959" y="662348"/>
                  </a:lnTo>
                  <a:cubicBezTo>
                    <a:pt x="8041" y="662348"/>
                    <a:pt x="0" y="654307"/>
                    <a:pt x="0" y="644388"/>
                  </a:cubicBezTo>
                  <a:lnTo>
                    <a:pt x="0" y="17959"/>
                  </a:lnTo>
                  <a:cubicBezTo>
                    <a:pt x="0" y="8041"/>
                    <a:pt x="8041" y="0"/>
                    <a:pt x="17959" y="0"/>
                  </a:cubicBezTo>
                  <a:close/>
                </a:path>
              </a:pathLst>
            </a:custGeom>
            <a:solidFill>
              <a:srgbClr val="000000">
                <a:alpha val="0"/>
              </a:srgbClr>
            </a:solidFill>
            <a:ln w="28575" cap="flat" cmpd="sng">
              <a:solidFill>
                <a:srgbClr val="1319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42" name="Google Shape;342;p21"/>
          <p:cNvSpPr/>
          <p:nvPr/>
        </p:nvSpPr>
        <p:spPr>
          <a:xfrm>
            <a:off x="15610236" y="2510414"/>
            <a:ext cx="1205682" cy="1362352"/>
          </a:xfrm>
          <a:custGeom>
            <a:avLst/>
            <a:gdLst/>
            <a:ahLst/>
            <a:cxnLst/>
            <a:rect l="l" t="t" r="r" b="b"/>
            <a:pathLst>
              <a:path w="1205682" h="1362352" extrusionOk="0">
                <a:moveTo>
                  <a:pt x="0" y="0"/>
                </a:moveTo>
                <a:lnTo>
                  <a:pt x="1205682" y="0"/>
                </a:lnTo>
                <a:lnTo>
                  <a:pt x="1205682" y="1362353"/>
                </a:lnTo>
                <a:lnTo>
                  <a:pt x="0" y="1362353"/>
                </a:lnTo>
                <a:lnTo>
                  <a:pt x="0" y="0"/>
                </a:lnTo>
                <a:close/>
              </a:path>
            </a:pathLst>
          </a:custGeom>
          <a:blipFill rotWithShape="1">
            <a:blip r:embed="rId1"/>
            <a:stretch>
              <a:fillRect/>
            </a:stretch>
          </a:blipFill>
          <a:ln>
            <a:noFill/>
          </a:ln>
        </p:spPr>
      </p:sp>
      <p:sp>
        <p:nvSpPr>
          <p:cNvPr id="343" name="Google Shape;343;p21"/>
          <p:cNvSpPr/>
          <p:nvPr/>
        </p:nvSpPr>
        <p:spPr>
          <a:xfrm flipH="1">
            <a:off x="1472082" y="6292106"/>
            <a:ext cx="1205682" cy="1362352"/>
          </a:xfrm>
          <a:custGeom>
            <a:avLst/>
            <a:gdLst/>
            <a:ahLst/>
            <a:cxnLst/>
            <a:rect l="l" t="t" r="r" b="b"/>
            <a:pathLst>
              <a:path w="1205682" h="1362352" extrusionOk="0">
                <a:moveTo>
                  <a:pt x="1205682" y="0"/>
                </a:moveTo>
                <a:lnTo>
                  <a:pt x="0" y="0"/>
                </a:lnTo>
                <a:lnTo>
                  <a:pt x="0" y="1362352"/>
                </a:lnTo>
                <a:lnTo>
                  <a:pt x="1205682" y="1362352"/>
                </a:lnTo>
                <a:lnTo>
                  <a:pt x="1205682" y="0"/>
                </a:lnTo>
                <a:close/>
              </a:path>
            </a:pathLst>
          </a:custGeom>
          <a:blipFill rotWithShape="1">
            <a:blip r:embed="rId1"/>
            <a:stretch>
              <a:fillRect/>
            </a:stretch>
          </a:blipFill>
          <a:ln>
            <a:noFill/>
          </a:ln>
        </p:spPr>
      </p:sp>
      <p:grpSp>
        <p:nvGrpSpPr>
          <p:cNvPr id="344" name="Google Shape;344;p21"/>
          <p:cNvGrpSpPr/>
          <p:nvPr/>
        </p:nvGrpSpPr>
        <p:grpSpPr>
          <a:xfrm>
            <a:off x="0" y="-144661"/>
            <a:ext cx="18287996" cy="3230759"/>
            <a:chOff x="0" y="-38100"/>
            <a:chExt cx="4816592" cy="850900"/>
          </a:xfrm>
        </p:grpSpPr>
        <p:sp>
          <p:nvSpPr>
            <p:cNvPr id="345" name="Google Shape;345;p21"/>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F801E"/>
            </a:solidFill>
            <a:ln>
              <a:noFill/>
            </a:ln>
          </p:spPr>
        </p:sp>
        <p:sp>
          <p:nvSpPr>
            <p:cNvPr id="346" name="Google Shape;346;p2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47" name="Google Shape;347;p21"/>
          <p:cNvSpPr txBox="1"/>
          <p:nvPr/>
        </p:nvSpPr>
        <p:spPr>
          <a:xfrm>
            <a:off x="3812310" y="4168036"/>
            <a:ext cx="10663381" cy="1828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035" b="1" u="none">
                <a:solidFill>
                  <a:srgbClr val="13193D"/>
                </a:solidFill>
                <a:latin typeface="Montserrat Black"/>
                <a:ea typeface="Montserrat Black"/>
                <a:cs typeface="Montserrat Black"/>
                <a:sym typeface="Montserrat Black"/>
              </a:rPr>
              <a:t>THANK YOU!</a:t>
            </a:r>
            <a:endParaRPr lang="en-US" sz="12035" b="1" u="none">
              <a:solidFill>
                <a:srgbClr val="13193D"/>
              </a:solidFill>
              <a:latin typeface="Montserrat Black"/>
              <a:ea typeface="Montserrat Black"/>
              <a:cs typeface="Montserrat Black"/>
              <a:sym typeface="Montserra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darshit hackathon.drawio (1)"/>
          <p:cNvPicPr>
            <a:picLocks noChangeAspect="1"/>
          </p:cNvPicPr>
          <p:nvPr>
            <p:ph type="pic" idx="2"/>
          </p:nvPr>
        </p:nvPicPr>
        <p:blipFill>
          <a:blip r:embed="rId1"/>
          <a:stretch>
            <a:fillRect/>
          </a:stretch>
        </p:blipFill>
        <p:spPr>
          <a:xfrm>
            <a:off x="838200" y="91440"/>
            <a:ext cx="8710295" cy="10195560"/>
          </a:xfrm>
          <a:prstGeom prst="rect">
            <a:avLst/>
          </a:prstGeom>
        </p:spPr>
      </p:pic>
      <p:pic>
        <p:nvPicPr>
          <p:cNvPr id="7" name="object 3"/>
          <p:cNvPicPr/>
          <p:nvPr/>
        </p:nvPicPr>
        <p:blipFill>
          <a:blip r:embed="rId2" cstate="print"/>
          <a:stretch>
            <a:fillRect/>
          </a:stretch>
        </p:blipFill>
        <p:spPr>
          <a:xfrm>
            <a:off x="14067790" y="6362065"/>
            <a:ext cx="3587115" cy="3597910"/>
          </a:xfrm>
          <a:prstGeom prst="rect">
            <a:avLst/>
          </a:prstGeom>
        </p:spPr>
      </p:pic>
      <p:sp>
        <p:nvSpPr>
          <p:cNvPr id="6" name="Rectangle 5"/>
          <p:cNvSpPr/>
          <p:nvPr/>
        </p:nvSpPr>
        <p:spPr>
          <a:xfrm>
            <a:off x="9436735" y="449580"/>
            <a:ext cx="8218170" cy="2357120"/>
          </a:xfrm>
          <a:prstGeom prst="rect">
            <a:avLst/>
          </a:prstGeom>
          <a:noFill/>
        </p:spPr>
        <p:txBody>
          <a:bodyPr wrap="square" lIns="91440" tIns="45720" rIns="91440" bIns="45720">
            <a:noAutofit/>
          </a:bodyPr>
          <a:p>
            <a:pPr algn="ctr"/>
            <a:r>
              <a:rPr lang="en-IN" sz="8000" b="0" u="sng" cap="none" spc="0" dirty="0">
                <a:ln w="0"/>
                <a:solidFill>
                  <a:schemeClr val="tx1"/>
                </a:solidFill>
                <a:effectLst>
                  <a:outerShdw blurRad="38100" dist="19050" dir="2700000" algn="tl" rotWithShape="0">
                    <a:schemeClr val="dk1">
                      <a:alpha val="40000"/>
                    </a:schemeClr>
                  </a:outerShdw>
                </a:effectLst>
              </a:rPr>
              <a:t>Architectural diagram</a:t>
            </a:r>
            <a:endParaRPr lang="en-IN" sz="8000" b="0" u="sng"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88" name="Shape 88"/>
        <p:cNvGrpSpPr/>
        <p:nvPr/>
      </p:nvGrpSpPr>
      <p:grpSpPr>
        <a:xfrm>
          <a:off x="0" y="0"/>
          <a:ext cx="0" cy="0"/>
          <a:chOff x="0" y="0"/>
          <a:chExt cx="0" cy="0"/>
        </a:xfrm>
      </p:grpSpPr>
      <p:grpSp>
        <p:nvGrpSpPr>
          <p:cNvPr id="89" name="Google Shape;89;p2"/>
          <p:cNvGrpSpPr/>
          <p:nvPr/>
        </p:nvGrpSpPr>
        <p:grpSpPr>
          <a:xfrm>
            <a:off x="0" y="-144661"/>
            <a:ext cx="18287996" cy="3230759"/>
            <a:chOff x="0" y="-38100"/>
            <a:chExt cx="4816592" cy="850900"/>
          </a:xfrm>
        </p:grpSpPr>
        <p:sp>
          <p:nvSpPr>
            <p:cNvPr id="90" name="Google Shape;90;p2"/>
            <p:cNvSpPr/>
            <p:nvPr/>
          </p:nvSpPr>
          <p:spPr>
            <a:xfrm>
              <a:off x="0" y="0"/>
              <a:ext cx="4816592" cy="311588"/>
            </a:xfrm>
            <a:custGeom>
              <a:avLst/>
              <a:gdLst/>
              <a:ahLst/>
              <a:cxnLst/>
              <a:rect l="l" t="t" r="r" b="b"/>
              <a:pathLst>
                <a:path w="4816592" h="311588" extrusionOk="0">
                  <a:moveTo>
                    <a:pt x="0" y="0"/>
                  </a:moveTo>
                  <a:lnTo>
                    <a:pt x="4816592" y="0"/>
                  </a:lnTo>
                  <a:lnTo>
                    <a:pt x="4816592" y="311588"/>
                  </a:lnTo>
                  <a:lnTo>
                    <a:pt x="0" y="311588"/>
                  </a:lnTo>
                  <a:close/>
                </a:path>
              </a:pathLst>
            </a:custGeom>
            <a:solidFill>
              <a:srgbClr val="7E58F0"/>
            </a:solidFill>
            <a:ln>
              <a:noFill/>
            </a:ln>
          </p:spPr>
        </p:sp>
        <p:sp>
          <p:nvSpPr>
            <p:cNvPr id="91" name="Google Shape;91;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2" name="Google Shape;92;p2"/>
          <p:cNvSpPr/>
          <p:nvPr/>
        </p:nvSpPr>
        <p:spPr>
          <a:xfrm>
            <a:off x="0" y="1183060"/>
            <a:ext cx="18288000" cy="9103940"/>
          </a:xfrm>
          <a:custGeom>
            <a:avLst/>
            <a:gdLst/>
            <a:ahLst/>
            <a:cxnLst/>
            <a:rect l="l" t="t" r="r" b="b"/>
            <a:pathLst>
              <a:path w="18288000" h="9103940" extrusionOk="0">
                <a:moveTo>
                  <a:pt x="0" y="0"/>
                </a:moveTo>
                <a:lnTo>
                  <a:pt x="18288000" y="0"/>
                </a:lnTo>
                <a:lnTo>
                  <a:pt x="18288000" y="9103940"/>
                </a:lnTo>
                <a:lnTo>
                  <a:pt x="0" y="9103940"/>
                </a:lnTo>
                <a:lnTo>
                  <a:pt x="0" y="0"/>
                </a:lnTo>
                <a:close/>
              </a:path>
            </a:pathLst>
          </a:custGeom>
          <a:blipFill rotWithShape="1">
            <a:blip r:embed="rId1"/>
            <a:stretch>
              <a:fillRect t="-225" b="-1694"/>
            </a:stretch>
          </a:blipFill>
          <a:ln>
            <a:noFill/>
          </a:ln>
        </p:spPr>
      </p:sp>
      <p:sp>
        <p:nvSpPr>
          <p:cNvPr id="93" name="Google Shape;93;p2"/>
          <p:cNvSpPr txBox="1"/>
          <p:nvPr/>
        </p:nvSpPr>
        <p:spPr>
          <a:xfrm>
            <a:off x="2650548" y="259135"/>
            <a:ext cx="13288916" cy="224853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345" b="1" i="0" u="none" strike="noStrike" cap="none">
                <a:solidFill>
                  <a:srgbClr val="F4F6FC"/>
                </a:solidFill>
                <a:latin typeface="Montserrat"/>
                <a:ea typeface="Montserrat"/>
                <a:cs typeface="Montserrat"/>
                <a:sym typeface="Montserrat"/>
              </a:rPr>
              <a:t>QUICK DISEASE PREDICTOR - </a:t>
            </a:r>
            <a:r>
              <a:rPr lang="en-GB" altLang="en-US" sz="4345" b="1" i="0" u="none" strike="noStrike" cap="none">
                <a:solidFill>
                  <a:srgbClr val="F4F6FC"/>
                </a:solidFill>
                <a:latin typeface="Montserrat"/>
                <a:ea typeface="Montserrat"/>
                <a:cs typeface="Montserrat"/>
                <a:sym typeface="Montserrat"/>
              </a:rPr>
              <a:t>PRED+</a:t>
            </a:r>
            <a:endParaRPr lang="en-US" sz="4345" b="1" i="0" u="none" strike="noStrike" cap="none">
              <a:solidFill>
                <a:srgbClr val="F4F6FC"/>
              </a:solidFill>
              <a:latin typeface="Montserrat"/>
              <a:ea typeface="Montserrat"/>
              <a:cs typeface="Montserrat"/>
              <a:sym typeface="Montserrat"/>
            </a:endParaRPr>
          </a:p>
          <a:p>
            <a:pPr marL="0" marR="0" lvl="0" indent="0" algn="l" rtl="0">
              <a:lnSpc>
                <a:spcPct val="216000"/>
              </a:lnSpc>
              <a:spcBef>
                <a:spcPts val="0"/>
              </a:spcBef>
              <a:spcAft>
                <a:spcPts val="0"/>
              </a:spcAft>
              <a:buNone/>
            </a:pPr>
            <a:r>
              <a:rPr lang="en-GB" sz="4345" b="1" i="0" u="none" strike="noStrike" cap="none">
                <a:solidFill>
                  <a:srgbClr val="F4F6FC"/>
                </a:solidFill>
                <a:latin typeface="Montserrat"/>
                <a:ea typeface="Montserrat"/>
                <a:cs typeface="Montserrat"/>
                <a:sym typeface="Montserrat"/>
              </a:rPr>
              <a:t>+</a:t>
            </a:r>
            <a:endParaRPr lang="en-GB" sz="4345" b="1" i="0" u="none" strike="noStrike" cap="none">
              <a:solidFill>
                <a:srgbClr val="F4F6F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23" name="Shape 123"/>
        <p:cNvGrpSpPr/>
        <p:nvPr/>
      </p:nvGrpSpPr>
      <p:grpSpPr>
        <a:xfrm>
          <a:off x="0" y="0"/>
          <a:ext cx="0" cy="0"/>
          <a:chOff x="0" y="0"/>
          <a:chExt cx="0" cy="0"/>
        </a:xfrm>
      </p:grpSpPr>
      <p:sp>
        <p:nvSpPr>
          <p:cNvPr id="124" name="Google Shape;124;p4"/>
          <p:cNvSpPr/>
          <p:nvPr/>
        </p:nvSpPr>
        <p:spPr>
          <a:xfrm>
            <a:off x="-6985" y="3810"/>
            <a:ext cx="3696335" cy="3635375"/>
          </a:xfrm>
          <a:custGeom>
            <a:avLst/>
            <a:gdLst/>
            <a:ahLst/>
            <a:cxnLst/>
            <a:rect l="l" t="t" r="r" b="b"/>
            <a:pathLst>
              <a:path w="6350000" h="6350000" extrusionOk="0">
                <a:moveTo>
                  <a:pt x="0" y="0"/>
                </a:moveTo>
                <a:lnTo>
                  <a:pt x="0" y="6350000"/>
                </a:lnTo>
                <a:cubicBezTo>
                  <a:pt x="3506470" y="6350000"/>
                  <a:pt x="6350000" y="3506470"/>
                  <a:pt x="6350000" y="0"/>
                </a:cubicBezTo>
                <a:lnTo>
                  <a:pt x="0" y="0"/>
                </a:lnTo>
                <a:close/>
              </a:path>
            </a:pathLst>
          </a:custGeom>
          <a:blipFill rotWithShape="1">
            <a:blip r:embed="rId1"/>
            <a:stretch>
              <a:fillRect l="-7091" t="-4235" b="-938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4"/>
          <p:cNvGrpSpPr/>
          <p:nvPr/>
        </p:nvGrpSpPr>
        <p:grpSpPr>
          <a:xfrm>
            <a:off x="116" y="9522162"/>
            <a:ext cx="18287996" cy="3230759"/>
            <a:chOff x="0" y="-38100"/>
            <a:chExt cx="4816592" cy="850900"/>
          </a:xfrm>
        </p:grpSpPr>
        <p:sp>
          <p:nvSpPr>
            <p:cNvPr id="126" name="Google Shape;126;p4"/>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7E58F0"/>
            </a:solidFill>
            <a:ln>
              <a:noFill/>
            </a:ln>
          </p:spPr>
        </p:sp>
        <p:sp>
          <p:nvSpPr>
            <p:cNvPr id="127" name="Google Shape;127;p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4"/>
          <p:cNvSpPr txBox="1"/>
          <p:nvPr/>
        </p:nvSpPr>
        <p:spPr>
          <a:xfrm>
            <a:off x="6666172" y="173355"/>
            <a:ext cx="6841607" cy="8858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GB" altLang="en-US" sz="4800" b="1" i="0" u="none" strike="noStrike" cap="none">
                <a:solidFill>
                  <a:srgbClr val="000000"/>
                </a:solidFill>
                <a:latin typeface="Montserrat Black"/>
                <a:ea typeface="Montserrat Black"/>
                <a:cs typeface="Montserrat Black"/>
                <a:sym typeface="Montserrat Black"/>
              </a:rPr>
              <a:t>Future Scope</a:t>
            </a:r>
            <a:endParaRPr lang="en-GB" altLang="en-US" sz="4800" b="1" i="0" u="none" strike="noStrike" cap="none">
              <a:solidFill>
                <a:srgbClr val="000000"/>
              </a:solidFill>
              <a:latin typeface="Montserrat Black"/>
              <a:ea typeface="Montserrat Black"/>
              <a:cs typeface="Montserrat Black"/>
              <a:sym typeface="Montserrat Black"/>
            </a:endParaRPr>
          </a:p>
        </p:txBody>
      </p:sp>
      <p:sp>
        <p:nvSpPr>
          <p:cNvPr id="131" name="Google Shape;131;p4"/>
          <p:cNvSpPr txBox="1"/>
          <p:nvPr/>
        </p:nvSpPr>
        <p:spPr>
          <a:xfrm>
            <a:off x="3467100" y="1181100"/>
            <a:ext cx="14687550" cy="13611860"/>
          </a:xfrm>
          <a:prstGeom prst="rect">
            <a:avLst/>
          </a:prstGeom>
          <a:noFill/>
          <a:ln>
            <a:noFill/>
          </a:ln>
        </p:spPr>
        <p:txBody>
          <a:bodyPr spcFirstLastPara="1" wrap="square" lIns="0" tIns="0" rIns="0" bIns="0" anchor="t" anchorCtr="0">
            <a:noAutofit/>
          </a:bodyPr>
          <a:lstStyle/>
          <a:p>
            <a:pPr marL="299085" indent="-287020">
              <a:lnSpc>
                <a:spcPct val="100000"/>
              </a:lnSpc>
              <a:spcBef>
                <a:spcPts val="105"/>
              </a:spcBef>
              <a:buFont typeface="Wingdings" panose="05000000000000000000"/>
              <a:buChar char=""/>
              <a:tabLst>
                <a:tab pos="299720" algn="l"/>
              </a:tabLst>
            </a:pPr>
            <a:r>
              <a:rPr lang="en-GB" sz="3000" b="1" dirty="0">
                <a:latin typeface="Verdana" panose="020B0604030504040204"/>
                <a:cs typeface="Verdana" panose="020B0604030504040204"/>
              </a:rPr>
              <a:t>Malaria Prediction</a:t>
            </a:r>
            <a:endParaRPr sz="3000" b="1" dirty="0">
              <a:latin typeface="Verdana" panose="020B0604030504040204"/>
              <a:cs typeface="Verdana" panose="020B0604030504040204"/>
            </a:endParaRPr>
          </a:p>
          <a:p>
            <a:pPr marL="812800" lvl="1" indent="-344170">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We'll be implementing machine learning models </a:t>
            </a:r>
            <a:r>
              <a:rPr lang="en-GB" sz="3000">
                <a:solidFill>
                  <a:srgbClr val="050A30"/>
                </a:solidFill>
                <a:latin typeface="Poppins" panose="00000500000000000000"/>
                <a:ea typeface="Poppins" panose="00000500000000000000"/>
                <a:cs typeface="Poppins" panose="00000500000000000000"/>
                <a:sym typeface="Poppins" panose="00000500000000000000"/>
              </a:rPr>
              <a:t>such as </a:t>
            </a:r>
            <a:endParaRPr lang="en-GB" sz="3000">
              <a:solidFill>
                <a:srgbClr val="050A30"/>
              </a:solidFill>
              <a:latin typeface="Poppins" panose="00000500000000000000"/>
              <a:ea typeface="Poppins" panose="00000500000000000000"/>
              <a:cs typeface="Poppins" panose="00000500000000000000"/>
              <a:sym typeface="Poppins" panose="00000500000000000000"/>
            </a:endParaRPr>
          </a:p>
          <a:p>
            <a:pPr marL="468630" lvl="1" indent="457200">
              <a:lnSpc>
                <a:spcPct val="100000"/>
              </a:lnSpc>
              <a:buFont typeface="Wingdings" panose="05000000000000000000"/>
              <a:buNone/>
              <a:tabLst>
                <a:tab pos="812165" algn="l"/>
                <a:tab pos="813435" algn="l"/>
              </a:tabLst>
            </a:pPr>
            <a:r>
              <a:rPr lang="en-GB" sz="3000" b="1">
                <a:solidFill>
                  <a:srgbClr val="050A30"/>
                </a:solidFill>
                <a:latin typeface="Poppins" panose="00000500000000000000"/>
                <a:ea typeface="Poppins" panose="00000500000000000000"/>
                <a:cs typeface="Poppins" panose="00000500000000000000"/>
                <a:sym typeface="Poppins" panose="00000500000000000000"/>
              </a:rPr>
              <a:t>Linear Regression</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that can predict the likelihood of a user having </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cancer based on certain input data, such as medical history, </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symptoms, or test</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results.</a:t>
            </a: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468630" lvl="1" indent="0">
              <a:lnSpc>
                <a:spcPct val="100000"/>
              </a:lnSpc>
              <a:buFont typeface="Wingdings" panose="05000000000000000000"/>
              <a:buNone/>
              <a:tabLst>
                <a:tab pos="812165" algn="l"/>
                <a:tab pos="813435" algn="l"/>
              </a:tabLst>
            </a:pP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812800" lvl="1" indent="-344170">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These models will be trained on extensive datasets containing patient information, diagnosis outcomes, and other relevant factors.</a:t>
            </a:r>
            <a:endParaRPr sz="3000" b="0" i="0" u="none" strike="noStrike" cap="none">
              <a:solidFill>
                <a:srgbClr val="050A30"/>
              </a:solidFill>
              <a:latin typeface="Poppins" panose="00000500000000000000"/>
              <a:ea typeface="Poppins" panose="00000500000000000000"/>
              <a:cs typeface="Poppins" panose="00000500000000000000"/>
              <a:sym typeface="Poppins" panose="00000500000000000000"/>
            </a:endParaRPr>
          </a:p>
          <a:p>
            <a:pPr marL="468630" lvl="1" indent="0">
              <a:lnSpc>
                <a:spcPct val="100000"/>
              </a:lnSpc>
              <a:buFont typeface="Wingdings" panose="05000000000000000000"/>
              <a:buNone/>
              <a:tabLst>
                <a:tab pos="812165" algn="l"/>
                <a:tab pos="813435" algn="l"/>
              </a:tabLst>
            </a:pPr>
            <a:endParaRPr lang="en-IN" sz="3000" dirty="0">
              <a:latin typeface="Verdana" panose="020B0604030504040204"/>
              <a:cs typeface="Verdana" panose="020B0604030504040204"/>
            </a:endParaRPr>
          </a:p>
          <a:p>
            <a:pPr marL="299085" indent="-287020">
              <a:lnSpc>
                <a:spcPct val="100000"/>
              </a:lnSpc>
              <a:spcBef>
                <a:spcPts val="5"/>
              </a:spcBef>
              <a:buFont typeface="Wingdings" panose="05000000000000000000"/>
              <a:buChar char=""/>
              <a:tabLst>
                <a:tab pos="299720" algn="l"/>
              </a:tabLst>
            </a:pPr>
            <a:r>
              <a:rPr lang="en-GB" altLang="en-US" sz="3000" b="1" spc="55" dirty="0">
                <a:latin typeface="Verdana" panose="020B0604030504040204"/>
                <a:cs typeface="Verdana" panose="020B0604030504040204"/>
                <a:sym typeface="+mn-ea"/>
              </a:rPr>
              <a:t>Diabetes Prediction</a:t>
            </a:r>
            <a:r>
              <a:rPr lang="en-US" sz="3000" b="1" spc="55" dirty="0">
                <a:latin typeface="Verdana" panose="020B0604030504040204"/>
                <a:cs typeface="Verdana" panose="020B0604030504040204"/>
                <a:sym typeface="+mn-ea"/>
              </a:rPr>
              <a:t> </a:t>
            </a:r>
            <a:endParaRPr lang="en-US" sz="3000" b="1" dirty="0">
              <a:latin typeface="Verdana" panose="020B0604030504040204"/>
              <a:cs typeface="Verdana" panose="020B0604030504040204"/>
            </a:endParaRPr>
          </a:p>
          <a:p>
            <a:pPr marL="812800" marR="295275" lvl="1" indent="-343535">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Similar to our </a:t>
            </a:r>
            <a:r>
              <a:rPr lang="en-GB" sz="3000">
                <a:solidFill>
                  <a:srgbClr val="050A30"/>
                </a:solidFill>
                <a:latin typeface="Poppins" panose="00000500000000000000"/>
                <a:ea typeface="Poppins" panose="00000500000000000000"/>
                <a:cs typeface="Poppins" panose="00000500000000000000"/>
                <a:sym typeface="Poppins" panose="00000500000000000000"/>
              </a:rPr>
              <a:t>malaria</a:t>
            </a:r>
            <a:r>
              <a:rPr sz="3000">
                <a:solidFill>
                  <a:srgbClr val="050A30"/>
                </a:solidFill>
                <a:latin typeface="Poppins" panose="00000500000000000000"/>
                <a:ea typeface="Poppins" panose="00000500000000000000"/>
                <a:cs typeface="Poppins" panose="00000500000000000000"/>
                <a:sym typeface="Poppins" panose="00000500000000000000"/>
              </a:rPr>
              <a:t> prediction feature, we're planning to develop machine learning models to predict the risk of diabetes for users. This prediction will be based on factors such as age, family history, lifestyle choices, and physical health metrics like BMI, </a:t>
            </a:r>
            <a:r>
              <a:rPr lang="en-GB" sz="3000">
                <a:solidFill>
                  <a:srgbClr val="050A30"/>
                </a:solidFill>
                <a:latin typeface="Poppins" panose="00000500000000000000"/>
                <a:ea typeface="Poppins" panose="00000500000000000000"/>
                <a:cs typeface="Poppins" panose="00000500000000000000"/>
                <a:sym typeface="Poppins" panose="00000500000000000000"/>
              </a:rPr>
              <a:t>a</a:t>
            </a:r>
            <a:r>
              <a:rPr sz="3000">
                <a:solidFill>
                  <a:srgbClr val="050A30"/>
                </a:solidFill>
                <a:latin typeface="Poppins" panose="00000500000000000000"/>
                <a:ea typeface="Poppins" panose="00000500000000000000"/>
                <a:cs typeface="Poppins" panose="00000500000000000000"/>
                <a:sym typeface="Poppins" panose="00000500000000000000"/>
              </a:rPr>
              <a:t>nd glucose levels.</a:t>
            </a: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469265" marR="295275" lvl="1" indent="0">
              <a:lnSpc>
                <a:spcPct val="100000"/>
              </a:lnSpc>
              <a:buFont typeface="Wingdings" panose="05000000000000000000"/>
              <a:buNone/>
              <a:tabLst>
                <a:tab pos="812165" algn="l"/>
                <a:tab pos="813435" algn="l"/>
              </a:tabLst>
            </a:pPr>
            <a:endParaRPr sz="3000" dirty="0">
              <a:latin typeface="Verdana" panose="020B0604030504040204"/>
              <a:cs typeface="Verdana" panose="020B0604030504040204"/>
            </a:endParaRPr>
          </a:p>
          <a:p>
            <a:pPr marL="299085" indent="-287020">
              <a:lnSpc>
                <a:spcPct val="100000"/>
              </a:lnSpc>
              <a:spcBef>
                <a:spcPts val="5"/>
              </a:spcBef>
              <a:buFont typeface="Wingdings" panose="05000000000000000000"/>
              <a:buChar char=""/>
              <a:tabLst>
                <a:tab pos="299720" algn="l"/>
              </a:tabLst>
            </a:pPr>
            <a:r>
              <a:rPr lang="en-GB" sz="3000" dirty="0">
                <a:latin typeface="Verdana" panose="020B0604030504040204"/>
                <a:cs typeface="Verdana" panose="020B0604030504040204"/>
                <a:sym typeface="+mn-ea"/>
              </a:rPr>
              <a:t>Also, we would be catering doctors to the website for online </a:t>
            </a:r>
            <a:r>
              <a:rPr lang="en-GB" sz="3000" dirty="0">
                <a:solidFill>
                  <a:schemeClr val="tx1"/>
                </a:solidFill>
                <a:latin typeface="Verdana" panose="020B0604030504040204"/>
                <a:cs typeface="Verdana" panose="020B0604030504040204"/>
                <a:sym typeface="+mn-ea"/>
              </a:rPr>
              <a:t>con</a:t>
            </a:r>
            <a:r>
              <a:rPr lang="en-GB" sz="3000" dirty="0">
                <a:solidFill>
                  <a:schemeClr val="bg1"/>
                </a:solidFill>
                <a:latin typeface="Verdana" panose="020B0604030504040204"/>
                <a:cs typeface="Verdana" panose="020B0604030504040204"/>
                <a:sym typeface="+mn-ea"/>
              </a:rPr>
              <a:t>sulation</a:t>
            </a:r>
            <a:r>
              <a:rPr lang="en-GB" sz="3000" dirty="0">
                <a:latin typeface="Verdana" panose="020B0604030504040204"/>
                <a:cs typeface="Verdana" panose="020B0604030504040204"/>
                <a:sym typeface="+mn-ea"/>
              </a:rPr>
              <a:t> and appointment booking.</a:t>
            </a:r>
            <a:endParaRPr sz="3000" smtClean="0">
              <a:latin typeface="Verdana" panose="020B0604030504040204"/>
              <a:cs typeface="Verdana" panose="020B0604030504040204"/>
            </a:endParaRPr>
          </a:p>
          <a:p>
            <a:pPr marL="469265" marR="295275" lvl="1">
              <a:lnSpc>
                <a:spcPct val="100000"/>
              </a:lnSpc>
              <a:tabLst>
                <a:tab pos="812165" algn="l"/>
                <a:tab pos="813435" algn="l"/>
              </a:tabLst>
            </a:pPr>
            <a:endParaRPr lang="en-IN" sz="3000" dirty="0" smtClean="0">
              <a:latin typeface="Verdana" panose="020B0604030504040204"/>
              <a:cs typeface="Verdana" panose="020B0604030504040204"/>
            </a:endParaRPr>
          </a:p>
          <a:p>
            <a:pPr marL="0" marR="0" lvl="0" indent="0" algn="ctr" rtl="0">
              <a:lnSpc>
                <a:spcPct val="130000"/>
              </a:lnSpc>
              <a:spcBef>
                <a:spcPts val="0"/>
              </a:spcBef>
              <a:spcAft>
                <a:spcPts val="0"/>
              </a:spcAft>
              <a:buNone/>
            </a:pPr>
            <a:endParaRPr sz="3000" b="0" i="0" u="none" strike="noStrike" cap="none">
              <a:solidFill>
                <a:srgbClr val="050A3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38" name="Shape 138"/>
        <p:cNvGrpSpPr/>
        <p:nvPr/>
      </p:nvGrpSpPr>
      <p:grpSpPr>
        <a:xfrm>
          <a:off x="0" y="0"/>
          <a:ext cx="0" cy="0"/>
          <a:chOff x="0" y="0"/>
          <a:chExt cx="0" cy="0"/>
        </a:xfrm>
      </p:grpSpPr>
      <p:pic>
        <p:nvPicPr>
          <p:cNvPr id="139" name="Google Shape;139;p5"/>
          <p:cNvPicPr preferRelativeResize="0"/>
          <p:nvPr/>
        </p:nvPicPr>
        <p:blipFill rotWithShape="1">
          <a:blip r:embed="rId1"/>
          <a:srcRect l="47202" t="8049" r="18882"/>
          <a:stretch>
            <a:fillRect/>
          </a:stretch>
        </p:blipFill>
        <p:spPr>
          <a:xfrm>
            <a:off x="11320912" y="0"/>
            <a:ext cx="6967088" cy="10287000"/>
          </a:xfrm>
          <a:prstGeom prst="rect">
            <a:avLst/>
          </a:prstGeom>
          <a:noFill/>
          <a:ln>
            <a:noFill/>
          </a:ln>
        </p:spPr>
      </p:pic>
      <p:grpSp>
        <p:nvGrpSpPr>
          <p:cNvPr id="140" name="Google Shape;140;p5"/>
          <p:cNvGrpSpPr/>
          <p:nvPr/>
        </p:nvGrpSpPr>
        <p:grpSpPr>
          <a:xfrm>
            <a:off x="0" y="-144661"/>
            <a:ext cx="18287996" cy="3230759"/>
            <a:chOff x="0" y="-38100"/>
            <a:chExt cx="4816592" cy="850900"/>
          </a:xfrm>
        </p:grpSpPr>
        <p:sp>
          <p:nvSpPr>
            <p:cNvPr id="141" name="Google Shape;141;p5"/>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F801E"/>
            </a:solidFill>
            <a:ln>
              <a:noFill/>
            </a:ln>
          </p:spPr>
        </p:sp>
        <p:sp>
          <p:nvSpPr>
            <p:cNvPr id="142" name="Google Shape;142;p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3" name="Google Shape;143;p5"/>
          <p:cNvSpPr txBox="1"/>
          <p:nvPr/>
        </p:nvSpPr>
        <p:spPr>
          <a:xfrm>
            <a:off x="459454" y="5318466"/>
            <a:ext cx="10366501" cy="308864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Advanced algorithms and predictive models will be implemented to analyze the user's personal health data, such as medical history,symptoms, reports. These models will generate personalized predictions on the probability of developing specific diseases.</a:t>
            </a:r>
            <a:endPar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just" rtl="0">
              <a:lnSpc>
                <a:spcPct val="140000"/>
              </a:lnSpc>
              <a:spcBef>
                <a:spcPts val="0"/>
              </a:spcBef>
              <a:spcAft>
                <a:spcPts val="0"/>
              </a:spcAft>
              <a:buNone/>
            </a:pPr>
            <a:endParaRPr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44" name="Google Shape;144;p5"/>
          <p:cNvSpPr txBox="1"/>
          <p:nvPr/>
        </p:nvSpPr>
        <p:spPr>
          <a:xfrm>
            <a:off x="2796540" y="732790"/>
            <a:ext cx="7875905" cy="996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400" b="1" i="0" u="none" strike="noStrike" cap="none">
                <a:solidFill>
                  <a:srgbClr val="13193D"/>
                </a:solidFill>
                <a:latin typeface="Montserrat"/>
                <a:ea typeface="Montserrat"/>
                <a:cs typeface="Montserrat"/>
                <a:sym typeface="Montserrat"/>
              </a:rPr>
              <a:t>Project Summary</a:t>
            </a:r>
            <a:endParaRPr lang="en-US" sz="5400" b="1" i="0" u="none" strike="noStrike" cap="none">
              <a:solidFill>
                <a:srgbClr val="13193D"/>
              </a:solidFill>
              <a:latin typeface="Montserrat"/>
              <a:ea typeface="Montserrat"/>
              <a:cs typeface="Montserrat"/>
              <a:sym typeface="Montserrat"/>
            </a:endParaRPr>
          </a:p>
        </p:txBody>
      </p:sp>
      <p:sp>
        <p:nvSpPr>
          <p:cNvPr id="145" name="Google Shape;145;p5"/>
          <p:cNvSpPr txBox="1"/>
          <p:nvPr/>
        </p:nvSpPr>
        <p:spPr>
          <a:xfrm>
            <a:off x="459454" y="2640088"/>
            <a:ext cx="10366501" cy="187325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We, Team </a:t>
            </a:r>
            <a:r>
              <a:rPr lang="en-GB" alt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Techneeks</a:t>
            </a: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 with our project - </a:t>
            </a:r>
            <a:r>
              <a:rPr lang="en-GB" altLang="en-US" sz="2900" b="1" i="0" u="none" strike="noStrike" cap="none">
                <a:ln/>
                <a:solidFill>
                  <a:schemeClr val="tx1"/>
                </a:solidFill>
                <a:effectLst>
                  <a:outerShdw blurRad="38100" dist="19050" dir="2700000" algn="tl" rotWithShape="0">
                    <a:schemeClr val="dk1">
                      <a:alpha val="40000"/>
                    </a:schemeClr>
                  </a:outerShdw>
                </a:effectLst>
                <a:latin typeface="Poppins" panose="00000500000000000000"/>
                <a:ea typeface="Poppins" panose="00000500000000000000"/>
                <a:cs typeface="Poppins" panose="00000500000000000000"/>
                <a:sym typeface="Poppins" panose="00000500000000000000"/>
              </a:rPr>
              <a:t>Pred+</a:t>
            </a: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aim to create a Machine learning model which will detect various diseases by entering symptoms and reports .</a:t>
            </a:r>
            <a:endPar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50" name="Shape 150"/>
        <p:cNvGrpSpPr/>
        <p:nvPr/>
      </p:nvGrpSpPr>
      <p:grpSpPr>
        <a:xfrm>
          <a:off x="0" y="0"/>
          <a:ext cx="0" cy="0"/>
          <a:chOff x="0" y="0"/>
          <a:chExt cx="0" cy="0"/>
        </a:xfrm>
      </p:grpSpPr>
      <p:grpSp>
        <p:nvGrpSpPr>
          <p:cNvPr id="151" name="Google Shape;151;p6"/>
          <p:cNvGrpSpPr/>
          <p:nvPr/>
        </p:nvGrpSpPr>
        <p:grpSpPr>
          <a:xfrm>
            <a:off x="17818989" y="-144661"/>
            <a:ext cx="3086113" cy="10431661"/>
            <a:chOff x="0" y="-38100"/>
            <a:chExt cx="812800" cy="2747433"/>
          </a:xfrm>
        </p:grpSpPr>
        <p:sp>
          <p:nvSpPr>
            <p:cNvPr id="152" name="Google Shape;152;p6"/>
            <p:cNvSpPr/>
            <p:nvPr/>
          </p:nvSpPr>
          <p:spPr>
            <a:xfrm>
              <a:off x="0" y="0"/>
              <a:ext cx="123525" cy="2709333"/>
            </a:xfrm>
            <a:custGeom>
              <a:avLst/>
              <a:gdLst/>
              <a:ahLst/>
              <a:cxnLst/>
              <a:rect l="l" t="t" r="r" b="b"/>
              <a:pathLst>
                <a:path w="123525" h="2709333" extrusionOk="0">
                  <a:moveTo>
                    <a:pt x="0" y="0"/>
                  </a:moveTo>
                  <a:lnTo>
                    <a:pt x="123525" y="0"/>
                  </a:lnTo>
                  <a:lnTo>
                    <a:pt x="123525" y="2709333"/>
                  </a:lnTo>
                  <a:lnTo>
                    <a:pt x="0" y="2709333"/>
                  </a:lnTo>
                  <a:close/>
                </a:path>
              </a:pathLst>
            </a:custGeom>
            <a:solidFill>
              <a:srgbClr val="7E58F0"/>
            </a:solidFill>
            <a:ln>
              <a:noFill/>
            </a:ln>
          </p:spPr>
        </p:sp>
        <p:sp>
          <p:nvSpPr>
            <p:cNvPr id="153" name="Google Shape;153;p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6"/>
          <p:cNvSpPr/>
          <p:nvPr/>
        </p:nvSpPr>
        <p:spPr>
          <a:xfrm>
            <a:off x="353821" y="1472587"/>
            <a:ext cx="814523" cy="813504"/>
          </a:xfrm>
          <a:custGeom>
            <a:avLst/>
            <a:gdLst/>
            <a:ahLst/>
            <a:cxnLst/>
            <a:rect l="l" t="t" r="r" b="b"/>
            <a:pathLst>
              <a:path w="814523" h="813504" extrusionOk="0">
                <a:moveTo>
                  <a:pt x="0" y="0"/>
                </a:moveTo>
                <a:lnTo>
                  <a:pt x="814522" y="0"/>
                </a:lnTo>
                <a:lnTo>
                  <a:pt x="814522" y="813504"/>
                </a:lnTo>
                <a:lnTo>
                  <a:pt x="0" y="813504"/>
                </a:lnTo>
                <a:lnTo>
                  <a:pt x="0" y="0"/>
                </a:lnTo>
                <a:close/>
              </a:path>
            </a:pathLst>
          </a:custGeom>
          <a:blipFill rotWithShape="1">
            <a:blip r:embed="rId1"/>
            <a:stretch>
              <a:fillRect/>
            </a:stretch>
          </a:blipFill>
          <a:ln>
            <a:noFill/>
          </a:ln>
        </p:spPr>
      </p:sp>
      <p:sp>
        <p:nvSpPr>
          <p:cNvPr id="155" name="Google Shape;155;p6"/>
          <p:cNvSpPr txBox="1"/>
          <p:nvPr/>
        </p:nvSpPr>
        <p:spPr>
          <a:xfrm>
            <a:off x="5399620" y="196237"/>
            <a:ext cx="7488760" cy="7143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a:solidFill>
                  <a:srgbClr val="13193D"/>
                </a:solidFill>
                <a:latin typeface="Montserrat"/>
                <a:ea typeface="Montserrat"/>
                <a:cs typeface="Montserrat"/>
                <a:sym typeface="Montserrat"/>
              </a:rPr>
              <a:t>Purpose of the Project</a:t>
            </a:r>
            <a:endParaRPr lang="en-US" sz="4800" b="1" i="0" u="none" strike="noStrike" cap="none">
              <a:solidFill>
                <a:srgbClr val="13193D"/>
              </a:solidFill>
              <a:latin typeface="Montserrat"/>
              <a:ea typeface="Montserrat"/>
              <a:cs typeface="Montserrat"/>
              <a:sym typeface="Montserrat"/>
            </a:endParaRPr>
          </a:p>
        </p:txBody>
      </p:sp>
      <p:sp>
        <p:nvSpPr>
          <p:cNvPr id="156" name="Google Shape;156;p6"/>
          <p:cNvSpPr txBox="1"/>
          <p:nvPr/>
        </p:nvSpPr>
        <p:spPr>
          <a:xfrm>
            <a:off x="1481272" y="1424962"/>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Many individuals face difficulties while finding accurate information regarding their developing diseases. </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57" name="Google Shape;157;p6"/>
          <p:cNvSpPr txBox="1"/>
          <p:nvPr/>
        </p:nvSpPr>
        <p:spPr>
          <a:xfrm>
            <a:off x="1481272" y="2908569"/>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There is an significant gap for a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user-friendly platform</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which can help a person for making decision about their health so that it can seek appropriate medical guidance.</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58" name="Google Shape;158;p6"/>
          <p:cNvSpPr/>
          <p:nvPr/>
        </p:nvSpPr>
        <p:spPr>
          <a:xfrm>
            <a:off x="353821" y="2954710"/>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
        <p:nvSpPr>
          <p:cNvPr id="159" name="Google Shape;159;p6"/>
          <p:cNvSpPr txBox="1"/>
          <p:nvPr/>
        </p:nvSpPr>
        <p:spPr>
          <a:xfrm>
            <a:off x="1481272" y="7803277"/>
            <a:ext cx="16337718" cy="143933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conduct tests for the diseases in the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simplest and cheapest way</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and predict any possibility of a disease on the basis of symptoms.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0" name="Google Shape;160;p6"/>
          <p:cNvSpPr txBox="1"/>
          <p:nvPr/>
        </p:nvSpPr>
        <p:spPr>
          <a:xfrm>
            <a:off x="1481272" y="5799574"/>
            <a:ext cx="16337718" cy="19155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make a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single platform/system to conduct tests</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for multiple diseases and help doctors in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analyzing the huge datasets</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and provide them more insights about patient’s data so that they can make better decisions.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1" name="Google Shape;161;p6"/>
          <p:cNvSpPr txBox="1"/>
          <p:nvPr/>
        </p:nvSpPr>
        <p:spPr>
          <a:xfrm>
            <a:off x="1481272" y="4392176"/>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provide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results in terms of probability</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to inform users about the severity(or chances) of users getting infected by the diseases.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2" name="Google Shape;162;p6"/>
          <p:cNvSpPr/>
          <p:nvPr/>
        </p:nvSpPr>
        <p:spPr>
          <a:xfrm>
            <a:off x="353821" y="4439801"/>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
        <p:nvSpPr>
          <p:cNvPr id="163" name="Google Shape;163;p6"/>
          <p:cNvSpPr/>
          <p:nvPr/>
        </p:nvSpPr>
        <p:spPr>
          <a:xfrm>
            <a:off x="353821" y="5925304"/>
            <a:ext cx="814523" cy="813504"/>
          </a:xfrm>
          <a:custGeom>
            <a:avLst/>
            <a:gdLst/>
            <a:ahLst/>
            <a:cxnLst/>
            <a:rect l="l" t="t" r="r" b="b"/>
            <a:pathLst>
              <a:path w="814523" h="813504" extrusionOk="0">
                <a:moveTo>
                  <a:pt x="0" y="0"/>
                </a:moveTo>
                <a:lnTo>
                  <a:pt x="814522" y="0"/>
                </a:lnTo>
                <a:lnTo>
                  <a:pt x="814522" y="813504"/>
                </a:lnTo>
                <a:lnTo>
                  <a:pt x="0" y="813504"/>
                </a:lnTo>
                <a:lnTo>
                  <a:pt x="0" y="0"/>
                </a:lnTo>
                <a:close/>
              </a:path>
            </a:pathLst>
          </a:custGeom>
          <a:blipFill rotWithShape="1">
            <a:blip r:embed="rId1"/>
            <a:stretch>
              <a:fillRect/>
            </a:stretch>
          </a:blipFill>
          <a:ln>
            <a:noFill/>
          </a:ln>
        </p:spPr>
      </p:sp>
      <p:sp>
        <p:nvSpPr>
          <p:cNvPr id="164" name="Google Shape;164;p6"/>
          <p:cNvSpPr/>
          <p:nvPr/>
        </p:nvSpPr>
        <p:spPr>
          <a:xfrm>
            <a:off x="353821" y="7850902"/>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68" name="Shape 168"/>
        <p:cNvGrpSpPr/>
        <p:nvPr/>
      </p:nvGrpSpPr>
      <p:grpSpPr>
        <a:xfrm>
          <a:off x="0" y="0"/>
          <a:ext cx="0" cy="0"/>
          <a:chOff x="0" y="0"/>
          <a:chExt cx="0" cy="0"/>
        </a:xfrm>
      </p:grpSpPr>
      <p:grpSp>
        <p:nvGrpSpPr>
          <p:cNvPr id="170" name="Google Shape;170;p7"/>
          <p:cNvGrpSpPr/>
          <p:nvPr/>
        </p:nvGrpSpPr>
        <p:grpSpPr>
          <a:xfrm>
            <a:off x="0" y="-144661"/>
            <a:ext cx="18287996" cy="3230759"/>
            <a:chOff x="0" y="-38100"/>
            <a:chExt cx="4816592" cy="850900"/>
          </a:xfrm>
        </p:grpSpPr>
        <p:sp>
          <p:nvSpPr>
            <p:cNvPr id="171" name="Google Shape;171;p7"/>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DD02E"/>
            </a:solidFill>
            <a:ln>
              <a:noFill/>
            </a:ln>
          </p:spPr>
        </p:sp>
        <p:sp>
          <p:nvSpPr>
            <p:cNvPr id="172" name="Google Shape;172;p7"/>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3" name="Google Shape;173;p7"/>
          <p:cNvSpPr/>
          <p:nvPr/>
        </p:nvSpPr>
        <p:spPr>
          <a:xfrm>
            <a:off x="12921339" y="807665"/>
            <a:ext cx="1151246" cy="917749"/>
          </a:xfrm>
          <a:custGeom>
            <a:avLst/>
            <a:gdLst/>
            <a:ahLst/>
            <a:cxnLst/>
            <a:rect l="l" t="t" r="r" b="b"/>
            <a:pathLst>
              <a:path w="1151246" h="917749" extrusionOk="0">
                <a:moveTo>
                  <a:pt x="0" y="0"/>
                </a:moveTo>
                <a:lnTo>
                  <a:pt x="1151246" y="0"/>
                </a:lnTo>
                <a:lnTo>
                  <a:pt x="1151246" y="917749"/>
                </a:lnTo>
                <a:lnTo>
                  <a:pt x="0" y="917749"/>
                </a:lnTo>
                <a:lnTo>
                  <a:pt x="0" y="0"/>
                </a:lnTo>
                <a:close/>
              </a:path>
            </a:pathLst>
          </a:custGeom>
          <a:blipFill rotWithShape="1">
            <a:blip r:embed="rId1"/>
            <a:stretch>
              <a:fillRect b="-7407"/>
            </a:stretch>
          </a:blipFill>
          <a:ln>
            <a:noFill/>
          </a:ln>
        </p:spPr>
      </p:sp>
      <p:sp>
        <p:nvSpPr>
          <p:cNvPr id="174" name="Google Shape;174;p7"/>
          <p:cNvSpPr txBox="1"/>
          <p:nvPr/>
        </p:nvSpPr>
        <p:spPr>
          <a:xfrm>
            <a:off x="1678664" y="4952114"/>
            <a:ext cx="2462908" cy="30003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Numpy</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Pandas</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Seaborn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Matplotlib</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Scikit-Learn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5" name="Google Shape;175;p7"/>
          <p:cNvSpPr txBox="1"/>
          <p:nvPr/>
        </p:nvSpPr>
        <p:spPr>
          <a:xfrm>
            <a:off x="5472430" y="713105"/>
            <a:ext cx="9776460" cy="10795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400" b="1" i="0" strike="noStrike" cap="none">
                <a:solidFill>
                  <a:srgbClr val="13193D"/>
                </a:solidFill>
                <a:latin typeface="Poppins" panose="00000500000000000000"/>
                <a:ea typeface="Poppins" panose="00000500000000000000"/>
                <a:cs typeface="Poppins" panose="00000500000000000000"/>
                <a:sym typeface="Poppins" panose="00000500000000000000"/>
              </a:rPr>
              <a:t>DATA SOURCES USED</a:t>
            </a:r>
            <a:endParaRPr lang="en-US" sz="54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6" name="Google Shape;176;p7"/>
          <p:cNvSpPr txBox="1"/>
          <p:nvPr/>
        </p:nvSpPr>
        <p:spPr>
          <a:xfrm>
            <a:off x="734068" y="1792450"/>
            <a:ext cx="17649300" cy="2447925"/>
          </a:xfrm>
          <a:prstGeom prst="rect">
            <a:avLst/>
          </a:prstGeom>
          <a:noFill/>
          <a:ln>
            <a:noFill/>
          </a:ln>
        </p:spPr>
        <p:txBody>
          <a:bodyPr spcFirstLastPara="1" wrap="square" lIns="0" tIns="0" rIns="0" bIns="0" anchor="t" anchorCtr="0">
            <a:spAutoFit/>
          </a:bodyPr>
          <a:lstStyle/>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90" b="1" i="0" u="none" strike="noStrike" cap="none">
                <a:solidFill>
                  <a:srgbClr val="13193D"/>
                </a:solidFill>
                <a:latin typeface="Poppins" panose="00000500000000000000"/>
                <a:ea typeface="Poppins" panose="00000500000000000000"/>
                <a:cs typeface="Poppins" panose="00000500000000000000"/>
                <a:sym typeface="Poppins" panose="00000500000000000000"/>
              </a:rPr>
              <a:t>Diabetes</a:t>
            </a: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 </a:t>
            </a:r>
            <a:r>
              <a:rPr lang="en-US" sz="2500" b="0" i="0" u="sng" strike="noStrike" cap="none">
                <a:solidFill>
                  <a:srgbClr val="13193D"/>
                </a:solidFill>
                <a:latin typeface="Poppins" panose="00000500000000000000"/>
                <a:ea typeface="Poppins" panose="00000500000000000000"/>
                <a:cs typeface="Poppins" panose="00000500000000000000"/>
                <a:sym typeface="Poppins" panose="00000500000000000000"/>
                <a:hlinkClick r:id="rId2"/>
              </a:rPr>
              <a:t>https://www.kaggle.com/datasets/iammustafatz/diabetes-prediction-dataset</a:t>
            </a:r>
            <a:r>
              <a:rPr lang="en-US" sz="25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90" b="1" i="0" u="none" strike="noStrike" cap="none">
                <a:solidFill>
                  <a:srgbClr val="13193D"/>
                </a:solidFill>
                <a:latin typeface="Poppins" panose="00000500000000000000"/>
                <a:ea typeface="Poppins" panose="00000500000000000000"/>
                <a:cs typeface="Poppins" panose="00000500000000000000"/>
                <a:sym typeface="Poppins" panose="00000500000000000000"/>
              </a:rPr>
              <a:t>Covid </a:t>
            </a: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r>
              <a:rPr lang="en-US" sz="2500" b="0" i="0" u="sng" strike="noStrike" cap="none">
                <a:solidFill>
                  <a:srgbClr val="13193D"/>
                </a:solidFill>
                <a:latin typeface="Poppins" panose="00000500000000000000"/>
                <a:ea typeface="Poppins" panose="00000500000000000000"/>
                <a:cs typeface="Poppins" panose="00000500000000000000"/>
                <a:sym typeface="Poppins" panose="00000500000000000000"/>
                <a:hlinkClick r:id="rId3"/>
              </a:rPr>
              <a:t>https://www.kaggle.com/datasets/martuza/early-stage-symptoms-of-covid19-patients</a:t>
            </a:r>
            <a:r>
              <a:rPr lang="en-US" sz="25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7" name="Google Shape;177;p7"/>
          <p:cNvSpPr txBox="1"/>
          <p:nvPr/>
        </p:nvSpPr>
        <p:spPr>
          <a:xfrm>
            <a:off x="1678664" y="4187479"/>
            <a:ext cx="3295307"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LIBRARIES USED:</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8" name="Google Shape;178;p7"/>
          <p:cNvSpPr txBox="1"/>
          <p:nvPr/>
        </p:nvSpPr>
        <p:spPr>
          <a:xfrm>
            <a:off x="5788461" y="4214784"/>
            <a:ext cx="4599208"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ML ALGORITHMS USED:</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9" name="Google Shape;179;p7"/>
          <p:cNvSpPr txBox="1"/>
          <p:nvPr/>
        </p:nvSpPr>
        <p:spPr>
          <a:xfrm>
            <a:off x="5788660" y="4979670"/>
            <a:ext cx="5724525" cy="180022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Logistic Regression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K-Nearest Neighbours</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Support Vector</a:t>
            </a:r>
            <a:r>
              <a:rPr lang="en-GB" alt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 Classifier</a:t>
            </a:r>
            <a:endParaRPr lang="en-GB" alt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2" name="Google Shape;182;p7"/>
          <p:cNvSpPr txBox="1"/>
          <p:nvPr/>
        </p:nvSpPr>
        <p:spPr>
          <a:xfrm>
            <a:off x="11201853" y="4214784"/>
            <a:ext cx="4575934"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DATA ANALYSIS USED :</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3" name="Google Shape;183;p7"/>
          <p:cNvSpPr txBox="1"/>
          <p:nvPr/>
        </p:nvSpPr>
        <p:spPr>
          <a:xfrm>
            <a:off x="15993384" y="4201877"/>
            <a:ext cx="1656441" cy="51435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Jupyter</a:t>
            </a:r>
            <a:endParaRPr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4" name="Google Shape;184;p7"/>
          <p:cNvSpPr txBox="1"/>
          <p:nvPr/>
        </p:nvSpPr>
        <p:spPr>
          <a:xfrm>
            <a:off x="11202185" y="5122420"/>
            <a:ext cx="5957536"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WEB DEVELOPMENT TOOLS :</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5" name="Google Shape;185;p7"/>
          <p:cNvSpPr txBox="1"/>
          <p:nvPr/>
        </p:nvSpPr>
        <p:spPr>
          <a:xfrm>
            <a:off x="11202185" y="5809364"/>
            <a:ext cx="4537503" cy="51435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HTML, CSS, BOOTSTRAP</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6" name="Google Shape;186;p7"/>
          <p:cNvSpPr txBox="1"/>
          <p:nvPr/>
        </p:nvSpPr>
        <p:spPr>
          <a:xfrm>
            <a:off x="11202185" y="6522085"/>
            <a:ext cx="4537500" cy="461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DJANGO, M</a:t>
            </a:r>
            <a:r>
              <a:rPr lang="en-US" sz="3000">
                <a:solidFill>
                  <a:srgbClr val="13193D"/>
                </a:solidFill>
                <a:latin typeface="Poppins" panose="00000500000000000000"/>
                <a:ea typeface="Poppins" panose="00000500000000000000"/>
                <a:cs typeface="Poppins" panose="00000500000000000000"/>
                <a:sym typeface="Poppins" panose="00000500000000000000"/>
              </a:rPr>
              <a:t>y</a:t>
            </a: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SQLite</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10" name="Shape 310"/>
        <p:cNvGrpSpPr/>
        <p:nvPr/>
      </p:nvGrpSpPr>
      <p:grpSpPr>
        <a:xfrm>
          <a:off x="0" y="0"/>
          <a:ext cx="0" cy="0"/>
          <a:chOff x="0" y="0"/>
          <a:chExt cx="0" cy="0"/>
        </a:xfrm>
      </p:grpSpPr>
      <p:grpSp>
        <p:nvGrpSpPr>
          <p:cNvPr id="311" name="Google Shape;311;p19"/>
          <p:cNvGrpSpPr/>
          <p:nvPr/>
        </p:nvGrpSpPr>
        <p:grpSpPr>
          <a:xfrm>
            <a:off x="0" y="-36195"/>
            <a:ext cx="18288000" cy="4150995"/>
            <a:chOff x="0" y="-38100"/>
            <a:chExt cx="4816592" cy="850900"/>
          </a:xfrm>
        </p:grpSpPr>
        <p:sp>
          <p:nvSpPr>
            <p:cNvPr id="312" name="Google Shape;312;p19"/>
            <p:cNvSpPr/>
            <p:nvPr/>
          </p:nvSpPr>
          <p:spPr>
            <a:xfrm>
              <a:off x="0" y="0"/>
              <a:ext cx="4816592" cy="166138"/>
            </a:xfrm>
            <a:custGeom>
              <a:avLst/>
              <a:gdLst/>
              <a:ahLst/>
              <a:cxnLst/>
              <a:rect l="l" t="t" r="r" b="b"/>
              <a:pathLst>
                <a:path w="4816592" h="166138" extrusionOk="0">
                  <a:moveTo>
                    <a:pt x="0" y="0"/>
                  </a:moveTo>
                  <a:lnTo>
                    <a:pt x="4816592" y="0"/>
                  </a:lnTo>
                  <a:lnTo>
                    <a:pt x="4816592" y="166138"/>
                  </a:lnTo>
                  <a:lnTo>
                    <a:pt x="0" y="166138"/>
                  </a:lnTo>
                  <a:close/>
                </a:path>
              </a:pathLst>
            </a:custGeom>
            <a:solidFill>
              <a:srgbClr val="FDD02E"/>
            </a:solidFill>
            <a:ln>
              <a:noFill/>
            </a:ln>
          </p:spPr>
        </p:sp>
        <p:sp>
          <p:nvSpPr>
            <p:cNvPr id="313" name="Google Shape;313;p19"/>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14" name="Google Shape;314;p19"/>
          <p:cNvSpPr/>
          <p:nvPr/>
        </p:nvSpPr>
        <p:spPr>
          <a:xfrm>
            <a:off x="0" y="880745"/>
            <a:ext cx="8915400" cy="7228205"/>
          </a:xfrm>
          <a:custGeom>
            <a:avLst/>
            <a:gdLst/>
            <a:ahLst/>
            <a:cxnLst/>
            <a:rect l="l" t="t" r="r" b="b"/>
            <a:pathLst>
              <a:path w="9449216" h="7271666" extrusionOk="0">
                <a:moveTo>
                  <a:pt x="0" y="0"/>
                </a:moveTo>
                <a:lnTo>
                  <a:pt x="9449216" y="0"/>
                </a:lnTo>
                <a:lnTo>
                  <a:pt x="9449216" y="7271667"/>
                </a:lnTo>
                <a:lnTo>
                  <a:pt x="0" y="7271667"/>
                </a:lnTo>
                <a:lnTo>
                  <a:pt x="0" y="0"/>
                </a:lnTo>
                <a:close/>
              </a:path>
            </a:pathLst>
          </a:custGeom>
          <a:blipFill rotWithShape="1">
            <a:blip r:embed="rId1"/>
            <a:stretch>
              <a:fillRect l="-4158" r="-2049"/>
            </a:stretch>
          </a:blipFill>
          <a:ln>
            <a:noFill/>
          </a:ln>
        </p:spPr>
      </p:sp>
      <p:sp>
        <p:nvSpPr>
          <p:cNvPr id="315" name="Google Shape;315;p19"/>
          <p:cNvSpPr/>
          <p:nvPr/>
        </p:nvSpPr>
        <p:spPr>
          <a:xfrm>
            <a:off x="0" y="8109585"/>
            <a:ext cx="8839200" cy="2177415"/>
          </a:xfrm>
          <a:custGeom>
            <a:avLst/>
            <a:gdLst/>
            <a:ahLst/>
            <a:cxnLst/>
            <a:rect l="l" t="t" r="r" b="b"/>
            <a:pathLst>
              <a:path w="9754431" h="2337981" extrusionOk="0">
                <a:moveTo>
                  <a:pt x="0" y="0"/>
                </a:moveTo>
                <a:lnTo>
                  <a:pt x="9754431" y="0"/>
                </a:lnTo>
                <a:lnTo>
                  <a:pt x="9754431" y="2337981"/>
                </a:lnTo>
                <a:lnTo>
                  <a:pt x="0" y="2337981"/>
                </a:lnTo>
                <a:lnTo>
                  <a:pt x="0" y="0"/>
                </a:lnTo>
                <a:close/>
              </a:path>
            </a:pathLst>
          </a:custGeom>
          <a:blipFill rotWithShape="1">
            <a:blip r:embed="rId2"/>
            <a:stretch>
              <a:fillRect l="-7288" r="-6756"/>
            </a:stretch>
          </a:blipFill>
          <a:ln>
            <a:noFill/>
          </a:ln>
        </p:spPr>
      </p:sp>
      <p:sp>
        <p:nvSpPr>
          <p:cNvPr id="316" name="Google Shape;316;p19"/>
          <p:cNvSpPr txBox="1"/>
          <p:nvPr/>
        </p:nvSpPr>
        <p:spPr>
          <a:xfrm>
            <a:off x="7927623" y="6157"/>
            <a:ext cx="2432755" cy="7143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a:solidFill>
                  <a:srgbClr val="545454"/>
                </a:solidFill>
                <a:latin typeface="Montserrat"/>
                <a:ea typeface="Montserrat"/>
                <a:cs typeface="Montserrat"/>
                <a:sym typeface="Montserrat"/>
              </a:rPr>
              <a:t>Results</a:t>
            </a:r>
            <a:endParaRPr lang="en-US" sz="4800" b="1" i="0" u="none" strike="noStrike" cap="none">
              <a:solidFill>
                <a:srgbClr val="545454"/>
              </a:solidFill>
              <a:latin typeface="Montserrat"/>
              <a:ea typeface="Montserrat"/>
              <a:cs typeface="Montserrat"/>
              <a:sym typeface="Montserrat"/>
            </a:endParaRPr>
          </a:p>
        </p:txBody>
      </p:sp>
      <p:pic>
        <p:nvPicPr>
          <p:cNvPr id="317" name="Google Shape;317;p19"/>
          <p:cNvPicPr preferRelativeResize="0"/>
          <p:nvPr/>
        </p:nvPicPr>
        <p:blipFill rotWithShape="1">
          <a:blip r:embed="rId3"/>
          <a:srcRect/>
          <a:stretch>
            <a:fillRect/>
          </a:stretch>
        </p:blipFill>
        <p:spPr>
          <a:xfrm>
            <a:off x="8909050" y="4425315"/>
            <a:ext cx="9372600" cy="3820795"/>
          </a:xfrm>
          <a:prstGeom prst="rect">
            <a:avLst/>
          </a:prstGeom>
          <a:noFill/>
          <a:ln>
            <a:noFill/>
          </a:ln>
        </p:spPr>
      </p:pic>
      <p:pic>
        <p:nvPicPr>
          <p:cNvPr id="318" name="Google Shape;318;p19"/>
          <p:cNvPicPr preferRelativeResize="0"/>
          <p:nvPr/>
        </p:nvPicPr>
        <p:blipFill rotWithShape="1">
          <a:blip r:embed="rId4"/>
          <a:srcRect l="1119" r="11833"/>
          <a:stretch>
            <a:fillRect/>
          </a:stretch>
        </p:blipFill>
        <p:spPr>
          <a:xfrm>
            <a:off x="8915400" y="902335"/>
            <a:ext cx="9372600" cy="3522980"/>
          </a:xfrm>
          <a:prstGeom prst="rect">
            <a:avLst/>
          </a:prstGeom>
          <a:noFill/>
          <a:ln>
            <a:noFill/>
          </a:ln>
        </p:spPr>
      </p:pic>
      <p:pic>
        <p:nvPicPr>
          <p:cNvPr id="319" name="Google Shape;319;p19"/>
          <p:cNvPicPr preferRelativeResize="0"/>
          <p:nvPr/>
        </p:nvPicPr>
        <p:blipFill rotWithShape="1">
          <a:blip r:embed="rId5"/>
          <a:srcRect t="21549"/>
          <a:stretch>
            <a:fillRect/>
          </a:stretch>
        </p:blipFill>
        <p:spPr>
          <a:xfrm>
            <a:off x="8915400" y="8108950"/>
            <a:ext cx="9391650" cy="21221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25" name="Shape 325"/>
        <p:cNvGrpSpPr/>
        <p:nvPr/>
      </p:nvGrpSpPr>
      <p:grpSpPr>
        <a:xfrm>
          <a:off x="0" y="0"/>
          <a:ext cx="0" cy="0"/>
          <a:chOff x="0" y="0"/>
          <a:chExt cx="0" cy="0"/>
        </a:xfrm>
      </p:grpSpPr>
      <p:grpSp>
        <p:nvGrpSpPr>
          <p:cNvPr id="326" name="Google Shape;326;p20"/>
          <p:cNvGrpSpPr/>
          <p:nvPr/>
        </p:nvGrpSpPr>
        <p:grpSpPr>
          <a:xfrm>
            <a:off x="0" y="-144661"/>
            <a:ext cx="18287996" cy="3230757"/>
            <a:chOff x="0" y="-38100"/>
            <a:chExt cx="4816592" cy="850900"/>
          </a:xfrm>
        </p:grpSpPr>
        <p:sp>
          <p:nvSpPr>
            <p:cNvPr id="327" name="Google Shape;327;p20"/>
            <p:cNvSpPr/>
            <p:nvPr/>
          </p:nvSpPr>
          <p:spPr>
            <a:xfrm>
              <a:off x="0" y="0"/>
              <a:ext cx="4816592" cy="215764"/>
            </a:xfrm>
            <a:custGeom>
              <a:avLst/>
              <a:gdLst/>
              <a:ahLst/>
              <a:cxnLst/>
              <a:rect l="l" t="t" r="r" b="b"/>
              <a:pathLst>
                <a:path w="4816592" h="215764" extrusionOk="0">
                  <a:moveTo>
                    <a:pt x="0" y="0"/>
                  </a:moveTo>
                  <a:lnTo>
                    <a:pt x="4816592" y="0"/>
                  </a:lnTo>
                  <a:lnTo>
                    <a:pt x="4816592" y="215764"/>
                  </a:lnTo>
                  <a:lnTo>
                    <a:pt x="0" y="215764"/>
                  </a:lnTo>
                  <a:close/>
                </a:path>
              </a:pathLst>
            </a:custGeom>
            <a:solidFill>
              <a:srgbClr val="7E58F0"/>
            </a:solidFill>
            <a:ln>
              <a:noFill/>
            </a:ln>
          </p:spPr>
        </p:sp>
        <p:sp>
          <p:nvSpPr>
            <p:cNvPr id="328" name="Google Shape;328;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29" name="Google Shape;329;p20"/>
          <p:cNvSpPr txBox="1"/>
          <p:nvPr/>
        </p:nvSpPr>
        <p:spPr>
          <a:xfrm>
            <a:off x="7582535" y="62230"/>
            <a:ext cx="5170805" cy="84836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GB" altLang="en-US" sz="4600" b="1">
                <a:solidFill>
                  <a:srgbClr val="F4F6FC"/>
                </a:solidFill>
                <a:latin typeface="Montserrat"/>
                <a:ea typeface="Montserrat"/>
                <a:cs typeface="Montserrat"/>
                <a:sym typeface="Montserrat"/>
              </a:rPr>
              <a:t>Social Impact</a:t>
            </a:r>
            <a:endParaRPr lang="en-GB" altLang="en-US" sz="4600" b="1">
              <a:solidFill>
                <a:srgbClr val="F4F6FC"/>
              </a:solidFill>
              <a:latin typeface="Montserrat"/>
              <a:ea typeface="Montserrat"/>
              <a:cs typeface="Montserrat"/>
              <a:sym typeface="Montserrat"/>
            </a:endParaRPr>
          </a:p>
        </p:txBody>
      </p:sp>
      <p:sp>
        <p:nvSpPr>
          <p:cNvPr id="330" name="Google Shape;330;p20"/>
          <p:cNvSpPr txBox="1"/>
          <p:nvPr/>
        </p:nvSpPr>
        <p:spPr>
          <a:xfrm>
            <a:off x="547370" y="1436370"/>
            <a:ext cx="17456150" cy="4930775"/>
          </a:xfrm>
          <a:prstGeom prst="rect">
            <a:avLst/>
          </a:prstGeom>
          <a:noFill/>
          <a:ln>
            <a:noFill/>
          </a:ln>
        </p:spPr>
        <p:txBody>
          <a:bodyPr spcFirstLastPara="1" wrap="square" lIns="0" tIns="0" rIns="0" bIns="0" anchor="t" anchorCtr="0">
            <a:noAutofit/>
          </a:bodyPr>
          <a:lstStyle/>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Early Detection and Prevention: </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Pred+</a:t>
            </a:r>
            <a:r>
              <a:rPr lang="en-US" sz="2700">
                <a:solidFill>
                  <a:srgbClr val="13193D"/>
                </a:solidFill>
                <a:latin typeface="Poppins" panose="00000500000000000000"/>
                <a:ea typeface="Poppins" panose="00000500000000000000"/>
                <a:cs typeface="Poppins" panose="00000500000000000000"/>
                <a:sym typeface="Poppins" panose="00000500000000000000"/>
              </a:rPr>
              <a:t> help users detect diseases at an early stage when they might be more treatable or manageable. This can potentially save lives and reduce the severity of illnesses.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Healthcare Accessibility:</a:t>
            </a:r>
            <a:r>
              <a:rPr lang="en-US" sz="2700">
                <a:solidFill>
                  <a:srgbClr val="13193D"/>
                </a:solidFill>
                <a:latin typeface="Poppins" panose="00000500000000000000"/>
                <a:ea typeface="Poppins" panose="00000500000000000000"/>
                <a:cs typeface="Poppins" panose="00000500000000000000"/>
                <a:sym typeface="Poppins" panose="00000500000000000000"/>
              </a:rPr>
              <a:t> It</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 provides</a:t>
            </a:r>
            <a:r>
              <a:rPr lang="en-US" sz="2700">
                <a:solidFill>
                  <a:srgbClr val="13193D"/>
                </a:solidFill>
                <a:latin typeface="Poppins" panose="00000500000000000000"/>
                <a:ea typeface="Poppins" panose="00000500000000000000"/>
                <a:cs typeface="Poppins" panose="00000500000000000000"/>
                <a:sym typeface="Poppins" panose="00000500000000000000"/>
              </a:rPr>
              <a:t> access to health information and predictions to people who may not have easy access to healthcare services, especially in remote or underserved areas.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Empowerment:</a:t>
            </a:r>
            <a:r>
              <a:rPr lang="en-US" sz="2700">
                <a:solidFill>
                  <a:srgbClr val="13193D"/>
                </a:solidFill>
                <a:latin typeface="Poppins" panose="00000500000000000000"/>
                <a:ea typeface="Poppins" panose="00000500000000000000"/>
                <a:cs typeface="Poppins" panose="00000500000000000000"/>
                <a:sym typeface="Poppins" panose="00000500000000000000"/>
              </a:rPr>
              <a:t> Users can become more proactive about their health by regularly checking their risk factors and making lifestyle changes to reduce their disease probability.</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Reduced Healthcare Costs:</a:t>
            </a:r>
            <a:r>
              <a:rPr lang="en-US" sz="2700">
                <a:solidFill>
                  <a:srgbClr val="13193D"/>
                </a:solidFill>
                <a:latin typeface="Poppins" panose="00000500000000000000"/>
                <a:ea typeface="Poppins" panose="00000500000000000000"/>
                <a:cs typeface="Poppins" panose="00000500000000000000"/>
                <a:sym typeface="Poppins" panose="00000500000000000000"/>
              </a:rPr>
              <a:t> Early detection and prevention can reduce the overall healthcare costs by avoiding expensive treatments for advanced diseases.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Data Collection for Research</a:t>
            </a:r>
            <a:r>
              <a:rPr lang="en-US" sz="2700">
                <a:solidFill>
                  <a:srgbClr val="13193D"/>
                </a:solidFill>
                <a:latin typeface="Poppins" panose="00000500000000000000"/>
                <a:ea typeface="Poppins" panose="00000500000000000000"/>
                <a:cs typeface="Poppins" panose="00000500000000000000"/>
                <a:sym typeface="Poppins" panose="00000500000000000000"/>
              </a:rPr>
              <a:t>: With user consent and privacy protections, the data collected through </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the </a:t>
            </a:r>
            <a:r>
              <a:rPr lang="en-US" sz="2700">
                <a:solidFill>
                  <a:srgbClr val="13193D"/>
                </a:solidFill>
                <a:latin typeface="Poppins" panose="00000500000000000000"/>
                <a:ea typeface="Poppins" panose="00000500000000000000"/>
                <a:cs typeface="Poppins" panose="00000500000000000000"/>
                <a:sym typeface="Poppins" panose="00000500000000000000"/>
              </a:rPr>
              <a:t>website could contribute to valuable medical research and epidemiological studies.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3469</Words>
  <Application>WPS Presentation</Application>
  <PresentationFormat/>
  <Paragraphs>95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Calibri</vt:lpstr>
      <vt:lpstr>Montserrat</vt:lpstr>
      <vt:lpstr>Poppins</vt:lpstr>
      <vt:lpstr>Montserrat Black</vt:lpstr>
      <vt:lpstr>Microsoft YaHei</vt:lpstr>
      <vt:lpstr>Arial Unicode MS</vt:lpstr>
      <vt:lpstr>Verdana</vt:lpstr>
      <vt:lpstr>Wingdings</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tusha</cp:lastModifiedBy>
  <cp:revision>2</cp:revision>
  <dcterms:created xsi:type="dcterms:W3CDTF">2023-09-10T09:04:52Z</dcterms:created>
  <dcterms:modified xsi:type="dcterms:W3CDTF">2023-09-10T09:22:17Z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75E587349082447CB1F8F0ED9E21E232_13</vt:lpwstr>
  </property>
  <property fmtid="{D5CDD505-2E9C-101B-9397-08002B2CF9AE}" pid="3" name="KSOProductBuildVer">
    <vt:lpwstr>1033-12.2.0.13201</vt:lpwstr>
  </property>
</Properties>
</file>