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5"/>
  </p:normalViewPr>
  <p:slideViewPr>
    <p:cSldViewPr snapToGrid="0" snapToObjects="1">
      <p:cViewPr varScale="1">
        <p:scale>
          <a:sx n="94" d="100"/>
          <a:sy n="94"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11/28/16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11/28/16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11/28/16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Project</a:t>
            </a:r>
            <a:endParaRPr lang="en-US" dirty="0"/>
          </a:p>
        </p:txBody>
      </p:sp>
      <p:sp>
        <p:nvSpPr>
          <p:cNvPr id="3" name="Subtitle 2"/>
          <p:cNvSpPr>
            <a:spLocks noGrp="1"/>
          </p:cNvSpPr>
          <p:nvPr>
            <p:ph type="subTitle" idx="1"/>
          </p:nvPr>
        </p:nvSpPr>
        <p:spPr/>
        <p:txBody>
          <a:bodyPr/>
          <a:lstStyle/>
          <a:p>
            <a:r>
              <a:rPr lang="en-US" dirty="0" smtClean="0"/>
              <a:t>Nicklaus Rhodes, </a:t>
            </a:r>
            <a:r>
              <a:rPr lang="en-US" dirty="0" err="1" smtClean="0"/>
              <a:t>Cizhen</a:t>
            </a:r>
            <a:r>
              <a:rPr lang="en-US" dirty="0" smtClean="0"/>
              <a:t> </a:t>
            </a:r>
            <a:r>
              <a:rPr lang="en-US" dirty="0" err="1" smtClean="0"/>
              <a:t>wu</a:t>
            </a:r>
            <a:r>
              <a:rPr lang="en-US" dirty="0" smtClean="0"/>
              <a:t>, </a:t>
            </a:r>
            <a:r>
              <a:rPr lang="en-US" dirty="0" err="1" smtClean="0"/>
              <a:t>Shuai</a:t>
            </a:r>
            <a:r>
              <a:rPr lang="en-US" dirty="0" smtClean="0"/>
              <a:t> yuan, </a:t>
            </a:r>
            <a:r>
              <a:rPr lang="en-US" dirty="0" err="1" smtClean="0"/>
              <a:t>Uddipan</a:t>
            </a:r>
            <a:r>
              <a:rPr lang="en-US" dirty="0" smtClean="0"/>
              <a:t> Chatterjee</a:t>
            </a:r>
            <a:endParaRPr lang="en-US" dirty="0"/>
          </a:p>
        </p:txBody>
      </p:sp>
    </p:spTree>
    <p:extLst>
      <p:ext uri="{BB962C8B-B14F-4D97-AF65-F5344CB8AC3E}">
        <p14:creationId xmlns:p14="http://schemas.microsoft.com/office/powerpoint/2010/main" val="873243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Cleanup &amp; Preprocessing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The following columns were discarded while data preprocessing due to having least impact on the outcome attribute </a:t>
            </a:r>
            <a:r>
              <a:rPr lang="en-US" dirty="0" err="1" smtClean="0"/>
              <a:t>loss_amount</a:t>
            </a:r>
            <a:r>
              <a:rPr lang="en-US" dirty="0" smtClean="0"/>
              <a:t>.</a:t>
            </a:r>
          </a:p>
          <a:p>
            <a:pPr lvl="1">
              <a:buFont typeface="Arial" charset="0"/>
              <a:buChar char="•"/>
            </a:pPr>
            <a:r>
              <a:rPr lang="en-US" dirty="0" err="1" smtClean="0"/>
              <a:t>Vehicle_Annual_Miles</a:t>
            </a:r>
            <a:endParaRPr lang="en-US" dirty="0" smtClean="0"/>
          </a:p>
          <a:p>
            <a:pPr lvl="1">
              <a:buFont typeface="Arial" charset="0"/>
              <a:buChar char="•"/>
            </a:pPr>
            <a:r>
              <a:rPr lang="en-US" dirty="0" err="1" smtClean="0"/>
              <a:t>Vehicle_Comprehensive_Coverage_Limit</a:t>
            </a:r>
            <a:endParaRPr lang="en-US" dirty="0" smtClean="0"/>
          </a:p>
          <a:p>
            <a:pPr lvl="1">
              <a:buFont typeface="Arial" charset="0"/>
              <a:buChar char="•"/>
            </a:pPr>
            <a:r>
              <a:rPr lang="en-US" dirty="0" err="1" smtClean="0"/>
              <a:t>Driver_Minimum_Age</a:t>
            </a:r>
            <a:endParaRPr lang="en-US" dirty="0" smtClean="0"/>
          </a:p>
          <a:p>
            <a:pPr lvl="1">
              <a:buFont typeface="Arial" charset="0"/>
              <a:buChar char="•"/>
            </a:pPr>
            <a:r>
              <a:rPr lang="en-US" dirty="0" err="1" smtClean="0"/>
              <a:t>Driver_Maximum_Age</a:t>
            </a:r>
            <a:endParaRPr lang="en-US" dirty="0" smtClean="0"/>
          </a:p>
          <a:p>
            <a:pPr lvl="1">
              <a:buFont typeface="Arial" charset="0"/>
              <a:buChar char="•"/>
            </a:pPr>
            <a:r>
              <a:rPr lang="en-US" dirty="0" err="1" smtClean="0"/>
              <a:t>EEA_PolicyYear</a:t>
            </a:r>
            <a:endParaRPr lang="en-US" dirty="0" smtClean="0"/>
          </a:p>
          <a:p>
            <a:pPr lvl="1">
              <a:buFont typeface="Arial" charset="0"/>
              <a:buChar char="•"/>
            </a:pPr>
            <a:r>
              <a:rPr lang="en-US" dirty="0" err="1" smtClean="0"/>
              <a:t>Vehicle_New_Cost_Amount</a:t>
            </a:r>
            <a:endParaRPr lang="en-US" dirty="0" smtClean="0"/>
          </a:p>
          <a:p>
            <a:pPr lvl="1">
              <a:buFont typeface="Arial" charset="0"/>
              <a:buChar char="•"/>
            </a:pPr>
            <a:r>
              <a:rPr lang="en-US" dirty="0" err="1" smtClean="0"/>
              <a:t>Vehicle_Make_Description</a:t>
            </a:r>
            <a:endParaRPr lang="en-US" dirty="0" smtClean="0"/>
          </a:p>
          <a:p>
            <a:pPr lvl="1">
              <a:buFont typeface="Arial" charset="0"/>
              <a:buChar char="•"/>
            </a:pPr>
            <a:r>
              <a:rPr lang="en-US" dirty="0"/>
              <a:t>EEA_Policy_Zip_Code_3</a:t>
            </a:r>
            <a:endParaRPr lang="en-US" b="1" dirty="0" smtClean="0"/>
          </a:p>
        </p:txBody>
      </p:sp>
    </p:spTree>
    <p:extLst>
      <p:ext uri="{BB962C8B-B14F-4D97-AF65-F5344CB8AC3E}">
        <p14:creationId xmlns:p14="http://schemas.microsoft.com/office/powerpoint/2010/main" val="1942986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Cleanup &amp; Preprocessing</a:t>
            </a:r>
            <a:endParaRPr lang="en-US" dirty="0"/>
          </a:p>
        </p:txBody>
      </p:sp>
      <p:sp>
        <p:nvSpPr>
          <p:cNvPr id="3" name="Content Placeholder 2"/>
          <p:cNvSpPr>
            <a:spLocks noGrp="1"/>
          </p:cNvSpPr>
          <p:nvPr>
            <p:ph idx="1"/>
          </p:nvPr>
        </p:nvSpPr>
        <p:spPr/>
        <p:txBody>
          <a:bodyPr/>
          <a:lstStyle/>
          <a:p>
            <a:r>
              <a:rPr lang="en-US" dirty="0" smtClean="0"/>
              <a:t>The column which contained invalid values occurring in a small number of occasions we deleted those records. The columns are given as follows:</a:t>
            </a:r>
          </a:p>
          <a:p>
            <a:pPr lvl="1">
              <a:buFont typeface="Arial" charset="0"/>
              <a:buChar char="•"/>
            </a:pPr>
            <a:r>
              <a:rPr lang="en-US" dirty="0" err="1" smtClean="0"/>
              <a:t>EEA_Policy_Tenure</a:t>
            </a:r>
            <a:endParaRPr lang="en-US" dirty="0" smtClean="0"/>
          </a:p>
          <a:p>
            <a:pPr lvl="1">
              <a:buFont typeface="Arial" charset="0"/>
              <a:buChar char="•"/>
            </a:pPr>
            <a:r>
              <a:rPr lang="en-US" dirty="0" err="1" smtClean="0"/>
              <a:t>Vehicle_Symbol</a:t>
            </a:r>
            <a:endParaRPr lang="en-US" dirty="0" smtClean="0"/>
          </a:p>
          <a:p>
            <a:pPr lvl="1">
              <a:buFont typeface="Arial" charset="0"/>
              <a:buChar char="•"/>
            </a:pPr>
            <a:r>
              <a:rPr lang="en-US" dirty="0" err="1" smtClean="0"/>
              <a:t>Vehicle_Days_Per_Week_Driven</a:t>
            </a:r>
            <a:endParaRPr lang="en-US" dirty="0" smtClean="0"/>
          </a:p>
          <a:p>
            <a:pPr lvl="1">
              <a:buFont typeface="Arial" charset="0"/>
              <a:buChar char="•"/>
            </a:pPr>
            <a:r>
              <a:rPr lang="en-US" dirty="0" err="1"/>
              <a:t>Vehicle_Anti_Theft_Device</a:t>
            </a:r>
            <a:endParaRPr lang="en-US" dirty="0"/>
          </a:p>
        </p:txBody>
      </p:sp>
    </p:spTree>
    <p:extLst>
      <p:ext uri="{BB962C8B-B14F-4D97-AF65-F5344CB8AC3E}">
        <p14:creationId xmlns:p14="http://schemas.microsoft.com/office/powerpoint/2010/main" val="930512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&amp; Preprocessing</a:t>
            </a:r>
          </a:p>
        </p:txBody>
      </p:sp>
      <p:sp>
        <p:nvSpPr>
          <p:cNvPr id="3" name="Content Placeholder 2"/>
          <p:cNvSpPr>
            <a:spLocks noGrp="1"/>
          </p:cNvSpPr>
          <p:nvPr>
            <p:ph idx="1"/>
          </p:nvPr>
        </p:nvSpPr>
        <p:spPr/>
        <p:txBody>
          <a:bodyPr/>
          <a:lstStyle/>
          <a:p>
            <a:r>
              <a:rPr lang="en-US" dirty="0" smtClean="0"/>
              <a:t>We replaced invalid data in some column where they occurred in a large no of instances in some occasion by the mean of the column or by an unique numeric values (as 00000 for invalid zip code). These columns are as follows:</a:t>
            </a:r>
          </a:p>
          <a:p>
            <a:pPr lvl="1">
              <a:buFont typeface="Arial" charset="0"/>
              <a:buChar char="•"/>
            </a:pPr>
            <a:r>
              <a:rPr lang="en-US" dirty="0" err="1" smtClean="0"/>
              <a:t>Policy_Zip_Code_Garaging_Location</a:t>
            </a:r>
            <a:r>
              <a:rPr lang="en-US" dirty="0" smtClean="0"/>
              <a:t> : </a:t>
            </a:r>
            <a:r>
              <a:rPr lang="is-IS" dirty="0" smtClean="0"/>
              <a:t>00000</a:t>
            </a:r>
          </a:p>
          <a:p>
            <a:pPr lvl="1">
              <a:buFont typeface="Arial" charset="0"/>
              <a:buChar char="•"/>
            </a:pPr>
            <a:r>
              <a:rPr lang="en-US" dirty="0" err="1" smtClean="0"/>
              <a:t>Vehicle_Miles_To_Work</a:t>
            </a:r>
            <a:r>
              <a:rPr lang="en-US" dirty="0" smtClean="0"/>
              <a:t>: mean</a:t>
            </a:r>
          </a:p>
          <a:p>
            <a:pPr lvl="1">
              <a:buFont typeface="Arial" charset="0"/>
              <a:buChar char="•"/>
            </a:pPr>
            <a:r>
              <a:rPr lang="en-US" dirty="0" err="1" smtClean="0"/>
              <a:t>Vehicle_Passive_Restraint:Y</a:t>
            </a:r>
            <a:r>
              <a:rPr lang="en-US" dirty="0" smtClean="0"/>
              <a:t> (most recurring value)</a:t>
            </a:r>
          </a:p>
          <a:p>
            <a:pPr lvl="1">
              <a:buFont typeface="Arial" charset="0"/>
              <a:buChar char="•"/>
            </a:pPr>
            <a:r>
              <a:rPr lang="en-US" dirty="0" err="1"/>
              <a:t>Vehicle_Med_Pay_Limit</a:t>
            </a:r>
            <a:r>
              <a:rPr lang="en-US" dirty="0" smtClean="0"/>
              <a:t>: mean</a:t>
            </a:r>
          </a:p>
          <a:p>
            <a:pPr lvl="1">
              <a:buFont typeface="Arial" charset="0"/>
              <a:buChar char="•"/>
            </a:pPr>
            <a:r>
              <a:rPr lang="en-US" dirty="0" err="1" smtClean="0"/>
              <a:t>Vehicle_Physical_Damage_Limit</a:t>
            </a:r>
            <a:r>
              <a:rPr lang="en-US" dirty="0" smtClean="0"/>
              <a:t> : 0000</a:t>
            </a:r>
          </a:p>
          <a:p>
            <a:pPr lvl="1">
              <a:buFont typeface="Arial" charset="0"/>
              <a:buChar char="•"/>
            </a:pPr>
            <a:r>
              <a:rPr lang="en-US" dirty="0" err="1" smtClean="0"/>
              <a:t>Vehicle_Collision_Coverage_Deductible</a:t>
            </a:r>
            <a:r>
              <a:rPr lang="en-US" dirty="0" smtClean="0"/>
              <a:t>: 0000</a:t>
            </a:r>
          </a:p>
          <a:p>
            <a:pPr lvl="1">
              <a:buFont typeface="Arial" charset="0"/>
              <a:buChar char="•"/>
            </a:pPr>
            <a:endParaRPr lang="en-US" dirty="0"/>
          </a:p>
        </p:txBody>
      </p:sp>
    </p:spTree>
    <p:extLst>
      <p:ext uri="{BB962C8B-B14F-4D97-AF65-F5344CB8AC3E}">
        <p14:creationId xmlns:p14="http://schemas.microsoft.com/office/powerpoint/2010/main" val="2033978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step modeling approach</a:t>
            </a:r>
            <a:endParaRPr lang="en-US" dirty="0"/>
          </a:p>
        </p:txBody>
      </p:sp>
      <p:sp>
        <p:nvSpPr>
          <p:cNvPr id="3" name="Content Placeholder 2"/>
          <p:cNvSpPr>
            <a:spLocks noGrp="1"/>
          </p:cNvSpPr>
          <p:nvPr>
            <p:ph idx="1"/>
          </p:nvPr>
        </p:nvSpPr>
        <p:spPr/>
        <p:txBody>
          <a:bodyPr/>
          <a:lstStyle/>
          <a:p>
            <a:r>
              <a:rPr lang="en-US" smtClean="0"/>
              <a:t>We had run our whole dataset on Linear Bayesian Models as well as Neural Networks but did not get an accurate results due to the fact that the data contains large number of rows with 0 claim count.</a:t>
            </a:r>
          </a:p>
          <a:p>
            <a:r>
              <a:rPr lang="en-US" smtClean="0"/>
              <a:t>Thus we decided to do a two step model where at first we we run our dataset through a decision tree which determines the probable policies which can have a claim count. Once we have identified the policies we run the dataset on our 2nd model which is  neural network giving us the loss_amount for those policies.</a:t>
            </a:r>
            <a:endParaRPr lang="en-US" dirty="0"/>
          </a:p>
        </p:txBody>
      </p:sp>
    </p:spTree>
    <p:extLst>
      <p:ext uri="{BB962C8B-B14F-4D97-AF65-F5344CB8AC3E}">
        <p14:creationId xmlns:p14="http://schemas.microsoft.com/office/powerpoint/2010/main" val="1313744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err="1" smtClean="0"/>
              <a:t>Baysian</a:t>
            </a:r>
            <a:r>
              <a:rPr lang="en-US" dirty="0" smtClean="0"/>
              <a:t> &amp; Neural Network</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6963" y="2322502"/>
            <a:ext cx="4938712" cy="3070247"/>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310366"/>
            <a:ext cx="4937125" cy="3094519"/>
          </a:xfrm>
        </p:spPr>
      </p:pic>
    </p:spTree>
    <p:extLst>
      <p:ext uri="{BB962C8B-B14F-4D97-AF65-F5344CB8AC3E}">
        <p14:creationId xmlns:p14="http://schemas.microsoft.com/office/powerpoint/2010/main" val="1202673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-1 &amp; 2</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Setting training and testing data size</a:t>
            </a:r>
          </a:p>
          <a:p>
            <a:pPr>
              <a:buFont typeface="Arial" charset="0"/>
              <a:buChar char="•"/>
            </a:pPr>
            <a:r>
              <a:rPr lang="en-US" dirty="0" smtClean="0"/>
              <a:t>Categorizing continuous data columns </a:t>
            </a:r>
          </a:p>
          <a:p>
            <a:pPr>
              <a:buFont typeface="Arial" charset="0"/>
              <a:buChar char="•"/>
            </a:pPr>
            <a:r>
              <a:rPr lang="en-US" dirty="0" smtClean="0"/>
              <a:t>Encoding the dataset</a:t>
            </a:r>
          </a:p>
          <a:p>
            <a:pPr>
              <a:buFont typeface="Arial" charset="0"/>
              <a:buChar char="•"/>
            </a:pPr>
            <a:r>
              <a:rPr lang="en-US" dirty="0" smtClean="0"/>
              <a:t>Applying Ridge regression to the model</a:t>
            </a:r>
          </a:p>
          <a:p>
            <a:pPr>
              <a:buFont typeface="Arial" charset="0"/>
              <a:buChar char="•"/>
            </a:pPr>
            <a:r>
              <a:rPr lang="en-US" dirty="0" smtClean="0"/>
              <a:t>Apply feature selection with help of RFE</a:t>
            </a:r>
          </a:p>
        </p:txBody>
      </p:sp>
    </p:spTree>
    <p:extLst>
      <p:ext uri="{BB962C8B-B14F-4D97-AF65-F5344CB8AC3E}">
        <p14:creationId xmlns:p14="http://schemas.microsoft.com/office/powerpoint/2010/main" val="199929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-1 &amp; 2</a:t>
            </a:r>
          </a:p>
        </p:txBody>
      </p:sp>
      <p:sp>
        <p:nvSpPr>
          <p:cNvPr id="4" name="Text Placeholder 3"/>
          <p:cNvSpPr>
            <a:spLocks noGrp="1"/>
          </p:cNvSpPr>
          <p:nvPr>
            <p:ph type="body" idx="1"/>
          </p:nvPr>
        </p:nvSpPr>
        <p:spPr/>
        <p:txBody>
          <a:bodyPr/>
          <a:lstStyle/>
          <a:p>
            <a:endParaRPr lang="en-US"/>
          </a:p>
        </p:txBody>
      </p:sp>
      <p:sp>
        <p:nvSpPr>
          <p:cNvPr id="3" name="Content Placeholder 2"/>
          <p:cNvSpPr>
            <a:spLocks noGrp="1"/>
          </p:cNvSpPr>
          <p:nvPr>
            <p:ph sz="half" idx="2"/>
          </p:nvPr>
        </p:nvSpPr>
        <p:spPr/>
        <p:txBody>
          <a:bodyPr/>
          <a:lstStyle/>
          <a:p>
            <a:pPr>
              <a:buFont typeface="Arial" charset="0"/>
              <a:buChar char="•"/>
            </a:pPr>
            <a:r>
              <a:rPr lang="en-US" dirty="0"/>
              <a:t>Standardize features by removing the mean and scaling to unit variance(</a:t>
            </a:r>
            <a:r>
              <a:rPr lang="en-US" dirty="0" err="1"/>
              <a:t>StandardScaler</a:t>
            </a:r>
            <a:r>
              <a:rPr lang="en-US" dirty="0"/>
              <a:t>)</a:t>
            </a:r>
          </a:p>
          <a:p>
            <a:pPr>
              <a:buFont typeface="Arial" charset="0"/>
              <a:buChar char="•"/>
            </a:pPr>
            <a:r>
              <a:rPr lang="en-US" dirty="0"/>
              <a:t>Applying dimensionality reduction (PCA)</a:t>
            </a:r>
          </a:p>
          <a:p>
            <a:pPr>
              <a:buFont typeface="Arial" charset="0"/>
              <a:buChar char="•"/>
            </a:pPr>
            <a:r>
              <a:rPr lang="en-US" dirty="0"/>
              <a:t>Applying decision tree to determine if the record is likely to have a claim or not</a:t>
            </a:r>
          </a:p>
          <a:p>
            <a:pPr>
              <a:buFont typeface="Arial" charset="0"/>
              <a:buChar char="•"/>
            </a:pPr>
            <a:r>
              <a:rPr lang="en-US" dirty="0"/>
              <a:t>If it has a claim pass the record to the neural network where the </a:t>
            </a:r>
            <a:r>
              <a:rPr lang="en-US" dirty="0" err="1"/>
              <a:t>loss_count</a:t>
            </a:r>
            <a:r>
              <a:rPr lang="en-US" dirty="0"/>
              <a:t> would be predicted.</a:t>
            </a:r>
          </a:p>
          <a:p>
            <a:pPr>
              <a:buFont typeface="Arial" charset="0"/>
              <a:buChar char="•"/>
            </a:pPr>
            <a:endParaRPr lang="en-US" dirty="0"/>
          </a:p>
          <a:p>
            <a:pPr>
              <a:buFont typeface="Arial" charset="0"/>
              <a:buChar char="•"/>
            </a:pPr>
            <a:endParaRPr lang="en-US" dirty="0"/>
          </a:p>
          <a:p>
            <a:endParaRPr lang="en-US" dirty="0"/>
          </a:p>
        </p:txBody>
      </p:sp>
      <p:sp>
        <p:nvSpPr>
          <p:cNvPr id="5" name="Text Placeholder 4"/>
          <p:cNvSpPr>
            <a:spLocks noGrp="1"/>
          </p:cNvSpPr>
          <p:nvPr>
            <p:ph type="body" sz="quarter" idx="3"/>
          </p:nvPr>
        </p:nvSpPr>
        <p:spPr/>
        <p:txBody>
          <a:bodyPr/>
          <a:lstStyle/>
          <a:p>
            <a:endParaRPr lang="en-US"/>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18238" y="2607229"/>
            <a:ext cx="4937125" cy="3329467"/>
          </a:xfrm>
        </p:spPr>
      </p:pic>
    </p:spTree>
    <p:extLst>
      <p:ext uri="{BB962C8B-B14F-4D97-AF65-F5344CB8AC3E}">
        <p14:creationId xmlns:p14="http://schemas.microsoft.com/office/powerpoint/2010/main" val="335993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100</TotalTime>
  <Words>345</Words>
  <Application>Microsoft Macintosh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Arial</vt:lpstr>
      <vt:lpstr>Retrospect</vt:lpstr>
      <vt:lpstr>Machine Learning Project</vt:lpstr>
      <vt:lpstr>Data Cleanup &amp; Preprocessing</vt:lpstr>
      <vt:lpstr>Data Cleanup &amp; Preprocessing</vt:lpstr>
      <vt:lpstr>Data Cleanup &amp; Preprocessing</vt:lpstr>
      <vt:lpstr>Two step modeling approach</vt:lpstr>
      <vt:lpstr>Linear Baysian &amp; Neural Network</vt:lpstr>
      <vt:lpstr>Model -1 &amp; 2</vt:lpstr>
      <vt:lpstr>Model -1 &amp; 2</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dc:title>
  <dc:creator>CHATTERJEE, UDDIPAN</dc:creator>
  <cp:lastModifiedBy>CHATTERJEE, UDDIPAN</cp:lastModifiedBy>
  <cp:revision>9</cp:revision>
  <dcterms:created xsi:type="dcterms:W3CDTF">2016-11-29T03:35:00Z</dcterms:created>
  <dcterms:modified xsi:type="dcterms:W3CDTF">2016-11-29T05:15:57Z</dcterms:modified>
</cp:coreProperties>
</file>