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58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7876"/>
  </p:normalViewPr>
  <p:slideViewPr>
    <p:cSldViewPr snapToGrid="0" snapToObjects="1">
      <p:cViewPr varScale="1">
        <p:scale>
          <a:sx n="127" d="100"/>
          <a:sy n="127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60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016DC-6D46-D44D-B143-CCF0FE0B50F7}" type="datetimeFigureOut">
              <a:t>2020-02-16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88F30-99F6-3545-BB58-11169004BD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6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88F30-99F6-3545-BB58-11169004BD53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88F30-99F6-3545-BB58-11169004BD53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0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0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7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4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2020-02-16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2020-02-16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2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2020-02-16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4504-83CD-7C4C-A27D-DE3637908E76}" type="datetimeFigureOut">
              <a:t>2020-02-16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9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ight Arrow 155"/>
          <p:cNvSpPr/>
          <p:nvPr/>
        </p:nvSpPr>
        <p:spPr>
          <a:xfrm rot="5400000" flipV="1">
            <a:off x="10548503" y="5461800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Arrow 113"/>
          <p:cNvSpPr/>
          <p:nvPr/>
        </p:nvSpPr>
        <p:spPr>
          <a:xfrm rot="16200000">
            <a:off x="1100734" y="5492284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 rot="5400000" flipV="1">
            <a:off x="10545978" y="3261289"/>
            <a:ext cx="52286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 rot="16200000">
            <a:off x="8185794" y="3263811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/>
          <p:cNvSpPr/>
          <p:nvPr/>
        </p:nvSpPr>
        <p:spPr>
          <a:xfrm rot="5400000" flipV="1">
            <a:off x="3196995" y="325876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Arrow 112"/>
          <p:cNvSpPr/>
          <p:nvPr/>
        </p:nvSpPr>
        <p:spPr>
          <a:xfrm rot="16200000">
            <a:off x="3783374" y="326381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10"/>
          <p:cNvSpPr/>
          <p:nvPr/>
        </p:nvSpPr>
        <p:spPr>
          <a:xfrm rot="5400000" flipV="1">
            <a:off x="5824124" y="3257755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 rot="16200000">
            <a:off x="1099728" y="326280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>
          <a:xfrm>
            <a:off x="9285288" y="2144806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/>
          <p:cNvSpPr/>
          <p:nvPr/>
        </p:nvSpPr>
        <p:spPr>
          <a:xfrm>
            <a:off x="6917540" y="4370140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>
            <a:off x="4554847" y="2143800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>
            <a:off x="2192140" y="2142793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615"/>
            <a:ext cx="10515600" cy="571577"/>
          </a:xfrm>
        </p:spPr>
        <p:txBody>
          <a:bodyPr/>
          <a:lstStyle/>
          <a:p>
            <a:pPr algn="ctr"/>
            <a:r>
              <a:rPr lang="en-US"/>
              <a:t>The Acton Compiler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136" y="143219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5136" y="143219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Kinds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5136" y="1801522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annotations for well-formedness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annotation wildcards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901089" y="5950211"/>
            <a:ext cx="8389821" cy="678232"/>
            <a:chOff x="1464705" y="5947253"/>
            <a:chExt cx="9262589" cy="678232"/>
          </a:xfrm>
          <a:scene3d>
            <a:camera prst="perspectiveRelaxed" fov="7200000"/>
            <a:lightRig rig="threePt" dir="t"/>
          </a:scene3d>
        </p:grpSpPr>
        <p:sp>
          <p:nvSpPr>
            <p:cNvPr id="53" name="Rectangle 52"/>
            <p:cNvSpPr/>
            <p:nvPr/>
          </p:nvSpPr>
          <p:spPr>
            <a:xfrm>
              <a:off x="1464705" y="5947254"/>
              <a:ext cx="9262589" cy="6782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77567" y="6121586"/>
              <a:ext cx="4033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Static semantics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80362" y="6119871"/>
              <a:ext cx="4033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Dynamic semantics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683660" y="5947253"/>
              <a:ext cx="829628" cy="678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2887836" y="1433196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887836" y="1433196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Types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87836" y="1802528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Infer missing types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correctness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Infer effects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Resolve overloading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Compute the MRO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Write interface files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50536" y="1434202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250536" y="1434202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Normalizer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250536" y="1803534"/>
            <a:ext cx="1712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Qualify global names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Turn comprehensions into loops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Move parameter defaults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Simplify assignments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613236" y="1435208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7613236" y="1435208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LambdaLifter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13236" y="1804540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Turn free variables into parameters or self-attributes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Lift all functions and classes to the top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or nearest class level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26145" y="365562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26145" y="365562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Parser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6145" y="4024952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grammar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Identify recursive definition groups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Build syntax tree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88845" y="3656626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888845" y="3656626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Solver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888845" y="4025958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Validate subtyping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Identify overloading witnesses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Compute LUBs/GLBs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Match function args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Apply defaults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251545" y="3657632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251545" y="3657632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Deactorizer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251545" y="4026964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actors with classes and RTS calls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Wrap actor methods into RTS calls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614245" y="3658638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614245" y="3658638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CPS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614245" y="4027970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Turn all (blocking) functions and calls into continuations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exception handlers with RTS calls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976949" y="143723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976949" y="143723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CodeGen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976949" y="1806562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Print function defs in C syntax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Print classes as C struct types and function-pointer tables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85194" y="5479381"/>
            <a:ext cx="83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Acton text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848818" y="3239403"/>
            <a:ext cx="54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C text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235855" y="1760908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141472" y="3215383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495333" y="3227290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401849" y="3240121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598562" y="1753234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300429" y="1753233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963190" y="3974057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537729" y="3235073"/>
            <a:ext cx="888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Constraints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081001" y="3236079"/>
            <a:ext cx="1001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Substitutions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9976945" y="3668156"/>
            <a:ext cx="1673064" cy="167001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9982446" y="3682963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Clang + RTS lib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9984493" y="4052957"/>
            <a:ext cx="1673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Scheduler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Socket IO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Built-in data structs</a:t>
            </a:r>
            <a:br>
              <a:rPr lang="en-US" sz="1200"/>
            </a:br>
            <a:r>
              <a:rPr lang="en-US" sz="1200"/>
              <a:t>(list,dict,set,str)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Garbage collection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0867093" y="5426491"/>
            <a:ext cx="861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Executable</a:t>
            </a:r>
          </a:p>
        </p:txBody>
      </p:sp>
    </p:spTree>
    <p:extLst>
      <p:ext uri="{BB962C8B-B14F-4D97-AF65-F5344CB8AC3E}">
        <p14:creationId xmlns:p14="http://schemas.microsoft.com/office/powerpoint/2010/main" val="13793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89468"/>
          </a:xfrm>
        </p:spPr>
        <p:txBody>
          <a:bodyPr/>
          <a:lstStyle/>
          <a:p>
            <a:pPr algn="ctr"/>
            <a:r>
              <a:rPr lang="en-US"/>
              <a:t>The oveall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0958566" cy="4730000"/>
          </a:xfrm>
        </p:spPr>
        <p:txBody>
          <a:bodyPr/>
          <a:lstStyle/>
          <a:p>
            <a:r>
              <a:rPr lang="en-US"/>
              <a:t>Mix actors, static type-safety and efficient compilation...</a:t>
            </a:r>
          </a:p>
          <a:p>
            <a:r>
              <a:rPr lang="en-US"/>
              <a:t>... with Python syntax, idioms and general "flavor"</a:t>
            </a:r>
          </a:p>
          <a:p>
            <a:r>
              <a:rPr lang="en-US"/>
              <a:t>Issue #1: incorporating Python's </a:t>
            </a:r>
            <a:r>
              <a:rPr lang="en-US" u="sng"/>
              <a:t>classes</a:t>
            </a:r>
          </a:p>
          <a:p>
            <a:pPr lvl="1"/>
            <a:r>
              <a:rPr lang="en-US"/>
              <a:t>on the surface only, or at depth (multiple inheritance, super(), the MRO, ...)?</a:t>
            </a:r>
          </a:p>
          <a:p>
            <a:pPr lvl="1"/>
            <a:r>
              <a:rPr lang="en-US"/>
              <a:t>follow Python's emerging but informal </a:t>
            </a:r>
            <a:r>
              <a:rPr lang="en-US" u="sng"/>
              <a:t>protocol</a:t>
            </a:r>
            <a:r>
              <a:rPr lang="en-US"/>
              <a:t> structure (Number, Mapping, ...)?</a:t>
            </a:r>
          </a:p>
          <a:p>
            <a:pPr lvl="1"/>
            <a:r>
              <a:rPr lang="en-US"/>
              <a:t>retain Python's overloading of binary operators (+, ==, &gt;, ...)?</a:t>
            </a:r>
          </a:p>
          <a:p>
            <a:r>
              <a:rPr lang="en-US"/>
              <a:t>Issue #2: making methods </a:t>
            </a:r>
            <a:r>
              <a:rPr lang="en-US" u="sng"/>
              <a:t>asynchronous</a:t>
            </a:r>
          </a:p>
          <a:p>
            <a:pPr lvl="1"/>
            <a:r>
              <a:rPr lang="en-US"/>
              <a:t>enforcing asynchronous calls across actor boundaries</a:t>
            </a:r>
          </a:p>
          <a:p>
            <a:pPr lvl="1"/>
            <a:r>
              <a:rPr lang="en-US"/>
              <a:t>while keeping sequential behavior for local method calls</a:t>
            </a:r>
          </a:p>
          <a:p>
            <a:pPr lvl="1"/>
            <a:r>
              <a:rPr lang="en-US"/>
              <a:t>and avoiding exotic syntax that just puts the burden on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6787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89468"/>
          </a:xfrm>
        </p:spPr>
        <p:txBody>
          <a:bodyPr/>
          <a:lstStyle/>
          <a:p>
            <a:pPr algn="ctr"/>
            <a:r>
              <a:rPr lang="en-US"/>
              <a:t>Choices made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0958566" cy="4730000"/>
          </a:xfrm>
        </p:spPr>
        <p:txBody>
          <a:bodyPr/>
          <a:lstStyle/>
          <a:p>
            <a:r>
              <a:rPr lang="en-US"/>
              <a:t>Issue #1: introduce special </a:t>
            </a:r>
            <a:r>
              <a:rPr lang="en-US" u="sng"/>
              <a:t>protocol</a:t>
            </a:r>
            <a:r>
              <a:rPr lang="en-US"/>
              <a:t> classes of reusable methods</a:t>
            </a:r>
            <a:endParaRPr lang="en-US" u="sng"/>
          </a:p>
          <a:p>
            <a:pPr lvl="1"/>
            <a:r>
              <a:rPr lang="en-US"/>
              <a:t>multiple inheritance is restricted to those</a:t>
            </a:r>
          </a:p>
          <a:p>
            <a:pPr lvl="1"/>
            <a:r>
              <a:rPr lang="en-US"/>
              <a:t>formalizes Python's protocol structure (Number, Mapping, ...)</a:t>
            </a:r>
          </a:p>
          <a:p>
            <a:pPr lvl="1"/>
            <a:r>
              <a:rPr lang="en-US"/>
              <a:t>provides a type-safe way of overloading binary operators "</a:t>
            </a:r>
            <a:r>
              <a:rPr lang="en-US"/>
              <a:t>Python style"</a:t>
            </a:r>
            <a:endParaRPr lang="en-US"/>
          </a:p>
          <a:p>
            <a:r>
              <a:rPr lang="en-US"/>
              <a:t>Issue #2: rely on </a:t>
            </a:r>
            <a:r>
              <a:rPr lang="en-US" u="sng"/>
              <a:t>subtyping</a:t>
            </a:r>
            <a:r>
              <a:rPr lang="en-US"/>
              <a:t> for making methods asynchronous</a:t>
            </a:r>
            <a:endParaRPr lang="en-US" u="sng"/>
          </a:p>
          <a:p>
            <a:pPr lvl="1"/>
            <a:r>
              <a:rPr lang="en-US"/>
              <a:t>"internal" vs. "external" is determined by context</a:t>
            </a:r>
          </a:p>
          <a:p>
            <a:pPr lvl="1"/>
            <a:r>
              <a:rPr lang="en-US"/>
              <a:t>every method can be promoted to asynchronous type if the context demands</a:t>
            </a:r>
          </a:p>
          <a:p>
            <a:pPr lvl="1"/>
            <a:r>
              <a:rPr lang="en-US"/>
              <a:t>async promotion means wrapping a method inside the RTS call "ASYNC"</a:t>
            </a:r>
          </a:p>
          <a:p>
            <a:r>
              <a:rPr lang="en-US"/>
              <a:t>Consequences: </a:t>
            </a:r>
          </a:p>
          <a:p>
            <a:pPr lvl="1"/>
            <a:r>
              <a:rPr lang="en-US" u="sng"/>
              <a:t>Witness translation</a:t>
            </a:r>
            <a:r>
              <a:rPr lang="en-US"/>
              <a:t> becomes a crucial element in the compilation of most code</a:t>
            </a:r>
          </a:p>
          <a:p>
            <a:pPr lvl="1"/>
            <a:r>
              <a:rPr lang="en-US"/>
              <a:t>Subtyping now also involves witness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177711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ight Arrow 155"/>
          <p:cNvSpPr/>
          <p:nvPr/>
        </p:nvSpPr>
        <p:spPr>
          <a:xfrm rot="5400000" flipV="1">
            <a:off x="10548503" y="5461800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Arrow 113"/>
          <p:cNvSpPr/>
          <p:nvPr/>
        </p:nvSpPr>
        <p:spPr>
          <a:xfrm rot="16200000">
            <a:off x="1100734" y="5492284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 rot="5400000" flipV="1">
            <a:off x="10545978" y="3261289"/>
            <a:ext cx="52286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 rot="16200000">
            <a:off x="8185794" y="3263811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/>
          <p:cNvSpPr/>
          <p:nvPr/>
        </p:nvSpPr>
        <p:spPr>
          <a:xfrm rot="5400000" flipV="1">
            <a:off x="3196995" y="325876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Arrow 112"/>
          <p:cNvSpPr/>
          <p:nvPr/>
        </p:nvSpPr>
        <p:spPr>
          <a:xfrm rot="16200000">
            <a:off x="3783374" y="326381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10"/>
          <p:cNvSpPr/>
          <p:nvPr/>
        </p:nvSpPr>
        <p:spPr>
          <a:xfrm rot="5400000" flipV="1">
            <a:off x="5824124" y="3257755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 rot="16200000">
            <a:off x="1099728" y="326280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>
          <a:xfrm>
            <a:off x="9285288" y="2144806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/>
          <p:cNvSpPr/>
          <p:nvPr/>
        </p:nvSpPr>
        <p:spPr>
          <a:xfrm>
            <a:off x="6917540" y="4370140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>
            <a:off x="4554847" y="2143800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>
            <a:off x="2192140" y="2142793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615"/>
            <a:ext cx="10515600" cy="571577"/>
          </a:xfrm>
        </p:spPr>
        <p:txBody>
          <a:bodyPr/>
          <a:lstStyle/>
          <a:p>
            <a:pPr algn="ctr"/>
            <a:r>
              <a:rPr lang="en-US"/>
              <a:t>The Acton Compiler (update)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136" y="143219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5136" y="143219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Kinds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5136" y="1801522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annotations for well-formedness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annotation wildcards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901089" y="5950211"/>
            <a:ext cx="8389821" cy="678232"/>
            <a:chOff x="1464705" y="5947253"/>
            <a:chExt cx="9262589" cy="678232"/>
          </a:xfrm>
          <a:scene3d>
            <a:camera prst="perspectiveRelaxed" fov="7200000"/>
            <a:lightRig rig="threePt" dir="t"/>
          </a:scene3d>
        </p:grpSpPr>
        <p:sp>
          <p:nvSpPr>
            <p:cNvPr id="53" name="Rectangle 52"/>
            <p:cNvSpPr/>
            <p:nvPr/>
          </p:nvSpPr>
          <p:spPr>
            <a:xfrm>
              <a:off x="1464705" y="5947254"/>
              <a:ext cx="9262589" cy="6782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77567" y="6121586"/>
              <a:ext cx="4033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Static semantics (</a:t>
              </a:r>
              <a:r>
                <a:rPr lang="en-US">
                  <a:solidFill>
                    <a:srgbClr val="FF0000"/>
                  </a:solidFill>
                </a:rPr>
                <a:t>revised</a:t>
              </a:r>
              <a:r>
                <a:rPr lang="en-US"/>
                <a:t>)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80362" y="6119871"/>
              <a:ext cx="4033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Dynamic semantics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683660" y="5947253"/>
              <a:ext cx="829628" cy="678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2887836" y="1433196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887836" y="1433196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Types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87836" y="1802528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Infer missing types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correctness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Infer effects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rgbClr val="FF0000"/>
                </a:solidFill>
              </a:rPr>
              <a:t>Resolve overloading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Compute the MRO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Write interface files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50536" y="1434202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250536" y="1434202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Normalizer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250536" y="1803534"/>
            <a:ext cx="1712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Qualify global names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Turn comprehensions into loops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Move parameter defaults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Simplify assignments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613236" y="1435208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7613236" y="1435208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LambdaLifter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13236" y="1804540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Turn free variables into parameters or self-attributes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Lift all functions and classes to the top </a:t>
            </a:r>
            <a:r>
              <a:rPr lang="en-US" sz="1200" strike="sngStrike">
                <a:solidFill>
                  <a:schemeClr val="bg2">
                    <a:lumMod val="75000"/>
                  </a:schemeClr>
                </a:solidFill>
              </a:rPr>
              <a:t>or nearest class level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26145" y="365562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26145" y="365562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Parser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6145" y="4024952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grammar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Identify recursive definition groups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Build syntax tree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88845" y="3656626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888845" y="3656626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Solver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878797" y="4025958"/>
            <a:ext cx="1734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Validate subtyping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rgbClr val="FF0000"/>
                </a:solidFill>
              </a:rPr>
              <a:t>Compute subtyping/ overloading witnesses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rgbClr val="FF0000"/>
                </a:solidFill>
              </a:rPr>
              <a:t>Compute LUBs/GLBs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Match function args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Apply defaults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251545" y="3657632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251545" y="3657632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Deactorizer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251545" y="4026964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actors with classes and RTS calls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Wrap actor methods into RTS calls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614245" y="3658638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614245" y="3658638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CPS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614245" y="4027970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Turn all (blocking) functions and calls into continuations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exception handlers with RTS calls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976949" y="143723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976949" y="143723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CodeGen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976949" y="1806562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Print function defs in C syntax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Print classes as C struct types and function-pointer tables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85194" y="5479381"/>
            <a:ext cx="83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Acton text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848818" y="3239403"/>
            <a:ext cx="54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C text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235855" y="1760908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141472" y="3215383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495333" y="3227290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401849" y="3240121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598562" y="1753234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300429" y="1753233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963190" y="3974057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537729" y="3235073"/>
            <a:ext cx="888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Constraints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081001" y="3236079"/>
            <a:ext cx="1001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Substitutions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9976945" y="3668156"/>
            <a:ext cx="1673064" cy="167001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9982446" y="3682963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Clang + RTS lib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9984493" y="4052957"/>
            <a:ext cx="1673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Scheduler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Socket IO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Built-in data structs</a:t>
            </a:r>
            <a:br>
              <a:rPr lang="en-US" sz="1200"/>
            </a:br>
            <a:r>
              <a:rPr lang="en-US" sz="1200"/>
              <a:t>(list,dict,set,str)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Garbage collection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0867093" y="5426491"/>
            <a:ext cx="861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Executable</a:t>
            </a:r>
          </a:p>
        </p:txBody>
      </p:sp>
    </p:spTree>
    <p:extLst>
      <p:ext uri="{BB962C8B-B14F-4D97-AF65-F5344CB8AC3E}">
        <p14:creationId xmlns:p14="http://schemas.microsoft.com/office/powerpoint/2010/main" val="121843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429" y="1211376"/>
            <a:ext cx="4653847" cy="527985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import</a:t>
            </a:r>
            <a:r>
              <a:rPr lang="en-US" sz="1400"/>
              <a:t> netconf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def</a:t>
            </a:r>
            <a:r>
              <a:rPr lang="en-US" sz="1400"/>
              <a:t> compute(</a:t>
            </a:r>
            <a:r>
              <a:rPr lang="en-US" sz="1400" i="1"/>
              <a:t>setting</a:t>
            </a:r>
            <a:r>
              <a:rPr lang="en-US" sz="1400"/>
              <a:t>, </a:t>
            </a:r>
            <a:r>
              <a:rPr lang="en-US" sz="1400" i="1"/>
              <a:t>newval</a:t>
            </a:r>
            <a:r>
              <a:rPr lang="en-US" sz="14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return</a:t>
            </a:r>
            <a:r>
              <a:rPr lang="en-US" sz="1400"/>
              <a:t> (</a:t>
            </a:r>
            <a:r>
              <a:rPr lang="en-US" sz="1400" i="1"/>
              <a:t>setting</a:t>
            </a:r>
            <a:r>
              <a:rPr lang="en-US" sz="1400"/>
              <a:t> + </a:t>
            </a:r>
            <a:r>
              <a:rPr lang="en-US" sz="1400" i="1"/>
              <a:t>newval</a:t>
            </a:r>
            <a:r>
              <a:rPr lang="en-US" sz="1400"/>
              <a:t>) //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actor</a:t>
            </a:r>
            <a:r>
              <a:rPr lang="en-US" sz="1400"/>
              <a:t> Controller(</a:t>
            </a:r>
            <a:r>
              <a:rPr lang="en-US" sz="1400" i="1"/>
              <a:t>env</a:t>
            </a:r>
            <a:r>
              <a:rPr lang="en-US" sz="1400"/>
              <a:t>, </a:t>
            </a:r>
            <a:r>
              <a:rPr lang="en-US" sz="1400" i="1"/>
              <a:t>address</a:t>
            </a:r>
            <a:r>
              <a:rPr lang="en-US" sz="1400"/>
              <a:t>, </a:t>
            </a:r>
            <a:r>
              <a:rPr lang="en-US" sz="1400" i="1"/>
              <a:t>port</a:t>
            </a:r>
            <a:r>
              <a:rPr lang="en-US" sz="1400"/>
              <a:t>):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var</a:t>
            </a:r>
            <a:r>
              <a:rPr lang="en-US" sz="1400"/>
              <a:t> </a:t>
            </a:r>
            <a:r>
              <a:rPr lang="en-US" sz="1400" i="1"/>
              <a:t>nc</a:t>
            </a:r>
            <a:r>
              <a:rPr lang="en-US" sz="1400"/>
              <a:t> =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var</a:t>
            </a:r>
            <a:r>
              <a:rPr lang="en-US" sz="1400"/>
              <a:t> </a:t>
            </a:r>
            <a:r>
              <a:rPr lang="en-US" sz="1400" i="1"/>
              <a:t>state</a:t>
            </a:r>
            <a:r>
              <a:rPr lang="en-US" sz="1400"/>
              <a:t> = </a:t>
            </a:r>
            <a:r>
              <a:rPr lang="en-US" sz="1400">
                <a:solidFill>
                  <a:schemeClr val="accent2"/>
                </a:solidFill>
              </a:rPr>
              <a:t>'IDLE'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var</a:t>
            </a:r>
            <a:r>
              <a:rPr lang="en-US" sz="1400"/>
              <a:t> </a:t>
            </a:r>
            <a:r>
              <a:rPr lang="en-US" sz="1400" i="1"/>
              <a:t>setting</a:t>
            </a:r>
            <a:r>
              <a:rPr lang="en-US" sz="1400"/>
              <a:t>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def </a:t>
            </a:r>
            <a:r>
              <a:rPr lang="en-US" sz="1400"/>
              <a:t>restart(</a:t>
            </a:r>
            <a:r>
              <a:rPr lang="en-US" sz="1400" i="1"/>
              <a:t>what</a:t>
            </a:r>
            <a:r>
              <a:rPr lang="en-US" sz="14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b="1"/>
              <a:t>if</a:t>
            </a:r>
            <a:r>
              <a:rPr lang="en-US" sz="1400"/>
              <a:t> </a:t>
            </a:r>
            <a:r>
              <a:rPr lang="en-US" sz="1400" i="1"/>
              <a:t>nc</a:t>
            </a:r>
            <a:r>
              <a:rPr lang="en-US" sz="1400"/>
              <a:t> != None: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</a:t>
            </a:r>
            <a:r>
              <a:rPr lang="en-US" sz="1400" i="1"/>
              <a:t>nc</a:t>
            </a:r>
            <a:r>
              <a:rPr lang="en-US" sz="1400"/>
              <a:t>.abort()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</a:t>
            </a:r>
            <a:r>
              <a:rPr lang="en-US" sz="1400" i="1"/>
              <a:t>nc</a:t>
            </a:r>
            <a:r>
              <a:rPr lang="en-US" sz="1400"/>
              <a:t> =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netconf.connect(</a:t>
            </a:r>
            <a:r>
              <a:rPr lang="en-US" sz="1400" i="1"/>
              <a:t>env</a:t>
            </a:r>
            <a:r>
              <a:rPr lang="en-US" sz="1400"/>
              <a:t>, </a:t>
            </a:r>
            <a:r>
              <a:rPr lang="en-US" sz="1400" i="1"/>
              <a:t>address</a:t>
            </a:r>
            <a:r>
              <a:rPr lang="en-US" sz="1400"/>
              <a:t>, </a:t>
            </a:r>
            <a:r>
              <a:rPr lang="en-US" sz="1400" i="1"/>
              <a:t>port</a:t>
            </a:r>
            <a:r>
              <a:rPr lang="en-US" sz="1400"/>
              <a:t>, established, error)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i="1"/>
              <a:t>state</a:t>
            </a:r>
            <a:r>
              <a:rPr lang="en-US" sz="1400"/>
              <a:t> = </a:t>
            </a:r>
            <a:r>
              <a:rPr lang="en-US" sz="1400">
                <a:solidFill>
                  <a:schemeClr val="accent2"/>
                </a:solidFill>
              </a:rPr>
              <a:t>'IDLE'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print(</a:t>
            </a:r>
            <a:r>
              <a:rPr lang="en-US" sz="1400">
                <a:solidFill>
                  <a:schemeClr val="accent2"/>
                </a:solidFill>
              </a:rPr>
              <a:t>'Controller'</a:t>
            </a:r>
            <a:r>
              <a:rPr lang="en-US" sz="1400"/>
              <a:t>, str(</a:t>
            </a:r>
            <a:r>
              <a:rPr lang="en-US" sz="1400" i="1"/>
              <a:t>address</a:t>
            </a:r>
            <a:r>
              <a:rPr lang="en-US" sz="1400"/>
              <a:t>) + </a:t>
            </a:r>
            <a:r>
              <a:rPr lang="en-US" sz="1400">
                <a:solidFill>
                  <a:schemeClr val="accent2"/>
                </a:solidFill>
              </a:rPr>
              <a:t>':'</a:t>
            </a:r>
            <a:r>
              <a:rPr lang="en-US" sz="1400"/>
              <a:t> + str(</a:t>
            </a:r>
            <a:r>
              <a:rPr lang="en-US" sz="1400" i="1"/>
              <a:t>port</a:t>
            </a:r>
            <a:r>
              <a:rPr lang="en-US" sz="1400"/>
              <a:t>), </a:t>
            </a:r>
            <a:r>
              <a:rPr lang="en-US" sz="1400" i="1"/>
              <a:t>what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sv-SE" sz="1400" b="1"/>
              <a:t>def </a:t>
            </a:r>
            <a:r>
              <a:rPr lang="mr-IN" sz="1400"/>
              <a:t>established(</a:t>
            </a:r>
            <a:r>
              <a:rPr lang="mr-IN" sz="1400" i="1"/>
              <a:t>sess</a:t>
            </a:r>
            <a:r>
              <a:rPr lang="sv-SE" sz="1400" i="1"/>
              <a:t>ion</a:t>
            </a:r>
            <a:r>
              <a:rPr lang="mr-IN" sz="1400"/>
              <a:t>):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mr-IN" sz="1400" b="1"/>
              <a:t>if</a:t>
            </a:r>
            <a:r>
              <a:rPr lang="sv-SE" sz="1400"/>
              <a:t> </a:t>
            </a:r>
            <a:r>
              <a:rPr lang="mr-IN" sz="1400" i="1"/>
              <a:t>sess</a:t>
            </a:r>
            <a:r>
              <a:rPr lang="sv-SE" sz="1400" i="1"/>
              <a:t>ion</a:t>
            </a:r>
            <a:r>
              <a:rPr lang="en-US" sz="1400"/>
              <a:t> != </a:t>
            </a:r>
            <a:r>
              <a:rPr lang="mr-IN" sz="1400"/>
              <a:t>None: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mr-IN" sz="1400" i="1"/>
              <a:t>nc</a:t>
            </a:r>
            <a:r>
              <a:rPr lang="en-US" sz="1400"/>
              <a:t> = </a:t>
            </a:r>
            <a:r>
              <a:rPr lang="mr-IN" sz="1400" i="1"/>
              <a:t>sess</a:t>
            </a:r>
            <a:r>
              <a:rPr lang="sv-SE" sz="1400" i="1"/>
              <a:t>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sv-SE" sz="1400" b="1"/>
              <a:t>after</a:t>
            </a:r>
            <a:r>
              <a:rPr lang="sv-SE" sz="1400"/>
              <a:t> sec</a:t>
            </a:r>
            <a:r>
              <a:rPr lang="mr-IN" sz="1400"/>
              <a:t>(10</a:t>
            </a:r>
            <a:r>
              <a:rPr lang="sv-SE" sz="1400"/>
              <a:t>): </a:t>
            </a:r>
            <a:r>
              <a:rPr lang="mr-IN" sz="1400"/>
              <a:t>tick</a:t>
            </a:r>
            <a:r>
              <a:rPr lang="sv-SE" sz="1400"/>
              <a:t>(</a:t>
            </a:r>
            <a:r>
              <a:rPr lang="mr-IN" sz="1400"/>
              <a:t>)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mr-IN" sz="1400" b="1"/>
              <a:t>else</a:t>
            </a:r>
            <a:r>
              <a:rPr lang="mr-IN" sz="1400"/>
              <a:t>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mr-IN" sz="1400"/>
              <a:t>restart(</a:t>
            </a:r>
            <a:r>
              <a:rPr lang="mr-IN" sz="1400">
                <a:solidFill>
                  <a:schemeClr val="accent2"/>
                </a:solidFill>
              </a:rPr>
              <a:t>'connection failure'</a:t>
            </a:r>
            <a:r>
              <a:rPr lang="mr-IN" sz="1400"/>
              <a:t>)</a:t>
            </a:r>
            <a:endParaRPr lang="sv-SE" sz="14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47812" y="1201331"/>
            <a:ext cx="4653847" cy="52898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mr-IN" sz="1400" b="1"/>
              <a:t>def</a:t>
            </a:r>
            <a:r>
              <a:rPr lang="mr-IN" sz="1400"/>
              <a:t> tick():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mr-IN" sz="1400" b="1"/>
              <a:t>if</a:t>
            </a:r>
            <a:r>
              <a:rPr lang="mr-IN" sz="1400"/>
              <a:t> state</a:t>
            </a:r>
            <a:r>
              <a:rPr lang="sv-SE" sz="1400"/>
              <a:t> </a:t>
            </a:r>
            <a:r>
              <a:rPr lang="en-US" sz="1400"/>
              <a:t>== </a:t>
            </a:r>
            <a:r>
              <a:rPr lang="mr-IN" sz="1400">
                <a:solidFill>
                  <a:schemeClr val="accent2"/>
                </a:solidFill>
              </a:rPr>
              <a:t>'IDLE'</a:t>
            </a:r>
            <a:r>
              <a:rPr lang="mr-IN" sz="1400"/>
              <a:t>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mr-IN" sz="1400" i="1"/>
              <a:t>nc</a:t>
            </a:r>
            <a:r>
              <a:rPr lang="mr-IN" sz="1400"/>
              <a:t>.get(</a:t>
            </a:r>
            <a:r>
              <a:rPr lang="mr-IN" sz="1400">
                <a:solidFill>
                  <a:schemeClr val="accent2"/>
                </a:solidFill>
              </a:rPr>
              <a:t>'/oper/thevalue'</a:t>
            </a:r>
            <a:r>
              <a:rPr lang="mr-IN" sz="1400"/>
              <a:t>, reply)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mr-IN" sz="1400" i="1"/>
              <a:t>state</a:t>
            </a:r>
            <a:r>
              <a:rPr lang="sv-SE" sz="1400"/>
              <a:t> </a:t>
            </a:r>
            <a:r>
              <a:rPr lang="en-US" sz="1400"/>
              <a:t>= </a:t>
            </a:r>
            <a:r>
              <a:rPr lang="mr-IN" sz="1400">
                <a:solidFill>
                  <a:schemeClr val="accent2"/>
                </a:solidFill>
              </a:rPr>
              <a:t>'GET'</a:t>
            </a:r>
            <a:endParaRPr lang="sv-SE" sz="140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sv-SE" sz="1400" b="1"/>
              <a:t>after</a:t>
            </a:r>
            <a:r>
              <a:rPr lang="sv-SE" sz="1400"/>
              <a:t> sec</a:t>
            </a:r>
            <a:r>
              <a:rPr lang="mr-IN" sz="1400"/>
              <a:t>(10</a:t>
            </a:r>
            <a:r>
              <a:rPr lang="sv-SE" sz="1400"/>
              <a:t>): </a:t>
            </a:r>
            <a:r>
              <a:rPr lang="mr-IN" sz="1400"/>
              <a:t>tick</a:t>
            </a:r>
            <a:r>
              <a:rPr lang="sv-SE" sz="1400"/>
              <a:t>(</a:t>
            </a:r>
            <a:r>
              <a:rPr lang="mr-IN" sz="1400"/>
              <a:t>)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mr-IN" sz="1400" b="1"/>
              <a:t>else</a:t>
            </a:r>
            <a:r>
              <a:rPr lang="mr-IN" sz="1400"/>
              <a:t>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mr-IN" sz="1400"/>
              <a:t>restart(</a:t>
            </a:r>
            <a:r>
              <a:rPr lang="mr-IN" sz="1400">
                <a:solidFill>
                  <a:schemeClr val="accent2"/>
                </a:solidFill>
              </a:rPr>
              <a:t>'timeout'</a:t>
            </a:r>
            <a:r>
              <a:rPr lang="mr-IN" sz="1400"/>
              <a:t>)</a:t>
            </a: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def</a:t>
            </a:r>
            <a:r>
              <a:rPr lang="en-US" sz="1400"/>
              <a:t> reply(</a:t>
            </a:r>
            <a:r>
              <a:rPr lang="en-US" sz="1400" i="1"/>
              <a:t>newval</a:t>
            </a:r>
            <a:r>
              <a:rPr lang="en-US" sz="14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b="1"/>
              <a:t>if</a:t>
            </a:r>
            <a:r>
              <a:rPr lang="en-US" sz="1400"/>
              <a:t> state == </a:t>
            </a:r>
            <a:r>
              <a:rPr lang="en-US" sz="1400">
                <a:solidFill>
                  <a:schemeClr val="accent2"/>
                </a:solidFill>
              </a:rPr>
              <a:t>'GET'</a:t>
            </a:r>
            <a:r>
              <a:rPr lang="en-US" sz="140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</a:t>
            </a:r>
            <a:r>
              <a:rPr lang="en-US" sz="1400" i="1"/>
              <a:t>setting</a:t>
            </a:r>
            <a:r>
              <a:rPr lang="en-US" sz="1400"/>
              <a:t> = compute(</a:t>
            </a:r>
            <a:r>
              <a:rPr lang="en-US" sz="1400" i="1"/>
              <a:t>setting</a:t>
            </a:r>
            <a:r>
              <a:rPr lang="en-US" sz="1400"/>
              <a:t>, </a:t>
            </a:r>
            <a:r>
              <a:rPr lang="en-US" sz="1400" i="1"/>
              <a:t>newval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</a:t>
            </a:r>
            <a:r>
              <a:rPr lang="en-US" sz="1400" i="1"/>
              <a:t>nc</a:t>
            </a:r>
            <a:r>
              <a:rPr lang="en-US" sz="1400"/>
              <a:t>.edit_config(</a:t>
            </a:r>
            <a:r>
              <a:rPr lang="en-US" sz="1400">
                <a:solidFill>
                  <a:schemeClr val="accent2"/>
                </a:solidFill>
              </a:rPr>
              <a:t>'/config/settings/thesetting'</a:t>
            </a:r>
            <a:r>
              <a:rPr lang="en-US" sz="1400"/>
              <a:t>, </a:t>
            </a:r>
            <a:r>
              <a:rPr lang="en-US" sz="1400" i="1"/>
              <a:t>setting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</a:t>
            </a:r>
            <a:r>
              <a:rPr lang="en-US" sz="1400" i="1"/>
              <a:t>state</a:t>
            </a:r>
            <a:r>
              <a:rPr lang="en-US" sz="1400"/>
              <a:t> = </a:t>
            </a:r>
            <a:r>
              <a:rPr lang="en-US" sz="1400">
                <a:solidFill>
                  <a:schemeClr val="accent2"/>
                </a:solidFill>
              </a:rPr>
              <a:t>'IDLE'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b="1"/>
              <a:t>else</a:t>
            </a:r>
            <a:r>
              <a:rPr lang="en-US" sz="140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restart(</a:t>
            </a:r>
            <a:r>
              <a:rPr lang="en-US" sz="1400">
                <a:solidFill>
                  <a:schemeClr val="accent2"/>
                </a:solidFill>
              </a:rPr>
              <a:t>'stray reply'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def</a:t>
            </a:r>
            <a:r>
              <a:rPr lang="en-US" sz="1400"/>
              <a:t> error(what):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restart(</a:t>
            </a:r>
            <a:r>
              <a:rPr lang="en-US" sz="1400">
                <a:solidFill>
                  <a:schemeClr val="accent2"/>
                </a:solidFill>
              </a:rPr>
              <a:t>'NETCONF error:'</a:t>
            </a:r>
            <a:r>
              <a:rPr lang="en-US" sz="1400"/>
              <a:t> + what)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restart(</a:t>
            </a:r>
            <a:r>
              <a:rPr lang="en-US" sz="1400">
                <a:solidFill>
                  <a:schemeClr val="accent2"/>
                </a:solidFill>
              </a:rPr>
              <a:t>'initial'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53615"/>
            <a:ext cx="10515600" cy="571577"/>
          </a:xfrm>
        </p:spPr>
        <p:txBody>
          <a:bodyPr/>
          <a:lstStyle/>
          <a:p>
            <a:pPr algn="ctr"/>
            <a:r>
              <a:rPr lang="en-US"/>
              <a:t>A simple controller example</a:t>
            </a:r>
          </a:p>
        </p:txBody>
      </p:sp>
      <p:sp>
        <p:nvSpPr>
          <p:cNvPr id="6" name="Bent-Up Arrow 5"/>
          <p:cNvSpPr/>
          <p:nvPr/>
        </p:nvSpPr>
        <p:spPr>
          <a:xfrm>
            <a:off x="5445217" y="6293673"/>
            <a:ext cx="197556" cy="197556"/>
          </a:xfrm>
          <a:prstGeom prst="bentUp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-Up Arrow 6"/>
          <p:cNvSpPr/>
          <p:nvPr/>
        </p:nvSpPr>
        <p:spPr>
          <a:xfrm rot="16200000" flipV="1">
            <a:off x="6473709" y="1184399"/>
            <a:ext cx="197556" cy="197556"/>
          </a:xfrm>
          <a:prstGeom prst="bentUp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429" y="1211376"/>
            <a:ext cx="4653847" cy="527985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import</a:t>
            </a:r>
            <a:r>
              <a:rPr lang="en-US" sz="1400"/>
              <a:t> netconf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def</a:t>
            </a:r>
            <a:r>
              <a:rPr lang="en-US" sz="1400"/>
              <a:t> compute(</a:t>
            </a:r>
            <a:r>
              <a:rPr lang="en-US" sz="1400" i="1"/>
              <a:t>setting</a:t>
            </a:r>
            <a:r>
              <a:rPr lang="en-US" sz="1400"/>
              <a:t>, </a:t>
            </a:r>
            <a:r>
              <a:rPr lang="en-US" sz="1400" i="1"/>
              <a:t>newval</a:t>
            </a:r>
            <a:r>
              <a:rPr lang="en-US" sz="14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return</a:t>
            </a:r>
            <a:r>
              <a:rPr lang="en-US" sz="1400"/>
              <a:t> (</a:t>
            </a:r>
            <a:r>
              <a:rPr lang="en-US" sz="1400" i="1"/>
              <a:t>setting</a:t>
            </a:r>
            <a:r>
              <a:rPr lang="en-US" sz="1400"/>
              <a:t> + </a:t>
            </a:r>
            <a:r>
              <a:rPr lang="en-US" sz="1400" i="1"/>
              <a:t>newval</a:t>
            </a:r>
            <a:r>
              <a:rPr lang="en-US" sz="1400"/>
              <a:t>) //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actor</a:t>
            </a:r>
            <a:r>
              <a:rPr lang="en-US" sz="1400"/>
              <a:t> Controller(</a:t>
            </a:r>
            <a:r>
              <a:rPr lang="en-US" sz="1400" i="1"/>
              <a:t>env</a:t>
            </a:r>
            <a:r>
              <a:rPr lang="en-US" sz="1400"/>
              <a:t>, </a:t>
            </a:r>
            <a:r>
              <a:rPr lang="en-US" sz="1400" i="1"/>
              <a:t>address</a:t>
            </a:r>
            <a:r>
              <a:rPr lang="en-US" sz="1400"/>
              <a:t>, </a:t>
            </a:r>
            <a:r>
              <a:rPr lang="en-US" sz="1400" i="1"/>
              <a:t>port</a:t>
            </a:r>
            <a:r>
              <a:rPr lang="en-US" sz="1400"/>
              <a:t>):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var</a:t>
            </a:r>
            <a:r>
              <a:rPr lang="en-US" sz="1400"/>
              <a:t> </a:t>
            </a:r>
            <a:r>
              <a:rPr lang="en-US" sz="1400" i="1"/>
              <a:t>nc</a:t>
            </a:r>
            <a:r>
              <a:rPr lang="en-US" sz="1400"/>
              <a:t> =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var</a:t>
            </a:r>
            <a:r>
              <a:rPr lang="en-US" sz="1400"/>
              <a:t> </a:t>
            </a:r>
            <a:r>
              <a:rPr lang="en-US" sz="1400" i="1"/>
              <a:t>setting</a:t>
            </a:r>
            <a:r>
              <a:rPr lang="en-US" sz="1400"/>
              <a:t>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var</a:t>
            </a:r>
            <a:r>
              <a:rPr lang="en-US" sz="1400"/>
              <a:t> </a:t>
            </a:r>
            <a:r>
              <a:rPr lang="en-US" sz="1400" i="1"/>
              <a:t>thevalue</a:t>
            </a:r>
            <a:r>
              <a:rPr lang="en-US" sz="1400"/>
              <a:t>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def </a:t>
            </a:r>
            <a:r>
              <a:rPr lang="en-US" sz="1400"/>
              <a:t>restart(</a:t>
            </a:r>
            <a:r>
              <a:rPr lang="en-US" sz="1400" i="1"/>
              <a:t>what</a:t>
            </a:r>
            <a:r>
              <a:rPr lang="en-US" sz="14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b="1"/>
              <a:t>if</a:t>
            </a:r>
            <a:r>
              <a:rPr lang="en-US" sz="1400"/>
              <a:t> </a:t>
            </a:r>
            <a:r>
              <a:rPr lang="en-US" sz="1400" i="1"/>
              <a:t>nc</a:t>
            </a:r>
            <a:r>
              <a:rPr lang="en-US" sz="1400"/>
              <a:t> != None: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</a:t>
            </a:r>
            <a:r>
              <a:rPr lang="en-US" sz="1400" i="1"/>
              <a:t>nc</a:t>
            </a:r>
            <a:r>
              <a:rPr lang="en-US" sz="1400"/>
              <a:t>.abort()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</a:t>
            </a:r>
            <a:r>
              <a:rPr lang="en-US" sz="1400" i="1"/>
              <a:t>nc</a:t>
            </a:r>
            <a:r>
              <a:rPr lang="en-US" sz="1400"/>
              <a:t> =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netconf.connect(</a:t>
            </a:r>
            <a:r>
              <a:rPr lang="en-US" sz="1400" i="1"/>
              <a:t>env</a:t>
            </a:r>
            <a:r>
              <a:rPr lang="en-US" sz="1400"/>
              <a:t>, </a:t>
            </a:r>
            <a:r>
              <a:rPr lang="en-US" sz="1400" i="1"/>
              <a:t>address</a:t>
            </a:r>
            <a:r>
              <a:rPr lang="en-US" sz="1400"/>
              <a:t>, </a:t>
            </a:r>
            <a:r>
              <a:rPr lang="en-US" sz="1400" i="1"/>
              <a:t>port</a:t>
            </a:r>
            <a:r>
              <a:rPr lang="en-US" sz="1400"/>
              <a:t>, established, error)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print(</a:t>
            </a:r>
            <a:r>
              <a:rPr lang="en-US" sz="1400">
                <a:solidFill>
                  <a:schemeClr val="accent2"/>
                </a:solidFill>
              </a:rPr>
              <a:t>'Controller'</a:t>
            </a:r>
            <a:r>
              <a:rPr lang="en-US" sz="1400"/>
              <a:t>, str(</a:t>
            </a:r>
            <a:r>
              <a:rPr lang="en-US" sz="1400" i="1"/>
              <a:t>address</a:t>
            </a:r>
            <a:r>
              <a:rPr lang="en-US" sz="1400"/>
              <a:t>) + </a:t>
            </a:r>
            <a:r>
              <a:rPr lang="en-US" sz="1400">
                <a:solidFill>
                  <a:schemeClr val="accent2"/>
                </a:solidFill>
              </a:rPr>
              <a:t>':'</a:t>
            </a:r>
            <a:r>
              <a:rPr lang="en-US" sz="1400"/>
              <a:t> + str(</a:t>
            </a:r>
            <a:r>
              <a:rPr lang="en-US" sz="1400" i="1"/>
              <a:t>port</a:t>
            </a:r>
            <a:r>
              <a:rPr lang="en-US" sz="1400"/>
              <a:t>), </a:t>
            </a:r>
            <a:r>
              <a:rPr lang="en-US" sz="1400" i="1"/>
              <a:t>what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sv-SE" sz="1400" b="1"/>
              <a:t>def </a:t>
            </a:r>
            <a:r>
              <a:rPr lang="mr-IN" sz="1400"/>
              <a:t>established(</a:t>
            </a:r>
            <a:r>
              <a:rPr lang="mr-IN" sz="1400" i="1"/>
              <a:t>sess</a:t>
            </a:r>
            <a:r>
              <a:rPr lang="sv-SE" sz="1400" i="1"/>
              <a:t>ion</a:t>
            </a:r>
            <a:r>
              <a:rPr lang="mr-IN" sz="1400"/>
              <a:t>):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mr-IN" sz="1400" b="1"/>
              <a:t>if</a:t>
            </a:r>
            <a:r>
              <a:rPr lang="sv-SE" sz="1400"/>
              <a:t> </a:t>
            </a:r>
            <a:r>
              <a:rPr lang="mr-IN" sz="1400" i="1"/>
              <a:t>sess</a:t>
            </a:r>
            <a:r>
              <a:rPr lang="sv-SE" sz="1400" i="1"/>
              <a:t>ion</a:t>
            </a:r>
            <a:r>
              <a:rPr lang="en-US" sz="1400"/>
              <a:t> != </a:t>
            </a:r>
            <a:r>
              <a:rPr lang="mr-IN" sz="1400"/>
              <a:t>None: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mr-IN" sz="1400" i="1"/>
              <a:t>nc</a:t>
            </a:r>
            <a:r>
              <a:rPr lang="en-US" sz="1400"/>
              <a:t> = </a:t>
            </a:r>
            <a:r>
              <a:rPr lang="mr-IN" sz="1400" i="1"/>
              <a:t>sess</a:t>
            </a:r>
            <a:r>
              <a:rPr lang="sv-SE" sz="1400" i="1"/>
              <a:t>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 i="1"/>
              <a:t>                  nc.</a:t>
            </a:r>
            <a:r>
              <a:rPr lang="sv-SE" sz="1400"/>
              <a:t>subscribe</a:t>
            </a:r>
            <a:r>
              <a:rPr lang="sv-SE" sz="1400" i="1"/>
              <a:t>(</a:t>
            </a:r>
            <a:r>
              <a:rPr lang="mr-IN" sz="1400">
                <a:solidFill>
                  <a:schemeClr val="accent2"/>
                </a:solidFill>
              </a:rPr>
              <a:t>'/oper/thevalue'</a:t>
            </a:r>
            <a:r>
              <a:rPr lang="sv-SE" sz="1400"/>
              <a:t>, newval</a:t>
            </a:r>
            <a:r>
              <a:rPr lang="mr-IN" sz="1400"/>
              <a:t>)</a:t>
            </a:r>
            <a:endParaRPr lang="sv-SE" sz="1400" i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sv-SE" sz="1400" b="1"/>
              <a:t>after</a:t>
            </a:r>
            <a:r>
              <a:rPr lang="sv-SE" sz="1400"/>
              <a:t> sec</a:t>
            </a:r>
            <a:r>
              <a:rPr lang="mr-IN" sz="1400"/>
              <a:t>(10</a:t>
            </a:r>
            <a:r>
              <a:rPr lang="sv-SE" sz="1400"/>
              <a:t>): </a:t>
            </a:r>
            <a:r>
              <a:rPr lang="mr-IN" sz="1400"/>
              <a:t>tick</a:t>
            </a:r>
            <a:r>
              <a:rPr lang="sv-SE" sz="1400"/>
              <a:t>(</a:t>
            </a:r>
            <a:r>
              <a:rPr lang="mr-IN" sz="1400"/>
              <a:t>)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mr-IN" sz="1400" b="1"/>
              <a:t>else</a:t>
            </a:r>
            <a:r>
              <a:rPr lang="mr-IN" sz="1400"/>
              <a:t>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mr-IN" sz="1400"/>
              <a:t>restart(</a:t>
            </a:r>
            <a:r>
              <a:rPr lang="mr-IN" sz="1400">
                <a:solidFill>
                  <a:schemeClr val="accent2"/>
                </a:solidFill>
              </a:rPr>
              <a:t>'connection failure'</a:t>
            </a:r>
            <a:r>
              <a:rPr lang="mr-IN" sz="1400"/>
              <a:t>)</a:t>
            </a:r>
            <a:endParaRPr lang="sv-SE" sz="14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47812" y="1201331"/>
            <a:ext cx="4653847" cy="52898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mr-IN" sz="1400" b="1"/>
              <a:t>def</a:t>
            </a:r>
            <a:r>
              <a:rPr lang="mr-IN" sz="1400"/>
              <a:t> tick():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i="1"/>
              <a:t>setting</a:t>
            </a:r>
            <a:r>
              <a:rPr lang="en-US" sz="1400"/>
              <a:t> = compute(</a:t>
            </a:r>
            <a:r>
              <a:rPr lang="en-US" sz="1400" i="1"/>
              <a:t>setting</a:t>
            </a:r>
            <a:r>
              <a:rPr lang="en-US" sz="1400"/>
              <a:t>, </a:t>
            </a:r>
            <a:r>
              <a:rPr lang="en-US" sz="1400" i="1"/>
              <a:t>the</a:t>
            </a:r>
            <a:r>
              <a:rPr lang="en-US" sz="1400" i="1"/>
              <a:t>value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i="1"/>
              <a:t>nc</a:t>
            </a:r>
            <a:r>
              <a:rPr lang="en-US" sz="1400"/>
              <a:t>.edit_config(</a:t>
            </a:r>
            <a:r>
              <a:rPr lang="en-US" sz="1400">
                <a:solidFill>
                  <a:schemeClr val="accent2"/>
                </a:solidFill>
              </a:rPr>
              <a:t>'/config/settings/thesetting'</a:t>
            </a:r>
            <a:r>
              <a:rPr lang="en-US" sz="1400"/>
              <a:t>, </a:t>
            </a:r>
            <a:r>
              <a:rPr lang="en-US" sz="1400" i="1"/>
              <a:t>setting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</a:t>
            </a:r>
            <a:r>
              <a:rPr lang="sv-SE" sz="1400" b="1"/>
              <a:t>after</a:t>
            </a:r>
            <a:r>
              <a:rPr lang="sv-SE" sz="1400"/>
              <a:t> sec</a:t>
            </a:r>
            <a:r>
              <a:rPr lang="mr-IN" sz="1400"/>
              <a:t>(10</a:t>
            </a:r>
            <a:r>
              <a:rPr lang="sv-SE" sz="1400"/>
              <a:t>): </a:t>
            </a:r>
            <a:r>
              <a:rPr lang="mr-IN" sz="1400"/>
              <a:t>tick</a:t>
            </a:r>
            <a:r>
              <a:rPr lang="sv-SE" sz="1400"/>
              <a:t>(</a:t>
            </a:r>
            <a:r>
              <a:rPr lang="mr-IN" sz="1400"/>
              <a:t>)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def</a:t>
            </a:r>
            <a:r>
              <a:rPr lang="en-US" sz="1400"/>
              <a:t> newval(</a:t>
            </a:r>
            <a:r>
              <a:rPr lang="en-US" sz="1400" i="1"/>
              <a:t>value</a:t>
            </a:r>
            <a:r>
              <a:rPr lang="en-US" sz="14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i="1"/>
              <a:t>thevalue</a:t>
            </a:r>
            <a:r>
              <a:rPr lang="en-US" sz="1400"/>
              <a:t> = </a:t>
            </a:r>
            <a:r>
              <a:rPr lang="en-US" sz="1400" i="1"/>
              <a:t>value</a:t>
            </a:r>
            <a:endParaRPr lang="en-US" sz="1400" i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def</a:t>
            </a:r>
            <a:r>
              <a:rPr lang="en-US" sz="1400"/>
              <a:t> error(what):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restart(</a:t>
            </a:r>
            <a:r>
              <a:rPr lang="en-US" sz="1400">
                <a:solidFill>
                  <a:schemeClr val="accent2"/>
                </a:solidFill>
              </a:rPr>
              <a:t>'NETCONF error:'</a:t>
            </a:r>
            <a:r>
              <a:rPr lang="en-US" sz="1400"/>
              <a:t> + what)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restart(</a:t>
            </a:r>
            <a:r>
              <a:rPr lang="en-US" sz="1400">
                <a:solidFill>
                  <a:schemeClr val="accent2"/>
                </a:solidFill>
              </a:rPr>
              <a:t>'initial'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53615"/>
            <a:ext cx="10515600" cy="571577"/>
          </a:xfrm>
        </p:spPr>
        <p:txBody>
          <a:bodyPr/>
          <a:lstStyle/>
          <a:p>
            <a:pPr algn="ctr"/>
            <a:r>
              <a:rPr lang="en-US"/>
              <a:t>A simple controller example (push)</a:t>
            </a:r>
          </a:p>
        </p:txBody>
      </p:sp>
      <p:sp>
        <p:nvSpPr>
          <p:cNvPr id="6" name="Bent-Up Arrow 5"/>
          <p:cNvSpPr/>
          <p:nvPr/>
        </p:nvSpPr>
        <p:spPr>
          <a:xfrm>
            <a:off x="5445217" y="6293673"/>
            <a:ext cx="197556" cy="197556"/>
          </a:xfrm>
          <a:prstGeom prst="bentUp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-Up Arrow 6"/>
          <p:cNvSpPr/>
          <p:nvPr/>
        </p:nvSpPr>
        <p:spPr>
          <a:xfrm rot="16200000" flipV="1">
            <a:off x="6473709" y="1184399"/>
            <a:ext cx="197556" cy="197556"/>
          </a:xfrm>
          <a:prstGeom prst="bentUp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89468"/>
          </a:xfrm>
        </p:spPr>
        <p:txBody>
          <a:bodyPr/>
          <a:lstStyle/>
          <a:p>
            <a:pPr algn="ctr"/>
            <a:r>
              <a:rPr lang="en-US"/>
              <a:t>Remaining uncertainties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0958566" cy="4730000"/>
          </a:xfrm>
        </p:spPr>
        <p:txBody>
          <a:bodyPr/>
          <a:lstStyle/>
          <a:p>
            <a:r>
              <a:rPr lang="en-US"/>
              <a:t>How handle the type signatures of __init__ methods?</a:t>
            </a:r>
          </a:p>
          <a:p>
            <a:pPr lvl="1"/>
            <a:r>
              <a:rPr lang="en-US"/>
              <a:t>These typically change wildly when overridden in Python</a:t>
            </a:r>
          </a:p>
          <a:p>
            <a:pPr lvl="1"/>
            <a:r>
              <a:rPr lang="en-US"/>
              <a:t>This goes against standard type theory for inheritance &amp; overriding</a:t>
            </a:r>
          </a:p>
          <a:p>
            <a:pPr lvl="1"/>
            <a:r>
              <a:rPr lang="en-US"/>
              <a:t>Safe fallback: don't allow these changes</a:t>
            </a:r>
          </a:p>
          <a:p>
            <a:endParaRPr lang="en-US"/>
          </a:p>
          <a:p>
            <a:r>
              <a:rPr lang="en-US"/>
              <a:t>How assign a </a:t>
            </a:r>
            <a:r>
              <a:rPr lang="en-US" u="sng"/>
              <a:t>nominal</a:t>
            </a:r>
            <a:r>
              <a:rPr lang="en-US"/>
              <a:t> type to actor instances?</a:t>
            </a:r>
          </a:p>
          <a:p>
            <a:pPr lvl="1"/>
            <a:r>
              <a:rPr lang="en-US"/>
              <a:t>Old Acton used structural types, which can grow quite large</a:t>
            </a:r>
          </a:p>
          <a:p>
            <a:pPr lvl="1"/>
            <a:r>
              <a:rPr lang="en-US"/>
              <a:t>Python programmers expect instance types to be just their class name</a:t>
            </a:r>
          </a:p>
          <a:p>
            <a:pPr lvl="1"/>
            <a:r>
              <a:rPr lang="en-US"/>
              <a:t>But actors aren't true classes...</a:t>
            </a:r>
          </a:p>
          <a:p>
            <a:pPr lvl="1"/>
            <a:r>
              <a:rPr lang="en-US"/>
              <a:t>Safe fallback: retain the structural types for actors</a:t>
            </a:r>
          </a:p>
        </p:txBody>
      </p:sp>
    </p:spTree>
    <p:extLst>
      <p:ext uri="{BB962C8B-B14F-4D97-AF65-F5344CB8AC3E}">
        <p14:creationId xmlns:p14="http://schemas.microsoft.com/office/powerpoint/2010/main" val="3272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1041</Words>
  <Application>Microsoft Macintosh PowerPoint</Application>
  <PresentationFormat>Widescreen</PresentationFormat>
  <Paragraphs>246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The Acton Compiler</vt:lpstr>
      <vt:lpstr>The oveall challenge</vt:lpstr>
      <vt:lpstr>Choices made</vt:lpstr>
      <vt:lpstr>The Acton Compiler (update)</vt:lpstr>
      <vt:lpstr>A simple controller example</vt:lpstr>
      <vt:lpstr>A simple controller example (push)</vt:lpstr>
      <vt:lpstr>Remaining uncertainties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Acton Compiler</dc:title>
  <dc:creator>Johan Nordlander</dc:creator>
  <cp:lastModifiedBy>Johan Nordlander</cp:lastModifiedBy>
  <cp:revision>127</cp:revision>
  <dcterms:created xsi:type="dcterms:W3CDTF">2019-11-27T08:13:43Z</dcterms:created>
  <dcterms:modified xsi:type="dcterms:W3CDTF">2020-02-17T10:08:33Z</dcterms:modified>
</cp:coreProperties>
</file>