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58" r:id="rId6"/>
    <p:sldId id="263" r:id="rId7"/>
    <p:sldId id="262" r:id="rId8"/>
    <p:sldId id="264" r:id="rId9"/>
    <p:sldId id="265" r:id="rId10"/>
    <p:sldId id="270" r:id="rId11"/>
    <p:sldId id="267" r:id="rId12"/>
    <p:sldId id="268" r:id="rId13"/>
    <p:sldId id="266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/>
    <p:restoredTop sz="97876"/>
  </p:normalViewPr>
  <p:slideViewPr>
    <p:cSldViewPr snapToGrid="0" snapToObjects="1">
      <p:cViewPr varScale="1">
        <p:scale>
          <a:sx n="124" d="100"/>
          <a:sy n="124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016DC-6D46-D44D-B143-CCF0FE0B50F7}" type="datetimeFigureOut">
              <a:t>2020-05-13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8F30-99F6-3545-BB58-11169004B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504-83CD-7C4C-A27D-DE3637908E76}" type="datetimeFigureOut"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Acton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88845" y="402595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37934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5176540"/>
          </a:xfrm>
        </p:spPr>
        <p:txBody>
          <a:bodyPr/>
          <a:lstStyle/>
          <a:p>
            <a:r>
              <a:rPr lang="en-US"/>
              <a:t>Also well studied: the theory of </a:t>
            </a:r>
            <a:r>
              <a:rPr lang="en-US" i="1"/>
              <a:t>qualified </a:t>
            </a:r>
            <a:r>
              <a:rPr lang="en-US"/>
              <a:t>types:</a:t>
            </a:r>
          </a:p>
          <a:p>
            <a:pPr lvl="1"/>
            <a:r>
              <a:rPr lang="en-US"/>
              <a:t>Place types in named </a:t>
            </a:r>
            <a:r>
              <a:rPr lang="en-US" i="1"/>
              <a:t>type-classes </a:t>
            </a:r>
            <a:r>
              <a:rPr lang="en-US"/>
              <a:t>based on their overloaded operation support </a:t>
            </a:r>
            <a:r>
              <a:rPr lang="en-US">
                <a:latin typeface="+mj-lt"/>
              </a:rPr>
              <a:t>Eq, Number, ...</a:t>
            </a:r>
          </a:p>
          <a:p>
            <a:pPr lvl="1"/>
            <a:r>
              <a:rPr lang="en-US"/>
              <a:t>When collecting constraints, also note what type classes variables must belong to</a:t>
            </a:r>
            <a:br>
              <a:rPr lang="en-US"/>
            </a:br>
            <a:r>
              <a:rPr lang="en-US">
                <a:latin typeface="+mj-lt"/>
              </a:rPr>
              <a:t>A(Eq), B(Number), ...</a:t>
            </a:r>
          </a:p>
          <a:p>
            <a:pPr lvl="1"/>
            <a:r>
              <a:rPr lang="en-US"/>
              <a:t>After solving the type equations, check that types don't end up in bad classes</a:t>
            </a:r>
            <a:br>
              <a:rPr lang="en-US"/>
            </a:br>
            <a:r>
              <a:rPr lang="en-US">
                <a:latin typeface="+mj-lt"/>
              </a:rPr>
              <a:t>str(Number)</a:t>
            </a:r>
          </a:p>
          <a:p>
            <a:pPr lvl="1"/>
            <a:r>
              <a:rPr lang="en-US"/>
              <a:t>Functions with type-classes that still contain variables are given extra parameters where overloaded operations are found at run-time</a:t>
            </a:r>
            <a:br>
              <a:rPr lang="en-US"/>
            </a:br>
            <a:r>
              <a:rPr lang="en-US">
                <a:latin typeface="+mj-lt"/>
              </a:rPr>
              <a:t>[A(Eq)] =&gt; (A,list[A])-&gt;bool</a:t>
            </a:r>
          </a:p>
          <a:p>
            <a:r>
              <a:rPr lang="en-US"/>
              <a:t>Properties of inferred types:</a:t>
            </a:r>
          </a:p>
          <a:p>
            <a:pPr lvl="1"/>
            <a:r>
              <a:rPr lang="en-US"/>
              <a:t>Still most general</a:t>
            </a:r>
          </a:p>
          <a:p>
            <a:pPr lvl="1"/>
            <a:r>
              <a:rPr lang="en-US"/>
              <a:t>Sometimes bigger than specific alternatives, but limited by use of overloading</a:t>
            </a:r>
          </a:p>
        </p:txBody>
      </p:sp>
    </p:spTree>
    <p:extLst>
      <p:ext uri="{BB962C8B-B14F-4D97-AF65-F5344CB8AC3E}">
        <p14:creationId xmlns:p14="http://schemas.microsoft.com/office/powerpoint/2010/main" val="146373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subtyping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Well-studied subject in theory, less practical applications</a:t>
            </a:r>
          </a:p>
          <a:p>
            <a:r>
              <a:rPr lang="en-US"/>
              <a:t>Approach:</a:t>
            </a:r>
          </a:p>
          <a:p>
            <a:pPr lvl="1"/>
            <a:r>
              <a:rPr lang="en-US"/>
              <a:t>Order types hierarchically according to either declaration or structure:</a:t>
            </a:r>
            <a:br>
              <a:rPr lang="en-US"/>
            </a:br>
            <a:r>
              <a:rPr lang="en-US"/>
              <a:t>nominal (</a:t>
            </a:r>
            <a:r>
              <a:rPr lang="en-US">
                <a:latin typeface="+mj-lt"/>
              </a:rPr>
              <a:t>Apple &lt; Fruit</a:t>
            </a:r>
            <a:r>
              <a:rPr lang="en-US"/>
              <a:t>) vs. structural subtyping (</a:t>
            </a:r>
            <a:r>
              <a:rPr lang="en-US">
                <a:latin typeface="+mj-lt"/>
              </a:rPr>
              <a:t>(x,y,z:int) &lt; (x,y:int)</a:t>
            </a:r>
            <a:r>
              <a:rPr lang="en-US"/>
              <a:t>)</a:t>
            </a:r>
          </a:p>
          <a:p>
            <a:pPr lvl="1"/>
            <a:r>
              <a:rPr lang="en-US"/>
              <a:t>When collecting constraints, replace the equations by subtyping </a:t>
            </a:r>
            <a:r>
              <a:rPr lang="en-US" i="1"/>
              <a:t>inequalities</a:t>
            </a:r>
          </a:p>
          <a:p>
            <a:pPr lvl="1"/>
            <a:r>
              <a:rPr lang="en-US"/>
              <a:t>Simplify the inequalities as much as possible</a:t>
            </a:r>
          </a:p>
          <a:p>
            <a:r>
              <a:rPr lang="en-US"/>
              <a:t>Properties:</a:t>
            </a:r>
          </a:p>
          <a:p>
            <a:pPr lvl="1"/>
            <a:r>
              <a:rPr lang="en-US"/>
              <a:t>Inferred types are still most general, but</a:t>
            </a:r>
          </a:p>
          <a:p>
            <a:pPr lvl="1"/>
            <a:r>
              <a:rPr lang="en-US"/>
              <a:t>the remaining inequality sets can often be as big as the programs they describe!</a:t>
            </a:r>
            <a:br>
              <a:rPr lang="en-US"/>
            </a:br>
            <a:r>
              <a:rPr lang="en-US">
                <a:latin typeface="+mj-lt"/>
              </a:rPr>
              <a:t>lambda f,x: f(f(x))</a:t>
            </a:r>
            <a:r>
              <a:rPr lang="en-US"/>
              <a:t>  has type  </a:t>
            </a:r>
            <a:r>
              <a:rPr lang="en-US">
                <a:latin typeface="+mj-lt"/>
              </a:rPr>
              <a:t>[</a:t>
            </a:r>
            <a:r>
              <a:rPr lang="en-GB">
                <a:latin typeface="+mj-lt"/>
              </a:rPr>
              <a:t>B &lt; A, C &lt; A, B &lt; D] =&gt; ((A)-&gt;B, C) -&gt; D</a:t>
            </a:r>
          </a:p>
        </p:txBody>
      </p:sp>
    </p:spTree>
    <p:extLst>
      <p:ext uri="{BB962C8B-B14F-4D97-AF65-F5344CB8AC3E}">
        <p14:creationId xmlns:p14="http://schemas.microsoft.com/office/powerpoint/2010/main" val="161838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row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Alternative to subtyping that relies on type equations</a:t>
            </a:r>
          </a:p>
          <a:p>
            <a:r>
              <a:rPr lang="en-US"/>
              <a:t>Idea:</a:t>
            </a:r>
          </a:p>
          <a:p>
            <a:pPr lvl="1"/>
            <a:r>
              <a:rPr lang="en-US"/>
              <a:t>Ask the programmer to mark where data with unknown extra fields ("subtypes") can be expected</a:t>
            </a:r>
          </a:p>
          <a:p>
            <a:pPr lvl="1"/>
            <a:r>
              <a:rPr lang="en-US"/>
              <a:t>Assign special type variables to the unknown parts (rows) </a:t>
            </a:r>
            <a:r>
              <a:rPr lang="en-US">
                <a:latin typeface="+mj-lt"/>
              </a:rPr>
              <a:t>((x:int,*R), str) -&gt; bool</a:t>
            </a:r>
          </a:p>
          <a:p>
            <a:pPr lvl="1"/>
            <a:r>
              <a:rPr lang="en-US"/>
              <a:t>Solve type equations as usual</a:t>
            </a:r>
          </a:p>
          <a:p>
            <a:r>
              <a:rPr lang="en-US"/>
              <a:t>Properties:</a:t>
            </a:r>
          </a:p>
          <a:p>
            <a:pPr lvl="1"/>
            <a:r>
              <a:rPr lang="en-US"/>
              <a:t>Inferred general types are readable, although slightly more complex than before</a:t>
            </a:r>
          </a:p>
          <a:p>
            <a:pPr lvl="1"/>
            <a:r>
              <a:rPr lang="en-US"/>
              <a:t>A bigger notational burden is put on the programmer</a:t>
            </a:r>
          </a:p>
          <a:p>
            <a:pPr lvl="1"/>
            <a:r>
              <a:rPr lang="en-US"/>
              <a:t>The approach mimics structural subtyping, which is very different from common OO class systems but a good match for Python's tuple unpacking</a:t>
            </a:r>
          </a:p>
        </p:txBody>
      </p:sp>
    </p:spTree>
    <p:extLst>
      <p:ext uri="{BB962C8B-B14F-4D97-AF65-F5344CB8AC3E}">
        <p14:creationId xmlns:p14="http://schemas.microsoft.com/office/powerpoint/2010/main" val="213429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rank-N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1069548" cy="4730000"/>
          </a:xfrm>
        </p:spPr>
        <p:txBody>
          <a:bodyPr/>
          <a:lstStyle/>
          <a:p>
            <a:r>
              <a:rPr lang="en-US"/>
              <a:t>Inferring type schemas for arbitrary variables (not just concrete functions)</a:t>
            </a:r>
          </a:p>
          <a:p>
            <a:r>
              <a:rPr lang="en-US"/>
              <a:t>Undecidable in general</a:t>
            </a:r>
          </a:p>
          <a:p>
            <a:r>
              <a:rPr lang="en-US"/>
              <a:t>Approximative approach:</a:t>
            </a:r>
          </a:p>
          <a:p>
            <a:pPr lvl="1"/>
            <a:r>
              <a:rPr lang="en-US"/>
              <a:t>Have the programmer provide the desired type schemas as </a:t>
            </a:r>
            <a:r>
              <a:rPr lang="en-US" i="1"/>
              <a:t>type annotations</a:t>
            </a:r>
            <a:br>
              <a:rPr lang="en-US" i="1"/>
            </a:br>
            <a:r>
              <a:rPr lang="en-US">
                <a:latin typeface="+mj-lt"/>
              </a:rPr>
              <a:t>(f </a:t>
            </a:r>
            <a:r>
              <a:rPr lang="en-US">
                <a:latin typeface="+mj-lt"/>
                <a:sym typeface="Wingdings" pitchFamily="2" charset="2"/>
              </a:rPr>
              <a:t>: [A]=&gt;(A)-&gt;A, x:int, y:str) -&gt; bool</a:t>
            </a:r>
            <a:endParaRPr lang="en-US">
              <a:latin typeface="+mj-lt"/>
            </a:endParaRPr>
          </a:p>
          <a:p>
            <a:pPr lvl="1"/>
            <a:r>
              <a:rPr lang="en-US"/>
              <a:t>Include type schema compatibility (decidable) among the collected equations</a:t>
            </a:r>
          </a:p>
          <a:p>
            <a:r>
              <a:rPr lang="en-US"/>
              <a:t>Hindley/Milner properties are retained (for the given, schema-annotated programs)</a:t>
            </a:r>
          </a:p>
        </p:txBody>
      </p:sp>
    </p:spTree>
    <p:extLst>
      <p:ext uri="{BB962C8B-B14F-4D97-AF65-F5344CB8AC3E}">
        <p14:creationId xmlns:p14="http://schemas.microsoft.com/office/powerpoint/2010/main" val="196303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Approach taken in Acton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Hindley/Milner + overloading (via </a:t>
            </a:r>
            <a:r>
              <a:rPr lang="en-US" i="1"/>
              <a:t>protocols</a:t>
            </a:r>
            <a:r>
              <a:rPr lang="en-US"/>
              <a:t>) + nominal subtyping</a:t>
            </a:r>
          </a:p>
          <a:p>
            <a:r>
              <a:rPr lang="en-US"/>
              <a:t>Subtype inequalities are </a:t>
            </a:r>
            <a:r>
              <a:rPr lang="en-US" i="1"/>
              <a:t>solved </a:t>
            </a:r>
            <a:r>
              <a:rPr lang="en-US"/>
              <a:t>instead of just simplified, sacrificing generality for readability</a:t>
            </a:r>
          </a:p>
          <a:p>
            <a:r>
              <a:rPr lang="en-US"/>
              <a:t>Row polymorphism is applied for tuples and function arguments</a:t>
            </a:r>
          </a:p>
          <a:p>
            <a:r>
              <a:rPr lang="en-US"/>
              <a:t>Must also infer the </a:t>
            </a:r>
            <a:r>
              <a:rPr lang="en-US" i="1"/>
              <a:t>effects </a:t>
            </a:r>
            <a:r>
              <a:rPr lang="en-US"/>
              <a:t>of a function </a:t>
            </a:r>
          </a:p>
          <a:p>
            <a:pPr lvl="1"/>
            <a:r>
              <a:rPr lang="en-US"/>
              <a:t>pure</a:t>
            </a:r>
          </a:p>
          <a:p>
            <a:pPr lvl="1"/>
            <a:r>
              <a:rPr lang="en-US"/>
              <a:t>mutating</a:t>
            </a:r>
          </a:p>
          <a:p>
            <a:pPr lvl="1"/>
            <a:r>
              <a:rPr lang="en-US"/>
              <a:t>communicating</a:t>
            </a:r>
          </a:p>
          <a:p>
            <a:pPr lvl="1"/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9181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An unfortunate detour...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A very nice article shows how to do effect inference using </a:t>
            </a:r>
            <a:r>
              <a:rPr lang="en-US" i="1"/>
              <a:t>row polymorphism </a:t>
            </a:r>
            <a:r>
              <a:rPr lang="en-US"/>
              <a:t>(which we already have)</a:t>
            </a:r>
          </a:p>
          <a:p>
            <a:r>
              <a:rPr lang="en-US"/>
              <a:t>Slightly odd: the type of a function states what effect type the function's </a:t>
            </a:r>
            <a:r>
              <a:rPr lang="en-US" i="1"/>
              <a:t>caller </a:t>
            </a:r>
            <a:r>
              <a:rPr lang="en-US"/>
              <a:t>must have (using rows), not the effect of the function itself...</a:t>
            </a:r>
          </a:p>
          <a:p>
            <a:r>
              <a:rPr lang="en-US"/>
              <a:t>Consequence 1: to be callable from different effect contexts, a function </a:t>
            </a:r>
            <a:r>
              <a:rPr lang="en-US" i="1"/>
              <a:t>must </a:t>
            </a:r>
            <a:r>
              <a:rPr lang="en-US"/>
              <a:t>have a polymorphic type schema</a:t>
            </a:r>
          </a:p>
          <a:p>
            <a:r>
              <a:rPr lang="en-US"/>
              <a:t>Consequence 2: passing such functions around, or packing them up within classes, requires rank-N types!</a:t>
            </a:r>
          </a:p>
          <a:p>
            <a:r>
              <a:rPr lang="en-US"/>
              <a:t>But we don't want to require type annotations all over!!!   ???</a:t>
            </a:r>
          </a:p>
        </p:txBody>
      </p:sp>
    </p:spTree>
    <p:extLst>
      <p:ext uri="{BB962C8B-B14F-4D97-AF65-F5344CB8AC3E}">
        <p14:creationId xmlns:p14="http://schemas.microsoft.com/office/powerpoint/2010/main" val="33700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Recent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We can't base effect inference on row polymorphism</a:t>
            </a:r>
          </a:p>
          <a:p>
            <a:r>
              <a:rPr lang="en-US"/>
              <a:t>Back to basics: Acton now does effect inference via subtyping:</a:t>
            </a:r>
          </a:p>
          <a:p>
            <a:pPr lvl="1"/>
            <a:r>
              <a:rPr lang="en-US">
                <a:latin typeface="+mj-lt"/>
              </a:rPr>
              <a:t>pure &lt; mut</a:t>
            </a:r>
          </a:p>
          <a:p>
            <a:pPr lvl="1"/>
            <a:r>
              <a:rPr lang="en-US">
                <a:latin typeface="+mj-lt"/>
              </a:rPr>
              <a:t>mut &lt; act</a:t>
            </a:r>
          </a:p>
          <a:p>
            <a:r>
              <a:rPr lang="en-US"/>
              <a:t>Rank-N types are gone for now, enabling a big type system clean-up!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oveall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Mix actors, static type-safety and efficient compilation...</a:t>
            </a:r>
          </a:p>
          <a:p>
            <a:r>
              <a:rPr lang="en-US"/>
              <a:t>... with Python syntax, idioms and general "flavor"</a:t>
            </a:r>
          </a:p>
          <a:p>
            <a:r>
              <a:rPr lang="en-US"/>
              <a:t>Issue #1: incorporating Python's </a:t>
            </a:r>
            <a:r>
              <a:rPr lang="en-US" u="sng"/>
              <a:t>classes</a:t>
            </a:r>
          </a:p>
          <a:p>
            <a:pPr lvl="1"/>
            <a:r>
              <a:rPr lang="en-US"/>
              <a:t>on the surface only, or at depth (multiple inheritance, super(), the MRO, ...)?</a:t>
            </a:r>
          </a:p>
          <a:p>
            <a:pPr lvl="1"/>
            <a:r>
              <a:rPr lang="en-US"/>
              <a:t>follow Python's emerging but informal </a:t>
            </a:r>
            <a:r>
              <a:rPr lang="en-US" u="sng"/>
              <a:t>protocol</a:t>
            </a:r>
            <a:r>
              <a:rPr lang="en-US"/>
              <a:t> structure (Number, Mapping, ...)?</a:t>
            </a:r>
          </a:p>
          <a:p>
            <a:pPr lvl="1"/>
            <a:r>
              <a:rPr lang="en-US"/>
              <a:t>retain Python's overloading of binary operators (+, ==, &gt;, ...)?</a:t>
            </a:r>
          </a:p>
          <a:p>
            <a:r>
              <a:rPr lang="en-US"/>
              <a:t>Issue #2: making methods </a:t>
            </a:r>
            <a:r>
              <a:rPr lang="en-US" u="sng"/>
              <a:t>asynchronous</a:t>
            </a:r>
          </a:p>
          <a:p>
            <a:pPr lvl="1"/>
            <a:r>
              <a:rPr lang="en-US"/>
              <a:t>enforcing asynchronous calls across actor boundaries</a:t>
            </a:r>
          </a:p>
          <a:p>
            <a:pPr lvl="1"/>
            <a:r>
              <a:rPr lang="en-US"/>
              <a:t>while keeping sequential behavior for local method calls</a:t>
            </a:r>
          </a:p>
          <a:p>
            <a:pPr lvl="1"/>
            <a:r>
              <a:rPr lang="en-US"/>
              <a:t>and avoiding exotic syntax that just puts the burden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78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Choices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Issue #1: introduce special </a:t>
            </a:r>
            <a:r>
              <a:rPr lang="en-US" u="sng"/>
              <a:t>protocol</a:t>
            </a:r>
            <a:r>
              <a:rPr lang="en-US"/>
              <a:t> classes of reusable methods</a:t>
            </a:r>
            <a:endParaRPr lang="en-US" u="sng"/>
          </a:p>
          <a:p>
            <a:pPr lvl="1"/>
            <a:r>
              <a:rPr lang="en-US"/>
              <a:t>multiple inheritance is restricted to those</a:t>
            </a:r>
          </a:p>
          <a:p>
            <a:pPr lvl="1"/>
            <a:r>
              <a:rPr lang="en-US"/>
              <a:t>formalizes Python's protocol structure (Number, Mapping, ...)</a:t>
            </a:r>
          </a:p>
          <a:p>
            <a:pPr lvl="1"/>
            <a:r>
              <a:rPr lang="en-US"/>
              <a:t>provides a type-safe way of overloading binary operators "Python style"</a:t>
            </a:r>
          </a:p>
          <a:p>
            <a:r>
              <a:rPr lang="en-US"/>
              <a:t>Issue #2: rely on </a:t>
            </a:r>
            <a:r>
              <a:rPr lang="en-US" u="sng"/>
              <a:t>subtyping</a:t>
            </a:r>
            <a:r>
              <a:rPr lang="en-US"/>
              <a:t> for making methods asynchronous</a:t>
            </a:r>
            <a:endParaRPr lang="en-US" u="sng"/>
          </a:p>
          <a:p>
            <a:pPr lvl="1"/>
            <a:r>
              <a:rPr lang="en-US"/>
              <a:t>"internal" vs. "external" is determined by context</a:t>
            </a:r>
          </a:p>
          <a:p>
            <a:pPr lvl="1"/>
            <a:r>
              <a:rPr lang="en-US"/>
              <a:t>every method can be promoted to asynchronous type if the context demands</a:t>
            </a:r>
          </a:p>
          <a:p>
            <a:pPr lvl="1"/>
            <a:r>
              <a:rPr lang="en-US"/>
              <a:t>async promotion means wrapping a method inside the RTS call "ASYNC"</a:t>
            </a:r>
          </a:p>
          <a:p>
            <a:r>
              <a:rPr lang="en-US"/>
              <a:t>Consequences: </a:t>
            </a:r>
          </a:p>
          <a:p>
            <a:pPr lvl="1"/>
            <a:r>
              <a:rPr lang="en-US" u="sng"/>
              <a:t>Witness translation</a:t>
            </a:r>
            <a:r>
              <a:rPr lang="en-US"/>
              <a:t> becomes a crucial element in the compilation of most code</a:t>
            </a:r>
          </a:p>
          <a:p>
            <a:pPr lvl="1"/>
            <a:r>
              <a:rPr lang="en-US"/>
              <a:t>Subtyping now also involves witness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77711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Acton Compiler (update)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 (</a:t>
              </a:r>
              <a:r>
                <a:rPr lang="en-US">
                  <a:solidFill>
                    <a:srgbClr val="FF0000"/>
                  </a:solidFill>
                </a:rPr>
                <a:t>revised</a:t>
              </a:r>
              <a:r>
                <a:rPr lang="en-US"/>
                <a:t>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 strike="sngStrike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78797" y="4025958"/>
            <a:ext cx="173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subtyping/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2184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mr-IN" sz="1400"/>
              <a:t> state</a:t>
            </a:r>
            <a:r>
              <a:rPr lang="sv-SE" sz="1400"/>
              <a:t> </a:t>
            </a:r>
            <a:r>
              <a:rPr lang="en-US" sz="1400"/>
              <a:t>== </a:t>
            </a:r>
            <a:r>
              <a:rPr lang="mr-IN" sz="1400">
                <a:solidFill>
                  <a:schemeClr val="accent2"/>
                </a:solidFill>
              </a:rPr>
              <a:t>'IDLE'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mr-IN" sz="1400"/>
              <a:t>.get(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mr-IN" sz="1400"/>
              <a:t>, reply)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state</a:t>
            </a:r>
            <a:r>
              <a:rPr lang="sv-SE" sz="1400"/>
              <a:t> </a:t>
            </a:r>
            <a:r>
              <a:rPr lang="en-US" sz="1400"/>
              <a:t>= </a:t>
            </a:r>
            <a:r>
              <a:rPr lang="mr-IN" sz="1400">
                <a:solidFill>
                  <a:schemeClr val="accent2"/>
                </a:solidFill>
              </a:rPr>
              <a:t>'GET'</a:t>
            </a:r>
            <a:endParaRPr lang="sv-SE" sz="14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'timeout'</a:t>
            </a:r>
            <a:r>
              <a:rPr lang="mr-IN" sz="1400"/>
              <a:t>)</a:t>
            </a: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reply(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state == </a:t>
            </a:r>
            <a:r>
              <a:rPr lang="en-US" sz="1400">
                <a:solidFill>
                  <a:schemeClr val="accent2"/>
                </a:solidFill>
              </a:rPr>
              <a:t>'GET'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else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restart(</a:t>
            </a:r>
            <a:r>
              <a:rPr lang="en-US" sz="1400">
                <a:solidFill>
                  <a:schemeClr val="accent2"/>
                </a:solidFill>
              </a:rPr>
              <a:t>'stray reply'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 simple controller example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thevalue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i="1"/>
              <a:t>                  nc.</a:t>
            </a:r>
            <a:r>
              <a:rPr lang="sv-SE" sz="1400"/>
              <a:t>subscribe</a:t>
            </a:r>
            <a:r>
              <a:rPr lang="sv-SE" sz="1400" i="1"/>
              <a:t>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sv-SE" sz="1400"/>
              <a:t>, newval</a:t>
            </a:r>
            <a:r>
              <a:rPr lang="mr-IN" sz="1400"/>
              <a:t>)</a:t>
            </a:r>
            <a:endParaRPr lang="sv-SE" sz="1400" i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thevalue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newval(</a:t>
            </a:r>
            <a:r>
              <a:rPr lang="en-US" sz="1400" i="1"/>
              <a:t>value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thevalue</a:t>
            </a:r>
            <a:r>
              <a:rPr lang="en-US" sz="1400"/>
              <a:t> = </a:t>
            </a:r>
            <a:r>
              <a:rPr lang="en-US" sz="1400" i="1"/>
              <a:t>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 simple controller example (push)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Remaining uncertainties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How handle the type signatures of __init__ methods?</a:t>
            </a:r>
          </a:p>
          <a:p>
            <a:pPr lvl="1"/>
            <a:r>
              <a:rPr lang="en-US"/>
              <a:t>These typically change wildly when overridden in Python</a:t>
            </a:r>
          </a:p>
          <a:p>
            <a:pPr lvl="1"/>
            <a:r>
              <a:rPr lang="en-US"/>
              <a:t>This goes against standard type theory for inheritance &amp; overriding</a:t>
            </a:r>
          </a:p>
          <a:p>
            <a:pPr lvl="1"/>
            <a:r>
              <a:rPr lang="en-US"/>
              <a:t>Safe fallback: don't allow these changes</a:t>
            </a:r>
          </a:p>
          <a:p>
            <a:endParaRPr lang="en-US"/>
          </a:p>
          <a:p>
            <a:r>
              <a:rPr lang="en-US"/>
              <a:t>How assign a </a:t>
            </a:r>
            <a:r>
              <a:rPr lang="en-US" u="sng"/>
              <a:t>nominal</a:t>
            </a:r>
            <a:r>
              <a:rPr lang="en-US"/>
              <a:t> type to actor instances?</a:t>
            </a:r>
          </a:p>
          <a:p>
            <a:pPr lvl="1"/>
            <a:r>
              <a:rPr lang="en-US"/>
              <a:t>Old Acton used structural types, which can grow quite large</a:t>
            </a:r>
          </a:p>
          <a:p>
            <a:pPr lvl="1"/>
            <a:r>
              <a:rPr lang="en-US"/>
              <a:t>Python programmers expect instance types to be just their class name</a:t>
            </a:r>
          </a:p>
          <a:p>
            <a:pPr lvl="1"/>
            <a:r>
              <a:rPr lang="en-US"/>
              <a:t>But actors aren't true classes...</a:t>
            </a:r>
          </a:p>
          <a:p>
            <a:pPr lvl="1"/>
            <a:r>
              <a:rPr lang="en-US"/>
              <a:t>Safe fallback: retain the structural types for actors</a:t>
            </a:r>
          </a:p>
        </p:txBody>
      </p:sp>
    </p:spTree>
    <p:extLst>
      <p:ext uri="{BB962C8B-B14F-4D97-AF65-F5344CB8AC3E}">
        <p14:creationId xmlns:p14="http://schemas.microsoft.com/office/powerpoint/2010/main" val="32726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type-checker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Says yes/no to programs (filters out the inconsistent ones)</a:t>
            </a:r>
          </a:p>
          <a:p>
            <a:r>
              <a:rPr lang="en-US"/>
              <a:t>Provides essential memory layout info to the code generator</a:t>
            </a:r>
          </a:p>
          <a:p>
            <a:r>
              <a:rPr lang="en-US"/>
              <a:t>Computes some crucial info not present in the original programs:</a:t>
            </a:r>
          </a:p>
          <a:p>
            <a:pPr lvl="1"/>
            <a:r>
              <a:rPr lang="en-US"/>
              <a:t>Function argument names/positions</a:t>
            </a:r>
          </a:p>
          <a:p>
            <a:pPr lvl="1"/>
            <a:r>
              <a:rPr lang="en-US"/>
              <a:t>What versions of overloaded functions to call</a:t>
            </a:r>
          </a:p>
          <a:p>
            <a:pPr lvl="1"/>
            <a:r>
              <a:rPr lang="en-US"/>
              <a:t>Extra parameters and arguments for resolving overloading</a:t>
            </a:r>
          </a:p>
          <a:p>
            <a:pPr lvl="1"/>
            <a:r>
              <a:rPr lang="en-US"/>
              <a:t>Where to make the RTS "async" calls</a:t>
            </a:r>
          </a:p>
          <a:p>
            <a:pPr lvl="1"/>
            <a:r>
              <a:rPr lang="en-US"/>
              <a:t>Which functions that need CPS conversion</a:t>
            </a:r>
          </a:p>
          <a:p>
            <a:endParaRPr lang="en-US"/>
          </a:p>
          <a:p>
            <a:r>
              <a:rPr lang="en-US"/>
              <a:t>Bottom line: the type-checker can't just be bypassed, it needs to work</a:t>
            </a:r>
          </a:p>
        </p:txBody>
      </p:sp>
    </p:spTree>
    <p:extLst>
      <p:ext uri="{BB962C8B-B14F-4D97-AF65-F5344CB8AC3E}">
        <p14:creationId xmlns:p14="http://schemas.microsoft.com/office/powerpoint/2010/main" val="58357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5176540"/>
          </a:xfrm>
        </p:spPr>
        <p:txBody>
          <a:bodyPr/>
          <a:lstStyle/>
          <a:p>
            <a:r>
              <a:rPr lang="en-US"/>
              <a:t>Well understood technique at the core: the Hindley/Milner system</a:t>
            </a:r>
          </a:p>
          <a:p>
            <a:r>
              <a:rPr lang="en-US"/>
              <a:t>Basically:</a:t>
            </a:r>
          </a:p>
          <a:p>
            <a:pPr lvl="1"/>
            <a:r>
              <a:rPr lang="en-US"/>
              <a:t>Assign a unique type variable to every variable and expression in a program </a:t>
            </a:r>
            <a:r>
              <a:rPr lang="en-US">
                <a:latin typeface="+mj-lt"/>
              </a:rPr>
              <a:t>(A,B)</a:t>
            </a:r>
          </a:p>
          <a:p>
            <a:pPr lvl="1"/>
            <a:r>
              <a:rPr lang="en-US"/>
              <a:t>Assign a built-in type to every literal or built-in data constructor </a:t>
            </a:r>
            <a:r>
              <a:rPr lang="en-US">
                <a:latin typeface="+mj-lt"/>
              </a:rPr>
              <a:t>(int, str, list[])</a:t>
            </a:r>
          </a:p>
          <a:p>
            <a:pPr lvl="1"/>
            <a:r>
              <a:rPr lang="en-US"/>
              <a:t>Traverse the program and collect equations relating types that must be equal</a:t>
            </a:r>
            <a:br>
              <a:rPr lang="en-US"/>
            </a:br>
            <a:r>
              <a:rPr lang="en-US">
                <a:latin typeface="+mj-lt"/>
              </a:rPr>
              <a:t>A ~ int, (str,bool)-&gt;A ~ F</a:t>
            </a:r>
          </a:p>
          <a:p>
            <a:pPr lvl="1"/>
            <a:r>
              <a:rPr lang="en-US"/>
              <a:t>Solve the equations</a:t>
            </a:r>
          </a:p>
          <a:p>
            <a:pPr lvl="1"/>
            <a:r>
              <a:rPr lang="en-US"/>
              <a:t>Turn function types that still contain free variables into generic type </a:t>
            </a:r>
            <a:r>
              <a:rPr lang="en-US" i="1"/>
              <a:t>schemas</a:t>
            </a:r>
            <a:br>
              <a:rPr lang="en-US" i="1"/>
            </a:br>
            <a:r>
              <a:rPr lang="en-US">
                <a:latin typeface="+mj-lt"/>
              </a:rPr>
              <a:t>[A] =&gt; (A,list[A])-&gt;bool</a:t>
            </a:r>
          </a:p>
          <a:p>
            <a:r>
              <a:rPr lang="en-US"/>
              <a:t>Core property: inferred types are both</a:t>
            </a:r>
          </a:p>
          <a:p>
            <a:pPr lvl="1"/>
            <a:r>
              <a:rPr lang="en-US"/>
              <a:t>As general as possible</a:t>
            </a:r>
          </a:p>
          <a:p>
            <a:pPr lvl="1"/>
            <a:r>
              <a:rPr lang="en-US"/>
              <a:t>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6576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1981</Words>
  <Application>Microsoft Macintosh PowerPoint</Application>
  <PresentationFormat>Widescreen</PresentationFormat>
  <Paragraphs>324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Acton Compiler</vt:lpstr>
      <vt:lpstr>The oveall challenge</vt:lpstr>
      <vt:lpstr>Choices made</vt:lpstr>
      <vt:lpstr>The Acton Compiler (update)</vt:lpstr>
      <vt:lpstr>A simple controller example</vt:lpstr>
      <vt:lpstr>A simple controller example (push)</vt:lpstr>
      <vt:lpstr>Remaining uncertainties</vt:lpstr>
      <vt:lpstr>The type-checker</vt:lpstr>
      <vt:lpstr>Type inference</vt:lpstr>
      <vt:lpstr>Extension: overloading</vt:lpstr>
      <vt:lpstr>Extension: subtyping</vt:lpstr>
      <vt:lpstr>Extension: row polymorphism</vt:lpstr>
      <vt:lpstr>Extension: rank-N types</vt:lpstr>
      <vt:lpstr>Approach taken in Acton</vt:lpstr>
      <vt:lpstr>An unfortunate detour...</vt:lpstr>
      <vt:lpstr>Recent realization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Acton Compiler</dc:title>
  <dc:creator>Johan Nordlander</dc:creator>
  <cp:lastModifiedBy>Johan Nordlander</cp:lastModifiedBy>
  <cp:revision>166</cp:revision>
  <dcterms:created xsi:type="dcterms:W3CDTF">2019-11-27T08:13:43Z</dcterms:created>
  <dcterms:modified xsi:type="dcterms:W3CDTF">2020-05-13T14:49:58Z</dcterms:modified>
</cp:coreProperties>
</file>