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7876"/>
  </p:normalViewPr>
  <p:slideViewPr>
    <p:cSldViewPr snapToGrid="0" snapToObjects="1">
      <p:cViewPr varScale="1">
        <p:scale>
          <a:sx n="124" d="100"/>
          <a:sy n="12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016DC-6D46-D44D-B143-CCF0FE0B50F7}" type="datetimeFigureOut">
              <a:t>2020-04-01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8F30-99F6-3545-BB58-11169004BD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4504-83CD-7C4C-A27D-DE3637908E76}" type="datetimeFigureOut"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The Acton 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88845" y="402595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37934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/>
          <a:lstStyle/>
          <a:p>
            <a:pPr algn="ctr"/>
            <a:r>
              <a:rPr lang="en-US"/>
              <a:t>The oveall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Mix actors, static type-safety and efficient compilation...</a:t>
            </a:r>
          </a:p>
          <a:p>
            <a:r>
              <a:rPr lang="en-US"/>
              <a:t>... with Python syntax, idioms and general "flavor"</a:t>
            </a:r>
          </a:p>
          <a:p>
            <a:r>
              <a:rPr lang="en-US"/>
              <a:t>Issue #1: incorporating Python's </a:t>
            </a:r>
            <a:r>
              <a:rPr lang="en-US" u="sng"/>
              <a:t>classes</a:t>
            </a:r>
          </a:p>
          <a:p>
            <a:pPr lvl="1"/>
            <a:r>
              <a:rPr lang="en-US"/>
              <a:t>on the surface only, or at depth (multiple inheritance, super(), the MRO, ...)?</a:t>
            </a:r>
          </a:p>
          <a:p>
            <a:pPr lvl="1"/>
            <a:r>
              <a:rPr lang="en-US"/>
              <a:t>follow Python's emerging but informal </a:t>
            </a:r>
            <a:r>
              <a:rPr lang="en-US" u="sng"/>
              <a:t>protocol</a:t>
            </a:r>
            <a:r>
              <a:rPr lang="en-US"/>
              <a:t> structure (Number, Mapping, ...)?</a:t>
            </a:r>
          </a:p>
          <a:p>
            <a:pPr lvl="1"/>
            <a:r>
              <a:rPr lang="en-US"/>
              <a:t>retain Python's overloading of binary operators (+, ==, &gt;, ...)?</a:t>
            </a:r>
          </a:p>
          <a:p>
            <a:r>
              <a:rPr lang="en-US"/>
              <a:t>Issue #2: making methods </a:t>
            </a:r>
            <a:r>
              <a:rPr lang="en-US" u="sng"/>
              <a:t>asynchronous</a:t>
            </a:r>
          </a:p>
          <a:p>
            <a:pPr lvl="1"/>
            <a:r>
              <a:rPr lang="en-US"/>
              <a:t>enforcing asynchronous calls across actor boundaries</a:t>
            </a:r>
          </a:p>
          <a:p>
            <a:pPr lvl="1"/>
            <a:r>
              <a:rPr lang="en-US"/>
              <a:t>while keeping sequential behavior for local method calls</a:t>
            </a:r>
          </a:p>
          <a:p>
            <a:pPr lvl="1"/>
            <a:r>
              <a:rPr lang="en-US"/>
              <a:t>and avoiding exotic syntax that just puts the burden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78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/>
          <a:lstStyle/>
          <a:p>
            <a:pPr algn="ctr"/>
            <a:r>
              <a:rPr lang="en-US"/>
              <a:t>Choices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Issue #1: introduce special </a:t>
            </a:r>
            <a:r>
              <a:rPr lang="en-US" u="sng"/>
              <a:t>protocol</a:t>
            </a:r>
            <a:r>
              <a:rPr lang="en-US"/>
              <a:t> classes of reusable methods</a:t>
            </a:r>
            <a:endParaRPr lang="en-US" u="sng"/>
          </a:p>
          <a:p>
            <a:pPr lvl="1"/>
            <a:r>
              <a:rPr lang="en-US"/>
              <a:t>multiple inheritance is restricted to those</a:t>
            </a:r>
          </a:p>
          <a:p>
            <a:pPr lvl="1"/>
            <a:r>
              <a:rPr lang="en-US"/>
              <a:t>formalizes Python's protocol structure (Number, Mapping, ...)</a:t>
            </a:r>
          </a:p>
          <a:p>
            <a:pPr lvl="1"/>
            <a:r>
              <a:rPr lang="en-US"/>
              <a:t>provides a type-safe way of overloading binary operators "Python style"</a:t>
            </a:r>
          </a:p>
          <a:p>
            <a:r>
              <a:rPr lang="en-US"/>
              <a:t>Issue #2: rely on </a:t>
            </a:r>
            <a:r>
              <a:rPr lang="en-US" u="sng"/>
              <a:t>subtyping</a:t>
            </a:r>
            <a:r>
              <a:rPr lang="en-US"/>
              <a:t> for making methods asynchronous</a:t>
            </a:r>
            <a:endParaRPr lang="en-US" u="sng"/>
          </a:p>
          <a:p>
            <a:pPr lvl="1"/>
            <a:r>
              <a:rPr lang="en-US"/>
              <a:t>"internal" vs. "external" is determined by context</a:t>
            </a:r>
          </a:p>
          <a:p>
            <a:pPr lvl="1"/>
            <a:r>
              <a:rPr lang="en-US"/>
              <a:t>every method can be promoted to asynchronous type if the context demands</a:t>
            </a:r>
          </a:p>
          <a:p>
            <a:pPr lvl="1"/>
            <a:r>
              <a:rPr lang="en-US"/>
              <a:t>async promotion means wrapping a method inside the RTS call "ASYNC"</a:t>
            </a:r>
          </a:p>
          <a:p>
            <a:r>
              <a:rPr lang="en-US"/>
              <a:t>Consequences: </a:t>
            </a:r>
          </a:p>
          <a:p>
            <a:pPr lvl="1"/>
            <a:r>
              <a:rPr lang="en-US" u="sng"/>
              <a:t>Witness translation</a:t>
            </a:r>
            <a:r>
              <a:rPr lang="en-US"/>
              <a:t> becomes a crucial element in the compilation of most code</a:t>
            </a:r>
          </a:p>
          <a:p>
            <a:pPr lvl="1"/>
            <a:r>
              <a:rPr lang="en-US"/>
              <a:t>Subtyping now also involves witness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177711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The Acton Compiler (update)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 (</a:t>
              </a:r>
              <a:r>
                <a:rPr lang="en-US">
                  <a:solidFill>
                    <a:srgbClr val="FF0000"/>
                  </a:solidFill>
                </a:rPr>
                <a:t>revised</a:t>
              </a:r>
              <a:r>
                <a:rPr lang="en-US"/>
                <a:t>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 strike="sngStrike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78797" y="4025958"/>
            <a:ext cx="173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Compute subtyping/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2184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29" y="1211376"/>
            <a:ext cx="4653847" cy="52798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import</a:t>
            </a:r>
            <a:r>
              <a:rPr lang="en-US" sz="14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def</a:t>
            </a:r>
            <a:r>
              <a:rPr lang="en-US" sz="1400"/>
              <a:t>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return</a:t>
            </a:r>
            <a:r>
              <a:rPr lang="en-US" sz="1400"/>
              <a:t> (</a:t>
            </a:r>
            <a:r>
              <a:rPr lang="en-US" sz="1400" i="1"/>
              <a:t>setting</a:t>
            </a:r>
            <a:r>
              <a:rPr lang="en-US" sz="1400"/>
              <a:t> + </a:t>
            </a:r>
            <a:r>
              <a:rPr lang="en-US" sz="1400" i="1"/>
              <a:t>newval</a:t>
            </a:r>
            <a:r>
              <a:rPr lang="en-US" sz="14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actor</a:t>
            </a:r>
            <a:r>
              <a:rPr lang="en-US" sz="1400"/>
              <a:t> Controller(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setting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 </a:t>
            </a:r>
            <a:r>
              <a:rPr lang="en-US" sz="1400"/>
              <a:t>restart(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netconf.connect(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print(</a:t>
            </a:r>
            <a:r>
              <a:rPr lang="en-US" sz="1400">
                <a:solidFill>
                  <a:schemeClr val="accent2"/>
                </a:solidFill>
              </a:rPr>
              <a:t>'Controller'</a:t>
            </a:r>
            <a:r>
              <a:rPr lang="en-US" sz="1400"/>
              <a:t>, str(</a:t>
            </a:r>
            <a:r>
              <a:rPr lang="en-US" sz="1400" i="1"/>
              <a:t>address</a:t>
            </a:r>
            <a:r>
              <a:rPr lang="en-US" sz="1400"/>
              <a:t>) + </a:t>
            </a:r>
            <a:r>
              <a:rPr lang="en-US" sz="1400">
                <a:solidFill>
                  <a:schemeClr val="accent2"/>
                </a:solidFill>
              </a:rPr>
              <a:t>':'</a:t>
            </a:r>
            <a:r>
              <a:rPr lang="en-US" sz="1400"/>
              <a:t> + str(</a:t>
            </a:r>
            <a:r>
              <a:rPr lang="en-US" sz="1400" i="1"/>
              <a:t>port</a:t>
            </a:r>
            <a:r>
              <a:rPr lang="en-US" sz="1400"/>
              <a:t>),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sv-SE" sz="1400" b="1"/>
              <a:t>def </a:t>
            </a:r>
            <a:r>
              <a:rPr lang="mr-IN" sz="1400"/>
              <a:t>established(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mr-IN" sz="1400"/>
              <a:t>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sv-SE" sz="1400"/>
              <a:t> 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en-US" sz="1400"/>
              <a:t> != </a:t>
            </a:r>
            <a:r>
              <a:rPr lang="mr-IN" sz="1400"/>
              <a:t>None: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en-US" sz="1400"/>
              <a:t> = </a:t>
            </a:r>
            <a:r>
              <a:rPr lang="mr-IN" sz="1400" i="1"/>
              <a:t>sess</a:t>
            </a:r>
            <a:r>
              <a:rPr lang="sv-SE" sz="14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'connection failure'</a:t>
            </a:r>
            <a:r>
              <a:rPr lang="mr-IN" sz="1400"/>
              <a:t>)</a:t>
            </a:r>
            <a:endParaRPr lang="sv-SE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7812" y="1201331"/>
            <a:ext cx="4653847" cy="52898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mr-IN" sz="1400" b="1"/>
              <a:t>def</a:t>
            </a:r>
            <a:r>
              <a:rPr lang="mr-IN" sz="1400"/>
              <a:t> tick():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mr-IN" sz="1400"/>
              <a:t> state</a:t>
            </a:r>
            <a:r>
              <a:rPr lang="sv-SE" sz="1400"/>
              <a:t> </a:t>
            </a:r>
            <a:r>
              <a:rPr lang="en-US" sz="1400"/>
              <a:t>== </a:t>
            </a:r>
            <a:r>
              <a:rPr lang="mr-IN" sz="1400">
                <a:solidFill>
                  <a:schemeClr val="accent2"/>
                </a:solidFill>
              </a:rPr>
              <a:t>'IDLE'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mr-IN" sz="1400"/>
              <a:t>.get(</a:t>
            </a:r>
            <a:r>
              <a:rPr lang="mr-IN" sz="1400">
                <a:solidFill>
                  <a:schemeClr val="accent2"/>
                </a:solidFill>
              </a:rPr>
              <a:t>'/oper/thevalue'</a:t>
            </a:r>
            <a:r>
              <a:rPr lang="mr-IN" sz="1400"/>
              <a:t>, reply)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state</a:t>
            </a:r>
            <a:r>
              <a:rPr lang="sv-SE" sz="1400"/>
              <a:t> </a:t>
            </a:r>
            <a:r>
              <a:rPr lang="en-US" sz="1400"/>
              <a:t>= </a:t>
            </a:r>
            <a:r>
              <a:rPr lang="mr-IN" sz="1400">
                <a:solidFill>
                  <a:schemeClr val="accent2"/>
                </a:solidFill>
              </a:rPr>
              <a:t>'GET'</a:t>
            </a:r>
            <a:endParaRPr lang="sv-SE" sz="14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'timeout'</a:t>
            </a:r>
            <a:r>
              <a:rPr lang="mr-IN" sz="1400"/>
              <a:t>)</a:t>
            </a: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reply(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state == </a:t>
            </a:r>
            <a:r>
              <a:rPr lang="en-US" sz="1400">
                <a:solidFill>
                  <a:schemeClr val="accent2"/>
                </a:solidFill>
              </a:rPr>
              <a:t>'GET'</a:t>
            </a:r>
            <a:r>
              <a:rPr lang="en-US" sz="14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setting</a:t>
            </a:r>
            <a:r>
              <a:rPr lang="en-US" sz="1400"/>
              <a:t> =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.edit_config(</a:t>
            </a:r>
            <a:r>
              <a:rPr lang="en-US" sz="1400">
                <a:solidFill>
                  <a:schemeClr val="accent2"/>
                </a:solidFill>
              </a:rPr>
              <a:t>'/config/settings/thesetting'</a:t>
            </a:r>
            <a:r>
              <a:rPr lang="en-US" sz="1400"/>
              <a:t>, </a:t>
            </a:r>
            <a:r>
              <a:rPr lang="en-US" sz="1400" i="1"/>
              <a:t>setting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else</a:t>
            </a:r>
            <a:r>
              <a:rPr lang="en-US" sz="14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restart(</a:t>
            </a:r>
            <a:r>
              <a:rPr lang="en-US" sz="1400">
                <a:solidFill>
                  <a:schemeClr val="accent2"/>
                </a:solidFill>
              </a:rPr>
              <a:t>'stray reply'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error(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restart(</a:t>
            </a:r>
            <a:r>
              <a:rPr lang="en-US" sz="1400">
                <a:solidFill>
                  <a:schemeClr val="accent2"/>
                </a:solidFill>
              </a:rPr>
              <a:t>'NETCONF error:'</a:t>
            </a:r>
            <a:r>
              <a:rPr lang="en-US" sz="1400"/>
              <a:t> +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restart(</a:t>
            </a:r>
            <a:r>
              <a:rPr lang="en-US" sz="1400">
                <a:solidFill>
                  <a:schemeClr val="accent2"/>
                </a:solidFill>
              </a:rPr>
              <a:t>'initial'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A simple controller example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445217" y="629367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473709" y="1184399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29" y="1211376"/>
            <a:ext cx="4653847" cy="52798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import</a:t>
            </a:r>
            <a:r>
              <a:rPr lang="en-US" sz="14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def</a:t>
            </a:r>
            <a:r>
              <a:rPr lang="en-US" sz="1400"/>
              <a:t>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return</a:t>
            </a:r>
            <a:r>
              <a:rPr lang="en-US" sz="1400"/>
              <a:t> (</a:t>
            </a:r>
            <a:r>
              <a:rPr lang="en-US" sz="1400" i="1"/>
              <a:t>setting</a:t>
            </a:r>
            <a:r>
              <a:rPr lang="en-US" sz="1400"/>
              <a:t> + </a:t>
            </a:r>
            <a:r>
              <a:rPr lang="en-US" sz="1400" i="1"/>
              <a:t>newval</a:t>
            </a:r>
            <a:r>
              <a:rPr lang="en-US" sz="14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actor</a:t>
            </a:r>
            <a:r>
              <a:rPr lang="en-US" sz="1400"/>
              <a:t> Controller(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setting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thevalue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 </a:t>
            </a:r>
            <a:r>
              <a:rPr lang="en-US" sz="1400"/>
              <a:t>restart(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netconf.connect(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print(</a:t>
            </a:r>
            <a:r>
              <a:rPr lang="en-US" sz="1400">
                <a:solidFill>
                  <a:schemeClr val="accent2"/>
                </a:solidFill>
              </a:rPr>
              <a:t>'Controller'</a:t>
            </a:r>
            <a:r>
              <a:rPr lang="en-US" sz="1400"/>
              <a:t>, str(</a:t>
            </a:r>
            <a:r>
              <a:rPr lang="en-US" sz="1400" i="1"/>
              <a:t>address</a:t>
            </a:r>
            <a:r>
              <a:rPr lang="en-US" sz="1400"/>
              <a:t>) + </a:t>
            </a:r>
            <a:r>
              <a:rPr lang="en-US" sz="1400">
                <a:solidFill>
                  <a:schemeClr val="accent2"/>
                </a:solidFill>
              </a:rPr>
              <a:t>':'</a:t>
            </a:r>
            <a:r>
              <a:rPr lang="en-US" sz="1400"/>
              <a:t> + str(</a:t>
            </a:r>
            <a:r>
              <a:rPr lang="en-US" sz="1400" i="1"/>
              <a:t>port</a:t>
            </a:r>
            <a:r>
              <a:rPr lang="en-US" sz="1400"/>
              <a:t>),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sv-SE" sz="1400" b="1"/>
              <a:t>def </a:t>
            </a:r>
            <a:r>
              <a:rPr lang="mr-IN" sz="1400"/>
              <a:t>established(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mr-IN" sz="1400"/>
              <a:t>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sv-SE" sz="1400"/>
              <a:t> 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en-US" sz="1400"/>
              <a:t> != </a:t>
            </a:r>
            <a:r>
              <a:rPr lang="mr-IN" sz="1400"/>
              <a:t>None: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en-US" sz="1400"/>
              <a:t> = </a:t>
            </a:r>
            <a:r>
              <a:rPr lang="mr-IN" sz="1400" i="1"/>
              <a:t>sess</a:t>
            </a:r>
            <a:r>
              <a:rPr lang="sv-SE" sz="14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i="1"/>
              <a:t>                  nc.</a:t>
            </a:r>
            <a:r>
              <a:rPr lang="sv-SE" sz="1400"/>
              <a:t>subscribe</a:t>
            </a:r>
            <a:r>
              <a:rPr lang="sv-SE" sz="1400" i="1"/>
              <a:t>(</a:t>
            </a:r>
            <a:r>
              <a:rPr lang="mr-IN" sz="1400">
                <a:solidFill>
                  <a:schemeClr val="accent2"/>
                </a:solidFill>
              </a:rPr>
              <a:t>'/oper/thevalue'</a:t>
            </a:r>
            <a:r>
              <a:rPr lang="sv-SE" sz="1400"/>
              <a:t>, newval</a:t>
            </a:r>
            <a:r>
              <a:rPr lang="mr-IN" sz="1400"/>
              <a:t>)</a:t>
            </a:r>
            <a:endParaRPr lang="sv-SE" sz="1400" i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'connection failure'</a:t>
            </a:r>
            <a:r>
              <a:rPr lang="mr-IN" sz="1400"/>
              <a:t>)</a:t>
            </a:r>
            <a:endParaRPr lang="sv-SE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7812" y="1201331"/>
            <a:ext cx="4653847" cy="52898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mr-IN" sz="1400" b="1"/>
              <a:t>def</a:t>
            </a:r>
            <a:r>
              <a:rPr lang="mr-IN" sz="1400"/>
              <a:t> tick():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setting</a:t>
            </a:r>
            <a:r>
              <a:rPr lang="en-US" sz="1400"/>
              <a:t> =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thevalue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nc</a:t>
            </a:r>
            <a:r>
              <a:rPr lang="en-US" sz="1400"/>
              <a:t>.edit_config(</a:t>
            </a:r>
            <a:r>
              <a:rPr lang="en-US" sz="1400">
                <a:solidFill>
                  <a:schemeClr val="accent2"/>
                </a:solidFill>
              </a:rPr>
              <a:t>'/config/settings/thesetting'</a:t>
            </a:r>
            <a:r>
              <a:rPr lang="en-US" sz="1400"/>
              <a:t>, </a:t>
            </a:r>
            <a:r>
              <a:rPr lang="en-US" sz="1400" i="1"/>
              <a:t>setting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newval(</a:t>
            </a:r>
            <a:r>
              <a:rPr lang="en-US" sz="1400" i="1"/>
              <a:t>value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thevalue</a:t>
            </a:r>
            <a:r>
              <a:rPr lang="en-US" sz="1400"/>
              <a:t> = </a:t>
            </a:r>
            <a:r>
              <a:rPr lang="en-US" sz="1400" i="1"/>
              <a:t>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error(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restart(</a:t>
            </a:r>
            <a:r>
              <a:rPr lang="en-US" sz="1400">
                <a:solidFill>
                  <a:schemeClr val="accent2"/>
                </a:solidFill>
              </a:rPr>
              <a:t>'NETCONF error:'</a:t>
            </a:r>
            <a:r>
              <a:rPr lang="en-US" sz="1400"/>
              <a:t> +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restart(</a:t>
            </a:r>
            <a:r>
              <a:rPr lang="en-US" sz="1400">
                <a:solidFill>
                  <a:schemeClr val="accent2"/>
                </a:solidFill>
              </a:rPr>
              <a:t>'initial'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A simple controller example (push)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445217" y="629367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473709" y="1184399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/>
          <a:lstStyle/>
          <a:p>
            <a:pPr algn="ctr"/>
            <a:r>
              <a:rPr lang="en-US"/>
              <a:t>Remaining uncertainties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How handle the type signatures of __init__ methods?</a:t>
            </a:r>
          </a:p>
          <a:p>
            <a:pPr lvl="1"/>
            <a:r>
              <a:rPr lang="en-US"/>
              <a:t>These typically change wildly when overridden in Python</a:t>
            </a:r>
          </a:p>
          <a:p>
            <a:pPr lvl="1"/>
            <a:r>
              <a:rPr lang="en-US"/>
              <a:t>This goes against standard type theory for inheritance &amp; overriding</a:t>
            </a:r>
          </a:p>
          <a:p>
            <a:pPr lvl="1"/>
            <a:r>
              <a:rPr lang="en-US"/>
              <a:t>Safe fallback: don't allow these changes</a:t>
            </a:r>
          </a:p>
          <a:p>
            <a:endParaRPr lang="en-US"/>
          </a:p>
          <a:p>
            <a:r>
              <a:rPr lang="en-US"/>
              <a:t>How assign a </a:t>
            </a:r>
            <a:r>
              <a:rPr lang="en-US" u="sng"/>
              <a:t>nominal</a:t>
            </a:r>
            <a:r>
              <a:rPr lang="en-US"/>
              <a:t> type to actor instances?</a:t>
            </a:r>
          </a:p>
          <a:p>
            <a:pPr lvl="1"/>
            <a:r>
              <a:rPr lang="en-US"/>
              <a:t>Old Acton used structural types, which can grow quite large</a:t>
            </a:r>
          </a:p>
          <a:p>
            <a:pPr lvl="1"/>
            <a:r>
              <a:rPr lang="en-US"/>
              <a:t>Python programmers expect instance types to be just their class name</a:t>
            </a:r>
          </a:p>
          <a:p>
            <a:pPr lvl="1"/>
            <a:r>
              <a:rPr lang="en-US"/>
              <a:t>But actors aren't true classes...</a:t>
            </a:r>
          </a:p>
          <a:p>
            <a:pPr lvl="1"/>
            <a:r>
              <a:rPr lang="en-US"/>
              <a:t>Safe fallback: retain the structural types for actors</a:t>
            </a:r>
          </a:p>
        </p:txBody>
      </p:sp>
    </p:spTree>
    <p:extLst>
      <p:ext uri="{BB962C8B-B14F-4D97-AF65-F5344CB8AC3E}">
        <p14:creationId xmlns:p14="http://schemas.microsoft.com/office/powerpoint/2010/main" val="32726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1145</Words>
  <Application>Microsoft Macintosh PowerPoint</Application>
  <PresentationFormat>Widescreen</PresentationFormat>
  <Paragraphs>246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Acton Compiler</vt:lpstr>
      <vt:lpstr>The oveall challenge</vt:lpstr>
      <vt:lpstr>Choices made</vt:lpstr>
      <vt:lpstr>The Acton Compiler (update)</vt:lpstr>
      <vt:lpstr>A simple controller example</vt:lpstr>
      <vt:lpstr>A simple controller example (push)</vt:lpstr>
      <vt:lpstr>Remaining uncertainties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Acton Compiler</dc:title>
  <dc:creator>Johan Nordlander</dc:creator>
  <cp:lastModifiedBy>Johan Nordlander</cp:lastModifiedBy>
  <cp:revision>129</cp:revision>
  <dcterms:created xsi:type="dcterms:W3CDTF">2019-11-27T08:13:43Z</dcterms:created>
  <dcterms:modified xsi:type="dcterms:W3CDTF">2020-04-01T10:17:50Z</dcterms:modified>
</cp:coreProperties>
</file>