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58" r:id="rId6"/>
    <p:sldId id="263" r:id="rId7"/>
    <p:sldId id="262" r:id="rId8"/>
    <p:sldId id="264" r:id="rId9"/>
    <p:sldId id="265" r:id="rId10"/>
    <p:sldId id="270" r:id="rId11"/>
    <p:sldId id="267" r:id="rId12"/>
    <p:sldId id="268" r:id="rId13"/>
    <p:sldId id="266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/>
    <p:restoredTop sz="97876"/>
  </p:normalViewPr>
  <p:slideViewPr>
    <p:cSldViewPr snapToGrid="0" snapToObjects="1">
      <p:cViewPr varScale="1">
        <p:scale>
          <a:sx n="124" d="100"/>
          <a:sy n="124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016DC-6D46-D44D-B143-CCF0FE0B50F7}" type="datetimeFigureOut">
              <a:t>2020-04-08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88F30-99F6-3545-BB58-11169004BD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8F30-99F6-3545-BB58-11169004BD5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8F30-99F6-3545-BB58-11169004BD53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4504-83CD-7C4C-A27D-DE3637908E76}" type="datetimeFigureOut">
              <a:t>2020-04-08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 rot="5400000" flipV="1">
            <a:off x="10548503" y="5461800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6200000">
            <a:off x="1100734" y="5492284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 flipV="1">
            <a:off x="10545978" y="3261289"/>
            <a:ext cx="52286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6200000">
            <a:off x="8185794" y="3263811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3196995" y="325876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6200000">
            <a:off x="3783374" y="326381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5824124" y="3257755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16200000">
            <a:off x="1099728" y="326280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9285288" y="2144806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6917540" y="437014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554847" y="214380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2192140" y="2142793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The Acton 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6" y="143219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136" y="143219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Kinds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36" y="180152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annotations for well-formedness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annotation wildcards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1089" y="5950211"/>
            <a:ext cx="8389821" cy="678232"/>
            <a:chOff x="1464705" y="5947253"/>
            <a:chExt cx="9262589" cy="678232"/>
          </a:xfrm>
          <a:scene3d>
            <a:camera prst="perspectiveRelaxed" fov="7200000"/>
            <a:lightRig rig="threePt" dir="t"/>
          </a:scene3d>
        </p:grpSpPr>
        <p:sp>
          <p:nvSpPr>
            <p:cNvPr id="53" name="Rectangle 52"/>
            <p:cNvSpPr/>
            <p:nvPr/>
          </p:nvSpPr>
          <p:spPr>
            <a:xfrm>
              <a:off x="1464705" y="5947254"/>
              <a:ext cx="9262589" cy="6782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7567" y="6121586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semantics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80362" y="6119871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Dynamic semantics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83660" y="5947253"/>
              <a:ext cx="829628" cy="67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887836" y="143319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87836" y="143319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7836" y="180252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missing types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correctness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effects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Resolve overloading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Compute the MRO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Write interface files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0536" y="143420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50536" y="143420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0536" y="1803534"/>
            <a:ext cx="17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Qualify global names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Turn comprehensions into loops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Move parameter defaults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Simplify assignments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3236" y="143520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13236" y="143520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LambdaLifter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36" y="180454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free variables into parameters or self-attributes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Lift all functions and classes to the top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or nearest class level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6145" y="365562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6145" y="365562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6145" y="402495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grammar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recursive definition groups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Build syntax tree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88845" y="365662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8845" y="365662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Solver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88845" y="402595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Validate subtyping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overloading witnesses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Compute LUBs/GLBs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Match function args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Apply defaults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1545" y="365763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251545" y="365763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Deactorizer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1545" y="4026964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actors with classes and RTS calls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Wrap actor methods into RTS calls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14245" y="365863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14245" y="365863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14245" y="40279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all (blocking) functions and calls into continuations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exception handlers with RTS calls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76949" y="143723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76949" y="143723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CodeGen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76949" y="180656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Print function defs in C syntax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Print classes as C struct types and function-pointer tables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5194" y="5479381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Acton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48818" y="3239403"/>
            <a:ext cx="54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35855" y="1760908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41472" y="3215383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95333" y="3227290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1849" y="3240121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98562" y="1753234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00429" y="1753233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3190" y="3974057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37729" y="3235073"/>
            <a:ext cx="88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Constraints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81001" y="3236079"/>
            <a:ext cx="100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Substitutions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976945" y="3668156"/>
            <a:ext cx="1673064" cy="167001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82446" y="3682963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Clang + RTS lib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984493" y="4052957"/>
            <a:ext cx="167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Scheduler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Socket IO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Built-in data structs</a:t>
            </a:r>
            <a:br>
              <a:rPr lang="en-US" sz="1200"/>
            </a:br>
            <a:r>
              <a:rPr lang="en-US" sz="1200"/>
              <a:t>(list,dict,set,str)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67093" y="5426491"/>
            <a:ext cx="861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37934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Extension: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5176540"/>
          </a:xfrm>
        </p:spPr>
        <p:txBody>
          <a:bodyPr/>
          <a:lstStyle/>
          <a:p>
            <a:r>
              <a:rPr lang="en-US"/>
              <a:t>Also well studied: the theory of </a:t>
            </a:r>
            <a:r>
              <a:rPr lang="en-US" i="1"/>
              <a:t>qualified </a:t>
            </a:r>
            <a:r>
              <a:rPr lang="en-US"/>
              <a:t>types:</a:t>
            </a:r>
          </a:p>
          <a:p>
            <a:pPr lvl="1"/>
            <a:r>
              <a:rPr lang="en-US"/>
              <a:t>Place types in named </a:t>
            </a:r>
            <a:r>
              <a:rPr lang="en-US" i="1"/>
              <a:t>type-classes </a:t>
            </a:r>
            <a:r>
              <a:rPr lang="en-US"/>
              <a:t>based on their overloaded operation support </a:t>
            </a:r>
            <a:r>
              <a:rPr lang="en-US">
                <a:latin typeface="+mj-lt"/>
              </a:rPr>
              <a:t>Eq, Number, ...</a:t>
            </a:r>
          </a:p>
          <a:p>
            <a:pPr lvl="1"/>
            <a:r>
              <a:rPr lang="en-US"/>
              <a:t>When collecting constraints, also note what type classes variables must belong to</a:t>
            </a:r>
            <a:br>
              <a:rPr lang="en-US"/>
            </a:br>
            <a:r>
              <a:rPr lang="en-US">
                <a:latin typeface="+mj-lt"/>
              </a:rPr>
              <a:t>A(Eq), B(Number), ...</a:t>
            </a:r>
          </a:p>
          <a:p>
            <a:pPr lvl="1"/>
            <a:r>
              <a:rPr lang="en-US"/>
              <a:t>After solving the type equations, check that types don't end up in bad classes</a:t>
            </a:r>
            <a:br>
              <a:rPr lang="en-US"/>
            </a:br>
            <a:r>
              <a:rPr lang="en-US">
                <a:latin typeface="+mj-lt"/>
              </a:rPr>
              <a:t>str(Number)</a:t>
            </a:r>
          </a:p>
          <a:p>
            <a:pPr lvl="1"/>
            <a:r>
              <a:rPr lang="en-US"/>
              <a:t>Functions with type-classes that still contain variables are given extra parameters where overloaded operations are found at run-time</a:t>
            </a:r>
            <a:br>
              <a:rPr lang="en-US"/>
            </a:br>
            <a:r>
              <a:rPr lang="en-US">
                <a:latin typeface="+mj-lt"/>
              </a:rPr>
              <a:t>[A(Eq)] =&gt; (A,list[A])-&gt;bool</a:t>
            </a:r>
          </a:p>
          <a:p>
            <a:r>
              <a:rPr lang="en-US"/>
              <a:t>Properties of inferred types:</a:t>
            </a:r>
          </a:p>
          <a:p>
            <a:pPr lvl="1"/>
            <a:r>
              <a:rPr lang="en-US"/>
              <a:t>Still most general</a:t>
            </a:r>
          </a:p>
          <a:p>
            <a:pPr lvl="1"/>
            <a:r>
              <a:rPr lang="en-US"/>
              <a:t>Sometimes bigger than specific alternatives, but limited by use of overloading</a:t>
            </a:r>
          </a:p>
        </p:txBody>
      </p:sp>
    </p:spTree>
    <p:extLst>
      <p:ext uri="{BB962C8B-B14F-4D97-AF65-F5344CB8AC3E}">
        <p14:creationId xmlns:p14="http://schemas.microsoft.com/office/powerpoint/2010/main" val="146373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Extension: subtyping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Well-studied subject in theory, less practical applications</a:t>
            </a:r>
          </a:p>
          <a:p>
            <a:r>
              <a:rPr lang="en-US"/>
              <a:t>Approach:</a:t>
            </a:r>
          </a:p>
          <a:p>
            <a:pPr lvl="1"/>
            <a:r>
              <a:rPr lang="en-US"/>
              <a:t>Order types hierarchically according to either declaration or structure:</a:t>
            </a:r>
            <a:br>
              <a:rPr lang="en-US"/>
            </a:br>
            <a:r>
              <a:rPr lang="en-US"/>
              <a:t>nominal (</a:t>
            </a:r>
            <a:r>
              <a:rPr lang="en-US">
                <a:latin typeface="+mj-lt"/>
              </a:rPr>
              <a:t>Apple &lt; Fruit</a:t>
            </a:r>
            <a:r>
              <a:rPr lang="en-US"/>
              <a:t>) vs. structural subtyping (</a:t>
            </a:r>
            <a:r>
              <a:rPr lang="en-US">
                <a:latin typeface="+mj-lt"/>
              </a:rPr>
              <a:t>(x,y,z:int) &lt; (x,y:int)</a:t>
            </a:r>
            <a:r>
              <a:rPr lang="en-US"/>
              <a:t>)</a:t>
            </a:r>
          </a:p>
          <a:p>
            <a:pPr lvl="1"/>
            <a:r>
              <a:rPr lang="en-US"/>
              <a:t>When collecting constraints, replace the equations by subtyping </a:t>
            </a:r>
            <a:r>
              <a:rPr lang="en-US" i="1"/>
              <a:t>inequalities</a:t>
            </a:r>
          </a:p>
          <a:p>
            <a:pPr lvl="1"/>
            <a:r>
              <a:rPr lang="en-US"/>
              <a:t>Simplify the inequalities as much as possible</a:t>
            </a:r>
          </a:p>
          <a:p>
            <a:r>
              <a:rPr lang="en-US"/>
              <a:t>Properties:</a:t>
            </a:r>
          </a:p>
          <a:p>
            <a:pPr lvl="1"/>
            <a:r>
              <a:rPr lang="en-US"/>
              <a:t>Inferred types are still most general, but</a:t>
            </a:r>
          </a:p>
          <a:p>
            <a:pPr lvl="1"/>
            <a:r>
              <a:rPr lang="en-US"/>
              <a:t>the remaining inequality sets can often be as big as the programs they describe!</a:t>
            </a:r>
            <a:br>
              <a:rPr lang="en-US"/>
            </a:br>
            <a:r>
              <a:rPr lang="en-US">
                <a:latin typeface="+mj-lt"/>
              </a:rPr>
              <a:t>lambda f,x: f(f(x))</a:t>
            </a:r>
            <a:r>
              <a:rPr lang="en-US"/>
              <a:t>  has type  </a:t>
            </a:r>
            <a:r>
              <a:rPr lang="en-US">
                <a:latin typeface="+mj-lt"/>
              </a:rPr>
              <a:t>[</a:t>
            </a:r>
            <a:r>
              <a:rPr lang="en-GB">
                <a:latin typeface="+mj-lt"/>
              </a:rPr>
              <a:t>B &lt; A, C &lt; A, B &lt; D] =&gt; ((A)-&gt;B, C) -&gt; D</a:t>
            </a:r>
          </a:p>
        </p:txBody>
      </p:sp>
    </p:spTree>
    <p:extLst>
      <p:ext uri="{BB962C8B-B14F-4D97-AF65-F5344CB8AC3E}">
        <p14:creationId xmlns:p14="http://schemas.microsoft.com/office/powerpoint/2010/main" val="161838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Extension: row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Alternative to subtyping that relies on type equations</a:t>
            </a:r>
          </a:p>
          <a:p>
            <a:r>
              <a:rPr lang="en-US"/>
              <a:t>Idea:</a:t>
            </a:r>
          </a:p>
          <a:p>
            <a:pPr lvl="1"/>
            <a:r>
              <a:rPr lang="en-US"/>
              <a:t>Ask the programmer to mark where data with unknown extra fields ("subtypes") can be expected</a:t>
            </a:r>
          </a:p>
          <a:p>
            <a:pPr lvl="1"/>
            <a:r>
              <a:rPr lang="en-US"/>
              <a:t>Assign special type variables to the unknown parts (rows) </a:t>
            </a:r>
            <a:r>
              <a:rPr lang="en-US">
                <a:latin typeface="+mj-lt"/>
              </a:rPr>
              <a:t>((x:int,*R), str) -&gt; bool</a:t>
            </a:r>
          </a:p>
          <a:p>
            <a:pPr lvl="1"/>
            <a:r>
              <a:rPr lang="en-US"/>
              <a:t>Solve type equations as usual</a:t>
            </a:r>
          </a:p>
          <a:p>
            <a:r>
              <a:rPr lang="en-US"/>
              <a:t>Properties:</a:t>
            </a:r>
          </a:p>
          <a:p>
            <a:pPr lvl="1"/>
            <a:r>
              <a:rPr lang="en-US"/>
              <a:t>Inferred general types are readable, although slightly more complex than before</a:t>
            </a:r>
          </a:p>
          <a:p>
            <a:pPr lvl="1"/>
            <a:r>
              <a:rPr lang="en-US"/>
              <a:t>A bigger notational burden is put on the programmer</a:t>
            </a:r>
          </a:p>
          <a:p>
            <a:pPr lvl="1"/>
            <a:r>
              <a:rPr lang="en-US"/>
              <a:t>The approach mimics structural subtyping, which is very different from common OO class systems but a good match for Python's tuple unpacking</a:t>
            </a:r>
          </a:p>
        </p:txBody>
      </p:sp>
    </p:spTree>
    <p:extLst>
      <p:ext uri="{BB962C8B-B14F-4D97-AF65-F5344CB8AC3E}">
        <p14:creationId xmlns:p14="http://schemas.microsoft.com/office/powerpoint/2010/main" val="213429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Extension: rank-N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1069548" cy="4730000"/>
          </a:xfrm>
        </p:spPr>
        <p:txBody>
          <a:bodyPr/>
          <a:lstStyle/>
          <a:p>
            <a:r>
              <a:rPr lang="en-US"/>
              <a:t>Inferring type schemas for arbitrary variables (not just concrete functions)</a:t>
            </a:r>
          </a:p>
          <a:p>
            <a:r>
              <a:rPr lang="en-US"/>
              <a:t>Undecidable in general</a:t>
            </a:r>
          </a:p>
          <a:p>
            <a:r>
              <a:rPr lang="en-US"/>
              <a:t>Approximative approach:</a:t>
            </a:r>
          </a:p>
          <a:p>
            <a:pPr lvl="1"/>
            <a:r>
              <a:rPr lang="en-US"/>
              <a:t>Have the programmer provide the desired type schemas as </a:t>
            </a:r>
            <a:r>
              <a:rPr lang="en-US" i="1"/>
              <a:t>type annotations</a:t>
            </a:r>
            <a:br>
              <a:rPr lang="en-US" i="1"/>
            </a:br>
            <a:r>
              <a:rPr lang="en-US">
                <a:latin typeface="+mj-lt"/>
              </a:rPr>
              <a:t>(f </a:t>
            </a:r>
            <a:r>
              <a:rPr lang="en-US">
                <a:latin typeface="+mj-lt"/>
                <a:sym typeface="Wingdings" pitchFamily="2" charset="2"/>
              </a:rPr>
              <a:t>: [A]=&gt;(A)-&gt;A, x:int, y:str) -&gt; bool</a:t>
            </a:r>
            <a:endParaRPr lang="en-US">
              <a:latin typeface="+mj-lt"/>
            </a:endParaRPr>
          </a:p>
          <a:p>
            <a:pPr lvl="1"/>
            <a:r>
              <a:rPr lang="en-US"/>
              <a:t>Include type schema compatibility (decidable) among the collected equations</a:t>
            </a:r>
          </a:p>
          <a:p>
            <a:r>
              <a:rPr lang="en-US"/>
              <a:t>Hindley/Milner properties are retained (for the given, schema-annotated programs)</a:t>
            </a:r>
          </a:p>
        </p:txBody>
      </p:sp>
    </p:spTree>
    <p:extLst>
      <p:ext uri="{BB962C8B-B14F-4D97-AF65-F5344CB8AC3E}">
        <p14:creationId xmlns:p14="http://schemas.microsoft.com/office/powerpoint/2010/main" val="196303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Approach taken in Acton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Hindley/Milner + overloading (via </a:t>
            </a:r>
            <a:r>
              <a:rPr lang="en-US" i="1"/>
              <a:t>protocols</a:t>
            </a:r>
            <a:r>
              <a:rPr lang="en-US"/>
              <a:t>) + nominal subtyping</a:t>
            </a:r>
          </a:p>
          <a:p>
            <a:r>
              <a:rPr lang="en-US"/>
              <a:t>Subtype inequalities are </a:t>
            </a:r>
            <a:r>
              <a:rPr lang="en-US" i="1"/>
              <a:t>solved </a:t>
            </a:r>
            <a:r>
              <a:rPr lang="en-US"/>
              <a:t>instead of just simplified, sacrificing generality for readability</a:t>
            </a:r>
          </a:p>
          <a:p>
            <a:r>
              <a:rPr lang="en-US"/>
              <a:t>Row polymorphism is applied for tuples and function arguments</a:t>
            </a:r>
          </a:p>
          <a:p>
            <a:r>
              <a:rPr lang="en-US"/>
              <a:t>Must also infer the </a:t>
            </a:r>
            <a:r>
              <a:rPr lang="en-US" i="1"/>
              <a:t>effects </a:t>
            </a:r>
            <a:r>
              <a:rPr lang="en-US"/>
              <a:t>of a function </a:t>
            </a:r>
          </a:p>
          <a:p>
            <a:pPr lvl="1"/>
            <a:r>
              <a:rPr lang="en-US"/>
              <a:t>pure</a:t>
            </a:r>
          </a:p>
          <a:p>
            <a:pPr lvl="1"/>
            <a:r>
              <a:rPr lang="en-US"/>
              <a:t>mutating</a:t>
            </a:r>
          </a:p>
          <a:p>
            <a:pPr lvl="1"/>
            <a:r>
              <a:rPr lang="en-US"/>
              <a:t>communicating</a:t>
            </a:r>
          </a:p>
          <a:p>
            <a:pPr lvl="1"/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9181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An unfortunate detour...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A very nice article shows how to do effect inference using </a:t>
            </a:r>
            <a:r>
              <a:rPr lang="en-US" i="1"/>
              <a:t>row polymorphism </a:t>
            </a:r>
            <a:r>
              <a:rPr lang="en-US"/>
              <a:t>(which we already have)</a:t>
            </a:r>
          </a:p>
          <a:p>
            <a:r>
              <a:rPr lang="en-US"/>
              <a:t>Slightly odd: the type of a function states what effect type the function's </a:t>
            </a:r>
            <a:r>
              <a:rPr lang="en-US" i="1"/>
              <a:t>caller </a:t>
            </a:r>
            <a:r>
              <a:rPr lang="en-US"/>
              <a:t>must have (using rows), not the effect of the function itself...</a:t>
            </a:r>
          </a:p>
          <a:p>
            <a:r>
              <a:rPr lang="en-US"/>
              <a:t>Consequence 1: to be callable from different effect contexts, a function </a:t>
            </a:r>
            <a:r>
              <a:rPr lang="en-US" i="1"/>
              <a:t>must </a:t>
            </a:r>
            <a:r>
              <a:rPr lang="en-US"/>
              <a:t>have a polymorphic type schema</a:t>
            </a:r>
          </a:p>
          <a:p>
            <a:r>
              <a:rPr lang="en-US"/>
              <a:t>Consequence 2: passing such functions around, or packing them up within classes, requires rank-N types!</a:t>
            </a:r>
          </a:p>
          <a:p>
            <a:r>
              <a:rPr lang="en-US"/>
              <a:t>But we don't want to require type annotations all over!!!   ???</a:t>
            </a:r>
          </a:p>
        </p:txBody>
      </p:sp>
    </p:spTree>
    <p:extLst>
      <p:ext uri="{BB962C8B-B14F-4D97-AF65-F5344CB8AC3E}">
        <p14:creationId xmlns:p14="http://schemas.microsoft.com/office/powerpoint/2010/main" val="33700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Recent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We can't base effect inference on row polymorphism</a:t>
            </a:r>
          </a:p>
          <a:p>
            <a:r>
              <a:rPr lang="en-US"/>
              <a:t>Back to basics: Acton now does effect inference via subtyping:</a:t>
            </a:r>
          </a:p>
          <a:p>
            <a:pPr lvl="1"/>
            <a:r>
              <a:rPr lang="en-US">
                <a:latin typeface="+mj-lt"/>
              </a:rPr>
              <a:t>pure &lt; mut</a:t>
            </a:r>
          </a:p>
          <a:p>
            <a:pPr lvl="1"/>
            <a:r>
              <a:rPr lang="en-US">
                <a:latin typeface="+mj-lt"/>
              </a:rPr>
              <a:t>mut &lt; act</a:t>
            </a:r>
          </a:p>
          <a:p>
            <a:r>
              <a:rPr lang="en-US"/>
              <a:t>Rank-N types are gone for now, enabling a big type system clean-up!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The oveall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Mix actors, static type-safety and efficient compilation...</a:t>
            </a:r>
          </a:p>
          <a:p>
            <a:r>
              <a:rPr lang="en-US"/>
              <a:t>... with Python syntax, idioms and general "flavor"</a:t>
            </a:r>
          </a:p>
          <a:p>
            <a:r>
              <a:rPr lang="en-US"/>
              <a:t>Issue #1: incorporating Python's </a:t>
            </a:r>
            <a:r>
              <a:rPr lang="en-US" u="sng"/>
              <a:t>classes</a:t>
            </a:r>
          </a:p>
          <a:p>
            <a:pPr lvl="1"/>
            <a:r>
              <a:rPr lang="en-US"/>
              <a:t>on the surface only, or at depth (multiple inheritance, super(), the MRO, ...)?</a:t>
            </a:r>
          </a:p>
          <a:p>
            <a:pPr lvl="1"/>
            <a:r>
              <a:rPr lang="en-US"/>
              <a:t>follow Python's emerging but informal </a:t>
            </a:r>
            <a:r>
              <a:rPr lang="en-US" u="sng"/>
              <a:t>protocol</a:t>
            </a:r>
            <a:r>
              <a:rPr lang="en-US"/>
              <a:t> structure (Number, Mapping, ...)?</a:t>
            </a:r>
          </a:p>
          <a:p>
            <a:pPr lvl="1"/>
            <a:r>
              <a:rPr lang="en-US"/>
              <a:t>retain Python's overloading of binary operators (+, ==, &gt;, ...)?</a:t>
            </a:r>
          </a:p>
          <a:p>
            <a:r>
              <a:rPr lang="en-US"/>
              <a:t>Issue #2: making methods </a:t>
            </a:r>
            <a:r>
              <a:rPr lang="en-US" u="sng"/>
              <a:t>asynchronous</a:t>
            </a:r>
          </a:p>
          <a:p>
            <a:pPr lvl="1"/>
            <a:r>
              <a:rPr lang="en-US"/>
              <a:t>enforcing asynchronous calls across actor boundaries</a:t>
            </a:r>
          </a:p>
          <a:p>
            <a:pPr lvl="1"/>
            <a:r>
              <a:rPr lang="en-US"/>
              <a:t>while keeping sequential behavior for local method calls</a:t>
            </a:r>
          </a:p>
          <a:p>
            <a:pPr lvl="1"/>
            <a:r>
              <a:rPr lang="en-US"/>
              <a:t>and avoiding exotic syntax that just puts the burden on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78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Choices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Issue #1: introduce special </a:t>
            </a:r>
            <a:r>
              <a:rPr lang="en-US" u="sng"/>
              <a:t>protocol</a:t>
            </a:r>
            <a:r>
              <a:rPr lang="en-US"/>
              <a:t> classes of reusable methods</a:t>
            </a:r>
            <a:endParaRPr lang="en-US" u="sng"/>
          </a:p>
          <a:p>
            <a:pPr lvl="1"/>
            <a:r>
              <a:rPr lang="en-US"/>
              <a:t>multiple inheritance is restricted to those</a:t>
            </a:r>
          </a:p>
          <a:p>
            <a:pPr lvl="1"/>
            <a:r>
              <a:rPr lang="en-US"/>
              <a:t>formalizes Python's protocol structure (Number, Mapping, ...)</a:t>
            </a:r>
          </a:p>
          <a:p>
            <a:pPr lvl="1"/>
            <a:r>
              <a:rPr lang="en-US"/>
              <a:t>provides a type-safe way of overloading binary operators "Python style"</a:t>
            </a:r>
          </a:p>
          <a:p>
            <a:r>
              <a:rPr lang="en-US"/>
              <a:t>Issue #2: rely on </a:t>
            </a:r>
            <a:r>
              <a:rPr lang="en-US" u="sng"/>
              <a:t>subtyping</a:t>
            </a:r>
            <a:r>
              <a:rPr lang="en-US"/>
              <a:t> for making methods asynchronous</a:t>
            </a:r>
            <a:endParaRPr lang="en-US" u="sng"/>
          </a:p>
          <a:p>
            <a:pPr lvl="1"/>
            <a:r>
              <a:rPr lang="en-US"/>
              <a:t>"internal" vs. "external" is determined by context</a:t>
            </a:r>
          </a:p>
          <a:p>
            <a:pPr lvl="1"/>
            <a:r>
              <a:rPr lang="en-US"/>
              <a:t>every method can be promoted to asynchronous type if the context demands</a:t>
            </a:r>
          </a:p>
          <a:p>
            <a:pPr lvl="1"/>
            <a:r>
              <a:rPr lang="en-US"/>
              <a:t>async promotion means wrapping a method inside the RTS call "ASYNC"</a:t>
            </a:r>
          </a:p>
          <a:p>
            <a:r>
              <a:rPr lang="en-US"/>
              <a:t>Consequences: </a:t>
            </a:r>
          </a:p>
          <a:p>
            <a:pPr lvl="1"/>
            <a:r>
              <a:rPr lang="en-US" u="sng"/>
              <a:t>Witness translation</a:t>
            </a:r>
            <a:r>
              <a:rPr lang="en-US"/>
              <a:t> becomes a crucial element in the compilation of most code</a:t>
            </a:r>
          </a:p>
          <a:p>
            <a:pPr lvl="1"/>
            <a:r>
              <a:rPr lang="en-US"/>
              <a:t>Subtyping now also involves witness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177711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 rot="5400000" flipV="1">
            <a:off x="10548503" y="5461800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6200000">
            <a:off x="1100734" y="5492284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 flipV="1">
            <a:off x="10545978" y="3261289"/>
            <a:ext cx="52286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6200000">
            <a:off x="8185794" y="3263811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3196995" y="325876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6200000">
            <a:off x="3783374" y="326381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5824124" y="3257755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16200000">
            <a:off x="1099728" y="326280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9285288" y="2144806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6917540" y="437014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554847" y="214380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2192140" y="2142793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The Acton Compiler (update)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6" y="143219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136" y="143219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Kinds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36" y="180152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annotations for well-formedness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annotation wildcards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1089" y="5950211"/>
            <a:ext cx="8389821" cy="678232"/>
            <a:chOff x="1464705" y="5947253"/>
            <a:chExt cx="9262589" cy="678232"/>
          </a:xfrm>
          <a:scene3d>
            <a:camera prst="perspectiveRelaxed" fov="7200000"/>
            <a:lightRig rig="threePt" dir="t"/>
          </a:scene3d>
        </p:grpSpPr>
        <p:sp>
          <p:nvSpPr>
            <p:cNvPr id="53" name="Rectangle 52"/>
            <p:cNvSpPr/>
            <p:nvPr/>
          </p:nvSpPr>
          <p:spPr>
            <a:xfrm>
              <a:off x="1464705" y="5947254"/>
              <a:ext cx="9262589" cy="6782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7567" y="6121586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semantics (</a:t>
              </a:r>
              <a:r>
                <a:rPr lang="en-US">
                  <a:solidFill>
                    <a:srgbClr val="FF0000"/>
                  </a:solidFill>
                </a:rPr>
                <a:t>revised</a:t>
              </a:r>
              <a:r>
                <a:rPr lang="en-US"/>
                <a:t>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80362" y="6119871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Dynamic semantics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83660" y="5947253"/>
              <a:ext cx="829628" cy="67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887836" y="143319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87836" y="143319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7836" y="180252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missing types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correctness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effects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Resolve overloading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Compute the MRO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Write interface files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0536" y="143420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50536" y="143420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0536" y="1803534"/>
            <a:ext cx="17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Qualify global names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Turn comprehensions into loops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Move parameter defaults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Simplify assignments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3236" y="143520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13236" y="143520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LambdaLifter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36" y="180454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free variables into parameters or self-attributes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Lift all functions and classes to the top </a:t>
            </a:r>
            <a:r>
              <a:rPr lang="en-US" sz="1200" strike="sngStrike">
                <a:solidFill>
                  <a:schemeClr val="bg2">
                    <a:lumMod val="75000"/>
                  </a:schemeClr>
                </a:solidFill>
              </a:rPr>
              <a:t>or nearest class level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6145" y="365562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6145" y="365562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6145" y="402495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grammar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recursive definition groups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Build syntax tree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88845" y="365662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8845" y="365662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Solver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78797" y="4025958"/>
            <a:ext cx="173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Validate subtyping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Compute subtyping/ overloading witnesses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Compute LUBs/GLBs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Match function args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Apply defaults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1545" y="365763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251545" y="365763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Deactorizer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1545" y="4026964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actors with classes and RTS calls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Wrap actor methods into RTS calls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14245" y="365863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14245" y="365863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14245" y="40279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all (blocking) functions and calls into continuations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exception handlers with RTS calls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76949" y="143723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76949" y="143723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CodeGen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76949" y="180656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Print function defs in C syntax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Print classes as C struct types and function-pointer tables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5194" y="5479381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Acton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48818" y="3239403"/>
            <a:ext cx="54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35855" y="1760908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41472" y="3215383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95333" y="3227290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1849" y="3240121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98562" y="1753234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00429" y="1753233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3190" y="3974057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37729" y="3235073"/>
            <a:ext cx="88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Constraints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81001" y="3236079"/>
            <a:ext cx="100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Substitutions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976945" y="3668156"/>
            <a:ext cx="1673064" cy="167001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82446" y="3682963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Clang + RTS lib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984493" y="4052957"/>
            <a:ext cx="167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Scheduler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Socket IO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Built-in data structs</a:t>
            </a:r>
            <a:br>
              <a:rPr lang="en-US" sz="1200"/>
            </a:br>
            <a:r>
              <a:rPr lang="en-US" sz="1200"/>
              <a:t>(list,dict,set,str)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67093" y="5426491"/>
            <a:ext cx="861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2184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29" y="1211376"/>
            <a:ext cx="4653847" cy="52798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import</a:t>
            </a:r>
            <a:r>
              <a:rPr lang="en-US" sz="1400"/>
              <a:t> netconf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def</a:t>
            </a:r>
            <a:r>
              <a:rPr lang="en-US" sz="1400"/>
              <a:t>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return</a:t>
            </a:r>
            <a:r>
              <a:rPr lang="en-US" sz="1400"/>
              <a:t> (</a:t>
            </a:r>
            <a:r>
              <a:rPr lang="en-US" sz="1400" i="1"/>
              <a:t>setting</a:t>
            </a:r>
            <a:r>
              <a:rPr lang="en-US" sz="1400"/>
              <a:t> + </a:t>
            </a:r>
            <a:r>
              <a:rPr lang="en-US" sz="1400" i="1"/>
              <a:t>newval</a:t>
            </a:r>
            <a:r>
              <a:rPr lang="en-US" sz="1400"/>
              <a:t>) //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actor</a:t>
            </a:r>
            <a:r>
              <a:rPr lang="en-US" sz="1400"/>
              <a:t> Controller(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):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setting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 </a:t>
            </a:r>
            <a:r>
              <a:rPr lang="en-US" sz="1400"/>
              <a:t>restart(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!= None: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.abort()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netconf.connect(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, established, error)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print(</a:t>
            </a:r>
            <a:r>
              <a:rPr lang="en-US" sz="1400">
                <a:solidFill>
                  <a:schemeClr val="accent2"/>
                </a:solidFill>
              </a:rPr>
              <a:t>'Controller'</a:t>
            </a:r>
            <a:r>
              <a:rPr lang="en-US" sz="1400"/>
              <a:t>, str(</a:t>
            </a:r>
            <a:r>
              <a:rPr lang="en-US" sz="1400" i="1"/>
              <a:t>address</a:t>
            </a:r>
            <a:r>
              <a:rPr lang="en-US" sz="1400"/>
              <a:t>) + </a:t>
            </a:r>
            <a:r>
              <a:rPr lang="en-US" sz="1400">
                <a:solidFill>
                  <a:schemeClr val="accent2"/>
                </a:solidFill>
              </a:rPr>
              <a:t>':'</a:t>
            </a:r>
            <a:r>
              <a:rPr lang="en-US" sz="1400"/>
              <a:t> + str(</a:t>
            </a:r>
            <a:r>
              <a:rPr lang="en-US" sz="1400" i="1"/>
              <a:t>port</a:t>
            </a:r>
            <a:r>
              <a:rPr lang="en-US" sz="1400"/>
              <a:t>),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sv-SE" sz="1400" b="1"/>
              <a:t>def </a:t>
            </a:r>
            <a:r>
              <a:rPr lang="mr-IN" sz="1400"/>
              <a:t>established(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mr-IN" sz="1400"/>
              <a:t>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sv-SE" sz="1400"/>
              <a:t> 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en-US" sz="1400"/>
              <a:t> != </a:t>
            </a:r>
            <a:r>
              <a:rPr lang="mr-IN" sz="1400"/>
              <a:t>None: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en-US" sz="1400"/>
              <a:t> = </a:t>
            </a:r>
            <a:r>
              <a:rPr lang="mr-IN" sz="1400" i="1"/>
              <a:t>sess</a:t>
            </a:r>
            <a:r>
              <a:rPr lang="sv-SE" sz="1400" i="1"/>
              <a:t>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'connection failure'</a:t>
            </a:r>
            <a:r>
              <a:rPr lang="mr-IN" sz="1400"/>
              <a:t>)</a:t>
            </a:r>
            <a:endParaRPr lang="sv-SE" sz="1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7812" y="1201331"/>
            <a:ext cx="4653847" cy="52898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mr-IN" sz="1400" b="1"/>
              <a:t>def</a:t>
            </a:r>
            <a:r>
              <a:rPr lang="mr-IN" sz="1400"/>
              <a:t> tick():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mr-IN" sz="1400"/>
              <a:t> state</a:t>
            </a:r>
            <a:r>
              <a:rPr lang="sv-SE" sz="1400"/>
              <a:t> </a:t>
            </a:r>
            <a:r>
              <a:rPr lang="en-US" sz="1400"/>
              <a:t>== </a:t>
            </a:r>
            <a:r>
              <a:rPr lang="mr-IN" sz="1400">
                <a:solidFill>
                  <a:schemeClr val="accent2"/>
                </a:solidFill>
              </a:rPr>
              <a:t>'IDLE'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mr-IN" sz="1400"/>
              <a:t>.get(</a:t>
            </a:r>
            <a:r>
              <a:rPr lang="mr-IN" sz="1400">
                <a:solidFill>
                  <a:schemeClr val="accent2"/>
                </a:solidFill>
              </a:rPr>
              <a:t>'/oper/thevalue'</a:t>
            </a:r>
            <a:r>
              <a:rPr lang="mr-IN" sz="1400"/>
              <a:t>, reply)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state</a:t>
            </a:r>
            <a:r>
              <a:rPr lang="sv-SE" sz="1400"/>
              <a:t> </a:t>
            </a:r>
            <a:r>
              <a:rPr lang="en-US" sz="1400"/>
              <a:t>= </a:t>
            </a:r>
            <a:r>
              <a:rPr lang="mr-IN" sz="1400">
                <a:solidFill>
                  <a:schemeClr val="accent2"/>
                </a:solidFill>
              </a:rPr>
              <a:t>'GET'</a:t>
            </a:r>
            <a:endParaRPr lang="sv-SE" sz="140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'timeout'</a:t>
            </a:r>
            <a:r>
              <a:rPr lang="mr-IN" sz="1400"/>
              <a:t>)</a:t>
            </a: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reply(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state == </a:t>
            </a:r>
            <a:r>
              <a:rPr lang="en-US" sz="1400">
                <a:solidFill>
                  <a:schemeClr val="accent2"/>
                </a:solidFill>
              </a:rPr>
              <a:t>'GET'</a:t>
            </a:r>
            <a:r>
              <a:rPr lang="en-US" sz="14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setting</a:t>
            </a:r>
            <a:r>
              <a:rPr lang="en-US" sz="1400"/>
              <a:t> =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.edit_config(</a:t>
            </a:r>
            <a:r>
              <a:rPr lang="en-US" sz="1400">
                <a:solidFill>
                  <a:schemeClr val="accent2"/>
                </a:solidFill>
              </a:rPr>
              <a:t>'/config/settings/thesetting'</a:t>
            </a:r>
            <a:r>
              <a:rPr lang="en-US" sz="1400"/>
              <a:t>, </a:t>
            </a:r>
            <a:r>
              <a:rPr lang="en-US" sz="1400" i="1"/>
              <a:t>setting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state</a:t>
            </a:r>
            <a:r>
              <a:rPr lang="en-US" sz="1400"/>
              <a:t> = </a:t>
            </a:r>
            <a:r>
              <a:rPr lang="en-US" sz="14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else</a:t>
            </a:r>
            <a:r>
              <a:rPr lang="en-US" sz="14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restart(</a:t>
            </a:r>
            <a:r>
              <a:rPr lang="en-US" sz="1400">
                <a:solidFill>
                  <a:schemeClr val="accent2"/>
                </a:solidFill>
              </a:rPr>
              <a:t>'stray reply'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error(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restart(</a:t>
            </a:r>
            <a:r>
              <a:rPr lang="en-US" sz="1400">
                <a:solidFill>
                  <a:schemeClr val="accent2"/>
                </a:solidFill>
              </a:rPr>
              <a:t>'NETCONF error:'</a:t>
            </a:r>
            <a:r>
              <a:rPr lang="en-US" sz="1400"/>
              <a:t> +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restart(</a:t>
            </a:r>
            <a:r>
              <a:rPr lang="en-US" sz="1400">
                <a:solidFill>
                  <a:schemeClr val="accent2"/>
                </a:solidFill>
              </a:rPr>
              <a:t>'initial'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 simple controller example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5445217" y="6293673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6200000" flipV="1">
            <a:off x="6473709" y="1184399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29" y="1211376"/>
            <a:ext cx="4653847" cy="52798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import</a:t>
            </a:r>
            <a:r>
              <a:rPr lang="en-US" sz="1400"/>
              <a:t> netconf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def</a:t>
            </a:r>
            <a:r>
              <a:rPr lang="en-US" sz="1400"/>
              <a:t>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newval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return</a:t>
            </a:r>
            <a:r>
              <a:rPr lang="en-US" sz="1400"/>
              <a:t> (</a:t>
            </a:r>
            <a:r>
              <a:rPr lang="en-US" sz="1400" i="1"/>
              <a:t>setting</a:t>
            </a:r>
            <a:r>
              <a:rPr lang="en-US" sz="1400"/>
              <a:t> + </a:t>
            </a:r>
            <a:r>
              <a:rPr lang="en-US" sz="1400" i="1"/>
              <a:t>newval</a:t>
            </a:r>
            <a:r>
              <a:rPr lang="en-US" sz="1400"/>
              <a:t>) //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/>
              <a:t>actor</a:t>
            </a:r>
            <a:r>
              <a:rPr lang="en-US" sz="1400"/>
              <a:t> Controller(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):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setting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var</a:t>
            </a:r>
            <a:r>
              <a:rPr lang="en-US" sz="1400"/>
              <a:t> </a:t>
            </a:r>
            <a:r>
              <a:rPr lang="en-US" sz="1400" i="1"/>
              <a:t>thevalue</a:t>
            </a:r>
            <a:r>
              <a:rPr lang="en-US" sz="14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 </a:t>
            </a:r>
            <a:r>
              <a:rPr lang="en-US" sz="1400"/>
              <a:t>restart(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b="1"/>
              <a:t>if</a:t>
            </a:r>
            <a:r>
              <a:rPr lang="en-US" sz="1400"/>
              <a:t> </a:t>
            </a:r>
            <a:r>
              <a:rPr lang="en-US" sz="1400" i="1"/>
              <a:t>nc</a:t>
            </a:r>
            <a:r>
              <a:rPr lang="en-US" sz="1400"/>
              <a:t> != None: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.abort()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      </a:t>
            </a:r>
            <a:r>
              <a:rPr lang="en-US" sz="1400" i="1"/>
              <a:t>nc</a:t>
            </a:r>
            <a:r>
              <a:rPr lang="en-US" sz="14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netconf.connect(</a:t>
            </a:r>
            <a:r>
              <a:rPr lang="en-US" sz="1400" i="1"/>
              <a:t>env</a:t>
            </a:r>
            <a:r>
              <a:rPr lang="en-US" sz="1400"/>
              <a:t>, </a:t>
            </a:r>
            <a:r>
              <a:rPr lang="en-US" sz="1400" i="1"/>
              <a:t>address</a:t>
            </a:r>
            <a:r>
              <a:rPr lang="en-US" sz="1400"/>
              <a:t>, </a:t>
            </a:r>
            <a:r>
              <a:rPr lang="en-US" sz="1400" i="1"/>
              <a:t>port</a:t>
            </a:r>
            <a:r>
              <a:rPr lang="en-US" sz="1400"/>
              <a:t>, established, error)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print(</a:t>
            </a:r>
            <a:r>
              <a:rPr lang="en-US" sz="1400">
                <a:solidFill>
                  <a:schemeClr val="accent2"/>
                </a:solidFill>
              </a:rPr>
              <a:t>'Controller'</a:t>
            </a:r>
            <a:r>
              <a:rPr lang="en-US" sz="1400"/>
              <a:t>, str(</a:t>
            </a:r>
            <a:r>
              <a:rPr lang="en-US" sz="1400" i="1"/>
              <a:t>address</a:t>
            </a:r>
            <a:r>
              <a:rPr lang="en-US" sz="1400"/>
              <a:t>) + </a:t>
            </a:r>
            <a:r>
              <a:rPr lang="en-US" sz="1400">
                <a:solidFill>
                  <a:schemeClr val="accent2"/>
                </a:solidFill>
              </a:rPr>
              <a:t>':'</a:t>
            </a:r>
            <a:r>
              <a:rPr lang="en-US" sz="1400"/>
              <a:t> + str(</a:t>
            </a:r>
            <a:r>
              <a:rPr lang="en-US" sz="1400" i="1"/>
              <a:t>port</a:t>
            </a:r>
            <a:r>
              <a:rPr lang="en-US" sz="1400"/>
              <a:t>),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sv-SE" sz="1400" b="1"/>
              <a:t>def </a:t>
            </a:r>
            <a:r>
              <a:rPr lang="mr-IN" sz="1400"/>
              <a:t>established(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mr-IN" sz="1400"/>
              <a:t>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if</a:t>
            </a:r>
            <a:r>
              <a:rPr lang="sv-SE" sz="1400"/>
              <a:t> </a:t>
            </a:r>
            <a:r>
              <a:rPr lang="mr-IN" sz="1400" i="1"/>
              <a:t>sess</a:t>
            </a:r>
            <a:r>
              <a:rPr lang="sv-SE" sz="1400" i="1"/>
              <a:t>ion</a:t>
            </a:r>
            <a:r>
              <a:rPr lang="en-US" sz="1400"/>
              <a:t> != </a:t>
            </a:r>
            <a:r>
              <a:rPr lang="mr-IN" sz="1400"/>
              <a:t>None: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 i="1"/>
              <a:t>nc</a:t>
            </a:r>
            <a:r>
              <a:rPr lang="en-US" sz="1400"/>
              <a:t> = </a:t>
            </a:r>
            <a:r>
              <a:rPr lang="mr-IN" sz="1400" i="1"/>
              <a:t>sess</a:t>
            </a:r>
            <a:r>
              <a:rPr lang="sv-SE" sz="1400" i="1"/>
              <a:t>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i="1"/>
              <a:t>                  nc.</a:t>
            </a:r>
            <a:r>
              <a:rPr lang="sv-SE" sz="1400"/>
              <a:t>subscribe</a:t>
            </a:r>
            <a:r>
              <a:rPr lang="sv-SE" sz="1400" i="1"/>
              <a:t>(</a:t>
            </a:r>
            <a:r>
              <a:rPr lang="mr-IN" sz="1400">
                <a:solidFill>
                  <a:schemeClr val="accent2"/>
                </a:solidFill>
              </a:rPr>
              <a:t>'/oper/thevalue'</a:t>
            </a:r>
            <a:r>
              <a:rPr lang="sv-SE" sz="1400"/>
              <a:t>, newval</a:t>
            </a:r>
            <a:r>
              <a:rPr lang="mr-IN" sz="1400"/>
              <a:t>)</a:t>
            </a:r>
            <a:endParaRPr lang="sv-SE" sz="1400" i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mr-IN" sz="1400" b="1"/>
              <a:t>else</a:t>
            </a:r>
            <a:r>
              <a:rPr lang="mr-IN" sz="1400"/>
              <a:t>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      </a:t>
            </a:r>
            <a:r>
              <a:rPr lang="mr-IN" sz="1400"/>
              <a:t>restart(</a:t>
            </a:r>
            <a:r>
              <a:rPr lang="mr-IN" sz="1400">
                <a:solidFill>
                  <a:schemeClr val="accent2"/>
                </a:solidFill>
              </a:rPr>
              <a:t>'connection failure'</a:t>
            </a:r>
            <a:r>
              <a:rPr lang="mr-IN" sz="1400"/>
              <a:t>)</a:t>
            </a:r>
            <a:endParaRPr lang="sv-SE" sz="1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47812" y="1201331"/>
            <a:ext cx="4653847" cy="52898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mr-IN" sz="1400" b="1"/>
              <a:t>def</a:t>
            </a:r>
            <a:r>
              <a:rPr lang="mr-IN" sz="1400"/>
              <a:t> tick():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setting</a:t>
            </a:r>
            <a:r>
              <a:rPr lang="en-US" sz="1400"/>
              <a:t> = compute(</a:t>
            </a:r>
            <a:r>
              <a:rPr lang="en-US" sz="1400" i="1"/>
              <a:t>setting</a:t>
            </a:r>
            <a:r>
              <a:rPr lang="en-US" sz="1400"/>
              <a:t>, </a:t>
            </a:r>
            <a:r>
              <a:rPr lang="en-US" sz="1400" i="1"/>
              <a:t>thevalue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nc</a:t>
            </a:r>
            <a:r>
              <a:rPr lang="en-US" sz="1400"/>
              <a:t>.edit_config(</a:t>
            </a:r>
            <a:r>
              <a:rPr lang="en-US" sz="1400">
                <a:solidFill>
                  <a:schemeClr val="accent2"/>
                </a:solidFill>
              </a:rPr>
              <a:t>'/config/settings/thesetting'</a:t>
            </a:r>
            <a:r>
              <a:rPr lang="en-US" sz="1400"/>
              <a:t>, </a:t>
            </a:r>
            <a:r>
              <a:rPr lang="en-US" sz="1400" i="1"/>
              <a:t>setting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/>
              <a:t>            </a:t>
            </a:r>
            <a:r>
              <a:rPr lang="sv-SE" sz="1400" b="1"/>
              <a:t>after</a:t>
            </a:r>
            <a:r>
              <a:rPr lang="sv-SE" sz="1400"/>
              <a:t> sec</a:t>
            </a:r>
            <a:r>
              <a:rPr lang="mr-IN" sz="1400"/>
              <a:t>(10</a:t>
            </a:r>
            <a:r>
              <a:rPr lang="sv-SE" sz="1400"/>
              <a:t>): </a:t>
            </a:r>
            <a:r>
              <a:rPr lang="mr-IN" sz="1400"/>
              <a:t>tick</a:t>
            </a:r>
            <a:r>
              <a:rPr lang="sv-SE" sz="1400"/>
              <a:t>(</a:t>
            </a:r>
            <a:r>
              <a:rPr lang="mr-IN" sz="1400"/>
              <a:t>)</a:t>
            </a:r>
            <a:endParaRPr lang="sv-SE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newval(</a:t>
            </a:r>
            <a:r>
              <a:rPr lang="en-US" sz="1400" i="1"/>
              <a:t>value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</a:t>
            </a:r>
            <a:r>
              <a:rPr lang="en-US" sz="1400" i="1"/>
              <a:t>thevalue</a:t>
            </a:r>
            <a:r>
              <a:rPr lang="en-US" sz="1400"/>
              <a:t> = </a:t>
            </a:r>
            <a:r>
              <a:rPr lang="en-US" sz="1400" i="1"/>
              <a:t>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</a:t>
            </a:r>
            <a:r>
              <a:rPr lang="en-US" sz="1400" b="1"/>
              <a:t>def</a:t>
            </a:r>
            <a:r>
              <a:rPr lang="en-US" sz="1400"/>
              <a:t> error(</a:t>
            </a:r>
            <a:r>
              <a:rPr lang="en-US" sz="1400" i="1"/>
              <a:t>what</a:t>
            </a:r>
            <a:r>
              <a:rPr lang="en-US" sz="14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      restart(</a:t>
            </a:r>
            <a:r>
              <a:rPr lang="en-US" sz="1400">
                <a:solidFill>
                  <a:schemeClr val="accent2"/>
                </a:solidFill>
              </a:rPr>
              <a:t>'NETCONF error:'</a:t>
            </a:r>
            <a:r>
              <a:rPr lang="en-US" sz="1400"/>
              <a:t> + </a:t>
            </a:r>
            <a:r>
              <a:rPr lang="en-US" sz="1400" i="1"/>
              <a:t>what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/>
              <a:t>      restart(</a:t>
            </a:r>
            <a:r>
              <a:rPr lang="en-US" sz="1400">
                <a:solidFill>
                  <a:schemeClr val="accent2"/>
                </a:solidFill>
              </a:rPr>
              <a:t>'initial'</a:t>
            </a:r>
            <a:r>
              <a:rPr lang="en-US" sz="1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 simple controller example (push)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5445217" y="6293673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6200000" flipV="1">
            <a:off x="6473709" y="1184399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Remaining uncertainties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How handle the type signatures of __init__ methods?</a:t>
            </a:r>
          </a:p>
          <a:p>
            <a:pPr lvl="1"/>
            <a:r>
              <a:rPr lang="en-US"/>
              <a:t>These typically change wildly when overridden in Python</a:t>
            </a:r>
          </a:p>
          <a:p>
            <a:pPr lvl="1"/>
            <a:r>
              <a:rPr lang="en-US"/>
              <a:t>This goes against standard type theory for inheritance &amp; overriding</a:t>
            </a:r>
          </a:p>
          <a:p>
            <a:pPr lvl="1"/>
            <a:r>
              <a:rPr lang="en-US"/>
              <a:t>Safe fallback: don't allow these changes</a:t>
            </a:r>
          </a:p>
          <a:p>
            <a:endParaRPr lang="en-US"/>
          </a:p>
          <a:p>
            <a:r>
              <a:rPr lang="en-US"/>
              <a:t>How assign a </a:t>
            </a:r>
            <a:r>
              <a:rPr lang="en-US" u="sng"/>
              <a:t>nominal</a:t>
            </a:r>
            <a:r>
              <a:rPr lang="en-US"/>
              <a:t> type to actor instances?</a:t>
            </a:r>
          </a:p>
          <a:p>
            <a:pPr lvl="1"/>
            <a:r>
              <a:rPr lang="en-US"/>
              <a:t>Old Acton used structural types, which can grow quite large</a:t>
            </a:r>
          </a:p>
          <a:p>
            <a:pPr lvl="1"/>
            <a:r>
              <a:rPr lang="en-US"/>
              <a:t>Python programmers expect instance types to be just their class name</a:t>
            </a:r>
          </a:p>
          <a:p>
            <a:pPr lvl="1"/>
            <a:r>
              <a:rPr lang="en-US"/>
              <a:t>But actors aren't true classes...</a:t>
            </a:r>
          </a:p>
          <a:p>
            <a:pPr lvl="1"/>
            <a:r>
              <a:rPr lang="en-US"/>
              <a:t>Safe fallback: retain the structural types for actors</a:t>
            </a:r>
          </a:p>
        </p:txBody>
      </p:sp>
    </p:spTree>
    <p:extLst>
      <p:ext uri="{BB962C8B-B14F-4D97-AF65-F5344CB8AC3E}">
        <p14:creationId xmlns:p14="http://schemas.microsoft.com/office/powerpoint/2010/main" val="32726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The type-checker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4730000"/>
          </a:xfrm>
        </p:spPr>
        <p:txBody>
          <a:bodyPr/>
          <a:lstStyle/>
          <a:p>
            <a:r>
              <a:rPr lang="en-US"/>
              <a:t>Says yes/no to programs (filters out the inconsistent ones)</a:t>
            </a:r>
          </a:p>
          <a:p>
            <a:r>
              <a:rPr lang="en-US"/>
              <a:t>Provides essential memory layout info to the code generator</a:t>
            </a:r>
          </a:p>
          <a:p>
            <a:r>
              <a:rPr lang="en-US"/>
              <a:t>Computes some crucial info not present in the original programs:</a:t>
            </a:r>
          </a:p>
          <a:p>
            <a:pPr lvl="1"/>
            <a:r>
              <a:rPr lang="en-US"/>
              <a:t>Function argument names/positions</a:t>
            </a:r>
          </a:p>
          <a:p>
            <a:pPr lvl="1"/>
            <a:r>
              <a:rPr lang="en-US"/>
              <a:t>What versions of overloaded functions to call</a:t>
            </a:r>
          </a:p>
          <a:p>
            <a:pPr lvl="1"/>
            <a:r>
              <a:rPr lang="en-US"/>
              <a:t>Extra parameters and arguments for resolving overloading</a:t>
            </a:r>
          </a:p>
          <a:p>
            <a:pPr lvl="1"/>
            <a:r>
              <a:rPr lang="en-US"/>
              <a:t>Where to make the RTS "async" calls</a:t>
            </a:r>
          </a:p>
          <a:p>
            <a:endParaRPr lang="en-US"/>
          </a:p>
          <a:p>
            <a:r>
              <a:rPr lang="en-US"/>
              <a:t>Bottom line: the type-checker can't just be bypassed, it needs to work</a:t>
            </a:r>
          </a:p>
        </p:txBody>
      </p:sp>
    </p:spTree>
    <p:extLst>
      <p:ext uri="{BB962C8B-B14F-4D97-AF65-F5344CB8AC3E}">
        <p14:creationId xmlns:p14="http://schemas.microsoft.com/office/powerpoint/2010/main" val="58357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58946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963"/>
            <a:ext cx="10958566" cy="5176540"/>
          </a:xfrm>
        </p:spPr>
        <p:txBody>
          <a:bodyPr/>
          <a:lstStyle/>
          <a:p>
            <a:r>
              <a:rPr lang="en-US"/>
              <a:t>Well understood technique at the core: the Hindley/Milner system</a:t>
            </a:r>
          </a:p>
          <a:p>
            <a:r>
              <a:rPr lang="en-US"/>
              <a:t>Basically:</a:t>
            </a:r>
          </a:p>
          <a:p>
            <a:pPr lvl="1"/>
            <a:r>
              <a:rPr lang="en-US"/>
              <a:t>Assign a unique type variable to every variable and expression in a program </a:t>
            </a:r>
            <a:r>
              <a:rPr lang="en-US">
                <a:latin typeface="+mj-lt"/>
              </a:rPr>
              <a:t>(A,B)</a:t>
            </a:r>
          </a:p>
          <a:p>
            <a:pPr lvl="1"/>
            <a:r>
              <a:rPr lang="en-US"/>
              <a:t>Assign a built-in type to every literal or built-in data constructor </a:t>
            </a:r>
            <a:r>
              <a:rPr lang="en-US">
                <a:latin typeface="+mj-lt"/>
              </a:rPr>
              <a:t>(int, str, list[])</a:t>
            </a:r>
          </a:p>
          <a:p>
            <a:pPr lvl="1"/>
            <a:r>
              <a:rPr lang="en-US"/>
              <a:t>Traverse the program and collect equations relating types that must be equal</a:t>
            </a:r>
            <a:br>
              <a:rPr lang="en-US"/>
            </a:br>
            <a:r>
              <a:rPr lang="en-US">
                <a:latin typeface="+mj-lt"/>
              </a:rPr>
              <a:t>A ~ int, (str,bool)-&gt;A ~ F</a:t>
            </a:r>
          </a:p>
          <a:p>
            <a:pPr lvl="1"/>
            <a:r>
              <a:rPr lang="en-US"/>
              <a:t>Solve the equations</a:t>
            </a:r>
          </a:p>
          <a:p>
            <a:pPr lvl="1"/>
            <a:r>
              <a:rPr lang="en-US"/>
              <a:t>Turn function types that still contain free variables into generic type </a:t>
            </a:r>
            <a:r>
              <a:rPr lang="en-US" i="1"/>
              <a:t>schemas</a:t>
            </a:r>
            <a:br>
              <a:rPr lang="en-US" i="1"/>
            </a:br>
            <a:r>
              <a:rPr lang="en-US">
                <a:latin typeface="+mj-lt"/>
              </a:rPr>
              <a:t>[A] =&gt; (A,list[A])-&gt;bool</a:t>
            </a:r>
          </a:p>
          <a:p>
            <a:r>
              <a:rPr lang="en-US"/>
              <a:t>Core property: inferred types are both</a:t>
            </a:r>
          </a:p>
          <a:p>
            <a:pPr lvl="1"/>
            <a:r>
              <a:rPr lang="en-US"/>
              <a:t>As general as possible</a:t>
            </a:r>
          </a:p>
          <a:p>
            <a:pPr lvl="1"/>
            <a:r>
              <a:rPr lang="en-US"/>
              <a:t>As small as possible</a:t>
            </a:r>
          </a:p>
        </p:txBody>
      </p:sp>
    </p:spTree>
    <p:extLst>
      <p:ext uri="{BB962C8B-B14F-4D97-AF65-F5344CB8AC3E}">
        <p14:creationId xmlns:p14="http://schemas.microsoft.com/office/powerpoint/2010/main" val="36576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1975</Words>
  <Application>Microsoft Macintosh PowerPoint</Application>
  <PresentationFormat>Widescreen</PresentationFormat>
  <Paragraphs>323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Acton Compiler</vt:lpstr>
      <vt:lpstr>The oveall challenge</vt:lpstr>
      <vt:lpstr>Choices made</vt:lpstr>
      <vt:lpstr>The Acton Compiler (update)</vt:lpstr>
      <vt:lpstr>A simple controller example</vt:lpstr>
      <vt:lpstr>A simple controller example (push)</vt:lpstr>
      <vt:lpstr>Remaining uncertainties</vt:lpstr>
      <vt:lpstr>The type-checker</vt:lpstr>
      <vt:lpstr>Type inference</vt:lpstr>
      <vt:lpstr>Extension: overloading</vt:lpstr>
      <vt:lpstr>Extension: subtyping</vt:lpstr>
      <vt:lpstr>Extension: row polymorphism</vt:lpstr>
      <vt:lpstr>Extension: rank-N types</vt:lpstr>
      <vt:lpstr>Approach taken in Acton</vt:lpstr>
      <vt:lpstr>An unfortunate detour...</vt:lpstr>
      <vt:lpstr>Recent realization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Acton Compiler</dc:title>
  <dc:creator>Johan Nordlander</dc:creator>
  <cp:lastModifiedBy>Johan Nordlander</cp:lastModifiedBy>
  <cp:revision>165</cp:revision>
  <dcterms:created xsi:type="dcterms:W3CDTF">2019-11-27T08:13:43Z</dcterms:created>
  <dcterms:modified xsi:type="dcterms:W3CDTF">2020-04-08T12:32:59Z</dcterms:modified>
</cp:coreProperties>
</file>