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 txBox="1"/>
          <p:nvPr>
            <p:ph type="body" sz="quarter" idx="2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>
            <a:noAutofit/>
          </a:bodyPr>
          <a:lstStyle/>
          <a:p>
            <a: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 txBox="1"/>
          <p:nvPr>
            <p:ph type="body" sz="quarter" idx="2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/>
          <a:p>
            <a: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"/>
          <p:cNvSpPr txBox="1"/>
          <p:nvPr>
            <p:ph type="body" sz="quarter" idx="2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/>
          <a:p>
            <a: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pPr>
          </a:p>
        </p:txBody>
      </p:sp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j-lt"/>
                <a:ea typeface="+mj-ea"/>
                <a:cs typeface="+mj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j-lt"/>
                <a:ea typeface="+mj-ea"/>
                <a:cs typeface="+mj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j-lt"/>
                <a:ea typeface="+mj-ea"/>
                <a:cs typeface="+mj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j-lt"/>
                <a:ea typeface="+mj-ea"/>
                <a:cs typeface="+mj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"/>
          <p:cNvSpPr txBox="1"/>
          <p:nvPr>
            <p:ph type="body" sz="quarter" idx="2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/>
          <a:p>
            <a: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j-lt"/>
                <a:ea typeface="+mj-ea"/>
                <a:cs typeface="+mj-cs"/>
                <a:sym typeface="Produkt Extralight"/>
              </a:defRPr>
            </a:pP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j-lt"/>
                <a:ea typeface="+mj-ea"/>
                <a:cs typeface="+mj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j-lt"/>
                <a:ea typeface="+mj-ea"/>
                <a:cs typeface="+mj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j-lt"/>
                <a:ea typeface="+mj-ea"/>
                <a:cs typeface="+mj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j-lt"/>
                <a:ea typeface="+mj-ea"/>
                <a:cs typeface="+mj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 txBox="1"/>
          <p:nvPr>
            <p:ph type="body" sz="quarter" idx="2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/>
          <a:p>
            <a: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pP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j-lt"/>
                <a:ea typeface="+mj-ea"/>
                <a:cs typeface="+mj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j-lt"/>
                <a:ea typeface="+mj-ea"/>
                <a:cs typeface="+mj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j-lt"/>
                <a:ea typeface="+mj-ea"/>
                <a:cs typeface="+mj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j-lt"/>
                <a:ea typeface="+mj-ea"/>
                <a:cs typeface="+mj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mage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Image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Image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mage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 txBox="1"/>
          <p:nvPr>
            <p:ph type="body" sz="quarter" idx="22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>
            <a:noAutofit/>
          </a:bodyPr>
          <a:lstStyle/>
          <a:p>
            <a: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"/>
          <p:cNvSpPr txBox="1"/>
          <p:nvPr>
            <p:ph type="body" sz="quarter" idx="2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/>
          <a:p>
            <a: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Rectangle"/>
          <p:cNvSpPr txBox="1"/>
          <p:nvPr>
            <p:ph type="body" sz="quarter" idx="22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/>
          <a:p>
            <a: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"/>
          <p:cNvSpPr txBox="1"/>
          <p:nvPr>
            <p:ph type="body" sz="quarter" idx="2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/>
          <a:p>
            <a: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"/>
          <p:cNvSpPr txBox="1"/>
          <p:nvPr>
            <p:ph type="body" sz="quarter" idx="2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/>
          <a:p>
            <a: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5F"/>
          </a:solidFill>
          <a:uFillTx/>
          <a:latin typeface="+mj-lt"/>
          <a:ea typeface="+mj-ea"/>
          <a:cs typeface="+mj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5F"/>
          </a:solidFill>
          <a:uFillTx/>
          <a:latin typeface="+mj-lt"/>
          <a:ea typeface="+mj-ea"/>
          <a:cs typeface="+mj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5F"/>
          </a:solidFill>
          <a:uFillTx/>
          <a:latin typeface="+mj-lt"/>
          <a:ea typeface="+mj-ea"/>
          <a:cs typeface="+mj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5F"/>
          </a:solidFill>
          <a:uFillTx/>
          <a:latin typeface="+mj-lt"/>
          <a:ea typeface="+mj-ea"/>
          <a:cs typeface="+mj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5F"/>
          </a:solidFill>
          <a:uFillTx/>
          <a:latin typeface="+mj-lt"/>
          <a:ea typeface="+mj-ea"/>
          <a:cs typeface="+mj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5F"/>
          </a:solidFill>
          <a:uFillTx/>
          <a:latin typeface="+mj-lt"/>
          <a:ea typeface="+mj-ea"/>
          <a:cs typeface="+mj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5F"/>
          </a:solidFill>
          <a:uFillTx/>
          <a:latin typeface="+mj-lt"/>
          <a:ea typeface="+mj-ea"/>
          <a:cs typeface="+mj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5F"/>
          </a:solidFill>
          <a:uFillTx/>
          <a:latin typeface="+mj-lt"/>
          <a:ea typeface="+mj-ea"/>
          <a:cs typeface="+mj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5F"/>
          </a:solidFill>
          <a:uFillTx/>
          <a:latin typeface="+mj-lt"/>
          <a:ea typeface="+mj-ea"/>
          <a:cs typeface="+mj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5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5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5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5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5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5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5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5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5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oo.gl/maps/3kM4fYfiXFsqF3jZ6" TargetMode="External"/><Relationship Id="rId3" Type="http://schemas.openxmlformats.org/officeDocument/2006/relationships/hyperlink" Target="mailto:desuntechnology@gmail.com" TargetMode="External"/><Relationship Id="rId4" Type="http://schemas.openxmlformats.org/officeDocument/2006/relationships/hyperlink" Target="mailto:info@desuntechnology.in" TargetMode="External"/><Relationship Id="rId5" Type="http://schemas.openxmlformats.org/officeDocument/2006/relationships/hyperlink" Target="https://goo.gl/maps/dXu3T6Ag91kMWzxK8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hyperlink" Target="https://nodejs.org" TargetMode="External"/><Relationship Id="rId4" Type="http://schemas.openxmlformats.org/officeDocument/2006/relationships/hyperlink" Target="https://www.mongodb.com/cloud/atla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rafting Digital Success Stori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Crafting Digital Success Stories</a:t>
            </a:r>
          </a:p>
        </p:txBody>
      </p:sp>
      <p:sp>
        <p:nvSpPr>
          <p:cNvPr id="172" name="Desun Technology Pvt Ltd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 defTabSz="2438400"/>
            <a:r>
              <a:t>Desun Technology Pvt Ltd</a:t>
            </a:r>
          </a:p>
          <a:p>
            <a:pPr algn="ctr" defTabSz="825500">
              <a:defRPr spc="-55" sz="5500"/>
            </a:pPr>
            <a:r>
              <a:t>Innovation | Technology | 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reating a Simple Express Server"/>
          <p:cNvSpPr txBox="1"/>
          <p:nvPr>
            <p:ph type="title"/>
          </p:nvPr>
        </p:nvSpPr>
        <p:spPr>
          <a:xfrm>
            <a:off x="829998" y="103468"/>
            <a:ext cx="21971001" cy="1689101"/>
          </a:xfrm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Creating a Simple Express Server</a:t>
            </a:r>
          </a:p>
        </p:txBody>
      </p:sp>
      <p:sp>
        <p:nvSpPr>
          <p:cNvPr id="214" name="Step 1: Set up a new Node.js project using:"/>
          <p:cNvSpPr txBox="1"/>
          <p:nvPr/>
        </p:nvSpPr>
        <p:spPr>
          <a:xfrm>
            <a:off x="1276417" y="1661260"/>
            <a:ext cx="994664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Step 1</a:t>
            </a:r>
            <a:r>
              <a:t>: Set up a new Node.js project using:</a:t>
            </a:r>
          </a:p>
        </p:txBody>
      </p:sp>
      <p:sp>
        <p:nvSpPr>
          <p:cNvPr id="215" name="Step 2: Create a basic Express server to handle API requests:"/>
          <p:cNvSpPr txBox="1"/>
          <p:nvPr/>
        </p:nvSpPr>
        <p:spPr>
          <a:xfrm>
            <a:off x="1121387" y="5860547"/>
            <a:ext cx="1429359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Step 2</a:t>
            </a:r>
            <a:r>
              <a:t>: Create a basic Express server to handle API requests: </a:t>
            </a:r>
          </a:p>
        </p:txBody>
      </p:sp>
      <p:sp>
        <p:nvSpPr>
          <p:cNvPr id="216" name="Step 3: Run the server with node server.js and test it at http://localhost:3000."/>
          <p:cNvSpPr txBox="1"/>
          <p:nvPr/>
        </p:nvSpPr>
        <p:spPr>
          <a:xfrm>
            <a:off x="871886" y="10259159"/>
            <a:ext cx="178308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Step 3</a:t>
            </a:r>
            <a:r>
              <a:t>: Run the server with node server.js and test it at http://localhost:3000.</a:t>
            </a:r>
          </a:p>
        </p:txBody>
      </p:sp>
      <p:sp>
        <p:nvSpPr>
          <p:cNvPr id="217" name="Explanation: This code sets up a simple server that listens for requests on port 3000 and sends back a “Hello, MERN Stack!” message."/>
          <p:cNvSpPr txBox="1"/>
          <p:nvPr/>
        </p:nvSpPr>
        <p:spPr>
          <a:xfrm>
            <a:off x="145034" y="11998558"/>
            <a:ext cx="24093933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Explanation</a:t>
            </a:r>
            <a:r>
              <a:t>: This code sets up a simple server that listens for requests on port 3000 and sends back a “Hello, MERN Stack!” message.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4540" y="6699809"/>
            <a:ext cx="9173819" cy="3494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2853" y="2496579"/>
            <a:ext cx="5440512" cy="3299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600" y="-568389"/>
            <a:ext cx="30976269" cy="1485277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Working with MongoDB"/>
          <p:cNvSpPr txBox="1"/>
          <p:nvPr>
            <p:ph type="title"/>
          </p:nvPr>
        </p:nvSpPr>
        <p:spPr>
          <a:xfrm>
            <a:off x="1206500" y="568558"/>
            <a:ext cx="21971000" cy="1689101"/>
          </a:xfrm>
          <a:prstGeom prst="rect">
            <a:avLst/>
          </a:prstGeom>
        </p:spPr>
        <p:txBody>
          <a:bodyPr/>
          <a:lstStyle>
            <a:lvl1pPr defTabSz="2316479">
              <a:defRPr spc="-95" sz="9500">
                <a:solidFill>
                  <a:srgbClr val="FFFFFF"/>
                </a:solidFill>
              </a:defRPr>
            </a:lvl1pPr>
          </a:lstStyle>
          <a:p>
            <a:pPr/>
            <a:r>
              <a:t>Working with MongoDB</a:t>
            </a:r>
          </a:p>
        </p:txBody>
      </p:sp>
      <p:sp>
        <p:nvSpPr>
          <p:cNvPr id="223" name="1. The Client (React) sends a request (GET or POST) to the Server (Express.js)"/>
          <p:cNvSpPr txBox="1"/>
          <p:nvPr/>
        </p:nvSpPr>
        <p:spPr>
          <a:xfrm>
            <a:off x="899916" y="3512934"/>
            <a:ext cx="9139898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1. 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Client (React)</a:t>
            </a:r>
            <a:r>
              <a:t> sends a request (GET or POST) to 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Server (Express.js)</a:t>
            </a:r>
          </a:p>
        </p:txBody>
      </p:sp>
      <p:sp>
        <p:nvSpPr>
          <p:cNvPr id="224" name="2. The Server communicates with the MongoDB database to either retrieve or store data"/>
          <p:cNvSpPr txBox="1"/>
          <p:nvPr/>
        </p:nvSpPr>
        <p:spPr>
          <a:xfrm>
            <a:off x="899916" y="6297590"/>
            <a:ext cx="9139898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2. 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Server</a:t>
            </a:r>
            <a:r>
              <a:t> communicates with 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MongoDB</a:t>
            </a:r>
            <a:r>
              <a:t> database to either retrieve or store data</a:t>
            </a:r>
          </a:p>
        </p:txBody>
      </p:sp>
      <p:sp>
        <p:nvSpPr>
          <p:cNvPr id="225" name="3. MongoDB sends the requested data back to the Server"/>
          <p:cNvSpPr txBox="1"/>
          <p:nvPr/>
        </p:nvSpPr>
        <p:spPr>
          <a:xfrm>
            <a:off x="899916" y="9042296"/>
            <a:ext cx="9139898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3. MongoDB sends the requested data back to 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Server</a:t>
            </a:r>
          </a:p>
        </p:txBody>
      </p:sp>
      <p:sp>
        <p:nvSpPr>
          <p:cNvPr id="226" name="4. The Server then responds with the data, sending it back to the Client (React)"/>
          <p:cNvSpPr txBox="1"/>
          <p:nvPr/>
        </p:nvSpPr>
        <p:spPr>
          <a:xfrm>
            <a:off x="899916" y="10892429"/>
            <a:ext cx="9139898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4. 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Server</a:t>
            </a:r>
            <a:r>
              <a:t> then responds with the data, sending it back to 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Client (React)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Working with MongoDB"/>
          <p:cNvSpPr txBox="1"/>
          <p:nvPr>
            <p:ph type="title"/>
          </p:nvPr>
        </p:nvSpPr>
        <p:spPr>
          <a:xfrm>
            <a:off x="1206500" y="59174"/>
            <a:ext cx="21971000" cy="1689101"/>
          </a:xfrm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Working with MongoDB</a:t>
            </a:r>
          </a:p>
        </p:txBody>
      </p:sp>
      <p:sp>
        <p:nvSpPr>
          <p:cNvPr id="229" name="Step 1: Connect to MongoDB using Mongoose:"/>
          <p:cNvSpPr txBox="1"/>
          <p:nvPr/>
        </p:nvSpPr>
        <p:spPr>
          <a:xfrm>
            <a:off x="1276417" y="1661260"/>
            <a:ext cx="1093622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Step 1</a:t>
            </a:r>
            <a:r>
              <a:t>: Connect to MongoDB using Mongoose:</a:t>
            </a:r>
          </a:p>
        </p:txBody>
      </p:sp>
      <p:sp>
        <p:nvSpPr>
          <p:cNvPr id="230" name="Step 2: Define a schema and model for MongoDB:"/>
          <p:cNvSpPr txBox="1"/>
          <p:nvPr/>
        </p:nvSpPr>
        <p:spPr>
          <a:xfrm>
            <a:off x="1099240" y="6201158"/>
            <a:ext cx="1188262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Step 2</a:t>
            </a:r>
            <a:r>
              <a:t>: Define a schema and model for MongoDB: </a:t>
            </a:r>
          </a:p>
        </p:txBody>
      </p:sp>
      <p:pic>
        <p:nvPicPr>
          <p:cNvPr id="23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169" y="2454727"/>
            <a:ext cx="15256978" cy="3761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2722" y="7076564"/>
            <a:ext cx="14071601" cy="690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Working with MongoDB"/>
          <p:cNvSpPr txBox="1"/>
          <p:nvPr>
            <p:ph type="title"/>
          </p:nvPr>
        </p:nvSpPr>
        <p:spPr>
          <a:xfrm>
            <a:off x="1206500" y="-73709"/>
            <a:ext cx="21971000" cy="1689101"/>
          </a:xfrm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Working with MongoDB</a:t>
            </a:r>
          </a:p>
        </p:txBody>
      </p:sp>
      <p:sp>
        <p:nvSpPr>
          <p:cNvPr id="235" name="Step 3: Create routes to handle GET and POST requests for items."/>
          <p:cNvSpPr txBox="1"/>
          <p:nvPr/>
        </p:nvSpPr>
        <p:spPr>
          <a:xfrm>
            <a:off x="1276417" y="1661260"/>
            <a:ext cx="1528419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Step 3</a:t>
            </a:r>
            <a:r>
              <a:t>: Create routes to handle GET and POST requests for items.</a:t>
            </a:r>
          </a:p>
        </p:txBody>
      </p:sp>
      <p:pic>
        <p:nvPicPr>
          <p:cNvPr id="23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5456" y="3219225"/>
            <a:ext cx="12573001" cy="904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uilding the Frontend with React"/>
          <p:cNvSpPr txBox="1"/>
          <p:nvPr>
            <p:ph type="title"/>
          </p:nvPr>
        </p:nvSpPr>
        <p:spPr>
          <a:xfrm>
            <a:off x="1206500" y="-73709"/>
            <a:ext cx="21971000" cy="1689101"/>
          </a:xfrm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Building the Frontend with React</a:t>
            </a:r>
          </a:p>
        </p:txBody>
      </p:sp>
      <p:sp>
        <p:nvSpPr>
          <p:cNvPr id="239" name="Step 1: Set up a React app using:"/>
          <p:cNvSpPr txBox="1"/>
          <p:nvPr/>
        </p:nvSpPr>
        <p:spPr>
          <a:xfrm>
            <a:off x="1276417" y="1572360"/>
            <a:ext cx="778205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Step 1</a:t>
            </a:r>
            <a:r>
              <a:t>: Set up a React app using:</a:t>
            </a:r>
          </a:p>
        </p:txBody>
      </p:sp>
      <p:sp>
        <p:nvSpPr>
          <p:cNvPr id="240" name="Step 2: Fetch data from the backend API:"/>
          <p:cNvSpPr txBox="1"/>
          <p:nvPr/>
        </p:nvSpPr>
        <p:spPr>
          <a:xfrm>
            <a:off x="1200840" y="6759958"/>
            <a:ext cx="979525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Step 2</a:t>
            </a:r>
            <a:r>
              <a:t>: Fetch data from the backend API: </a:t>
            </a:r>
          </a:p>
        </p:txBody>
      </p:sp>
      <p:pic>
        <p:nvPicPr>
          <p:cNvPr id="24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5576" y="2417219"/>
            <a:ext cx="7706999" cy="4272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7672" y="7905790"/>
            <a:ext cx="9182403" cy="5128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uilding the Frontend with React"/>
          <p:cNvSpPr txBox="1"/>
          <p:nvPr>
            <p:ph type="title"/>
          </p:nvPr>
        </p:nvSpPr>
        <p:spPr>
          <a:xfrm>
            <a:off x="1007175" y="-209195"/>
            <a:ext cx="21971001" cy="1689101"/>
          </a:xfrm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Building the Frontend with React</a:t>
            </a:r>
          </a:p>
        </p:txBody>
      </p:sp>
      <p:sp>
        <p:nvSpPr>
          <p:cNvPr id="245" name="Step 3: Create a form to submit new items to the server:"/>
          <p:cNvSpPr txBox="1"/>
          <p:nvPr/>
        </p:nvSpPr>
        <p:spPr>
          <a:xfrm>
            <a:off x="1276417" y="1661260"/>
            <a:ext cx="1319581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Step 3</a:t>
            </a:r>
            <a:r>
              <a:t>: Create a form to submit new items to the server: </a:t>
            </a:r>
          </a:p>
        </p:txBody>
      </p:sp>
      <p:pic>
        <p:nvPicPr>
          <p:cNvPr id="24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5391" y="2617315"/>
            <a:ext cx="17475201" cy="1010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sting the Application"/>
          <p:cNvSpPr txBox="1"/>
          <p:nvPr>
            <p:ph type="title"/>
          </p:nvPr>
        </p:nvSpPr>
        <p:spPr>
          <a:xfrm>
            <a:off x="1206500" y="169910"/>
            <a:ext cx="21971000" cy="1689101"/>
          </a:xfrm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Testing the Application</a:t>
            </a:r>
          </a:p>
        </p:txBody>
      </p:sp>
      <p:sp>
        <p:nvSpPr>
          <p:cNvPr id="249" name="Postman: Test the GET and POST API requests with Postman."/>
          <p:cNvSpPr txBox="1"/>
          <p:nvPr/>
        </p:nvSpPr>
        <p:spPr>
          <a:xfrm>
            <a:off x="1121387" y="2435225"/>
            <a:ext cx="1424686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Postman</a:t>
            </a:r>
            <a:r>
              <a:t>: Test the GET and POST API requests with Postman.</a:t>
            </a:r>
          </a:p>
        </p:txBody>
      </p:sp>
      <p:sp>
        <p:nvSpPr>
          <p:cNvPr id="250" name="GET: Make a GET request to http://localhost:3000/items to see the list of items."/>
          <p:cNvSpPr txBox="1"/>
          <p:nvPr/>
        </p:nvSpPr>
        <p:spPr>
          <a:xfrm>
            <a:off x="1165682" y="3623686"/>
            <a:ext cx="1835759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GET</a:t>
            </a:r>
            <a:r>
              <a:t>: Make a GET request to http://localhost:3000/items to see the list of items.</a:t>
            </a:r>
          </a:p>
        </p:txBody>
      </p:sp>
      <p:sp>
        <p:nvSpPr>
          <p:cNvPr id="251" name="POST: Make a POST request with JSON data like:"/>
          <p:cNvSpPr txBox="1"/>
          <p:nvPr/>
        </p:nvSpPr>
        <p:spPr>
          <a:xfrm>
            <a:off x="1226240" y="5010287"/>
            <a:ext cx="1139342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POST</a:t>
            </a:r>
            <a:r>
              <a:t>: Make a POST request with JSON data like:</a:t>
            </a:r>
          </a:p>
        </p:txBody>
      </p:sp>
      <p:sp>
        <p:nvSpPr>
          <p:cNvPr id="252" name="Browser DevTools: Use the browser’s developer tools to inspect API calls and debug errors."/>
          <p:cNvSpPr txBox="1"/>
          <p:nvPr/>
        </p:nvSpPr>
        <p:spPr>
          <a:xfrm>
            <a:off x="1163802" y="11759283"/>
            <a:ext cx="2124913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Browser DevTools</a:t>
            </a:r>
            <a:r>
              <a:t>: Use the browser’s developer tools to inspect API calls and debug errors.</a:t>
            </a:r>
          </a:p>
        </p:txBody>
      </p:sp>
      <p:pic>
        <p:nvPicPr>
          <p:cNvPr id="25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5431" y="5970773"/>
            <a:ext cx="8060102" cy="5266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Wrap-Up and Next Steps"/>
          <p:cNvSpPr txBox="1"/>
          <p:nvPr/>
        </p:nvSpPr>
        <p:spPr>
          <a:xfrm>
            <a:off x="567709" y="304672"/>
            <a:ext cx="11768503" cy="1450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Wrap-Up and Next Steps</a:t>
            </a:r>
          </a:p>
        </p:txBody>
      </p:sp>
      <p:sp>
        <p:nvSpPr>
          <p:cNvPr id="256" name="What You Learned:"/>
          <p:cNvSpPr txBox="1"/>
          <p:nvPr/>
        </p:nvSpPr>
        <p:spPr>
          <a:xfrm>
            <a:off x="966357" y="2167625"/>
            <a:ext cx="11768503" cy="94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What You Learned: </a:t>
            </a:r>
          </a:p>
        </p:txBody>
      </p:sp>
      <p:sp>
        <p:nvSpPr>
          <p:cNvPr id="257" name="1. Set up a Node.js and Express backend."/>
          <p:cNvSpPr txBox="1"/>
          <p:nvPr/>
        </p:nvSpPr>
        <p:spPr>
          <a:xfrm>
            <a:off x="1650367" y="3316413"/>
            <a:ext cx="1176850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1. Set up a Node.js and Express backend.</a:t>
            </a:r>
          </a:p>
        </p:txBody>
      </p:sp>
      <p:sp>
        <p:nvSpPr>
          <p:cNvPr id="258" name="2. Connect the backend to a MongoDB database."/>
          <p:cNvSpPr txBox="1"/>
          <p:nvPr/>
        </p:nvSpPr>
        <p:spPr>
          <a:xfrm>
            <a:off x="1650367" y="4160253"/>
            <a:ext cx="1176850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2. Connect the backend to a MongoDB database.</a:t>
            </a:r>
          </a:p>
        </p:txBody>
      </p:sp>
      <p:sp>
        <p:nvSpPr>
          <p:cNvPr id="259" name="3. Build a React frontend and connect it to the backend."/>
          <p:cNvSpPr txBox="1"/>
          <p:nvPr/>
        </p:nvSpPr>
        <p:spPr>
          <a:xfrm>
            <a:off x="1675066" y="5004094"/>
            <a:ext cx="1339052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3. Build a React frontend and connect it to the backend.</a:t>
            </a:r>
          </a:p>
        </p:txBody>
      </p:sp>
      <p:sp>
        <p:nvSpPr>
          <p:cNvPr id="260" name="4. Fetch and submit data using REST APIs."/>
          <p:cNvSpPr txBox="1"/>
          <p:nvPr/>
        </p:nvSpPr>
        <p:spPr>
          <a:xfrm>
            <a:off x="1675066" y="5978891"/>
            <a:ext cx="1339052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4. Fetch and submit data using REST APIs.</a:t>
            </a:r>
          </a:p>
        </p:txBody>
      </p:sp>
      <p:sp>
        <p:nvSpPr>
          <p:cNvPr id="261" name="Challenges for Further Learning:"/>
          <p:cNvSpPr txBox="1"/>
          <p:nvPr/>
        </p:nvSpPr>
        <p:spPr>
          <a:xfrm>
            <a:off x="966357" y="6989819"/>
            <a:ext cx="11768503" cy="94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Challenges for Further Learning:</a:t>
            </a:r>
          </a:p>
        </p:txBody>
      </p:sp>
      <p:sp>
        <p:nvSpPr>
          <p:cNvPr id="262" name="1. Implement update and delete functionality (complete CRUD)."/>
          <p:cNvSpPr txBox="1"/>
          <p:nvPr/>
        </p:nvSpPr>
        <p:spPr>
          <a:xfrm>
            <a:off x="1650367" y="8172195"/>
            <a:ext cx="1580983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1. Implement update and delete functionality (complete CRUD).</a:t>
            </a:r>
          </a:p>
        </p:txBody>
      </p:sp>
      <p:sp>
        <p:nvSpPr>
          <p:cNvPr id="263" name="2. Add validation to the form (e.g., validate input fields)."/>
          <p:cNvSpPr txBox="1"/>
          <p:nvPr/>
        </p:nvSpPr>
        <p:spPr>
          <a:xfrm>
            <a:off x="1650367" y="9146992"/>
            <a:ext cx="1580983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2. Add validation to the form (e.g., validate input fields).</a:t>
            </a:r>
          </a:p>
        </p:txBody>
      </p:sp>
      <p:sp>
        <p:nvSpPr>
          <p:cNvPr id="264" name="3. Deploy the app (backend on Heroku, frontend on Netlify)."/>
          <p:cNvSpPr txBox="1"/>
          <p:nvPr/>
        </p:nvSpPr>
        <p:spPr>
          <a:xfrm>
            <a:off x="1650367" y="9990833"/>
            <a:ext cx="1580983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3. Deploy the app (backend on Heroku, frontend on Netlify).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❝ The next big app could come from you! Think about the problems you face daily—how could you build an app to solve them? ❞"/>
          <p:cNvSpPr txBox="1"/>
          <p:nvPr>
            <p:ph type="body" idx="1"/>
          </p:nvPr>
        </p:nvSpPr>
        <p:spPr>
          <a:xfrm>
            <a:off x="1206500" y="3181350"/>
            <a:ext cx="21971000" cy="7353300"/>
          </a:xfrm>
          <a:prstGeom prst="rect">
            <a:avLst/>
          </a:prstGeom>
        </p:spPr>
        <p:txBody>
          <a:bodyPr anchor="ctr"/>
          <a:lstStyle>
            <a:lvl1pPr defTabSz="457200">
              <a:lnSpc>
                <a:spcPct val="100000"/>
              </a:lnSpc>
              <a:defRPr spc="0" sz="9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❝ The next big app could come from you! Think about the problems you face daily—how could you build an app to solve them? 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Q&amp;A Session"/>
          <p:cNvSpPr txBox="1"/>
          <p:nvPr>
            <p:ph type="body" sz="quarter" idx="4294967295"/>
          </p:nvPr>
        </p:nvSpPr>
        <p:spPr>
          <a:xfrm>
            <a:off x="5194300" y="4165600"/>
            <a:ext cx="13525812" cy="3041616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0"/>
              </a:spcBef>
              <a:buSzTx/>
              <a:buNone/>
              <a:defRPr sz="9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Q&amp;A Session</a:t>
            </a:r>
          </a:p>
        </p:txBody>
      </p:sp>
      <p:sp>
        <p:nvSpPr>
          <p:cNvPr id="269" name="Feel free to ask any questions about MERN Stack or general web development!"/>
          <p:cNvSpPr txBox="1"/>
          <p:nvPr/>
        </p:nvSpPr>
        <p:spPr>
          <a:xfrm>
            <a:off x="1021336" y="7689001"/>
            <a:ext cx="2290291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Feel free to ask any questions about MERN Stack or general web development!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800" y="4479639"/>
            <a:ext cx="12344400" cy="47498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nnect With Us"/>
          <p:cNvSpPr txBox="1"/>
          <p:nvPr>
            <p:ph type="title" idx="4294967295"/>
          </p:nvPr>
        </p:nvSpPr>
        <p:spPr>
          <a:xfrm>
            <a:off x="621759" y="489319"/>
            <a:ext cx="10892508" cy="1957243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Connect With Us</a:t>
            </a:r>
          </a:p>
        </p:txBody>
      </p:sp>
      <p:sp>
        <p:nvSpPr>
          <p:cNvPr id="272" name="Our Headquarters - Kolkata  81/2 Baghajatin Place, (Near Baghajatin Railway Station), Kolkata-700086, West Bengal, India…"/>
          <p:cNvSpPr txBox="1"/>
          <p:nvPr>
            <p:ph type="body" idx="4294967295"/>
          </p:nvPr>
        </p:nvSpPr>
        <p:spPr>
          <a:xfrm>
            <a:off x="931819" y="3389336"/>
            <a:ext cx="21049703" cy="9875807"/>
          </a:xfrm>
          <a:prstGeom prst="rect">
            <a:avLst/>
          </a:prstGeom>
        </p:spPr>
        <p:txBody>
          <a:bodyPr lIns="91424" tIns="91424" rIns="91424" bIns="91424" anchor="ctr"/>
          <a:lstStyle/>
          <a:p>
            <a:pPr marL="0" indent="0" algn="ctr">
              <a:buClr>
                <a:srgbClr val="595959"/>
              </a:buClr>
              <a:buSzTx/>
              <a:buFont typeface="Arial"/>
              <a:buNone/>
              <a:defRPr>
                <a:latin typeface="+mj-lt"/>
                <a:ea typeface="+mj-ea"/>
                <a:cs typeface="+mj-cs"/>
                <a:sym typeface="Produkt Extralight"/>
              </a:defRPr>
            </a:pPr>
            <a:r>
              <a:t>Our Headquarters - Kolkata  </a:t>
            </a:r>
            <a:r>
              <a:rPr>
                <a:hlinkClick r:id="rId2" invalidUrl="" action="" tgtFrame="" tooltip="" history="1" highlightClick="0" endSnd="0"/>
              </a:rPr>
              <a:t>81/2 Baghajatin Place,</a:t>
            </a:r>
            <a:r>
              <a:t> </a:t>
            </a:r>
            <a:r>
              <a:rPr>
                <a:hlinkClick r:id="rId2" invalidUrl="" action="" tgtFrame="" tooltip="" history="1" highlightClick="0" endSnd="0"/>
              </a:rPr>
              <a:t>(Near Baghajatin Railway Station), Kolkata-700086, West Bengal, India</a:t>
            </a:r>
            <a:endParaRPr>
              <a:solidFill>
                <a:srgbClr val="000000"/>
              </a:solidFill>
            </a:endParaRPr>
          </a:p>
          <a:p>
            <a:pPr marL="0" indent="0" algn="ctr">
              <a:buClr>
                <a:srgbClr val="595959"/>
              </a:buClr>
              <a:buSzTx/>
              <a:buFont typeface="Arial"/>
              <a:buNone/>
              <a:defRPr>
                <a:latin typeface="+mj-lt"/>
                <a:ea typeface="+mj-ea"/>
                <a:cs typeface="+mj-cs"/>
                <a:sym typeface="Produkt Extralight"/>
              </a:defRPr>
            </a:pPr>
            <a:r>
              <a:t>Email:  </a:t>
            </a:r>
            <a:r>
              <a:rPr u="sng">
                <a:hlinkClick r:id="rId3" invalidUrl="" action="" tgtFrame="" tooltip="" history="1" highlightClick="0" endSnd="0"/>
              </a:rPr>
              <a:t>desuntechnology@gmail.com</a:t>
            </a:r>
            <a:r>
              <a:t> , </a:t>
            </a:r>
            <a:r>
              <a:rPr u="sng">
                <a:hlinkClick r:id="rId4" invalidUrl="" action="" tgtFrame="" tooltip="" history="1" highlightClick="0" endSnd="0"/>
              </a:rPr>
              <a:t>info@desuntechnology.in</a:t>
            </a:r>
            <a:endParaRPr u="sng"/>
          </a:p>
          <a:p>
            <a:pPr marL="0" indent="0" algn="ctr">
              <a:buClr>
                <a:srgbClr val="595959"/>
              </a:buClr>
              <a:buSzTx/>
              <a:buFont typeface="Arial"/>
              <a:buNone/>
              <a:defRPr>
                <a:latin typeface="+mj-lt"/>
                <a:ea typeface="+mj-ea"/>
                <a:cs typeface="+mj-cs"/>
                <a:sym typeface="Produkt Extralight"/>
              </a:defRPr>
            </a:pPr>
            <a:r>
              <a:t>Our City Office - Bangalore</a:t>
            </a:r>
            <a:endParaRPr>
              <a:solidFill>
                <a:srgbClr val="000000"/>
              </a:solidFill>
            </a:endParaRPr>
          </a:p>
          <a:p>
            <a:pPr marL="0" indent="0" algn="ctr">
              <a:buClr>
                <a:srgbClr val="595959"/>
              </a:buClr>
              <a:buSzTx/>
              <a:buFont typeface="Arial"/>
              <a:buNone/>
              <a:defRPr>
                <a:latin typeface="+mj-lt"/>
                <a:ea typeface="+mj-ea"/>
                <a:cs typeface="+mj-cs"/>
                <a:sym typeface="Produkt Extralight"/>
              </a:defRPr>
            </a:pPr>
            <a:r>
              <a:rPr>
                <a:hlinkClick r:id="rId5" invalidUrl="" action="" tgtFrame="" tooltip="" history="1" highlightClick="0" endSnd="0"/>
              </a:rPr>
              <a:t>Bangalore E2 Mims Espacio, Jakkur , GKVK Layout , Bangalore 560064, Near Sobha Emerald : Behind Jakkur Aerodrome PinCode: 560064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hank You"/>
          <p:cNvSpPr txBox="1"/>
          <p:nvPr/>
        </p:nvSpPr>
        <p:spPr>
          <a:xfrm>
            <a:off x="7887716" y="5813138"/>
            <a:ext cx="755142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90000"/>
              </a:lnSpc>
              <a:spcBef>
                <a:spcPts val="0"/>
              </a:spcBef>
              <a:defRPr spc="-119" sz="120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structor: Biswanath Nath (CTO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Instructor: Biswanath Nath (CTO)</a:t>
            </a:r>
          </a:p>
        </p:txBody>
      </p:sp>
      <p:sp>
        <p:nvSpPr>
          <p:cNvPr id="177" name="Desun Technology Pvt Lt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Desun Technology Pvt Ltd</a:t>
            </a:r>
          </a:p>
        </p:txBody>
      </p:sp>
      <p:sp>
        <p:nvSpPr>
          <p:cNvPr id="178" name="Welcome to the MERN Stack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 to the MERN Stack Workshop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orkshop 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Workshop Agenda</a:t>
            </a:r>
          </a:p>
        </p:txBody>
      </p:sp>
      <p:sp>
        <p:nvSpPr>
          <p:cNvPr id="181" name="Introduction to the MERN Sta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348488">
              <a:spcBef>
                <a:spcPts val="4600"/>
              </a:spcBef>
              <a:defRPr sz="3920"/>
            </a:pPr>
            <a:r>
              <a:t>Introduction to the MERN Stack </a:t>
            </a:r>
          </a:p>
          <a:p>
            <a:pPr marL="448055" indent="-448055" defTabSz="348488">
              <a:spcBef>
                <a:spcPts val="4600"/>
              </a:spcBef>
              <a:defRPr sz="3920"/>
            </a:pPr>
            <a:r>
              <a:t>Setting Up the Development Environment </a:t>
            </a:r>
          </a:p>
          <a:p>
            <a:pPr marL="448055" indent="-448055" defTabSz="348488">
              <a:spcBef>
                <a:spcPts val="4600"/>
              </a:spcBef>
              <a:defRPr sz="3920"/>
            </a:pPr>
            <a:r>
              <a:t>Backend Development with Node.js and Express </a:t>
            </a:r>
          </a:p>
          <a:p>
            <a:pPr marL="448055" indent="-448055" defTabSz="348488">
              <a:spcBef>
                <a:spcPts val="4600"/>
              </a:spcBef>
              <a:defRPr sz="3920"/>
            </a:pPr>
            <a:r>
              <a:t>Frontend Development with React </a:t>
            </a:r>
          </a:p>
          <a:p>
            <a:pPr marL="448055" indent="-448055" defTabSz="348488">
              <a:spcBef>
                <a:spcPts val="4600"/>
              </a:spcBef>
              <a:defRPr sz="3920"/>
            </a:pPr>
            <a:r>
              <a:t>Connecting MongoDB to Express </a:t>
            </a:r>
          </a:p>
          <a:p>
            <a:pPr marL="448055" indent="-448055" defTabSz="348488">
              <a:spcBef>
                <a:spcPts val="4600"/>
              </a:spcBef>
              <a:defRPr sz="3920"/>
            </a:pPr>
            <a:r>
              <a:t>Testing the Application </a:t>
            </a:r>
          </a:p>
          <a:p>
            <a:pPr marL="448055" indent="-448055" defTabSz="348488">
              <a:spcBef>
                <a:spcPts val="4600"/>
              </a:spcBef>
              <a:defRPr sz="3920"/>
            </a:pPr>
            <a:r>
              <a:t>Q&amp;A and Next Steps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7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hat is MERN Stack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What is MERN Stack? </a:t>
            </a:r>
          </a:p>
        </p:txBody>
      </p:sp>
      <p:sp>
        <p:nvSpPr>
          <p:cNvPr id="184" name="Introduction to the MERN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Introduction to the MERN Stack</a:t>
            </a:r>
          </a:p>
        </p:txBody>
      </p:sp>
      <p:sp>
        <p:nvSpPr>
          <p:cNvPr id="185" name="MERN stands for MongoDB, Express, React, and Node.js.…"/>
          <p:cNvSpPr txBox="1"/>
          <p:nvPr>
            <p:ph type="body" sz="half" idx="1"/>
          </p:nvPr>
        </p:nvSpPr>
        <p:spPr>
          <a:xfrm>
            <a:off x="1206500" y="4248504"/>
            <a:ext cx="19346131" cy="4686906"/>
          </a:xfrm>
          <a:prstGeom prst="rect">
            <a:avLst/>
          </a:prstGeom>
        </p:spPr>
        <p:txBody>
          <a:bodyPr/>
          <a:lstStyle/>
          <a:p>
            <a:pPr marL="365760" indent="-365760" defTabSz="284479">
              <a:spcBef>
                <a:spcPts val="3700"/>
              </a:spcBef>
              <a:defRPr sz="3200"/>
            </a:pPr>
            <a:r>
              <a:t>MERN stands for MongoDB, Express, React, and Node.js.</a:t>
            </a:r>
          </a:p>
          <a:p>
            <a:pPr marL="365760" indent="-365760" defTabSz="284479">
              <a:spcBef>
                <a:spcPts val="3700"/>
              </a:spcBef>
              <a:defRPr sz="3200"/>
            </a:pPr>
            <a:r>
              <a:t>MongoDB: A NoSQL database for storing flexible, JSON-like documents. 	</a:t>
            </a:r>
          </a:p>
          <a:p>
            <a:pPr marL="365760" indent="-365760" defTabSz="284479">
              <a:spcBef>
                <a:spcPts val="3700"/>
              </a:spcBef>
              <a:defRPr sz="3200"/>
            </a:pPr>
            <a:r>
              <a:t>Express.js: A web framework for Node.js that simplifies building servers and APIs. </a:t>
            </a:r>
          </a:p>
          <a:p>
            <a:pPr marL="365760" indent="-365760" defTabSz="284479">
              <a:spcBef>
                <a:spcPts val="3700"/>
              </a:spcBef>
              <a:defRPr sz="3200"/>
            </a:pPr>
            <a:r>
              <a:t>React: A frontend library for building interactive UIs. </a:t>
            </a:r>
          </a:p>
          <a:p>
            <a:pPr marL="365760" indent="-365760" defTabSz="284479">
              <a:spcBef>
                <a:spcPts val="3700"/>
              </a:spcBef>
              <a:defRPr sz="3200"/>
            </a:pPr>
            <a:r>
              <a:t>Node.js: JavaScript runtime that allows you to run JavaScript on the server side.</a:t>
            </a:r>
          </a:p>
        </p:txBody>
      </p:sp>
      <p:sp>
        <p:nvSpPr>
          <p:cNvPr id="186" name="Key Points:"/>
          <p:cNvSpPr txBox="1"/>
          <p:nvPr/>
        </p:nvSpPr>
        <p:spPr>
          <a:xfrm>
            <a:off x="1156322" y="9430351"/>
            <a:ext cx="20846861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825500">
              <a:spcBef>
                <a:spcPts val="0"/>
              </a:spcBef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Key Points: </a:t>
            </a:r>
          </a:p>
        </p:txBody>
      </p:sp>
      <p:sp>
        <p:nvSpPr>
          <p:cNvPr id="187" name="MERN  allows for full-stack development with a single programming language: JavaScript.…"/>
          <p:cNvSpPr txBox="1"/>
          <p:nvPr/>
        </p:nvSpPr>
        <p:spPr>
          <a:xfrm>
            <a:off x="1317235" y="10719060"/>
            <a:ext cx="19609303" cy="2748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457200" indent="-457200">
              <a:buSzPct val="100000"/>
              <a:buChar char="•"/>
            </a:pPr>
            <a:r>
              <a:t>MERN  allows for full-stack development with a single programming language: JavaScript. </a:t>
            </a:r>
          </a:p>
          <a:p>
            <a:pPr marL="457200" indent="-457200">
              <a:buSzPct val="100000"/>
              <a:buChar char="•"/>
            </a:pPr>
            <a:r>
              <a:t>Popular for building modern, dynamic web applications, including single-page applications (SPAs).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09549" y="2825"/>
            <a:ext cx="29003098" cy="13758883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1. React (Frontend): The React app sends a request (e.g., API call) to the Express (Backend) server."/>
          <p:cNvSpPr txBox="1"/>
          <p:nvPr/>
        </p:nvSpPr>
        <p:spPr>
          <a:xfrm>
            <a:off x="877769" y="2397624"/>
            <a:ext cx="7415627" cy="169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500">
                <a:solidFill>
                  <a:srgbClr val="FFFFFF"/>
                </a:solidFill>
              </a:defRPr>
            </a:pPr>
            <a:r>
              <a:t>1.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React (Frontend)</a:t>
            </a:r>
            <a:r>
              <a:t>: The React app sends a request (e.g., API call) to 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Express (Backend)</a:t>
            </a:r>
            <a:r>
              <a:t> server.</a:t>
            </a:r>
          </a:p>
        </p:txBody>
      </p:sp>
      <p:sp>
        <p:nvSpPr>
          <p:cNvPr id="191" name="2. Express (Backend): The Express server is running on Node.js and handles requests, sending them to the MongoDB database."/>
          <p:cNvSpPr txBox="1"/>
          <p:nvPr/>
        </p:nvSpPr>
        <p:spPr>
          <a:xfrm>
            <a:off x="877769" y="4850074"/>
            <a:ext cx="7415627" cy="169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500">
                <a:solidFill>
                  <a:srgbClr val="FFFFFF"/>
                </a:solidFill>
              </a:defRPr>
            </a:pPr>
            <a:r>
              <a:t>2.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Express (Backend)</a:t>
            </a:r>
            <a:r>
              <a:t>: The Express server is running on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Node.js</a:t>
            </a:r>
            <a:r>
              <a:t> and handles requests, sending them to 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MongoDB</a:t>
            </a:r>
            <a:r>
              <a:t> database.</a:t>
            </a:r>
          </a:p>
        </p:txBody>
      </p:sp>
      <p:sp>
        <p:nvSpPr>
          <p:cNvPr id="192" name="3. Node.js (Server): Node.js processes the request, queries the MongoDB database, and retrieves the required data."/>
          <p:cNvSpPr txBox="1"/>
          <p:nvPr/>
        </p:nvSpPr>
        <p:spPr>
          <a:xfrm>
            <a:off x="877769" y="7302524"/>
            <a:ext cx="7415627" cy="169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500">
                <a:solidFill>
                  <a:srgbClr val="FFFFFF"/>
                </a:solidFill>
              </a:defRPr>
            </a:pPr>
            <a:r>
              <a:t>3.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Node.js (Server)</a:t>
            </a:r>
            <a:r>
              <a:t>: Node.js processes the request, queries 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MongoDB</a:t>
            </a:r>
            <a:r>
              <a:t> database, and retrieves the required data.</a:t>
            </a:r>
          </a:p>
        </p:txBody>
      </p:sp>
      <p:sp>
        <p:nvSpPr>
          <p:cNvPr id="193" name="4. MongoDB: Stores and returns the requested data to Node.js."/>
          <p:cNvSpPr txBox="1"/>
          <p:nvPr/>
        </p:nvSpPr>
        <p:spPr>
          <a:xfrm>
            <a:off x="877769" y="10118136"/>
            <a:ext cx="7415627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500">
                <a:solidFill>
                  <a:srgbClr val="FFFFFF"/>
                </a:solidFill>
              </a:defRPr>
            </a:pPr>
            <a:r>
              <a:t>4.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MongoDB</a:t>
            </a:r>
            <a:r>
              <a:t>: Stores and returns the requested data to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Node.js</a:t>
            </a:r>
            <a:r>
              <a:t>.</a:t>
            </a:r>
          </a:p>
        </p:txBody>
      </p:sp>
      <p:sp>
        <p:nvSpPr>
          <p:cNvPr id="194" name="5. The flow then reverses, where Node.js sends the data back to Express, and Express responds to the React frontend with the data."/>
          <p:cNvSpPr txBox="1"/>
          <p:nvPr/>
        </p:nvSpPr>
        <p:spPr>
          <a:xfrm>
            <a:off x="849739" y="12423368"/>
            <a:ext cx="1970088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500">
                <a:solidFill>
                  <a:srgbClr val="FFFFFF"/>
                </a:solidFill>
              </a:defRPr>
            </a:pPr>
            <a:r>
              <a:t>5. The flow then reverses, where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Node.js</a:t>
            </a:r>
            <a:r>
              <a:t> sends the data back to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Express</a:t>
            </a:r>
            <a:r>
              <a:t>, and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Express</a:t>
            </a:r>
            <a:r>
              <a:t> responds to 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React</a:t>
            </a:r>
            <a:r>
              <a:t> frontend with the data.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hy MERN Stac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Why MERN Stack?</a:t>
            </a:r>
          </a:p>
        </p:txBody>
      </p:sp>
      <p:sp>
        <p:nvSpPr>
          <p:cNvPr id="197" name="Single Language: JavaScript across the entire application, making it easier for developers to learn and maintain. Streamlined development from client to server to database using one language.…"/>
          <p:cNvSpPr txBox="1"/>
          <p:nvPr>
            <p:ph type="body" sz="half" idx="1"/>
          </p:nvPr>
        </p:nvSpPr>
        <p:spPr>
          <a:xfrm>
            <a:off x="1206500" y="3141147"/>
            <a:ext cx="19713549" cy="3523618"/>
          </a:xfrm>
          <a:prstGeom prst="rect">
            <a:avLst/>
          </a:prstGeom>
        </p:spPr>
        <p:txBody>
          <a:bodyPr/>
          <a:lstStyle/>
          <a:p>
            <a:pPr marL="320039" indent="-320039" defTabSz="248920">
              <a:spcBef>
                <a:spcPts val="3200"/>
              </a:spcBef>
              <a:defRPr sz="28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Single Language</a:t>
            </a:r>
            <a:r>
              <a:t>: JavaScript across the entire application, making it easier for developers to learn and maintain. Streamlined development from client to server to database using one language.</a:t>
            </a:r>
          </a:p>
          <a:p>
            <a:pPr marL="320039" indent="-320039" defTabSz="248920">
              <a:spcBef>
                <a:spcPts val="3200"/>
              </a:spcBef>
              <a:defRPr sz="28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Performance</a:t>
            </a:r>
            <a:r>
              <a:t>: React offers a fast, dynamic UI; MongoDB scales well for large datasets; Node.js handles many concurrent requests.</a:t>
            </a:r>
          </a:p>
          <a:p>
            <a:pPr marL="320039" indent="-320039" defTabSz="248920">
              <a:spcBef>
                <a:spcPts val="3200"/>
              </a:spcBef>
              <a:defRPr sz="28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Developer Community</a:t>
            </a:r>
            <a:r>
              <a:t>: A large community with extensive documentation, libraries, and tutorials for each technology.</a:t>
            </a:r>
          </a:p>
        </p:txBody>
      </p:sp>
      <p:sp>
        <p:nvSpPr>
          <p:cNvPr id="198" name="Key Points:"/>
          <p:cNvSpPr txBox="1"/>
          <p:nvPr/>
        </p:nvSpPr>
        <p:spPr>
          <a:xfrm>
            <a:off x="890557" y="7121632"/>
            <a:ext cx="17129775" cy="1220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2438400">
              <a:lnSpc>
                <a:spcPct val="90000"/>
              </a:lnSpc>
              <a:spcBef>
                <a:spcPts val="0"/>
              </a:spcBef>
              <a:defRPr spc="-69" sz="69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Key Points:</a:t>
            </a:r>
          </a:p>
        </p:txBody>
      </p:sp>
      <p:sp>
        <p:nvSpPr>
          <p:cNvPr id="199" name="React’s virtual DOM makes it quick to update the UI dynamically.…"/>
          <p:cNvSpPr txBox="1"/>
          <p:nvPr/>
        </p:nvSpPr>
        <p:spPr>
          <a:xfrm>
            <a:off x="1206500" y="8339842"/>
            <a:ext cx="20485238" cy="273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React</a:t>
            </a:r>
            <a:r>
              <a:t>’s virtual DOM makes it quick to update the UI dynamically.</a:t>
            </a:r>
          </a:p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MongoDB</a:t>
            </a:r>
            <a:r>
              <a:t>’s flexible schema allows for efficient data storage.</a:t>
            </a:r>
          </a:p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Node.js</a:t>
            </a:r>
            <a:r>
              <a:t> excels in handling I/O-bound operations and asynchronous programming.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al-World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Real-World Applications</a:t>
            </a:r>
          </a:p>
        </p:txBody>
      </p:sp>
      <p:pic>
        <p:nvPicPr>
          <p:cNvPr id="20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1672" y="3194915"/>
            <a:ext cx="3643906" cy="364390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17875" y="6136901"/>
            <a:ext cx="5058310" cy="379373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12138" y="3014086"/>
            <a:ext cx="4296420" cy="429641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3144" y="9445408"/>
            <a:ext cx="5080001" cy="38100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6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201833" y="9009019"/>
            <a:ext cx="5701548" cy="570154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etting Up the Development Enviro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94559">
              <a:defRPr spc="-90" sz="9000"/>
            </a:lvl1pPr>
          </a:lstStyle>
          <a:p>
            <a:pPr/>
            <a:r>
              <a:t>Setting Up the Development Environment</a:t>
            </a:r>
          </a:p>
        </p:txBody>
      </p:sp>
      <p:sp>
        <p:nvSpPr>
          <p:cNvPr id="209" name="Node.js: Install Node.js and npm (Node package manager).…"/>
          <p:cNvSpPr txBox="1"/>
          <p:nvPr>
            <p:ph type="body" sz="half" idx="1"/>
          </p:nvPr>
        </p:nvSpPr>
        <p:spPr>
          <a:xfrm>
            <a:off x="1228647" y="2476733"/>
            <a:ext cx="19157363" cy="4867786"/>
          </a:xfrm>
          <a:prstGeom prst="rect">
            <a:avLst/>
          </a:prstGeom>
        </p:spPr>
        <p:txBody>
          <a:bodyPr/>
          <a:lstStyle/>
          <a:p>
            <a:pPr marL="374904" indent="-374904" defTabSz="291591">
              <a:spcBef>
                <a:spcPts val="3800"/>
              </a:spcBef>
              <a:defRPr sz="328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Node.js</a:t>
            </a:r>
            <a:r>
              <a:t>: Install Node.js and npm (Node package manager).</a:t>
            </a:r>
          </a:p>
          <a:p>
            <a:pPr marL="374904" indent="-374904" defTabSz="291591">
              <a:spcBef>
                <a:spcPts val="3800"/>
              </a:spcBef>
              <a:defRPr sz="328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MongoDB</a:t>
            </a:r>
            <a:r>
              <a:t>: Install MongoDB locally or use MongoDB Atlas for cloud storage.</a:t>
            </a:r>
          </a:p>
          <a:p>
            <a:pPr marL="374904" indent="-374904" defTabSz="291591">
              <a:spcBef>
                <a:spcPts val="3800"/>
              </a:spcBef>
              <a:defRPr sz="328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VS Code</a:t>
            </a:r>
            <a:r>
              <a:t>: Recommended code editor for working with JavaScript. </a:t>
            </a:r>
          </a:p>
          <a:p>
            <a:pPr marL="374904" indent="-374904" defTabSz="291591">
              <a:spcBef>
                <a:spcPts val="3800"/>
              </a:spcBef>
              <a:defRPr sz="328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Postman</a:t>
            </a:r>
            <a:r>
              <a:t>: For testing REST APIs. </a:t>
            </a:r>
          </a:p>
          <a:p>
            <a:pPr marL="374904" indent="-374904" defTabSz="291591">
              <a:spcBef>
                <a:spcPts val="3800"/>
              </a:spcBef>
              <a:defRPr sz="328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npm</a:t>
            </a:r>
            <a:r>
              <a:t>: Use npm init -y to create a Node.js project and install dependencies.</a:t>
            </a:r>
          </a:p>
        </p:txBody>
      </p:sp>
      <p:sp>
        <p:nvSpPr>
          <p:cNvPr id="210" name="Steps:"/>
          <p:cNvSpPr txBox="1"/>
          <p:nvPr/>
        </p:nvSpPr>
        <p:spPr>
          <a:xfrm>
            <a:off x="985651" y="7738348"/>
            <a:ext cx="17015580" cy="130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2438400">
              <a:lnSpc>
                <a:spcPct val="90000"/>
              </a:lnSpc>
              <a:spcBef>
                <a:spcPts val="0"/>
              </a:spcBef>
              <a:defRPr spc="-69" sz="69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Steps:</a:t>
            </a:r>
          </a:p>
        </p:txBody>
      </p:sp>
      <p:sp>
        <p:nvSpPr>
          <p:cNvPr id="211" name="Download Node.js: Go to nodejs.org, install Node.js, and verify the installation with node -v and npm -v.…"/>
          <p:cNvSpPr txBox="1"/>
          <p:nvPr/>
        </p:nvSpPr>
        <p:spPr>
          <a:xfrm>
            <a:off x="1095764" y="9070698"/>
            <a:ext cx="20951021" cy="3638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Download Node.js</a:t>
            </a:r>
            <a:r>
              <a:t>: Go to </a:t>
            </a:r>
            <a:r>
              <a:rPr u="sng">
                <a:hlinkClick r:id="rId3" invalidUrl="" action="" tgtFrame="" tooltip="" history="1" highlightClick="0" endSnd="0"/>
              </a:rPr>
              <a:t>nodejs.org</a:t>
            </a:r>
            <a:r>
              <a:t>, install Node.js, and verify the installation with node -v and npm -v.</a:t>
            </a:r>
          </a:p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Install MongoDB</a:t>
            </a:r>
            <a:r>
              <a:t>: Install MongoDB locally or create a free cloud cluster on </a:t>
            </a:r>
            <a:r>
              <a:rPr u="sng">
                <a:hlinkClick r:id="rId4" invalidUrl="" action="" tgtFrame="" tooltip="" history="1" highlightClick="0" endSnd="0"/>
              </a:rPr>
              <a:t>MongoDB Atlas</a:t>
            </a:r>
            <a:r>
              <a:t>.</a:t>
            </a:r>
          </a:p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Set up Visual Studio Code</a:t>
            </a:r>
            <a:r>
              <a:t>: Use VS Code for writing and debugging JavaScript code. </a:t>
            </a:r>
          </a:p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Install Postman</a:t>
            </a:r>
            <a:r>
              <a:t>: Use Postman to test API requests during the backend development phase.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3585F"/>
      </a:dk1>
      <a:lt1>
        <a:srgbClr val="5F3E0C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rodukt Extralight"/>
        <a:ea typeface="Produkt Extralight"/>
        <a:cs typeface="Produkt Extralight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rodukt Extralight"/>
        <a:ea typeface="Produkt Extralight"/>
        <a:cs typeface="Produkt Extralight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