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2" r:id="rId9"/>
    <p:sldId id="263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893294" cy="2514601"/>
          </a:xfrm>
        </p:spPr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Score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Internship Experience </a:t>
            </a:r>
          </a:p>
          <a:p>
            <a:r>
              <a:rPr lang="en-US" dirty="0" err="1"/>
              <a:t>Rakamin</a:t>
            </a:r>
            <a:r>
              <a:rPr lang="en-US" dirty="0"/>
              <a:t> – Home Credit Indonesia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8AFFB-5C11-4726-A49F-F8902CE698CD}"/>
              </a:ext>
            </a:extLst>
          </p:cNvPr>
          <p:cNvSpPr txBox="1"/>
          <p:nvPr/>
        </p:nvSpPr>
        <p:spPr>
          <a:xfrm>
            <a:off x="4546240" y="5114837"/>
            <a:ext cx="3564396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Desy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Pitriyani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96459-AE69-492C-9A10-709D4E2B6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7" t="26649" r="9755" b="19527"/>
          <a:stretch/>
        </p:blipFill>
        <p:spPr>
          <a:xfrm>
            <a:off x="341143" y="533400"/>
            <a:ext cx="6696744" cy="3086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F784D-E2BA-4F9D-9EA2-80EBF1C78A55}"/>
              </a:ext>
            </a:extLst>
          </p:cNvPr>
          <p:cNvSpPr txBox="1"/>
          <p:nvPr/>
        </p:nvSpPr>
        <p:spPr>
          <a:xfrm>
            <a:off x="693812" y="3894618"/>
            <a:ext cx="52006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Machine learning </a:t>
            </a:r>
            <a:r>
              <a:rPr lang="en-US" dirty="0" err="1"/>
              <a:t>dengan</a:t>
            </a:r>
            <a:r>
              <a:rPr lang="en-US" dirty="0"/>
              <a:t> Model Decision Tree </a:t>
            </a:r>
            <a:r>
              <a:rPr lang="en-US" dirty="0" err="1"/>
              <a:t>Classfifier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0.91563% </a:t>
            </a:r>
            <a:r>
              <a:rPr lang="en-US" dirty="0" err="1"/>
              <a:t>atau</a:t>
            </a:r>
            <a:r>
              <a:rPr lang="en-US" dirty="0"/>
              <a:t> 91,563%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38988-E9E5-485F-B524-4CF390E87B28}"/>
              </a:ext>
            </a:extLst>
          </p:cNvPr>
          <p:cNvSpPr txBox="1"/>
          <p:nvPr/>
        </p:nvSpPr>
        <p:spPr>
          <a:xfrm>
            <a:off x="693812" y="5046548"/>
            <a:ext cx="52006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56.280 target </a:t>
            </a:r>
            <a:r>
              <a:rPr lang="en-US" dirty="0" err="1"/>
              <a:t>bernilai</a:t>
            </a:r>
            <a:r>
              <a:rPr lang="en-US" dirty="0"/>
              <a:t> 0 dan 34.000 target </a:t>
            </a:r>
            <a:r>
              <a:rPr lang="en-US" dirty="0" err="1"/>
              <a:t>bernilai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C72E9-8DE9-4234-9871-7DEC9A71A6F4}"/>
              </a:ext>
            </a:extLst>
          </p:cNvPr>
          <p:cNvSpPr txBox="1"/>
          <p:nvPr/>
        </p:nvSpPr>
        <p:spPr>
          <a:xfrm>
            <a:off x="2740360" y="5879906"/>
            <a:ext cx="396044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Model Decision Tree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target </a:t>
            </a:r>
            <a:r>
              <a:rPr lang="en-US" dirty="0" err="1"/>
              <a:t>bernilai</a:t>
            </a:r>
            <a:r>
              <a:rPr lang="en-US" dirty="0"/>
              <a:t> 1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4224-7048-4490-BBBF-3C364692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1600200"/>
            <a:ext cx="52006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571" y="1916832"/>
            <a:ext cx="7621488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" indent="0">
              <a:lnSpc>
                <a:spcPct val="170000"/>
              </a:lnSpc>
              <a:buNone/>
            </a:pPr>
            <a:r>
              <a:rPr lang="en-US" sz="1600" dirty="0"/>
              <a:t>Skor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  <a:r>
              <a:rPr lang="en-US" sz="1600" dirty="0" err="1"/>
              <a:t>bayar</a:t>
            </a:r>
            <a:r>
              <a:rPr lang="en-US" sz="1600" dirty="0"/>
              <a:t> dan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oleh applicant pada masa </a:t>
            </a:r>
            <a:r>
              <a:rPr lang="en-US" sz="1600" dirty="0" err="1"/>
              <a:t>mendatang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DE6B5-3204-4769-86AB-DC811C5F166F}"/>
              </a:ext>
            </a:extLst>
          </p:cNvPr>
          <p:cNvSpPr txBox="1"/>
          <p:nvPr/>
        </p:nvSpPr>
        <p:spPr>
          <a:xfrm>
            <a:off x="1989956" y="3300264"/>
            <a:ext cx="8686800" cy="23623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" indent="0">
              <a:lnSpc>
                <a:spcPct val="170000"/>
              </a:lnSpc>
              <a:buNone/>
            </a:pP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,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didasarkan</a:t>
            </a:r>
            <a:r>
              <a:rPr lang="en-US" sz="1600" dirty="0"/>
              <a:t> pada data </a:t>
            </a:r>
            <a:r>
              <a:rPr lang="en-US" sz="1600" dirty="0" err="1"/>
              <a:t>historis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dan data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applicant.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applicant,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aplicant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 </a:t>
            </a:r>
            <a:r>
              <a:rPr lang="en-US" sz="1600" dirty="0" err="1"/>
              <a:t>merupakan</a:t>
            </a:r>
            <a:r>
              <a:rPr lang="en-US" sz="1600" dirty="0"/>
              <a:t> yang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rawan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dan </a:t>
            </a:r>
            <a:r>
              <a:rPr lang="en-US" sz="1600" dirty="0" err="1"/>
              <a:t>menghabiskan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(dan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uang!).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, </a:t>
            </a:r>
            <a:r>
              <a:rPr lang="en-US" sz="1600" dirty="0" err="1"/>
              <a:t>untungnya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diotomatisasi</a:t>
            </a:r>
            <a:r>
              <a:rPr lang="en-US" sz="1600" dirty="0"/>
              <a:t> oleh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0" y="283282"/>
            <a:ext cx="8686801" cy="1066800"/>
          </a:xfrm>
        </p:spPr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E271-9CA3-445C-9E58-1710B14DD986}"/>
              </a:ext>
            </a:extLst>
          </p:cNvPr>
          <p:cNvSpPr txBox="1"/>
          <p:nvPr/>
        </p:nvSpPr>
        <p:spPr>
          <a:xfrm>
            <a:off x="1917948" y="3284984"/>
            <a:ext cx="9289032" cy="2890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" indent="0">
              <a:lnSpc>
                <a:spcPct val="170000"/>
              </a:lnSpc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skor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target output 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.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Machine Learning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Supervised Learning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yang </a:t>
            </a:r>
            <a:r>
              <a:rPr lang="en-US" sz="1400" dirty="0" err="1"/>
              <a:t>diawasi</a:t>
            </a:r>
            <a:r>
              <a:rPr lang="en-US" sz="1400" dirty="0"/>
              <a:t>. Output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dicapai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skor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sukses</a:t>
            </a:r>
            <a:r>
              <a:rPr lang="en-US" sz="1400" dirty="0"/>
              <a:t> </a:t>
            </a:r>
            <a:r>
              <a:rPr lang="en-US" sz="1400" dirty="0" err="1"/>
              <a:t>bayar</a:t>
            </a:r>
            <a:r>
              <a:rPr lang="en-US" sz="1400" dirty="0"/>
              <a:t> dan </a:t>
            </a:r>
            <a:r>
              <a:rPr lang="en-US" sz="1400" dirty="0" err="1"/>
              <a:t>gagal</a:t>
            </a:r>
            <a:r>
              <a:rPr lang="en-US" sz="1400" dirty="0"/>
              <a:t> </a:t>
            </a:r>
            <a:r>
              <a:rPr lang="en-US" sz="1400" dirty="0" err="1"/>
              <a:t>bayar</a:t>
            </a:r>
            <a:r>
              <a:rPr lang="en-US" sz="1400" dirty="0"/>
              <a:t> (YES/NO)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factor input.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yang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yang </a:t>
            </a:r>
            <a:r>
              <a:rPr lang="en-US" sz="1400" dirty="0" err="1"/>
              <a:t>menghasilkan</a:t>
            </a:r>
            <a:r>
              <a:rPr lang="en-US" sz="1400" dirty="0"/>
              <a:t> output biner </a:t>
            </a:r>
            <a:r>
              <a:rPr lang="en-US" sz="1400" dirty="0" err="1"/>
              <a:t>seperti</a:t>
            </a:r>
            <a:r>
              <a:rPr lang="en-US" sz="1400" dirty="0"/>
              <a:t> Logistic Regression. </a:t>
            </a:r>
            <a:r>
              <a:rPr lang="en-US" sz="1400" dirty="0" err="1"/>
              <a:t>Seiring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berkembangnya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machine learning </a:t>
            </a:r>
            <a:r>
              <a:rPr lang="en-US" sz="1400" dirty="0" err="1"/>
              <a:t>metode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prediktif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Boosting, Random Forest, dan Support Vector Machines juga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skor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9FF1-CA11-4695-9EBA-518E5B2E72F8}"/>
              </a:ext>
            </a:extLst>
          </p:cNvPr>
          <p:cNvSpPr txBox="1"/>
          <p:nvPr/>
        </p:nvSpPr>
        <p:spPr>
          <a:xfrm>
            <a:off x="1035969" y="1682855"/>
            <a:ext cx="9289032" cy="12693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" indent="0">
              <a:lnSpc>
                <a:spcPct val="170000"/>
              </a:lnSpc>
              <a:buNone/>
            </a:pPr>
            <a:r>
              <a:rPr lang="en-US" sz="1400" dirty="0"/>
              <a:t>Machine Learning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kecerdasan</a:t>
            </a:r>
            <a:r>
              <a:rPr lang="en-US" sz="1400" dirty="0"/>
              <a:t> </a:t>
            </a:r>
            <a:r>
              <a:rPr lang="en-US" sz="1400" dirty="0" err="1"/>
              <a:t>buatan</a:t>
            </a:r>
            <a:r>
              <a:rPr lang="en-US" sz="1400" dirty="0"/>
              <a:t> (AI) yang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dan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diprogram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eksplisit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berfokus</a:t>
            </a:r>
            <a:r>
              <a:rPr lang="en-US" sz="1400" dirty="0"/>
              <a:t> pada </a:t>
            </a:r>
            <a:r>
              <a:rPr lang="en-US" sz="1400" dirty="0" err="1"/>
              <a:t>pengembangan</a:t>
            </a:r>
            <a:r>
              <a:rPr lang="en-US" sz="1400" dirty="0"/>
              <a:t> program </a:t>
            </a:r>
            <a:r>
              <a:rPr lang="en-US" sz="1400" dirty="0" err="1"/>
              <a:t>komputer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data dan </a:t>
            </a:r>
            <a:r>
              <a:rPr lang="en-US" sz="1400" dirty="0" err="1"/>
              <a:t>menggunakannya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658688"/>
            <a:ext cx="3012977" cy="691480"/>
          </a:xfrm>
        </p:spPr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13" y="4965596"/>
            <a:ext cx="9515096" cy="4466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application_train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307512 baris dan 122 </a:t>
            </a:r>
            <a:r>
              <a:rPr lang="en-US" dirty="0" err="1"/>
              <a:t>kolom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5B12-9F6C-4356-86AA-289857FB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2" t="27700" r="5693" b="7746"/>
          <a:stretch/>
        </p:blipFill>
        <p:spPr>
          <a:xfrm>
            <a:off x="755780" y="1557371"/>
            <a:ext cx="7127576" cy="3196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F65F8-A682-4DE7-AB87-E90B5F54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2" t="32137" r="56499" b="14274"/>
          <a:stretch/>
        </p:blipFill>
        <p:spPr>
          <a:xfrm>
            <a:off x="8121997" y="1228328"/>
            <a:ext cx="3672409" cy="36724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432A6-D697-42F7-B2EE-632D6EC8EC36}"/>
              </a:ext>
            </a:extLst>
          </p:cNvPr>
          <p:cNvSpPr txBox="1">
            <a:spLocks/>
          </p:cNvSpPr>
          <p:nvPr/>
        </p:nvSpPr>
        <p:spPr>
          <a:xfrm>
            <a:off x="515113" y="5247659"/>
            <a:ext cx="9443088" cy="753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Dataset </a:t>
            </a:r>
            <a:r>
              <a:rPr lang="en-US" sz="1700" dirty="0" err="1"/>
              <a:t>kemudian</a:t>
            </a:r>
            <a:r>
              <a:rPr lang="en-US" sz="1700" dirty="0"/>
              <a:t> di merge </a:t>
            </a:r>
            <a:r>
              <a:rPr lang="en-US" sz="1700" dirty="0" err="1"/>
              <a:t>dengan</a:t>
            </a:r>
            <a:r>
              <a:rPr lang="en-US" sz="1700" dirty="0"/>
              <a:t> dataset bureau balance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spesifikasi</a:t>
            </a:r>
            <a:r>
              <a:rPr lang="en-US" sz="1700" dirty="0"/>
              <a:t>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Months_balance</a:t>
            </a:r>
            <a:r>
              <a:rPr lang="en-US" sz="1700" dirty="0"/>
              <a:t> dan Status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riwayat</a:t>
            </a:r>
            <a:r>
              <a:rPr lang="en-US" sz="1700" dirty="0"/>
              <a:t> </a:t>
            </a:r>
            <a:r>
              <a:rPr lang="en-US" sz="1700" dirty="0" err="1"/>
              <a:t>hubungan</a:t>
            </a:r>
            <a:r>
              <a:rPr lang="en-US" sz="1700" dirty="0"/>
              <a:t> applicant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perbankan</a:t>
            </a:r>
            <a:r>
              <a:rPr lang="en-US" sz="1700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84410-E6E9-483C-B4B1-F7E5AB66956E}"/>
              </a:ext>
            </a:extLst>
          </p:cNvPr>
          <p:cNvSpPr txBox="1">
            <a:spLocks/>
          </p:cNvSpPr>
          <p:nvPr/>
        </p:nvSpPr>
        <p:spPr>
          <a:xfrm>
            <a:off x="508589" y="5975985"/>
            <a:ext cx="9515096" cy="446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Dataset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diproses</a:t>
            </a:r>
            <a:r>
              <a:rPr lang="en-US" sz="1700" dirty="0"/>
              <a:t> dan </a:t>
            </a:r>
            <a:r>
              <a:rPr lang="en-US" sz="1700" dirty="0" err="1"/>
              <a:t>dibersihkan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51050"/>
            <a:ext cx="8686801" cy="1066800"/>
          </a:xfrm>
        </p:spPr>
        <p:txBody>
          <a:bodyPr/>
          <a:lstStyle/>
          <a:p>
            <a:r>
              <a:rPr lang="en-US" dirty="0"/>
              <a:t>What Did We Get Here?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7C1F5A-1C01-466C-81AF-E26F5C11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11" y="1532926"/>
            <a:ext cx="4757487" cy="2545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2F60F-0549-4C59-B0B7-9CD8B78F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663875"/>
            <a:ext cx="3895725" cy="252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00031-19C3-4A5B-92E6-4095691DE4FF}"/>
              </a:ext>
            </a:extLst>
          </p:cNvPr>
          <p:cNvSpPr txBox="1"/>
          <p:nvPr/>
        </p:nvSpPr>
        <p:spPr>
          <a:xfrm>
            <a:off x="1269876" y="4089275"/>
            <a:ext cx="439248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id-ID" sz="1600" dirty="0"/>
              <a:t>Frekuensi target banyak terdistribusi di 0 atau banyak penolakan dan memiliki proporsi yang tidak seimbang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A7C25-B65F-43C8-B0EB-0C3DA00D44C0}"/>
              </a:ext>
            </a:extLst>
          </p:cNvPr>
          <p:cNvSpPr txBox="1"/>
          <p:nvPr/>
        </p:nvSpPr>
        <p:spPr>
          <a:xfrm>
            <a:off x="4512780" y="5182656"/>
            <a:ext cx="2517736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TARGET</a:t>
            </a:r>
          </a:p>
          <a:p>
            <a:r>
              <a:rPr lang="en-US" sz="1600" dirty="0"/>
              <a:t>0 : Bad score credit / Declined applicant</a:t>
            </a:r>
          </a:p>
          <a:p>
            <a:r>
              <a:rPr lang="en-US" sz="1600" dirty="0"/>
              <a:t>1 : Good score credit / Accepted applicant</a:t>
            </a:r>
            <a:endParaRPr lang="id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C0DA1-FE78-4033-9006-BE3DC1ECE2B2}"/>
              </a:ext>
            </a:extLst>
          </p:cNvPr>
          <p:cNvSpPr txBox="1"/>
          <p:nvPr/>
        </p:nvSpPr>
        <p:spPr>
          <a:xfrm>
            <a:off x="6782685" y="4264693"/>
            <a:ext cx="34234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Our applicant mostly female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C6666-C201-414B-9BF0-756CEFFE9E06}"/>
              </a:ext>
            </a:extLst>
          </p:cNvPr>
          <p:cNvSpPr txBox="1"/>
          <p:nvPr/>
        </p:nvSpPr>
        <p:spPr>
          <a:xfrm>
            <a:off x="7894933" y="4920272"/>
            <a:ext cx="3259391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kampanye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menarik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minat</a:t>
            </a:r>
            <a:r>
              <a:rPr lang="en-US" dirty="0">
                <a:solidFill>
                  <a:schemeClr val="bg1"/>
                </a:solidFill>
              </a:rPr>
              <a:t> applicant </a:t>
            </a:r>
            <a:r>
              <a:rPr lang="en-US" dirty="0" err="1">
                <a:solidFill>
                  <a:schemeClr val="bg1"/>
                </a:solidFill>
              </a:rPr>
              <a:t>laki-laki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applicant </a:t>
            </a:r>
            <a:r>
              <a:rPr lang="en-US" dirty="0" err="1">
                <a:solidFill>
                  <a:schemeClr val="bg1"/>
                </a:solidFill>
              </a:rPr>
              <a:t>perempuan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terasingkan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51050"/>
            <a:ext cx="8686801" cy="1066800"/>
          </a:xfrm>
        </p:spPr>
        <p:txBody>
          <a:bodyPr/>
          <a:lstStyle/>
          <a:p>
            <a:r>
              <a:rPr lang="en-US" dirty="0"/>
              <a:t>What Did We Get Here?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E791594-071C-4866-9982-3275A980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412776"/>
            <a:ext cx="38385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67CFC-DCA9-4589-875E-888794235107}"/>
              </a:ext>
            </a:extLst>
          </p:cNvPr>
          <p:cNvSpPr txBox="1"/>
          <p:nvPr/>
        </p:nvSpPr>
        <p:spPr>
          <a:xfrm>
            <a:off x="4582244" y="1628800"/>
            <a:ext cx="5055776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Applicant’s Age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35 – 40 </a:t>
            </a:r>
            <a:r>
              <a:rPr lang="en-US" dirty="0" err="1"/>
              <a:t>tahun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40 – 45 </a:t>
            </a:r>
            <a:r>
              <a:rPr lang="en-US" dirty="0" err="1"/>
              <a:t>tahun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30 – 35 </a:t>
            </a:r>
            <a:r>
              <a:rPr lang="en-US" dirty="0" err="1"/>
              <a:t>tahun</a:t>
            </a:r>
            <a:r>
              <a:rPr lang="en-US" dirty="0"/>
              <a:t>  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32BE6-72C3-4AA3-A5E2-39761024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4" y="4052875"/>
            <a:ext cx="3895725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4473F-03C1-44D2-A268-EABA3B9FA6BA}"/>
              </a:ext>
            </a:extLst>
          </p:cNvPr>
          <p:cNvSpPr txBox="1"/>
          <p:nvPr/>
        </p:nvSpPr>
        <p:spPr>
          <a:xfrm>
            <a:off x="4505452" y="4289215"/>
            <a:ext cx="36004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wilayah applicant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wilayah 2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96CE8-DB99-486F-9DD0-07CC2AADC7DF}"/>
              </a:ext>
            </a:extLst>
          </p:cNvPr>
          <p:cNvSpPr txBox="1"/>
          <p:nvPr/>
        </p:nvSpPr>
        <p:spPr>
          <a:xfrm>
            <a:off x="9975909" y="1619321"/>
            <a:ext cx="1807136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kampanye</a:t>
            </a:r>
            <a:r>
              <a:rPr lang="en-US" dirty="0">
                <a:solidFill>
                  <a:schemeClr val="bg1"/>
                </a:solidFill>
              </a:rPr>
              <a:t> pasar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generasi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</a:t>
            </a:r>
            <a:r>
              <a:rPr lang="en-US" dirty="0">
                <a:solidFill>
                  <a:schemeClr val="bg1"/>
                </a:solidFill>
              </a:rPr>
              <a:t> (above 25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5D372-B8DE-477B-AD31-897F5EAD7F92}"/>
              </a:ext>
            </a:extLst>
          </p:cNvPr>
          <p:cNvSpPr txBox="1"/>
          <p:nvPr/>
        </p:nvSpPr>
        <p:spPr>
          <a:xfrm>
            <a:off x="8372501" y="4289215"/>
            <a:ext cx="2304256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kampanye</a:t>
            </a:r>
            <a:r>
              <a:rPr lang="en-US" dirty="0">
                <a:solidFill>
                  <a:schemeClr val="bg1"/>
                </a:solidFill>
              </a:rPr>
              <a:t> pasar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memperluas</a:t>
            </a:r>
            <a:r>
              <a:rPr lang="en-US" dirty="0">
                <a:solidFill>
                  <a:schemeClr val="bg1"/>
                </a:solidFill>
              </a:rPr>
              <a:t> wilayah, </a:t>
            </a:r>
            <a:r>
              <a:rPr lang="en-US" dirty="0" err="1">
                <a:solidFill>
                  <a:schemeClr val="bg1"/>
                </a:solidFill>
              </a:rPr>
              <a:t>khususnya</a:t>
            </a:r>
            <a:r>
              <a:rPr lang="en-US" dirty="0">
                <a:solidFill>
                  <a:schemeClr val="bg1"/>
                </a:solidFill>
              </a:rPr>
              <a:t> wilayah 1 dan 3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4692" y="3881188"/>
            <a:ext cx="3337761" cy="93178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 err="1"/>
              <a:t>Proporsi</a:t>
            </a:r>
            <a:r>
              <a:rPr lang="en-US" sz="1600" dirty="0"/>
              <a:t> target 1 (good credit/</a:t>
            </a:r>
            <a:r>
              <a:rPr lang="en-US" sz="1600" dirty="0" err="1"/>
              <a:t>diterima</a:t>
            </a:r>
            <a:r>
              <a:rPr lang="en-US" sz="1600" dirty="0"/>
              <a:t>)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marital status applicant </a:t>
            </a:r>
            <a:r>
              <a:rPr lang="en-US" sz="1600" dirty="0" err="1"/>
              <a:t>diketahui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5EC38-2182-4977-A7B2-F03CED82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389" y="263719"/>
            <a:ext cx="3695700" cy="347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93E13-6832-4D5A-8F16-D5F33A5C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89" y="263719"/>
            <a:ext cx="3838575" cy="352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31ED7-3234-4221-94C3-CD0F3DC53A99}"/>
              </a:ext>
            </a:extLst>
          </p:cNvPr>
          <p:cNvSpPr txBox="1"/>
          <p:nvPr/>
        </p:nvSpPr>
        <p:spPr>
          <a:xfrm>
            <a:off x="4150196" y="3881188"/>
            <a:ext cx="417646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Frequency </a:t>
            </a:r>
            <a:r>
              <a:rPr lang="en-US" sz="1600" dirty="0" err="1"/>
              <a:t>jenis</a:t>
            </a:r>
            <a:r>
              <a:rPr lang="en-US" sz="1600" dirty="0"/>
              <a:t> applicant’s occupation </a:t>
            </a:r>
            <a:r>
              <a:rPr lang="en-US" sz="1600" dirty="0" err="1"/>
              <a:t>terbanyak</a:t>
            </a:r>
            <a:r>
              <a:rPr lang="en-US" sz="1600" dirty="0"/>
              <a:t> </a:t>
            </a:r>
            <a:r>
              <a:rPr lang="en-US" sz="1600" dirty="0" err="1"/>
              <a:t>disumbang</a:t>
            </a:r>
            <a:r>
              <a:rPr lang="en-US" sz="1600" dirty="0"/>
              <a:t> oleh </a:t>
            </a:r>
            <a:r>
              <a:rPr lang="en-US" sz="1600" dirty="0" err="1"/>
              <a:t>pekerjaan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‘Others’ (Income from Commercial associate, Maternity leave, &amp; pensioner.</a:t>
            </a:r>
          </a:p>
          <a:p>
            <a:pPr marL="342900" indent="-342900">
              <a:buAutoNum type="arabicPeriod"/>
            </a:pPr>
            <a:r>
              <a:rPr lang="en-US" sz="1600" dirty="0"/>
              <a:t>Laborers</a:t>
            </a:r>
          </a:p>
          <a:p>
            <a:pPr marL="342900" indent="-342900">
              <a:buAutoNum type="arabicPeriod"/>
            </a:pPr>
            <a:r>
              <a:rPr lang="en-US" sz="1600" dirty="0"/>
              <a:t>Sales staff</a:t>
            </a:r>
          </a:p>
          <a:p>
            <a:pPr marL="342900" indent="-342900">
              <a:buAutoNum type="arabicPeriod"/>
            </a:pPr>
            <a:r>
              <a:rPr lang="en-US" sz="1600" dirty="0"/>
              <a:t>Core </a:t>
            </a:r>
            <a:r>
              <a:rPr lang="en-US" sz="1600" dirty="0" err="1"/>
              <a:t>Staf</a:t>
            </a:r>
            <a:endParaRPr lang="id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4D491-1918-4633-A1D4-F593C0257562}"/>
              </a:ext>
            </a:extLst>
          </p:cNvPr>
          <p:cNvSpPr txBox="1"/>
          <p:nvPr/>
        </p:nvSpPr>
        <p:spPr>
          <a:xfrm>
            <a:off x="812786" y="4346380"/>
            <a:ext cx="252028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Pendidikan applicant </a:t>
            </a:r>
            <a:r>
              <a:rPr lang="en-US" sz="1600" dirty="0" err="1"/>
              <a:t>terbanyak</a:t>
            </a:r>
            <a:r>
              <a:rPr lang="en-US" sz="1600" dirty="0"/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Secondary/ Secondary special &amp; Higher Education</a:t>
            </a:r>
            <a:endParaRPr lang="id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1352D-F785-44D6-9150-ABEC50DD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64" y="263719"/>
            <a:ext cx="3895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01960"/>
            <a:ext cx="8686801" cy="1066800"/>
          </a:xfrm>
        </p:spPr>
        <p:txBody>
          <a:bodyPr/>
          <a:lstStyle/>
          <a:p>
            <a:r>
              <a:rPr lang="en-US" dirty="0"/>
              <a:t>Before dive into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0333-F585-4E1A-BE93-C5403028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9" t="45797" r="35231" b="10071"/>
          <a:stretch/>
        </p:blipFill>
        <p:spPr>
          <a:xfrm>
            <a:off x="6116759" y="2266999"/>
            <a:ext cx="4752528" cy="3024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EBD260-1F9D-47B2-9B38-B14C081BA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1" t="45798" r="54727" b="19526"/>
          <a:stretch/>
        </p:blipFill>
        <p:spPr>
          <a:xfrm>
            <a:off x="773020" y="4103203"/>
            <a:ext cx="4896545" cy="23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0D96E9-AD83-4DFD-B1ED-8B600CACEF24}"/>
              </a:ext>
            </a:extLst>
          </p:cNvPr>
          <p:cNvSpPr txBox="1"/>
          <p:nvPr/>
        </p:nvSpPr>
        <p:spPr>
          <a:xfrm>
            <a:off x="749729" y="1409287"/>
            <a:ext cx="4752528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Data train dan data set yang </a:t>
            </a:r>
            <a:r>
              <a:rPr lang="en-US" sz="1600" dirty="0" err="1"/>
              <a:t>digunakan</a:t>
            </a:r>
            <a:r>
              <a:rPr lang="en-US" sz="1600" dirty="0"/>
              <a:t> di proses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dulu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tahapan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Cek missing values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Explorasi</a:t>
            </a:r>
            <a:r>
              <a:rPr lang="en-US" sz="1600" dirty="0"/>
              <a:t> data</a:t>
            </a:r>
          </a:p>
          <a:p>
            <a:pPr marL="342900" indent="-342900">
              <a:buAutoNum type="arabicPeriod"/>
            </a:pPr>
            <a:r>
              <a:rPr lang="en-US" sz="1600" dirty="0"/>
              <a:t>Data cleaning &amp; Feature </a:t>
            </a:r>
            <a:r>
              <a:rPr lang="en-US" sz="1600" dirty="0" err="1"/>
              <a:t>Scalling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Cross-validation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Pembuatan</a:t>
            </a:r>
            <a:r>
              <a:rPr lang="en-US" sz="1600" dirty="0"/>
              <a:t> model</a:t>
            </a:r>
            <a:endParaRPr lang="id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45383-4E0B-41B1-99CF-7DD7B5BD9F94}"/>
              </a:ext>
            </a:extLst>
          </p:cNvPr>
          <p:cNvSpPr txBox="1"/>
          <p:nvPr/>
        </p:nvSpPr>
        <p:spPr>
          <a:xfrm>
            <a:off x="749729" y="3573724"/>
            <a:ext cx="524843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Menyeimbangkan</a:t>
            </a:r>
            <a:r>
              <a:rPr lang="en-US" sz="1400" dirty="0"/>
              <a:t> </a:t>
            </a:r>
            <a:r>
              <a:rPr lang="en-US" sz="1400" dirty="0" err="1"/>
              <a:t>proporsi</a:t>
            </a:r>
            <a:r>
              <a:rPr lang="en-US" sz="1400" dirty="0"/>
              <a:t> target </a:t>
            </a:r>
            <a:r>
              <a:rPr lang="en-US" sz="1400" dirty="0" err="1"/>
              <a:t>dalam</a:t>
            </a:r>
            <a:r>
              <a:rPr lang="en-US" sz="1400" dirty="0"/>
              <a:t> dataset </a:t>
            </a:r>
            <a:r>
              <a:rPr lang="en-US" sz="1400" dirty="0" err="1"/>
              <a:t>dengan</a:t>
            </a:r>
            <a:r>
              <a:rPr lang="en-US" sz="1400" dirty="0"/>
              <a:t> random </a:t>
            </a:r>
            <a:r>
              <a:rPr lang="en-US" sz="1400" dirty="0" err="1"/>
              <a:t>undersampling</a:t>
            </a:r>
            <a:r>
              <a:rPr lang="en-US" sz="1400" dirty="0"/>
              <a:t> : </a:t>
            </a:r>
            <a:r>
              <a:rPr lang="en-US" sz="1400" dirty="0" err="1"/>
              <a:t>menghapus</a:t>
            </a:r>
            <a:r>
              <a:rPr lang="en-US" sz="1400" dirty="0"/>
              <a:t> dataset yang </a:t>
            </a:r>
            <a:r>
              <a:rPr lang="en-US" sz="1400" dirty="0" err="1"/>
              <a:t>berlebih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79" y="418374"/>
            <a:ext cx="8686801" cy="695635"/>
          </a:xfrm>
        </p:spPr>
        <p:txBody>
          <a:bodyPr/>
          <a:lstStyle/>
          <a:p>
            <a:r>
              <a:rPr lang="en-US" dirty="0"/>
              <a:t>Machine Learning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3429000"/>
            <a:ext cx="5029199" cy="6480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1800" dirty="0"/>
              <a:t>Machine learning </a:t>
            </a:r>
            <a:r>
              <a:rPr lang="en-US" sz="1800" dirty="0" err="1"/>
              <a:t>dengan</a:t>
            </a:r>
            <a:r>
              <a:rPr lang="en-US" sz="1800" dirty="0"/>
              <a:t> model </a:t>
            </a:r>
            <a:r>
              <a:rPr lang="en-US" sz="1800" dirty="0" err="1"/>
              <a:t>Regresi</a:t>
            </a:r>
            <a:r>
              <a:rPr lang="en-US" sz="1800" dirty="0"/>
              <a:t> </a:t>
            </a:r>
            <a:r>
              <a:rPr lang="en-US" sz="1800" dirty="0" err="1"/>
              <a:t>Logistik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0.91867 </a:t>
            </a:r>
            <a:r>
              <a:rPr lang="en-US" sz="1800" dirty="0" err="1"/>
              <a:t>atau</a:t>
            </a:r>
            <a:r>
              <a:rPr lang="en-US" sz="1800" dirty="0"/>
              <a:t> 91,867%.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C7585-370D-43B4-AD6D-75379173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8" t="43696" r="12190" b="26883"/>
          <a:stretch/>
        </p:blipFill>
        <p:spPr>
          <a:xfrm>
            <a:off x="653279" y="1186017"/>
            <a:ext cx="7385349" cy="1950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723EDA-8A7B-4A8F-95B8-51A1B51A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9" y="2082215"/>
            <a:ext cx="4913322" cy="4580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EED25-143A-4489-BBEC-E2745F7619C4}"/>
              </a:ext>
            </a:extLst>
          </p:cNvPr>
          <p:cNvSpPr txBox="1"/>
          <p:nvPr/>
        </p:nvSpPr>
        <p:spPr>
          <a:xfrm>
            <a:off x="8326660" y="2092206"/>
            <a:ext cx="230425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Confussion</a:t>
            </a:r>
            <a:r>
              <a:rPr lang="en-US" dirty="0"/>
              <a:t> Matrix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DB9EB-8BF2-4BDF-A0D5-049EA12F76B8}"/>
              </a:ext>
            </a:extLst>
          </p:cNvPr>
          <p:cNvSpPr txBox="1"/>
          <p:nvPr/>
        </p:nvSpPr>
        <p:spPr>
          <a:xfrm>
            <a:off x="1123151" y="4221088"/>
            <a:ext cx="49133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56.501 applicant </a:t>
            </a:r>
            <a:r>
              <a:rPr lang="en-US" dirty="0" err="1"/>
              <a:t>dengan</a:t>
            </a:r>
            <a:r>
              <a:rPr lang="en-US" dirty="0"/>
              <a:t> target 0 dan </a:t>
            </a:r>
            <a:r>
              <a:rPr lang="en-US" dirty="0" err="1"/>
              <a:t>semua</a:t>
            </a:r>
            <a:r>
              <a:rPr lang="en-US" dirty="0"/>
              <a:t> applicant </a:t>
            </a:r>
            <a:r>
              <a:rPr lang="en-US" dirty="0" err="1"/>
              <a:t>dengan</a:t>
            </a:r>
            <a:r>
              <a:rPr lang="en-US" dirty="0"/>
              <a:t> target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452</TotalTime>
  <Words>598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Palatino Linotype</vt:lpstr>
      <vt:lpstr>Business strategy presentation</vt:lpstr>
      <vt:lpstr>Prediksi Score Credit</vt:lpstr>
      <vt:lpstr>Problem Statement</vt:lpstr>
      <vt:lpstr>Goal and Objective</vt:lpstr>
      <vt:lpstr>Raw Dataset</vt:lpstr>
      <vt:lpstr>What Did We Get Here?</vt:lpstr>
      <vt:lpstr>What Did We Get Here?</vt:lpstr>
      <vt:lpstr>PowerPoint Presentation</vt:lpstr>
      <vt:lpstr>Before dive into the model</vt:lpstr>
      <vt:lpstr>Machine Learning predictions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lenovo</dc:creator>
  <cp:lastModifiedBy>lenovo</cp:lastModifiedBy>
  <cp:revision>31</cp:revision>
  <dcterms:created xsi:type="dcterms:W3CDTF">2023-01-28T06:39:00Z</dcterms:created>
  <dcterms:modified xsi:type="dcterms:W3CDTF">2023-01-29T13:59:43Z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