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Author clrIdx="0" id="0" initials="" lastIdx="2" name="Aubhik Mazumdar"/>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 dt="2018-11-30T19:48:31.728">
    <p:pos x="6000" y="0"/>
    <p:text>add the division of work</p:text>
  </p:cm>
  <p:cm authorId="0" idx="2" dt="2018-11-30T19:48:14.790">
    <p:pos x="6000" y="100"/>
    <p:text>add what we learned from the class</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4985774e2c_3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4985774e2c_3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GB" sz="1000"/>
              <a:t>Talk about the normalization  Compare the SAS and MATLAB results</a:t>
            </a:r>
            <a:endParaRPr sz="100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4985774e2c_3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4985774e2c_3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GB" sz="1000"/>
              <a:t>Talk about the normalization  Compare the SAS and MATLAB results</a:t>
            </a:r>
            <a:endParaRPr sz="100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4985774e2c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4985774e2c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rgbClr val="000000"/>
              </a:buClr>
              <a:buSzPts val="1100"/>
              <a:buFont typeface="Arial"/>
              <a:buNone/>
            </a:pPr>
            <a:r>
              <a:rPr lang="en-GB" sz="1000"/>
              <a:t>Tested the direction for the cause and the effect by using Granger Causality available in the Python statsmodels package. We tested the direction for all the variables in our </a:t>
            </a:r>
            <a:endParaRPr sz="1000"/>
          </a:p>
          <a:p>
            <a:pPr indent="0" lvl="0" marL="0" rtl="0" algn="l">
              <a:lnSpc>
                <a:spcPct val="115000"/>
              </a:lnSpc>
              <a:spcBef>
                <a:spcPts val="1600"/>
              </a:spcBef>
              <a:spcAft>
                <a:spcPts val="1600"/>
              </a:spcAft>
              <a:buClr>
                <a:srgbClr val="000000"/>
              </a:buClr>
              <a:buSzPts val="1100"/>
              <a:buFont typeface="Arial"/>
              <a:buNone/>
            </a:pPr>
            <a:r>
              <a:rPr lang="en-GB" sz="1000"/>
              <a:t>The results were not the best but we did find that the direction is from the abortion rate to the crime rates. We verified this by also testing the direction for the incarceration rate, and the dow jones index and saw that the same applies for them as well. Unfortunately, granger causality does not tell us the magnitude of the effect.</a:t>
            </a:r>
            <a:endParaRPr sz="100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4985774e2c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4985774e2c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2100" lvl="0" marL="457200" rtl="0" algn="l">
              <a:lnSpc>
                <a:spcPct val="115000"/>
              </a:lnSpc>
              <a:spcBef>
                <a:spcPts val="0"/>
              </a:spcBef>
              <a:spcAft>
                <a:spcPts val="0"/>
              </a:spcAft>
              <a:buClr>
                <a:srgbClr val="000000"/>
              </a:buClr>
              <a:buSzPts val="1000"/>
              <a:buChar char="●"/>
            </a:pPr>
            <a:r>
              <a:rPr lang="en-GB" sz="1000"/>
              <a:t>Talk about the limitations. Trends in the crime data are reflected. The sign depends on that.</a:t>
            </a:r>
            <a:endParaRPr sz="1000"/>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4985774e2c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4985774e2c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4985774e2c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4985774e2c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4985774e2c_3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4985774e2c_3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4985774e2c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4985774e2c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4985774e2c_3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4985774e2c_3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4985774e2c_3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4985774e2c_3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4985774e2c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4985774e2c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4985774e2c_3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4985774e2c_3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4985774e2c_3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4985774e2c_3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4985774e2c_3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4985774e2c_3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4985774e2c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4985774e2c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rgbClr val="000000"/>
              </a:buClr>
              <a:buSzPts val="1100"/>
              <a:buFont typeface="Arial"/>
              <a:buNone/>
            </a:pPr>
            <a:r>
              <a:rPr lang="en-GB" sz="1000"/>
              <a:t>Talk about the graph showing the correlation of crime (plot.png in github) We can see that crime reduced dramatically roughly 18 years after 1972. This was the exact time that the people born in 1972 turned 18</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4985774e2c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4985774e2c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4985774e2c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4985774e2c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rgbClr val="000000"/>
              </a:buClr>
              <a:buSzPts val="1100"/>
              <a:buFont typeface="Arial"/>
              <a:buNone/>
            </a:pPr>
            <a:r>
              <a:rPr lang="en-GB" sz="800">
                <a:solidFill>
                  <a:srgbClr val="434343"/>
                </a:solidFill>
              </a:rPr>
              <a:t>What we did was that we evaluated whether this claim is valid as many other confounding factors could also have lead to a decrease in crime. We thus found the contribution of legalization of abortion to the reduce in the rates of crime in the US.</a:t>
            </a:r>
            <a:endParaRPr sz="800">
              <a:solidFill>
                <a:srgbClr val="434343"/>
              </a:solidFill>
            </a:endParaRPr>
          </a:p>
          <a:p>
            <a:pPr indent="0" lvl="0" marL="0" rtl="0" algn="l">
              <a:lnSpc>
                <a:spcPct val="115000"/>
              </a:lnSpc>
              <a:spcBef>
                <a:spcPts val="1600"/>
              </a:spcBef>
              <a:spcAft>
                <a:spcPts val="1600"/>
              </a:spcAft>
              <a:buClr>
                <a:srgbClr val="000000"/>
              </a:buClr>
              <a:buSzPts val="1100"/>
              <a:buFont typeface="Arial"/>
              <a:buNone/>
            </a:pPr>
            <a:r>
              <a:t/>
            </a:r>
            <a:endParaRPr sz="800">
              <a:solidFill>
                <a:srgbClr val="434343"/>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4985774e2c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4985774e2c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79400" lvl="0" marL="914400" rtl="0" algn="l">
              <a:lnSpc>
                <a:spcPct val="115000"/>
              </a:lnSpc>
              <a:spcBef>
                <a:spcPts val="0"/>
              </a:spcBef>
              <a:spcAft>
                <a:spcPts val="0"/>
              </a:spcAft>
              <a:buClr>
                <a:srgbClr val="000000"/>
              </a:buClr>
              <a:buSzPts val="800"/>
              <a:buChar char="-"/>
            </a:pPr>
            <a:r>
              <a:rPr lang="en-GB" sz="800"/>
              <a:t>Insufficient data for NYC </a:t>
            </a:r>
            <a:endParaRPr sz="800"/>
          </a:p>
          <a:p>
            <a:pPr indent="-279400" lvl="0" marL="914400" rtl="0" algn="l">
              <a:lnSpc>
                <a:spcPct val="115000"/>
              </a:lnSpc>
              <a:spcBef>
                <a:spcPts val="0"/>
              </a:spcBef>
              <a:spcAft>
                <a:spcPts val="0"/>
              </a:spcAft>
              <a:buClr>
                <a:srgbClr val="000000"/>
              </a:buClr>
              <a:buSzPts val="800"/>
              <a:buChar char="-"/>
            </a:pPr>
            <a:r>
              <a:rPr lang="en-GB" sz="800"/>
              <a:t>So we chose the US to get a type-level causal effect instead of a token level causal effect.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4985774e2c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4985774e2c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4985774e2c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4985774e2c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rgbClr val="000000"/>
              </a:buClr>
              <a:buSzPts val="1100"/>
              <a:buFont typeface="Arial"/>
              <a:buNone/>
            </a:pPr>
            <a:r>
              <a:rPr lang="en-GB" sz="800">
                <a:solidFill>
                  <a:srgbClr val="434343"/>
                </a:solidFill>
              </a:rPr>
              <a:t>Dont write much...talk and show the graphs before after for all.</a:t>
            </a:r>
            <a:endParaRPr sz="800">
              <a:solidFill>
                <a:srgbClr val="434343"/>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4985774e2c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4985774e2c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rgbClr val="000000"/>
              </a:buClr>
              <a:buSzPts val="1100"/>
              <a:buFont typeface="Arial"/>
              <a:buNone/>
            </a:pPr>
            <a:r>
              <a:rPr lang="en-GB" sz="1000"/>
              <a:t>Talk about the normalization  Compare the SAS and MATLAB results</a:t>
            </a:r>
            <a:endParaRPr sz="10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7.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5.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9.png"/><Relationship Id="rId4" Type="http://schemas.openxmlformats.org/officeDocument/2006/relationships/image" Target="../media/image7.png"/><Relationship Id="rId5"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10.png"/><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20.pn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12.png"/><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13.png"/><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4.jpg"/><Relationship Id="rId4" Type="http://schemas.openxmlformats.org/officeDocument/2006/relationships/image" Target="../media/image6.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8.png"/><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Abortion Legalization and Crime</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Aubhik Mazumdar, Yuan Tian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TECHNIQUE 2: Linear Regression</a:t>
            </a:r>
            <a:endParaRPr/>
          </a:p>
        </p:txBody>
      </p:sp>
      <p:sp>
        <p:nvSpPr>
          <p:cNvPr id="116" name="Google Shape;116;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A better result in SAS</a:t>
            </a:r>
            <a:endParaRPr/>
          </a:p>
          <a:p>
            <a:pPr indent="0" lvl="0" marL="457200" rtl="0" algn="l">
              <a:spcBef>
                <a:spcPts val="1600"/>
              </a:spcBef>
              <a:spcAft>
                <a:spcPts val="1600"/>
              </a:spcAft>
              <a:buNone/>
            </a:pPr>
            <a:r>
              <a:t/>
            </a:r>
            <a:endParaRPr/>
          </a:p>
        </p:txBody>
      </p:sp>
      <p:pic>
        <p:nvPicPr>
          <p:cNvPr id="117" name="Google Shape;117;p22"/>
          <p:cNvPicPr preferRelativeResize="0"/>
          <p:nvPr/>
        </p:nvPicPr>
        <p:blipFill rotWithShape="1">
          <a:blip r:embed="rId3">
            <a:alphaModFix/>
          </a:blip>
          <a:srcRect b="44757" l="7024" r="8444" t="0"/>
          <a:stretch/>
        </p:blipFill>
        <p:spPr>
          <a:xfrm>
            <a:off x="586950" y="1658313"/>
            <a:ext cx="3591175" cy="2404725"/>
          </a:xfrm>
          <a:prstGeom prst="rect">
            <a:avLst/>
          </a:prstGeom>
          <a:noFill/>
          <a:ln>
            <a:noFill/>
          </a:ln>
        </p:spPr>
      </p:pic>
      <p:pic>
        <p:nvPicPr>
          <p:cNvPr id="118" name="Google Shape;118;p22"/>
          <p:cNvPicPr preferRelativeResize="0"/>
          <p:nvPr/>
        </p:nvPicPr>
        <p:blipFill rotWithShape="1">
          <a:blip r:embed="rId4">
            <a:alphaModFix/>
          </a:blip>
          <a:srcRect b="0" l="3631" r="4202" t="0"/>
          <a:stretch/>
        </p:blipFill>
        <p:spPr>
          <a:xfrm>
            <a:off x="4613700" y="1946275"/>
            <a:ext cx="3915550" cy="18288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TECHNIQUE 2: Linear Regression</a:t>
            </a:r>
            <a:endParaRPr/>
          </a:p>
        </p:txBody>
      </p:sp>
      <p:sp>
        <p:nvSpPr>
          <p:cNvPr id="124" name="Google Shape;124;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Conclusion: </a:t>
            </a:r>
            <a:endParaRPr/>
          </a:p>
          <a:p>
            <a:pPr indent="0" lvl="0" marL="457200" rtl="0" algn="l">
              <a:spcBef>
                <a:spcPts val="1600"/>
              </a:spcBef>
              <a:spcAft>
                <a:spcPts val="0"/>
              </a:spcAft>
              <a:buNone/>
            </a:pPr>
            <a:r>
              <a:rPr lang="en-GB"/>
              <a:t>We are still not 100% sure about the significance of abortion but it is definitely not insignificant….</a:t>
            </a:r>
            <a:endParaRPr/>
          </a:p>
          <a:p>
            <a:pPr indent="0" lvl="0" marL="457200" rtl="0" algn="l">
              <a:spcBef>
                <a:spcPts val="1600"/>
              </a:spcBef>
              <a:spcAft>
                <a:spcPts val="1600"/>
              </a:spcAft>
              <a:buNone/>
            </a:pPr>
            <a:r>
              <a:rPr lang="en-GB"/>
              <a:t>Thus, we need to study it further using Causal inference techniques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TECHNIQUE 3: Granger Causality</a:t>
            </a:r>
            <a:endParaRPr/>
          </a:p>
        </p:txBody>
      </p:sp>
      <p:sp>
        <p:nvSpPr>
          <p:cNvPr id="130" name="Google Shape;130;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Tested the direction for the cause and the effect by using Granger Causality</a:t>
            </a:r>
            <a:endParaRPr/>
          </a:p>
          <a:p>
            <a:pPr indent="-342900" lvl="0" marL="457200" rtl="0" algn="l">
              <a:spcBef>
                <a:spcPts val="0"/>
              </a:spcBef>
              <a:spcAft>
                <a:spcPts val="0"/>
              </a:spcAft>
              <a:buSzPts val="1800"/>
              <a:buChar char="●"/>
            </a:pPr>
            <a:r>
              <a:rPr lang="en-GB"/>
              <a:t>Results were not ideal</a:t>
            </a:r>
            <a:endParaRPr/>
          </a:p>
          <a:p>
            <a:pPr indent="-342900" lvl="0" marL="457200" rtl="0" algn="l">
              <a:spcBef>
                <a:spcPts val="0"/>
              </a:spcBef>
              <a:spcAft>
                <a:spcPts val="0"/>
              </a:spcAft>
              <a:buSzPts val="1800"/>
              <a:buChar char="●"/>
            </a:pPr>
            <a:r>
              <a:rPr lang="en-GB"/>
              <a:t>Tested for other variables and got similar results</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31" name="Google Shape;131;p24"/>
          <p:cNvPicPr preferRelativeResize="0"/>
          <p:nvPr/>
        </p:nvPicPr>
        <p:blipFill>
          <a:blip r:embed="rId3">
            <a:alphaModFix/>
          </a:blip>
          <a:stretch>
            <a:fillRect/>
          </a:stretch>
        </p:blipFill>
        <p:spPr>
          <a:xfrm>
            <a:off x="782100" y="2224225"/>
            <a:ext cx="3578050" cy="1899850"/>
          </a:xfrm>
          <a:prstGeom prst="rect">
            <a:avLst/>
          </a:prstGeom>
          <a:noFill/>
          <a:ln>
            <a:noFill/>
          </a:ln>
        </p:spPr>
      </p:pic>
      <p:pic>
        <p:nvPicPr>
          <p:cNvPr id="132" name="Google Shape;132;p24"/>
          <p:cNvPicPr preferRelativeResize="0"/>
          <p:nvPr/>
        </p:nvPicPr>
        <p:blipFill>
          <a:blip r:embed="rId4">
            <a:alphaModFix/>
          </a:blip>
          <a:stretch>
            <a:fillRect/>
          </a:stretch>
        </p:blipFill>
        <p:spPr>
          <a:xfrm>
            <a:off x="4571992" y="2224225"/>
            <a:ext cx="3506258" cy="18998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TECHNIQUE: Counterfactual Analysis</a:t>
            </a:r>
            <a:endParaRPr/>
          </a:p>
        </p:txBody>
      </p:sp>
      <p:sp>
        <p:nvSpPr>
          <p:cNvPr id="138" name="Google Shape;138;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Semi-parametric difference in differences approach</a:t>
            </a:r>
            <a:endParaRPr/>
          </a:p>
          <a:p>
            <a:pPr indent="-342900" lvl="0" marL="457200" rtl="0" algn="l">
              <a:spcBef>
                <a:spcPts val="0"/>
              </a:spcBef>
              <a:spcAft>
                <a:spcPts val="0"/>
              </a:spcAft>
              <a:buSzPts val="1800"/>
              <a:buChar char="●"/>
            </a:pPr>
            <a:r>
              <a:rPr lang="en-GB"/>
              <a:t>Terrible drawing incoming..</a:t>
            </a:r>
            <a:endParaRPr/>
          </a:p>
          <a:p>
            <a:pPr indent="-342900" lvl="0" marL="457200" rtl="0" algn="l">
              <a:spcBef>
                <a:spcPts val="0"/>
              </a:spcBef>
              <a:spcAft>
                <a:spcPts val="0"/>
              </a:spcAft>
              <a:buSzPts val="1800"/>
              <a:buChar char="●"/>
            </a:pPr>
            <a:r>
              <a:rPr lang="en-GB"/>
              <a:t>Country-wide data, crimes by age</a:t>
            </a:r>
            <a:endParaRPr/>
          </a:p>
        </p:txBody>
      </p:sp>
      <p:pic>
        <p:nvPicPr>
          <p:cNvPr id="139" name="Google Shape;139;p25"/>
          <p:cNvPicPr preferRelativeResize="0"/>
          <p:nvPr/>
        </p:nvPicPr>
        <p:blipFill>
          <a:blip r:embed="rId3">
            <a:alphaModFix/>
          </a:blip>
          <a:stretch>
            <a:fillRect/>
          </a:stretch>
        </p:blipFill>
        <p:spPr>
          <a:xfrm>
            <a:off x="638563" y="2571750"/>
            <a:ext cx="4295775" cy="1162050"/>
          </a:xfrm>
          <a:prstGeom prst="rect">
            <a:avLst/>
          </a:prstGeom>
          <a:noFill/>
          <a:ln>
            <a:noFill/>
          </a:ln>
        </p:spPr>
      </p:pic>
      <p:pic>
        <p:nvPicPr>
          <p:cNvPr id="140" name="Google Shape;140;p25"/>
          <p:cNvPicPr preferRelativeResize="0"/>
          <p:nvPr/>
        </p:nvPicPr>
        <p:blipFill>
          <a:blip r:embed="rId4">
            <a:alphaModFix/>
          </a:blip>
          <a:stretch>
            <a:fillRect/>
          </a:stretch>
        </p:blipFill>
        <p:spPr>
          <a:xfrm>
            <a:off x="5113513" y="2428875"/>
            <a:ext cx="3629025" cy="14478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Results</a:t>
            </a:r>
            <a:endParaRPr/>
          </a:p>
        </p:txBody>
      </p:sp>
      <p:sp>
        <p:nvSpPr>
          <p:cNvPr id="146" name="Google Shape;146;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47" name="Google Shape;147;p26"/>
          <p:cNvPicPr preferRelativeResize="0"/>
          <p:nvPr/>
        </p:nvPicPr>
        <p:blipFill>
          <a:blip r:embed="rId3">
            <a:alphaModFix/>
          </a:blip>
          <a:stretch>
            <a:fillRect/>
          </a:stretch>
        </p:blipFill>
        <p:spPr>
          <a:xfrm>
            <a:off x="4652100" y="2270113"/>
            <a:ext cx="3848100" cy="1181100"/>
          </a:xfrm>
          <a:prstGeom prst="rect">
            <a:avLst/>
          </a:prstGeom>
          <a:noFill/>
          <a:ln>
            <a:noFill/>
          </a:ln>
        </p:spPr>
      </p:pic>
      <p:pic>
        <p:nvPicPr>
          <p:cNvPr id="148" name="Google Shape;148;p26"/>
          <p:cNvPicPr preferRelativeResize="0"/>
          <p:nvPr/>
        </p:nvPicPr>
        <p:blipFill>
          <a:blip r:embed="rId4">
            <a:alphaModFix/>
          </a:blip>
          <a:stretch>
            <a:fillRect/>
          </a:stretch>
        </p:blipFill>
        <p:spPr>
          <a:xfrm>
            <a:off x="982823" y="1284298"/>
            <a:ext cx="2878468" cy="1435225"/>
          </a:xfrm>
          <a:prstGeom prst="rect">
            <a:avLst/>
          </a:prstGeom>
          <a:noFill/>
          <a:ln>
            <a:noFill/>
          </a:ln>
        </p:spPr>
      </p:pic>
      <p:pic>
        <p:nvPicPr>
          <p:cNvPr id="149" name="Google Shape;149;p26"/>
          <p:cNvPicPr preferRelativeResize="0"/>
          <p:nvPr/>
        </p:nvPicPr>
        <p:blipFill>
          <a:blip r:embed="rId5">
            <a:alphaModFix/>
          </a:blip>
          <a:stretch>
            <a:fillRect/>
          </a:stretch>
        </p:blipFill>
        <p:spPr>
          <a:xfrm>
            <a:off x="1229775" y="2900575"/>
            <a:ext cx="2384575" cy="14352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Future Work</a:t>
            </a:r>
            <a:endParaRPr/>
          </a:p>
        </p:txBody>
      </p:sp>
      <p:sp>
        <p:nvSpPr>
          <p:cNvPr id="155" name="Google Shape;155;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Structural Equation modelling can be applied if we have the right data</a:t>
            </a:r>
            <a:endParaRPr/>
          </a:p>
          <a:p>
            <a:pPr indent="-342900" lvl="0" marL="457200" rtl="0" algn="l">
              <a:spcBef>
                <a:spcPts val="0"/>
              </a:spcBef>
              <a:spcAft>
                <a:spcPts val="0"/>
              </a:spcAft>
              <a:buSzPts val="1800"/>
              <a:buChar char="●"/>
            </a:pPr>
            <a:r>
              <a:rPr lang="en-GB"/>
              <a:t>Better counterfactuals may exist</a:t>
            </a:r>
            <a:endParaRPr/>
          </a:p>
          <a:p>
            <a:pPr indent="-317500" lvl="1" marL="914400" rtl="0" algn="l">
              <a:spcBef>
                <a:spcPts val="0"/>
              </a:spcBef>
              <a:spcAft>
                <a:spcPts val="0"/>
              </a:spcAft>
              <a:buSzPts val="1400"/>
              <a:buChar char="○"/>
            </a:pPr>
            <a:r>
              <a:rPr lang="en-GB"/>
              <a:t>Australia, Russia</a:t>
            </a:r>
            <a:endParaRPr/>
          </a:p>
          <a:p>
            <a:pPr indent="-342900" lvl="0" marL="457200" rtl="0" algn="l">
              <a:spcBef>
                <a:spcPts val="0"/>
              </a:spcBef>
              <a:spcAft>
                <a:spcPts val="0"/>
              </a:spcAft>
              <a:buSzPts val="1800"/>
              <a:buChar char="●"/>
            </a:pPr>
            <a:r>
              <a:rPr lang="en-GB"/>
              <a:t>Carry out this experiment in a controlled environment where abortion is still illegal.</a:t>
            </a:r>
            <a:endParaRPr/>
          </a:p>
          <a:p>
            <a:pPr indent="-342900" lvl="0" marL="457200" rtl="0" algn="l">
              <a:spcBef>
                <a:spcPts val="0"/>
              </a:spcBef>
              <a:spcAft>
                <a:spcPts val="0"/>
              </a:spcAft>
              <a:buSzPts val="1800"/>
              <a:buChar char="●"/>
            </a:pPr>
            <a:r>
              <a:rPr lang="en-GB"/>
              <a:t>Apply this technique on other laws. Eg. Gun control</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What we have learned about Causality?</a:t>
            </a:r>
            <a:endParaRPr/>
          </a:p>
        </p:txBody>
      </p:sp>
      <p:sp>
        <p:nvSpPr>
          <p:cNvPr id="161" name="Google Shape;161;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Granger Causality is a compass not a navigator</a:t>
            </a:r>
            <a:endParaRPr/>
          </a:p>
          <a:p>
            <a:pPr indent="-342900" lvl="0" marL="457200" rtl="0" algn="l">
              <a:spcBef>
                <a:spcPts val="0"/>
              </a:spcBef>
              <a:spcAft>
                <a:spcPts val="0"/>
              </a:spcAft>
              <a:buSzPts val="1800"/>
              <a:buChar char="●"/>
            </a:pPr>
            <a:r>
              <a:rPr lang="en-GB"/>
              <a:t>Counterfactuals are hard to find</a:t>
            </a:r>
            <a:endParaRPr/>
          </a:p>
          <a:p>
            <a:pPr indent="-342900" lvl="0" marL="457200" rtl="0" algn="l">
              <a:spcBef>
                <a:spcPts val="0"/>
              </a:spcBef>
              <a:spcAft>
                <a:spcPts val="0"/>
              </a:spcAft>
              <a:buSzPts val="1800"/>
              <a:buChar char="●"/>
            </a:pPr>
            <a:r>
              <a:rPr lang="en-GB"/>
              <a:t>Extremely valuable!</a:t>
            </a:r>
            <a:endParaRPr/>
          </a:p>
          <a:p>
            <a:pPr indent="0" lvl="0" marL="0" rtl="0" algn="l">
              <a:spcBef>
                <a:spcPts val="1600"/>
              </a:spcBef>
              <a:spcAft>
                <a:spcPts val="0"/>
              </a:spcAft>
              <a:buNone/>
            </a:pPr>
            <a:r>
              <a:rPr lang="en-GB"/>
              <a:t>VS Machine Learning?</a:t>
            </a:r>
            <a:endParaRPr/>
          </a:p>
          <a:p>
            <a:pPr indent="-342900" lvl="0" marL="457200" rtl="0" algn="l">
              <a:spcBef>
                <a:spcPts val="1600"/>
              </a:spcBef>
              <a:spcAft>
                <a:spcPts val="0"/>
              </a:spcAft>
              <a:buSzPts val="1800"/>
              <a:buChar char="●"/>
            </a:pPr>
            <a:r>
              <a:rPr lang="en-GB"/>
              <a:t>Answering why something happens and not just when</a:t>
            </a:r>
            <a:endParaRPr/>
          </a:p>
          <a:p>
            <a:pPr indent="-342900" lvl="0" marL="457200" rtl="0" algn="l">
              <a:spcBef>
                <a:spcPts val="0"/>
              </a:spcBef>
              <a:spcAft>
                <a:spcPts val="0"/>
              </a:spcAft>
              <a:buSzPts val="1800"/>
              <a:buChar char="●"/>
            </a:pPr>
            <a:r>
              <a:rPr lang="en-GB"/>
              <a:t>Maybe robots should be taught causality instead of simple pattern matching</a:t>
            </a:r>
            <a:endParaRPr/>
          </a:p>
          <a:p>
            <a:pPr indent="0" lvl="0" marL="457200" rtl="0" algn="l">
              <a:spcBef>
                <a:spcPts val="1600"/>
              </a:spcBef>
              <a:spcAft>
                <a:spcPts val="0"/>
              </a:spcAft>
              <a:buNone/>
            </a:pPr>
            <a:r>
              <a:rPr i="1" lang="en-GB"/>
              <a:t>“All the impressive achievements of deep learning amount to just curve fitting,” - Judea Pearl</a:t>
            </a:r>
            <a:endParaRPr i="1"/>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457200" rtl="0" algn="l">
              <a:spcBef>
                <a:spcPts val="1600"/>
              </a:spcBef>
              <a:spcAft>
                <a:spcPts val="1600"/>
              </a:spcAft>
              <a:buNone/>
            </a:pPr>
            <a:r>
              <a:rPr i="1" lang="en-GB"/>
              <a:t>“I don’t need it to be easy. I just want it to be worth it!” -Lil Wayne</a:t>
            </a:r>
            <a:endParaRPr i="1"/>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ctr">
              <a:spcBef>
                <a:spcPts val="1600"/>
              </a:spcBef>
              <a:spcAft>
                <a:spcPts val="0"/>
              </a:spcAft>
              <a:buClr>
                <a:srgbClr val="000000"/>
              </a:buClr>
              <a:buSzPts val="1100"/>
              <a:buFont typeface="Arial"/>
              <a:buNone/>
            </a:pPr>
            <a:r>
              <a:rPr lang="en-GB"/>
              <a:t>CODE AVAILABLE HERE - </a:t>
            </a:r>
            <a:r>
              <a:rPr i="1" lang="en-GB"/>
              <a:t>https://github.com/Det2sial/CausalInference </a:t>
            </a:r>
            <a:endParaRPr i="1"/>
          </a:p>
          <a:p>
            <a:pPr indent="0" lvl="0" marL="0" rtl="0" algn="l">
              <a:spcBef>
                <a:spcPts val="1600"/>
              </a:spcBef>
              <a:spcAft>
                <a:spcPts val="0"/>
              </a:spcAft>
              <a:buNone/>
            </a:pPr>
            <a:r>
              <a:t/>
            </a:r>
            <a:endParaRPr i="1"/>
          </a:p>
          <a:p>
            <a:pPr indent="0" lvl="0" marL="0" rtl="0" algn="ctr">
              <a:spcBef>
                <a:spcPts val="1600"/>
              </a:spcBef>
              <a:spcAft>
                <a:spcPts val="0"/>
              </a:spcAft>
              <a:buNone/>
            </a:pPr>
            <a:r>
              <a:rPr i="1" lang="en-GB"/>
              <a:t>“Everything should be made as simple as possible, but not simpler.” </a:t>
            </a:r>
            <a:endParaRPr i="1"/>
          </a:p>
          <a:p>
            <a:pPr indent="0" lvl="0" marL="0" rtl="0" algn="ctr">
              <a:spcBef>
                <a:spcPts val="1600"/>
              </a:spcBef>
              <a:spcAft>
                <a:spcPts val="1600"/>
              </a:spcAft>
              <a:buNone/>
            </a:pPr>
            <a:r>
              <a:rPr i="1" lang="en-GB"/>
              <a:t>- Albert Einstein</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Appendix</a:t>
            </a:r>
            <a:endParaRPr/>
          </a:p>
        </p:txBody>
      </p:sp>
      <p:pic>
        <p:nvPicPr>
          <p:cNvPr id="173" name="Google Shape;173;p30"/>
          <p:cNvPicPr preferRelativeResize="0"/>
          <p:nvPr/>
        </p:nvPicPr>
        <p:blipFill>
          <a:blip r:embed="rId3">
            <a:alphaModFix/>
          </a:blip>
          <a:stretch>
            <a:fillRect/>
          </a:stretch>
        </p:blipFill>
        <p:spPr>
          <a:xfrm>
            <a:off x="311700" y="1180950"/>
            <a:ext cx="4059950" cy="3044950"/>
          </a:xfrm>
          <a:prstGeom prst="rect">
            <a:avLst/>
          </a:prstGeom>
          <a:noFill/>
          <a:ln>
            <a:noFill/>
          </a:ln>
        </p:spPr>
      </p:pic>
      <p:pic>
        <p:nvPicPr>
          <p:cNvPr id="174" name="Google Shape;174;p30"/>
          <p:cNvPicPr preferRelativeResize="0"/>
          <p:nvPr/>
        </p:nvPicPr>
        <p:blipFill>
          <a:blip r:embed="rId4">
            <a:alphaModFix/>
          </a:blip>
          <a:stretch>
            <a:fillRect/>
          </a:stretch>
        </p:blipFill>
        <p:spPr>
          <a:xfrm>
            <a:off x="4572000" y="1180938"/>
            <a:ext cx="4059950" cy="304497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GB"/>
              <a:t>Appendix</a:t>
            </a:r>
            <a:endParaRPr/>
          </a:p>
        </p:txBody>
      </p:sp>
      <p:pic>
        <p:nvPicPr>
          <p:cNvPr id="180" name="Google Shape;180;p31"/>
          <p:cNvPicPr preferRelativeResize="0"/>
          <p:nvPr/>
        </p:nvPicPr>
        <p:blipFill>
          <a:blip r:embed="rId3">
            <a:alphaModFix/>
          </a:blip>
          <a:stretch>
            <a:fillRect/>
          </a:stretch>
        </p:blipFill>
        <p:spPr>
          <a:xfrm>
            <a:off x="311700" y="1159850"/>
            <a:ext cx="4312800" cy="3234600"/>
          </a:xfrm>
          <a:prstGeom prst="rect">
            <a:avLst/>
          </a:prstGeom>
          <a:noFill/>
          <a:ln>
            <a:noFill/>
          </a:ln>
        </p:spPr>
      </p:pic>
      <p:pic>
        <p:nvPicPr>
          <p:cNvPr id="181" name="Google Shape;181;p31"/>
          <p:cNvPicPr preferRelativeResize="0"/>
          <p:nvPr/>
        </p:nvPicPr>
        <p:blipFill>
          <a:blip r:embed="rId4">
            <a:alphaModFix/>
          </a:blip>
          <a:stretch>
            <a:fillRect/>
          </a:stretch>
        </p:blipFill>
        <p:spPr>
          <a:xfrm>
            <a:off x="4748900" y="1159838"/>
            <a:ext cx="4312800" cy="323461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Introduction</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GB" sz="2400"/>
              <a:t>Problem Statement &amp; Hypothesis</a:t>
            </a:r>
            <a:endParaRPr sz="2400"/>
          </a:p>
          <a:p>
            <a:pPr indent="-381000" lvl="0" marL="457200" rtl="0" algn="l">
              <a:spcBef>
                <a:spcPts val="0"/>
              </a:spcBef>
              <a:spcAft>
                <a:spcPts val="0"/>
              </a:spcAft>
              <a:buSzPts val="2400"/>
              <a:buChar char="●"/>
            </a:pPr>
            <a:r>
              <a:rPr lang="en-GB" sz="2400"/>
              <a:t>Datasets</a:t>
            </a:r>
            <a:endParaRPr sz="2400"/>
          </a:p>
          <a:p>
            <a:pPr indent="-381000" lvl="0" marL="457200" rtl="0" algn="l">
              <a:spcBef>
                <a:spcPts val="0"/>
              </a:spcBef>
              <a:spcAft>
                <a:spcPts val="0"/>
              </a:spcAft>
              <a:buSzPts val="2400"/>
              <a:buChar char="●"/>
            </a:pPr>
            <a:r>
              <a:rPr lang="en-GB" sz="2400"/>
              <a:t>Techniques</a:t>
            </a:r>
            <a:endParaRPr sz="2400"/>
          </a:p>
          <a:p>
            <a:pPr indent="0" lvl="0" marL="0" rtl="0" algn="l">
              <a:spcBef>
                <a:spcPts val="1600"/>
              </a:spcBef>
              <a:spcAft>
                <a:spcPts val="1600"/>
              </a:spcAft>
              <a:buNone/>
            </a:pPr>
            <a:r>
              <a:t/>
            </a:r>
            <a:endParaRPr sz="24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GB"/>
              <a:t>Appendix</a:t>
            </a:r>
            <a:endParaRPr/>
          </a:p>
        </p:txBody>
      </p:sp>
      <p:pic>
        <p:nvPicPr>
          <p:cNvPr id="187" name="Google Shape;187;p32"/>
          <p:cNvPicPr preferRelativeResize="0"/>
          <p:nvPr/>
        </p:nvPicPr>
        <p:blipFill>
          <a:blip r:embed="rId3">
            <a:alphaModFix/>
          </a:blip>
          <a:stretch>
            <a:fillRect/>
          </a:stretch>
        </p:blipFill>
        <p:spPr>
          <a:xfrm>
            <a:off x="232475" y="1283825"/>
            <a:ext cx="4339525" cy="3254650"/>
          </a:xfrm>
          <a:prstGeom prst="rect">
            <a:avLst/>
          </a:prstGeom>
          <a:noFill/>
          <a:ln>
            <a:noFill/>
          </a:ln>
        </p:spPr>
      </p:pic>
      <p:pic>
        <p:nvPicPr>
          <p:cNvPr id="188" name="Google Shape;188;p32"/>
          <p:cNvPicPr preferRelativeResize="0"/>
          <p:nvPr/>
        </p:nvPicPr>
        <p:blipFill>
          <a:blip r:embed="rId4">
            <a:alphaModFix/>
          </a:blip>
          <a:stretch>
            <a:fillRect/>
          </a:stretch>
        </p:blipFill>
        <p:spPr>
          <a:xfrm>
            <a:off x="4651225" y="1283825"/>
            <a:ext cx="4339533" cy="32546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Appendix</a:t>
            </a:r>
            <a:endParaRPr/>
          </a:p>
        </p:txBody>
      </p:sp>
      <p:pic>
        <p:nvPicPr>
          <p:cNvPr id="194" name="Google Shape;194;p33"/>
          <p:cNvPicPr preferRelativeResize="0"/>
          <p:nvPr/>
        </p:nvPicPr>
        <p:blipFill>
          <a:blip r:embed="rId3">
            <a:alphaModFix/>
          </a:blip>
          <a:stretch>
            <a:fillRect/>
          </a:stretch>
        </p:blipFill>
        <p:spPr>
          <a:xfrm>
            <a:off x="311700" y="1343225"/>
            <a:ext cx="4260301" cy="3195226"/>
          </a:xfrm>
          <a:prstGeom prst="rect">
            <a:avLst/>
          </a:prstGeom>
          <a:noFill/>
          <a:ln>
            <a:noFill/>
          </a:ln>
        </p:spPr>
      </p:pic>
      <p:pic>
        <p:nvPicPr>
          <p:cNvPr id="195" name="Google Shape;195;p33"/>
          <p:cNvPicPr preferRelativeResize="0"/>
          <p:nvPr/>
        </p:nvPicPr>
        <p:blipFill>
          <a:blip r:embed="rId4">
            <a:alphaModFix/>
          </a:blip>
          <a:stretch>
            <a:fillRect/>
          </a:stretch>
        </p:blipFill>
        <p:spPr>
          <a:xfrm>
            <a:off x="4821975" y="1400375"/>
            <a:ext cx="4107901" cy="308092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Appendix</a:t>
            </a:r>
            <a:endParaRPr/>
          </a:p>
        </p:txBody>
      </p:sp>
      <p:pic>
        <p:nvPicPr>
          <p:cNvPr id="201" name="Google Shape;201;p34"/>
          <p:cNvPicPr preferRelativeResize="0"/>
          <p:nvPr/>
        </p:nvPicPr>
        <p:blipFill>
          <a:blip r:embed="rId3">
            <a:alphaModFix/>
          </a:blip>
          <a:stretch>
            <a:fillRect/>
          </a:stretch>
        </p:blipFill>
        <p:spPr>
          <a:xfrm>
            <a:off x="440425" y="1170125"/>
            <a:ext cx="3203172" cy="3820974"/>
          </a:xfrm>
          <a:prstGeom prst="rect">
            <a:avLst/>
          </a:prstGeom>
          <a:noFill/>
          <a:ln>
            <a:noFill/>
          </a:ln>
        </p:spPr>
      </p:pic>
      <p:pic>
        <p:nvPicPr>
          <p:cNvPr id="202" name="Google Shape;202;p34"/>
          <p:cNvPicPr preferRelativeResize="0"/>
          <p:nvPr/>
        </p:nvPicPr>
        <p:blipFill>
          <a:blip r:embed="rId4">
            <a:alphaModFix/>
          </a:blip>
          <a:stretch>
            <a:fillRect/>
          </a:stretch>
        </p:blipFill>
        <p:spPr>
          <a:xfrm>
            <a:off x="4629247" y="1170125"/>
            <a:ext cx="3813738" cy="38209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009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Crime Rates by Year</a:t>
            </a:r>
            <a:endParaRPr/>
          </a:p>
        </p:txBody>
      </p:sp>
      <p:sp>
        <p:nvSpPr>
          <p:cNvPr id="67" name="Google Shape;67;p15"/>
          <p:cNvSpPr txBox="1"/>
          <p:nvPr/>
        </p:nvSpPr>
        <p:spPr>
          <a:xfrm>
            <a:off x="4567425" y="1499850"/>
            <a:ext cx="5925300" cy="69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68" name="Google Shape;68;p15"/>
          <p:cNvPicPr preferRelativeResize="0"/>
          <p:nvPr/>
        </p:nvPicPr>
        <p:blipFill>
          <a:blip r:embed="rId3">
            <a:alphaModFix/>
          </a:blip>
          <a:stretch>
            <a:fillRect/>
          </a:stretch>
        </p:blipFill>
        <p:spPr>
          <a:xfrm>
            <a:off x="4567425" y="957200"/>
            <a:ext cx="3972325" cy="3657525"/>
          </a:xfrm>
          <a:prstGeom prst="rect">
            <a:avLst/>
          </a:prstGeom>
          <a:noFill/>
          <a:ln>
            <a:noFill/>
          </a:ln>
        </p:spPr>
      </p:pic>
      <p:sp>
        <p:nvSpPr>
          <p:cNvPr id="69" name="Google Shape;69;p15"/>
          <p:cNvSpPr txBox="1"/>
          <p:nvPr/>
        </p:nvSpPr>
        <p:spPr>
          <a:xfrm>
            <a:off x="311700" y="1071750"/>
            <a:ext cx="3895800" cy="30000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GB" sz="1800">
                <a:solidFill>
                  <a:schemeClr val="lt2"/>
                </a:solidFill>
              </a:rPr>
              <a:t>Facts:</a:t>
            </a:r>
            <a:endParaRPr sz="1800">
              <a:solidFill>
                <a:schemeClr val="lt2"/>
              </a:solidFill>
            </a:endParaRPr>
          </a:p>
          <a:p>
            <a:pPr indent="-342900" lvl="0" marL="457200" rtl="0" algn="l">
              <a:spcBef>
                <a:spcPts val="1600"/>
              </a:spcBef>
              <a:spcAft>
                <a:spcPts val="0"/>
              </a:spcAft>
              <a:buClr>
                <a:srgbClr val="999999"/>
              </a:buClr>
              <a:buSzPts val="1800"/>
              <a:buChar char="●"/>
            </a:pPr>
            <a:r>
              <a:rPr lang="en-GB" sz="1800">
                <a:solidFill>
                  <a:srgbClr val="999999"/>
                </a:solidFill>
              </a:rPr>
              <a:t>All rates decline after 1990</a:t>
            </a:r>
            <a:endParaRPr sz="1800">
              <a:solidFill>
                <a:srgbClr val="999999"/>
              </a:solidFill>
            </a:endParaRPr>
          </a:p>
          <a:p>
            <a:pPr indent="0" lvl="0" marL="457200" rtl="0" algn="l">
              <a:spcBef>
                <a:spcPts val="0"/>
              </a:spcBef>
              <a:spcAft>
                <a:spcPts val="0"/>
              </a:spcAft>
              <a:buNone/>
            </a:pPr>
            <a:r>
              <a:t/>
            </a:r>
            <a:endParaRPr sz="1800">
              <a:solidFill>
                <a:srgbClr val="999999"/>
              </a:solidFill>
            </a:endParaRPr>
          </a:p>
          <a:p>
            <a:pPr indent="-342900" lvl="0" marL="457200" rtl="0" algn="l">
              <a:spcBef>
                <a:spcPts val="0"/>
              </a:spcBef>
              <a:spcAft>
                <a:spcPts val="0"/>
              </a:spcAft>
              <a:buClr>
                <a:srgbClr val="999999"/>
              </a:buClr>
              <a:buSzPts val="1800"/>
              <a:buChar char="●"/>
            </a:pPr>
            <a:r>
              <a:rPr lang="en-GB" sz="1800">
                <a:solidFill>
                  <a:srgbClr val="999999"/>
                </a:solidFill>
              </a:rPr>
              <a:t>People who born in 1973 are 18 yrs old in 1991</a:t>
            </a:r>
            <a:endParaRPr sz="1800">
              <a:solidFill>
                <a:srgbClr val="999999"/>
              </a:solidFill>
            </a:endParaRPr>
          </a:p>
          <a:p>
            <a:pPr indent="0" lvl="0" marL="457200" rtl="0" algn="l">
              <a:spcBef>
                <a:spcPts val="0"/>
              </a:spcBef>
              <a:spcAft>
                <a:spcPts val="0"/>
              </a:spcAft>
              <a:buNone/>
            </a:pPr>
            <a:r>
              <a:t/>
            </a:r>
            <a:endParaRPr sz="1800">
              <a:solidFill>
                <a:srgbClr val="999999"/>
              </a:solidFill>
            </a:endParaRPr>
          </a:p>
          <a:p>
            <a:pPr indent="-342900" lvl="0" marL="457200" rtl="0" algn="l">
              <a:spcBef>
                <a:spcPts val="0"/>
              </a:spcBef>
              <a:spcAft>
                <a:spcPts val="0"/>
              </a:spcAft>
              <a:buClr>
                <a:srgbClr val="999999"/>
              </a:buClr>
              <a:buSzPts val="1800"/>
              <a:buChar char="●"/>
            </a:pPr>
            <a:r>
              <a:rPr lang="en-GB" sz="1800">
                <a:solidFill>
                  <a:srgbClr val="999999"/>
                </a:solidFill>
              </a:rPr>
              <a:t>NY legalized abortion in 1973</a:t>
            </a:r>
            <a:endParaRPr sz="1800">
              <a:solidFill>
                <a:srgbClr val="999999"/>
              </a:solidFill>
            </a:endParaRPr>
          </a:p>
          <a:p>
            <a:pPr indent="0" lvl="0" marL="457200" rtl="0" algn="l">
              <a:spcBef>
                <a:spcPts val="0"/>
              </a:spcBef>
              <a:spcAft>
                <a:spcPts val="0"/>
              </a:spcAft>
              <a:buNone/>
            </a:pPr>
            <a:r>
              <a:rPr lang="en-GB" sz="1800">
                <a:solidFill>
                  <a:srgbClr val="999999"/>
                </a:solidFill>
              </a:rPr>
              <a:t>(</a:t>
            </a:r>
            <a:r>
              <a:rPr lang="en-GB" sz="1800">
                <a:solidFill>
                  <a:schemeClr val="lt2"/>
                </a:solidFill>
              </a:rPr>
              <a:t>Roe vs Wade case in 1972)</a:t>
            </a:r>
            <a:endParaRPr sz="1800">
              <a:solidFill>
                <a:srgbClr val="999999"/>
              </a:solidFill>
            </a:endParaRPr>
          </a:p>
          <a:p>
            <a:pPr indent="0" lvl="0" marL="0" rtl="0" algn="l">
              <a:lnSpc>
                <a:spcPct val="115000"/>
              </a:lnSpc>
              <a:spcBef>
                <a:spcPts val="0"/>
              </a:spcBef>
              <a:spcAft>
                <a:spcPts val="1600"/>
              </a:spcAft>
              <a:buNone/>
            </a:pPr>
            <a:r>
              <a:t/>
            </a:r>
            <a:endParaRPr sz="1800">
              <a:solidFill>
                <a:schemeClr val="lt2"/>
              </a:solidFill>
            </a:endParaRPr>
          </a:p>
        </p:txBody>
      </p:sp>
      <p:sp>
        <p:nvSpPr>
          <p:cNvPr id="70" name="Google Shape;70;p15"/>
          <p:cNvSpPr txBox="1"/>
          <p:nvPr/>
        </p:nvSpPr>
        <p:spPr>
          <a:xfrm>
            <a:off x="4865750" y="4589975"/>
            <a:ext cx="5925300" cy="69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666666"/>
                </a:solidFill>
              </a:rPr>
              <a:t>Source: Bureau of Justice Statistics (BJS)</a:t>
            </a:r>
            <a:endParaRPr>
              <a:solidFill>
                <a:srgbClr val="666666"/>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Explanation</a:t>
            </a:r>
            <a:endParaRPr/>
          </a:p>
        </p:txBody>
      </p:sp>
      <p:sp>
        <p:nvSpPr>
          <p:cNvPr id="76" name="Google Shape;76;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In the book “freakonomics” the authors argue that the reason for the decline in crime was:</a:t>
            </a:r>
            <a:endParaRPr/>
          </a:p>
          <a:p>
            <a:pPr indent="0" lvl="0" marL="0" rtl="0" algn="l">
              <a:spcBef>
                <a:spcPts val="1600"/>
              </a:spcBef>
              <a:spcAft>
                <a:spcPts val="0"/>
              </a:spcAft>
              <a:buNone/>
            </a:pPr>
            <a:r>
              <a:rPr i="1" lang="en-GB"/>
              <a:t>“</a:t>
            </a:r>
            <a:r>
              <a:rPr i="1" lang="en-GB"/>
              <a:t>Abortion legalization meant that parents who thought they were not fit to raise a child could avoid this. This also reduced the number of children who were neglected thus leading them to a life of crime.”</a:t>
            </a:r>
            <a:endParaRPr i="1"/>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Problem Statement</a:t>
            </a:r>
            <a:endParaRPr/>
          </a:p>
        </p:txBody>
      </p:sp>
      <p:sp>
        <p:nvSpPr>
          <p:cNvPr id="82" name="Google Shape;82;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Research Topic: </a:t>
            </a:r>
            <a:endParaRPr/>
          </a:p>
          <a:p>
            <a:pPr indent="457200" lvl="0" marL="0" rtl="0" algn="l">
              <a:spcBef>
                <a:spcPts val="1600"/>
              </a:spcBef>
              <a:spcAft>
                <a:spcPts val="0"/>
              </a:spcAft>
              <a:buNone/>
            </a:pPr>
            <a:r>
              <a:rPr lang="en-GB"/>
              <a:t>To determine how the legalization of Abortion affected crime in the US.</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n-GB"/>
              <a:t>Hypothesis:</a:t>
            </a:r>
            <a:endParaRPr/>
          </a:p>
          <a:p>
            <a:pPr indent="0" lvl="0" marL="0" rtl="0" algn="l">
              <a:spcBef>
                <a:spcPts val="1600"/>
              </a:spcBef>
              <a:spcAft>
                <a:spcPts val="0"/>
              </a:spcAft>
              <a:buClr>
                <a:srgbClr val="000000"/>
              </a:buClr>
              <a:buSzPts val="1100"/>
              <a:buFont typeface="Arial"/>
              <a:buNone/>
            </a:pPr>
            <a:r>
              <a:rPr lang="en-GB">
                <a:solidFill>
                  <a:srgbClr val="999999"/>
                </a:solidFill>
              </a:rPr>
              <a:t> 	legalization of abortion contribute to the reduce of crime rates in the US.</a:t>
            </a:r>
            <a:endParaRPr>
              <a:solidFill>
                <a:srgbClr val="999999"/>
              </a:solidFill>
            </a:endParaRPr>
          </a:p>
          <a:p>
            <a:pPr indent="0" lvl="0" marL="45720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Datasets</a:t>
            </a:r>
            <a:endParaRPr/>
          </a:p>
        </p:txBody>
      </p:sp>
      <p:sp>
        <p:nvSpPr>
          <p:cNvPr id="88" name="Google Shape;88;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279400" lvl="0" marL="914400" rtl="0" algn="l">
              <a:spcBef>
                <a:spcPts val="0"/>
              </a:spcBef>
              <a:spcAft>
                <a:spcPts val="0"/>
              </a:spcAft>
              <a:buClr>
                <a:srgbClr val="000000"/>
              </a:buClr>
              <a:buSzPts val="800"/>
              <a:buChar char="-"/>
            </a:pPr>
            <a:r>
              <a:t/>
            </a:r>
            <a:endParaRPr sz="800">
              <a:solidFill>
                <a:srgbClr val="000000"/>
              </a:solidFill>
            </a:endParaRPr>
          </a:p>
          <a:p>
            <a:pPr indent="-342900" lvl="0" marL="457200" rtl="0" algn="l">
              <a:spcBef>
                <a:spcPts val="0"/>
              </a:spcBef>
              <a:spcAft>
                <a:spcPts val="0"/>
              </a:spcAft>
              <a:buSzPts val="1800"/>
              <a:buChar char="●"/>
            </a:pPr>
            <a:r>
              <a:rPr lang="en-GB"/>
              <a:t>Features:</a:t>
            </a:r>
            <a:endParaRPr/>
          </a:p>
          <a:p>
            <a:pPr indent="-342900" lvl="0" marL="914400" rtl="0" algn="l">
              <a:spcBef>
                <a:spcPts val="0"/>
              </a:spcBef>
              <a:spcAft>
                <a:spcPts val="0"/>
              </a:spcAft>
              <a:buClr>
                <a:srgbClr val="B7B7B7"/>
              </a:buClr>
              <a:buSzPts val="1800"/>
              <a:buChar char="-"/>
            </a:pPr>
            <a:r>
              <a:rPr lang="en-GB">
                <a:solidFill>
                  <a:srgbClr val="B7B7B7"/>
                </a:solidFill>
              </a:rPr>
              <a:t>Abortion Rate</a:t>
            </a:r>
            <a:r>
              <a:rPr lang="en-GB" sz="1400">
                <a:solidFill>
                  <a:srgbClr val="B7B7B7"/>
                </a:solidFill>
              </a:rPr>
              <a:t> (</a:t>
            </a:r>
            <a:r>
              <a:rPr lang="en-GB" sz="1400">
                <a:solidFill>
                  <a:srgbClr val="B7B7B7"/>
                </a:solidFill>
              </a:rPr>
              <a:t>Center of Disease Control and Prevention)</a:t>
            </a:r>
            <a:endParaRPr sz="1400">
              <a:solidFill>
                <a:srgbClr val="B7B7B7"/>
              </a:solidFill>
            </a:endParaRPr>
          </a:p>
          <a:p>
            <a:pPr indent="-342900" lvl="0" marL="914400" rtl="0" algn="l">
              <a:spcBef>
                <a:spcPts val="0"/>
              </a:spcBef>
              <a:spcAft>
                <a:spcPts val="0"/>
              </a:spcAft>
              <a:buSzPts val="1800"/>
              <a:buChar char="-"/>
            </a:pPr>
            <a:r>
              <a:rPr lang="en-GB"/>
              <a:t>Dow Jones Index Average </a:t>
            </a:r>
            <a:r>
              <a:rPr lang="en-GB" sz="1400"/>
              <a:t>(Bloomberg)</a:t>
            </a:r>
            <a:endParaRPr sz="1400"/>
          </a:p>
          <a:p>
            <a:pPr indent="-342900" lvl="0" marL="914400" rtl="0" algn="l">
              <a:spcBef>
                <a:spcPts val="0"/>
              </a:spcBef>
              <a:spcAft>
                <a:spcPts val="0"/>
              </a:spcAft>
              <a:buSzPts val="1800"/>
              <a:buChar char="-"/>
            </a:pPr>
            <a:r>
              <a:rPr lang="en-GB"/>
              <a:t>Incarceration </a:t>
            </a:r>
            <a:r>
              <a:rPr lang="en-GB" sz="1400"/>
              <a:t>(Bureau of Justice Statistics)</a:t>
            </a:r>
            <a:endParaRPr/>
          </a:p>
          <a:p>
            <a:pPr indent="-342900" lvl="0" marL="914400" rtl="0" algn="l">
              <a:spcBef>
                <a:spcPts val="0"/>
              </a:spcBef>
              <a:spcAft>
                <a:spcPts val="0"/>
              </a:spcAft>
              <a:buSzPts val="1800"/>
              <a:buChar char="-"/>
            </a:pPr>
            <a:r>
              <a:rPr lang="en-GB"/>
              <a:t>Crime rates</a:t>
            </a:r>
            <a:r>
              <a:rPr lang="en-GB" sz="1400"/>
              <a:t> </a:t>
            </a:r>
            <a:r>
              <a:rPr lang="en-GB"/>
              <a:t> </a:t>
            </a:r>
            <a:r>
              <a:rPr lang="en-GB" sz="1400"/>
              <a:t>(</a:t>
            </a:r>
            <a:r>
              <a:rPr lang="en-GB" sz="1400">
                <a:solidFill>
                  <a:srgbClr val="999999"/>
                </a:solidFill>
              </a:rPr>
              <a:t>Uniform Crime Reporting Statistics + National Crime Victimization Survey</a:t>
            </a:r>
            <a:r>
              <a:rPr lang="en-GB" sz="1400"/>
              <a:t>)</a:t>
            </a:r>
            <a:endParaRPr sz="1400"/>
          </a:p>
          <a:p>
            <a:pPr indent="-342900" lvl="0" marL="457200" rtl="0" algn="l">
              <a:spcBef>
                <a:spcPts val="0"/>
              </a:spcBef>
              <a:spcAft>
                <a:spcPts val="0"/>
              </a:spcAft>
              <a:buSzPts val="1800"/>
              <a:buChar char="●"/>
            </a:pPr>
            <a:r>
              <a:rPr lang="en-GB"/>
              <a:t>Problems:</a:t>
            </a:r>
            <a:endParaRPr/>
          </a:p>
          <a:p>
            <a:pPr indent="-342900" lvl="0" marL="914400" rtl="0" algn="l">
              <a:spcBef>
                <a:spcPts val="0"/>
              </a:spcBef>
              <a:spcAft>
                <a:spcPts val="0"/>
              </a:spcAft>
              <a:buSzPts val="1800"/>
              <a:buChar char="-"/>
            </a:pPr>
            <a:r>
              <a:rPr lang="en-GB"/>
              <a:t>Insufficient data for NYC? ------ Use nationwide data</a:t>
            </a:r>
            <a:endParaRPr/>
          </a:p>
          <a:p>
            <a:pPr indent="-342900" lvl="0" marL="914400" rtl="0" algn="l">
              <a:spcBef>
                <a:spcPts val="0"/>
              </a:spcBef>
              <a:spcAft>
                <a:spcPts val="0"/>
              </a:spcAft>
              <a:buSzPts val="1800"/>
              <a:buChar char="-"/>
            </a:pPr>
            <a:r>
              <a:rPr lang="en-GB"/>
              <a:t>Stationary or Non-stationary? ---- Statistical Tests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Techniques</a:t>
            </a:r>
            <a:endParaRPr/>
          </a:p>
        </p:txBody>
      </p:sp>
      <p:sp>
        <p:nvSpPr>
          <p:cNvPr id="94" name="Google Shape;94;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GB"/>
              <a:t>Stationary conversion - Yuan</a:t>
            </a:r>
            <a:endParaRPr/>
          </a:p>
          <a:p>
            <a:pPr indent="-342900" lvl="0" marL="457200" rtl="0" algn="l">
              <a:spcBef>
                <a:spcPts val="0"/>
              </a:spcBef>
              <a:spcAft>
                <a:spcPts val="0"/>
              </a:spcAft>
              <a:buSzPts val="1800"/>
              <a:buAutoNum type="arabicPeriod"/>
            </a:pPr>
            <a:r>
              <a:rPr lang="en-GB"/>
              <a:t>Linear Regression - Yuan</a:t>
            </a:r>
            <a:endParaRPr/>
          </a:p>
          <a:p>
            <a:pPr indent="-342900" lvl="0" marL="457200" rtl="0" algn="l">
              <a:spcBef>
                <a:spcPts val="0"/>
              </a:spcBef>
              <a:spcAft>
                <a:spcPts val="0"/>
              </a:spcAft>
              <a:buSzPts val="1800"/>
              <a:buAutoNum type="arabicPeriod"/>
            </a:pPr>
            <a:r>
              <a:rPr lang="en-GB"/>
              <a:t>Granger Causality - Aubhik</a:t>
            </a:r>
            <a:endParaRPr/>
          </a:p>
          <a:p>
            <a:pPr indent="-342900" lvl="0" marL="457200" rtl="0" algn="l">
              <a:spcBef>
                <a:spcPts val="0"/>
              </a:spcBef>
              <a:spcAft>
                <a:spcPts val="0"/>
              </a:spcAft>
              <a:buSzPts val="1800"/>
              <a:buAutoNum type="arabicPeriod"/>
            </a:pPr>
            <a:r>
              <a:rPr lang="en-GB"/>
              <a:t>Counterfactual Analysis - Aubhik</a:t>
            </a:r>
            <a:endParaRPr/>
          </a:p>
          <a:p>
            <a:pPr indent="0" lvl="0" marL="0" rtl="0" algn="l">
              <a:spcBef>
                <a:spcPts val="1600"/>
              </a:spcBef>
              <a:spcAft>
                <a:spcPts val="1600"/>
              </a:spcAft>
              <a:buNone/>
            </a:pPr>
            <a:r>
              <a:t/>
            </a:r>
            <a:endParaRPr i="1"/>
          </a:p>
        </p:txBody>
      </p:sp>
      <p:pic>
        <p:nvPicPr>
          <p:cNvPr id="95" name="Google Shape;95;p19"/>
          <p:cNvPicPr preferRelativeResize="0"/>
          <p:nvPr/>
        </p:nvPicPr>
        <p:blipFill>
          <a:blip r:embed="rId3">
            <a:alphaModFix/>
          </a:blip>
          <a:stretch>
            <a:fillRect/>
          </a:stretch>
        </p:blipFill>
        <p:spPr>
          <a:xfrm>
            <a:off x="5267050" y="1152475"/>
            <a:ext cx="2994390" cy="34163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TECHNIQUE 1: Stationary conversion</a:t>
            </a:r>
            <a:endParaRPr/>
          </a:p>
        </p:txBody>
      </p:sp>
      <p:pic>
        <p:nvPicPr>
          <p:cNvPr id="101" name="Google Shape;101;p20"/>
          <p:cNvPicPr preferRelativeResize="0"/>
          <p:nvPr/>
        </p:nvPicPr>
        <p:blipFill>
          <a:blip r:embed="rId3">
            <a:alphaModFix/>
          </a:blip>
          <a:stretch>
            <a:fillRect/>
          </a:stretch>
        </p:blipFill>
        <p:spPr>
          <a:xfrm>
            <a:off x="397000" y="1167861"/>
            <a:ext cx="4098800" cy="3251014"/>
          </a:xfrm>
          <a:prstGeom prst="rect">
            <a:avLst/>
          </a:prstGeom>
          <a:noFill/>
          <a:ln>
            <a:noFill/>
          </a:ln>
        </p:spPr>
      </p:pic>
      <p:pic>
        <p:nvPicPr>
          <p:cNvPr id="102" name="Google Shape;102;p20"/>
          <p:cNvPicPr preferRelativeResize="0"/>
          <p:nvPr/>
        </p:nvPicPr>
        <p:blipFill>
          <a:blip r:embed="rId4">
            <a:alphaModFix/>
          </a:blip>
          <a:stretch>
            <a:fillRect/>
          </a:stretch>
        </p:blipFill>
        <p:spPr>
          <a:xfrm>
            <a:off x="4642100" y="1167850"/>
            <a:ext cx="4267200" cy="3251025"/>
          </a:xfrm>
          <a:prstGeom prst="rect">
            <a:avLst/>
          </a:prstGeom>
          <a:noFill/>
          <a:ln>
            <a:noFill/>
          </a:ln>
        </p:spPr>
      </p:pic>
      <p:sp>
        <p:nvSpPr>
          <p:cNvPr id="103" name="Google Shape;103;p20"/>
          <p:cNvSpPr txBox="1"/>
          <p:nvPr/>
        </p:nvSpPr>
        <p:spPr>
          <a:xfrm>
            <a:off x="397000" y="4513950"/>
            <a:ext cx="8064900" cy="68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999999"/>
                </a:solidFill>
              </a:rPr>
              <a:t>Statistical Test Result: Trend Stationary - Detrend by differencing method</a:t>
            </a:r>
            <a:endParaRPr>
              <a:solidFill>
                <a:srgbClr val="999999"/>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TECHNIQUE 2: Linear Regression</a:t>
            </a:r>
            <a:endParaRPr/>
          </a:p>
        </p:txBody>
      </p:sp>
      <p:sp>
        <p:nvSpPr>
          <p:cNvPr id="109" name="Google Shape;109;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Normalization is still needed</a:t>
            </a:r>
            <a:endParaRPr/>
          </a:p>
          <a:p>
            <a:pPr indent="-342900" lvl="0" marL="457200" rtl="0" algn="l">
              <a:spcBef>
                <a:spcPts val="0"/>
              </a:spcBef>
              <a:spcAft>
                <a:spcPts val="0"/>
              </a:spcAft>
              <a:buSzPts val="1800"/>
              <a:buChar char="●"/>
            </a:pPr>
            <a:r>
              <a:rPr lang="en-GB"/>
              <a:t>Use MATLAB and SAS</a:t>
            </a:r>
            <a:endParaRPr/>
          </a:p>
          <a:p>
            <a:pPr indent="0" lvl="0" marL="457200" rtl="0" algn="l">
              <a:spcBef>
                <a:spcPts val="1600"/>
              </a:spcBef>
              <a:spcAft>
                <a:spcPts val="1600"/>
              </a:spcAft>
              <a:buNone/>
            </a:pPr>
            <a:r>
              <a:t/>
            </a:r>
            <a:endParaRPr/>
          </a:p>
        </p:txBody>
      </p:sp>
      <p:pic>
        <p:nvPicPr>
          <p:cNvPr id="110" name="Google Shape;110;p21"/>
          <p:cNvPicPr preferRelativeResize="0"/>
          <p:nvPr/>
        </p:nvPicPr>
        <p:blipFill>
          <a:blip r:embed="rId3">
            <a:alphaModFix/>
          </a:blip>
          <a:stretch>
            <a:fillRect/>
          </a:stretch>
        </p:blipFill>
        <p:spPr>
          <a:xfrm>
            <a:off x="720100" y="1906050"/>
            <a:ext cx="5322226" cy="28671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