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6" d="100"/>
          <a:sy n="76" d="100"/>
        </p:scale>
        <p:origin x="109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3C104FC-0E2E-4BC6-9C1A-F74E4B8DBF16}" type="datetimeFigureOut">
              <a:rPr lang="en-US" smtClean="0"/>
              <a:t>3/21/2023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3172DD9-A983-4F8E-B943-D70B2E32EDE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6380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104FC-0E2E-4BC6-9C1A-F74E4B8DBF1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72DD9-A983-4F8E-B943-D70B2E32EDE7}" type="slidenum">
              <a:rPr lang="en-US" smtClean="0"/>
              <a:t>‹#›</a:t>
            </a:fld>
            <a:endParaRPr lang="en-US"/>
          </a:p>
        </p:txBody>
      </p:sp>
    </p:spTree>
    <p:extLst>
      <p:ext uri="{BB962C8B-B14F-4D97-AF65-F5344CB8AC3E}">
        <p14:creationId xmlns:p14="http://schemas.microsoft.com/office/powerpoint/2010/main" val="94365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104FC-0E2E-4BC6-9C1A-F74E4B8DBF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72DD9-A983-4F8E-B943-D70B2E32EDE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623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104FC-0E2E-4BC6-9C1A-F74E4B8DBF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72DD9-A983-4F8E-B943-D70B2E32EDE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601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104FC-0E2E-4BC6-9C1A-F74E4B8DBF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72DD9-A983-4F8E-B943-D70B2E32EDE7}" type="slidenum">
              <a:rPr lang="en-US" smtClean="0"/>
              <a:t>‹#›</a:t>
            </a:fld>
            <a:endParaRPr lang="en-US"/>
          </a:p>
        </p:txBody>
      </p:sp>
    </p:spTree>
    <p:extLst>
      <p:ext uri="{BB962C8B-B14F-4D97-AF65-F5344CB8AC3E}">
        <p14:creationId xmlns:p14="http://schemas.microsoft.com/office/powerpoint/2010/main" val="3346100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104FC-0E2E-4BC6-9C1A-F74E4B8DBF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72DD9-A983-4F8E-B943-D70B2E32EDE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0122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104FC-0E2E-4BC6-9C1A-F74E4B8DBF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72DD9-A983-4F8E-B943-D70B2E32EDE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2347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104FC-0E2E-4BC6-9C1A-F74E4B8DBF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72DD9-A983-4F8E-B943-D70B2E32EDE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1074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104FC-0E2E-4BC6-9C1A-F74E4B8DBF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72DD9-A983-4F8E-B943-D70B2E32EDE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113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104FC-0E2E-4BC6-9C1A-F74E4B8DBF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72DD9-A983-4F8E-B943-D70B2E32EDE7}" type="slidenum">
              <a:rPr lang="en-US" smtClean="0"/>
              <a:t>‹#›</a:t>
            </a:fld>
            <a:endParaRPr lang="en-US"/>
          </a:p>
        </p:txBody>
      </p:sp>
    </p:spTree>
    <p:extLst>
      <p:ext uri="{BB962C8B-B14F-4D97-AF65-F5344CB8AC3E}">
        <p14:creationId xmlns:p14="http://schemas.microsoft.com/office/powerpoint/2010/main" val="339598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104FC-0E2E-4BC6-9C1A-F74E4B8DBF16}"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72DD9-A983-4F8E-B943-D70B2E32EDE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63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104FC-0E2E-4BC6-9C1A-F74E4B8DBF1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72DD9-A983-4F8E-B943-D70B2E32EDE7}"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40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C104FC-0E2E-4BC6-9C1A-F74E4B8DBF16}"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72DD9-A983-4F8E-B943-D70B2E32EDE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213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C104FC-0E2E-4BC6-9C1A-F74E4B8DBF16}"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72DD9-A983-4F8E-B943-D70B2E32EDE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45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104FC-0E2E-4BC6-9C1A-F74E4B8DBF16}"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72DD9-A983-4F8E-B943-D70B2E32EDE7}" type="slidenum">
              <a:rPr lang="en-US" smtClean="0"/>
              <a:t>‹#›</a:t>
            </a:fld>
            <a:endParaRPr lang="en-US"/>
          </a:p>
        </p:txBody>
      </p:sp>
    </p:spTree>
    <p:extLst>
      <p:ext uri="{BB962C8B-B14F-4D97-AF65-F5344CB8AC3E}">
        <p14:creationId xmlns:p14="http://schemas.microsoft.com/office/powerpoint/2010/main" val="157309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104FC-0E2E-4BC6-9C1A-F74E4B8DBF1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72DD9-A983-4F8E-B943-D70B2E32EDE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702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104FC-0E2E-4BC6-9C1A-F74E4B8DBF16}"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72DD9-A983-4F8E-B943-D70B2E32EDE7}" type="slidenum">
              <a:rPr lang="en-US" smtClean="0"/>
              <a:t>‹#›</a:t>
            </a:fld>
            <a:endParaRPr lang="en-US"/>
          </a:p>
        </p:txBody>
      </p:sp>
    </p:spTree>
    <p:extLst>
      <p:ext uri="{BB962C8B-B14F-4D97-AF65-F5344CB8AC3E}">
        <p14:creationId xmlns:p14="http://schemas.microsoft.com/office/powerpoint/2010/main" val="51883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C104FC-0E2E-4BC6-9C1A-F74E4B8DBF16}" type="datetimeFigureOut">
              <a:rPr lang="en-US" smtClean="0"/>
              <a:t>3/21/2023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172DD9-A983-4F8E-B943-D70B2E32EDE7}" type="slidenum">
              <a:rPr lang="en-US" smtClean="0"/>
              <a:t>‹#›</a:t>
            </a:fld>
            <a:endParaRPr lang="en-US"/>
          </a:p>
        </p:txBody>
      </p:sp>
    </p:spTree>
    <p:extLst>
      <p:ext uri="{BB962C8B-B14F-4D97-AF65-F5344CB8AC3E}">
        <p14:creationId xmlns:p14="http://schemas.microsoft.com/office/powerpoint/2010/main" val="6076136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404D-D7D4-922D-F7D4-E48CE3AFC03B}"/>
              </a:ext>
            </a:extLst>
          </p:cNvPr>
          <p:cNvSpPr>
            <a:spLocks noGrp="1"/>
          </p:cNvSpPr>
          <p:nvPr>
            <p:ph type="ctrTitle"/>
          </p:nvPr>
        </p:nvSpPr>
        <p:spPr/>
        <p:txBody>
          <a:bodyPr/>
          <a:lstStyle/>
          <a:p>
            <a:r>
              <a:rPr lang="en-US" dirty="0"/>
              <a:t>User Guide</a:t>
            </a:r>
          </a:p>
        </p:txBody>
      </p:sp>
      <p:sp>
        <p:nvSpPr>
          <p:cNvPr id="3" name="Subtitle 2">
            <a:extLst>
              <a:ext uri="{FF2B5EF4-FFF2-40B4-BE49-F238E27FC236}">
                <a16:creationId xmlns:a16="http://schemas.microsoft.com/office/drawing/2014/main" id="{84730F5C-A699-14F6-AF22-9F0BB4B1FD2B}"/>
              </a:ext>
            </a:extLst>
          </p:cNvPr>
          <p:cNvSpPr>
            <a:spLocks noGrp="1"/>
          </p:cNvSpPr>
          <p:nvPr>
            <p:ph type="subTitle" idx="1"/>
          </p:nvPr>
        </p:nvSpPr>
        <p:spPr/>
        <p:txBody>
          <a:bodyPr/>
          <a:lstStyle/>
          <a:p>
            <a:r>
              <a:rPr lang="en-US" dirty="0"/>
              <a:t>Minimum Sample Size calculator</a:t>
            </a:r>
          </a:p>
        </p:txBody>
      </p:sp>
    </p:spTree>
    <p:extLst>
      <p:ext uri="{BB962C8B-B14F-4D97-AF65-F5344CB8AC3E}">
        <p14:creationId xmlns:p14="http://schemas.microsoft.com/office/powerpoint/2010/main" val="92341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60A42A-5E76-469F-9142-3DDFFC5131A2}"/>
              </a:ext>
            </a:extLst>
          </p:cNvPr>
          <p:cNvSpPr txBox="1"/>
          <p:nvPr/>
        </p:nvSpPr>
        <p:spPr>
          <a:xfrm>
            <a:off x="867508" y="1087046"/>
            <a:ext cx="2823587" cy="400110"/>
          </a:xfrm>
          <a:prstGeom prst="rect">
            <a:avLst/>
          </a:prstGeom>
          <a:noFill/>
        </p:spPr>
        <p:txBody>
          <a:bodyPr wrap="square" rtlCol="0">
            <a:spAutoFit/>
          </a:bodyPr>
          <a:lstStyle/>
          <a:p>
            <a:r>
              <a:rPr lang="en-US" sz="2000" b="1" dirty="0"/>
              <a:t>Introduction :</a:t>
            </a:r>
          </a:p>
        </p:txBody>
      </p:sp>
      <p:sp>
        <p:nvSpPr>
          <p:cNvPr id="5" name="TextBox 4">
            <a:extLst>
              <a:ext uri="{FF2B5EF4-FFF2-40B4-BE49-F238E27FC236}">
                <a16:creationId xmlns:a16="http://schemas.microsoft.com/office/drawing/2014/main" id="{51FF659D-857B-AED3-79A7-7E82B7B567A2}"/>
              </a:ext>
            </a:extLst>
          </p:cNvPr>
          <p:cNvSpPr txBox="1"/>
          <p:nvPr/>
        </p:nvSpPr>
        <p:spPr>
          <a:xfrm>
            <a:off x="874207" y="1487156"/>
            <a:ext cx="10450285" cy="1077218"/>
          </a:xfrm>
          <a:prstGeom prst="rect">
            <a:avLst/>
          </a:prstGeom>
          <a:noFill/>
        </p:spPr>
        <p:txBody>
          <a:bodyPr wrap="square" rtlCol="0">
            <a:spAutoFit/>
          </a:bodyPr>
          <a:lstStyle/>
          <a:p>
            <a:r>
              <a:rPr lang="en-US" dirty="0"/>
              <a:t>Welcome to our web app that helps you calculate the minimum sample size required for your website experimentation. This user guide will walk you through the steps needed to use our tool effectively.</a:t>
            </a:r>
          </a:p>
          <a:p>
            <a:endParaRPr lang="en-US" sz="1400" dirty="0"/>
          </a:p>
          <a:p>
            <a:endParaRPr lang="en-US" sz="1400" dirty="0"/>
          </a:p>
        </p:txBody>
      </p:sp>
    </p:spTree>
    <p:extLst>
      <p:ext uri="{BB962C8B-B14F-4D97-AF65-F5344CB8AC3E}">
        <p14:creationId xmlns:p14="http://schemas.microsoft.com/office/powerpoint/2010/main" val="39949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0729E-E6DF-E465-14F3-59BA2F34FAD3}"/>
              </a:ext>
            </a:extLst>
          </p:cNvPr>
          <p:cNvSpPr txBox="1"/>
          <p:nvPr/>
        </p:nvSpPr>
        <p:spPr>
          <a:xfrm>
            <a:off x="713433" y="693336"/>
            <a:ext cx="10721591" cy="5632311"/>
          </a:xfrm>
          <a:prstGeom prst="rect">
            <a:avLst/>
          </a:prstGeom>
          <a:noFill/>
        </p:spPr>
        <p:txBody>
          <a:bodyPr wrap="square" rtlCol="0">
            <a:spAutoFit/>
          </a:bodyPr>
          <a:lstStyle/>
          <a:p>
            <a:r>
              <a:rPr lang="en-US" sz="1500" dirty="0"/>
              <a:t>Parameters:</a:t>
            </a:r>
          </a:p>
          <a:p>
            <a:r>
              <a:rPr lang="en-US" sz="1500" dirty="0"/>
              <a:t>Our web app takes into account four main parameters: baseline conversion rate, number of variations, minimum detectable effect, and percent of users to be involved in the experiment.</a:t>
            </a:r>
          </a:p>
          <a:p>
            <a:endParaRPr lang="en-US" sz="1500" dirty="0"/>
          </a:p>
          <a:p>
            <a:r>
              <a:rPr lang="en-US" sz="1500" dirty="0"/>
              <a:t>Baseline Conversion Rate:</a:t>
            </a:r>
          </a:p>
          <a:p>
            <a:r>
              <a:rPr lang="en-US" sz="1500" dirty="0"/>
              <a:t>The baseline conversion rate is the current conversion rate of your website. This is the rate at which visitors to your website are performing the desired action (e.g., making a purchase, signing up for a newsletter).</a:t>
            </a:r>
          </a:p>
          <a:p>
            <a:endParaRPr lang="en-US" sz="1500" dirty="0"/>
          </a:p>
          <a:p>
            <a:r>
              <a:rPr lang="en-US" sz="1500" dirty="0"/>
              <a:t>Number of Variations:</a:t>
            </a:r>
          </a:p>
          <a:p>
            <a:r>
              <a:rPr lang="en-US" sz="1500" dirty="0"/>
              <a:t>The number of variations refers to the number of different versions of your website that you plan to test. For example, you may want to test a new headline, a different color scheme, or a different layout.</a:t>
            </a:r>
          </a:p>
          <a:p>
            <a:endParaRPr lang="en-US" sz="1500" dirty="0"/>
          </a:p>
          <a:p>
            <a:r>
              <a:rPr lang="en-US" sz="1500" dirty="0"/>
              <a:t>Minimum Detectable Effect:</a:t>
            </a:r>
          </a:p>
          <a:p>
            <a:r>
              <a:rPr lang="en-US" sz="1500" dirty="0"/>
              <a:t>The minimum detectable effect is the smallest change in conversion rate that you are interested in detecting. This is typically expressed as a percentage.</a:t>
            </a:r>
          </a:p>
          <a:p>
            <a:endParaRPr lang="en-US" sz="1500" dirty="0"/>
          </a:p>
          <a:p>
            <a:r>
              <a:rPr lang="en-US" sz="1500" dirty="0"/>
              <a:t>Percent of Users to be Involved in the Experiment:</a:t>
            </a:r>
          </a:p>
          <a:p>
            <a:r>
              <a:rPr lang="en-US" sz="1500" dirty="0"/>
              <a:t>The percent of users to be involved in the experiment is the percentage of visitors to your website that will be included in the experiment. This is typically expressed as a percentage.</a:t>
            </a:r>
          </a:p>
          <a:p>
            <a:endParaRPr lang="en-US" sz="1500" dirty="0"/>
          </a:p>
          <a:p>
            <a:r>
              <a:rPr lang="en-US" sz="1500" dirty="0"/>
              <a:t>Calculations:</a:t>
            </a:r>
          </a:p>
          <a:p>
            <a:r>
              <a:rPr lang="en-US" sz="1500" dirty="0"/>
              <a:t>Once you have entered your parameters into the web app, it will calculate the minimum sample size required for your website experimentation. The sample size is calculated based on statistical principles and takes into account the variability in your data.</a:t>
            </a:r>
          </a:p>
          <a:p>
            <a:endParaRPr lang="en-US" sz="1500" dirty="0"/>
          </a:p>
        </p:txBody>
      </p:sp>
    </p:spTree>
    <p:extLst>
      <p:ext uri="{BB962C8B-B14F-4D97-AF65-F5344CB8AC3E}">
        <p14:creationId xmlns:p14="http://schemas.microsoft.com/office/powerpoint/2010/main" val="40079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CA7733-57DE-1782-2CD4-14292AC0F065}"/>
              </a:ext>
            </a:extLst>
          </p:cNvPr>
          <p:cNvPicPr>
            <a:picLocks noChangeAspect="1"/>
          </p:cNvPicPr>
          <p:nvPr/>
        </p:nvPicPr>
        <p:blipFill>
          <a:blip r:embed="rId2"/>
          <a:stretch>
            <a:fillRect/>
          </a:stretch>
        </p:blipFill>
        <p:spPr>
          <a:xfrm>
            <a:off x="468584" y="817527"/>
            <a:ext cx="11254831" cy="5222945"/>
          </a:xfrm>
          <a:prstGeom prst="rect">
            <a:avLst/>
          </a:prstGeom>
        </p:spPr>
      </p:pic>
      <p:pic>
        <p:nvPicPr>
          <p:cNvPr id="7" name="Picture 6">
            <a:extLst>
              <a:ext uri="{FF2B5EF4-FFF2-40B4-BE49-F238E27FC236}">
                <a16:creationId xmlns:a16="http://schemas.microsoft.com/office/drawing/2014/main" id="{2BA17809-8E06-F9E6-E6FA-CCD7B87A28D4}"/>
              </a:ext>
            </a:extLst>
          </p:cNvPr>
          <p:cNvPicPr>
            <a:picLocks noChangeAspect="1"/>
          </p:cNvPicPr>
          <p:nvPr/>
        </p:nvPicPr>
        <p:blipFill>
          <a:blip r:embed="rId3"/>
          <a:stretch>
            <a:fillRect/>
          </a:stretch>
        </p:blipFill>
        <p:spPr>
          <a:xfrm>
            <a:off x="481187" y="817527"/>
            <a:ext cx="11229624" cy="5222945"/>
          </a:xfrm>
          <a:prstGeom prst="rect">
            <a:avLst/>
          </a:prstGeom>
        </p:spPr>
      </p:pic>
    </p:spTree>
    <p:extLst>
      <p:ext uri="{BB962C8B-B14F-4D97-AF65-F5344CB8AC3E}">
        <p14:creationId xmlns:p14="http://schemas.microsoft.com/office/powerpoint/2010/main" val="285245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CF67AA-D97B-017F-5425-0D8DD315362F}"/>
              </a:ext>
            </a:extLst>
          </p:cNvPr>
          <p:cNvSpPr txBox="1"/>
          <p:nvPr/>
        </p:nvSpPr>
        <p:spPr>
          <a:xfrm>
            <a:off x="2830286" y="733530"/>
            <a:ext cx="6531428" cy="646331"/>
          </a:xfrm>
          <a:prstGeom prst="rect">
            <a:avLst/>
          </a:prstGeom>
          <a:noFill/>
        </p:spPr>
        <p:txBody>
          <a:bodyPr wrap="square" rtlCol="0">
            <a:spAutoFit/>
          </a:bodyPr>
          <a:lstStyle/>
          <a:p>
            <a:pPr algn="ctr"/>
            <a:r>
              <a:rPr lang="en-US" dirty="0"/>
              <a:t>Enter your desired values for the input parameters given to obtain the result required</a:t>
            </a:r>
          </a:p>
        </p:txBody>
      </p:sp>
      <p:sp>
        <p:nvSpPr>
          <p:cNvPr id="3" name="TextBox 2">
            <a:extLst>
              <a:ext uri="{FF2B5EF4-FFF2-40B4-BE49-F238E27FC236}">
                <a16:creationId xmlns:a16="http://schemas.microsoft.com/office/drawing/2014/main" id="{8274842F-82C9-98F0-D6A6-6E49A6AE7529}"/>
              </a:ext>
            </a:extLst>
          </p:cNvPr>
          <p:cNvSpPr txBox="1"/>
          <p:nvPr/>
        </p:nvSpPr>
        <p:spPr>
          <a:xfrm>
            <a:off x="743578" y="1457011"/>
            <a:ext cx="10661301" cy="2031325"/>
          </a:xfrm>
          <a:prstGeom prst="rect">
            <a:avLst/>
          </a:prstGeom>
          <a:noFill/>
        </p:spPr>
        <p:txBody>
          <a:bodyPr wrap="square" rtlCol="0">
            <a:spAutoFit/>
          </a:bodyPr>
          <a:lstStyle/>
          <a:p>
            <a:r>
              <a:rPr lang="en-US" dirty="0"/>
              <a:t>Note:</a:t>
            </a:r>
          </a:p>
          <a:p>
            <a:pPr marL="285750" indent="-285750">
              <a:buFont typeface="Wingdings" panose="05000000000000000000" pitchFamily="2" charset="2"/>
              <a:buChar char="Ø"/>
            </a:pPr>
            <a:r>
              <a:rPr lang="en-US" dirty="0"/>
              <a:t>Avoid values, such that “Start event count” &lt; “End event count”</a:t>
            </a:r>
          </a:p>
          <a:p>
            <a:pPr marL="285750" indent="-285750">
              <a:buFont typeface="Wingdings" panose="05000000000000000000" pitchFamily="2" charset="2"/>
              <a:buChar char="Ø"/>
            </a:pPr>
            <a:r>
              <a:rPr lang="en-US" dirty="0"/>
              <a:t>Either enter “Start even count” and “End event count” or “Baseline conversion percent”, not both together</a:t>
            </a:r>
          </a:p>
          <a:p>
            <a:pPr marL="285750" indent="-285750">
              <a:buFont typeface="Wingdings" panose="05000000000000000000" pitchFamily="2" charset="2"/>
              <a:buChar char="Ø"/>
            </a:pPr>
            <a:r>
              <a:rPr lang="en-US" dirty="0"/>
              <a:t>“Minimum detectable effect” is a optional parameter. When entered, the output is given only for the specified MDE but, a range of MDE is used for calculated when “Minimum detectable effect” is left empty.</a:t>
            </a:r>
          </a:p>
          <a:p>
            <a:pPr marL="285750" indent="-285750">
              <a:buFont typeface="Wingdings" panose="05000000000000000000" pitchFamily="2" charset="2"/>
              <a:buChar char="Ø"/>
            </a:pPr>
            <a:r>
              <a:rPr lang="en-US" dirty="0"/>
              <a:t>Alpha and beta are set to 0.05 and 0.80 by default according to the business standards. This could be modified, if required by the user.</a:t>
            </a:r>
          </a:p>
        </p:txBody>
      </p:sp>
    </p:spTree>
    <p:extLst>
      <p:ext uri="{BB962C8B-B14F-4D97-AF65-F5344CB8AC3E}">
        <p14:creationId xmlns:p14="http://schemas.microsoft.com/office/powerpoint/2010/main" val="237547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9115B5-2FD0-6A54-5017-EF2D2A8FE230}"/>
              </a:ext>
            </a:extLst>
          </p:cNvPr>
          <p:cNvPicPr>
            <a:picLocks noChangeAspect="1"/>
          </p:cNvPicPr>
          <p:nvPr/>
        </p:nvPicPr>
        <p:blipFill>
          <a:blip r:embed="rId2"/>
          <a:stretch>
            <a:fillRect/>
          </a:stretch>
        </p:blipFill>
        <p:spPr>
          <a:xfrm>
            <a:off x="0" y="472273"/>
            <a:ext cx="12192000" cy="5918479"/>
          </a:xfrm>
          <a:prstGeom prst="rect">
            <a:avLst/>
          </a:prstGeom>
        </p:spPr>
      </p:pic>
      <p:sp>
        <p:nvSpPr>
          <p:cNvPr id="4" name="TextBox 3">
            <a:extLst>
              <a:ext uri="{FF2B5EF4-FFF2-40B4-BE49-F238E27FC236}">
                <a16:creationId xmlns:a16="http://schemas.microsoft.com/office/drawing/2014/main" id="{C8BD874D-259F-BBB9-5B19-8BE75690E7E9}"/>
              </a:ext>
            </a:extLst>
          </p:cNvPr>
          <p:cNvSpPr txBox="1"/>
          <p:nvPr/>
        </p:nvSpPr>
        <p:spPr>
          <a:xfrm>
            <a:off x="0" y="5583"/>
            <a:ext cx="3808325" cy="461665"/>
          </a:xfrm>
          <a:prstGeom prst="rect">
            <a:avLst/>
          </a:prstGeom>
          <a:noFill/>
        </p:spPr>
        <p:txBody>
          <a:bodyPr wrap="square" rtlCol="0">
            <a:spAutoFit/>
          </a:bodyPr>
          <a:lstStyle/>
          <a:p>
            <a:r>
              <a:rPr lang="en-US" sz="2400" b="1" dirty="0">
                <a:solidFill>
                  <a:schemeClr val="bg1"/>
                </a:solidFill>
              </a:rPr>
              <a:t>Example Output :</a:t>
            </a:r>
          </a:p>
        </p:txBody>
      </p:sp>
    </p:spTree>
    <p:extLst>
      <p:ext uri="{BB962C8B-B14F-4D97-AF65-F5344CB8AC3E}">
        <p14:creationId xmlns:p14="http://schemas.microsoft.com/office/powerpoint/2010/main" val="339213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EF4A1C-E8AB-2A86-B97B-2210FB361EFC}"/>
              </a:ext>
            </a:extLst>
          </p:cNvPr>
          <p:cNvPicPr>
            <a:picLocks noChangeAspect="1"/>
          </p:cNvPicPr>
          <p:nvPr/>
        </p:nvPicPr>
        <p:blipFill>
          <a:blip r:embed="rId2"/>
          <a:stretch>
            <a:fillRect/>
          </a:stretch>
        </p:blipFill>
        <p:spPr>
          <a:xfrm>
            <a:off x="0" y="472273"/>
            <a:ext cx="12192000" cy="5908430"/>
          </a:xfrm>
          <a:prstGeom prst="rect">
            <a:avLst/>
          </a:prstGeom>
        </p:spPr>
      </p:pic>
      <p:sp>
        <p:nvSpPr>
          <p:cNvPr id="4" name="TextBox 3">
            <a:extLst>
              <a:ext uri="{FF2B5EF4-FFF2-40B4-BE49-F238E27FC236}">
                <a16:creationId xmlns:a16="http://schemas.microsoft.com/office/drawing/2014/main" id="{777B2554-5954-C834-F443-396252B9CF81}"/>
              </a:ext>
            </a:extLst>
          </p:cNvPr>
          <p:cNvSpPr txBox="1"/>
          <p:nvPr/>
        </p:nvSpPr>
        <p:spPr>
          <a:xfrm>
            <a:off x="0" y="5583"/>
            <a:ext cx="3808325" cy="461665"/>
          </a:xfrm>
          <a:prstGeom prst="rect">
            <a:avLst/>
          </a:prstGeom>
          <a:noFill/>
        </p:spPr>
        <p:txBody>
          <a:bodyPr wrap="square" rtlCol="0">
            <a:spAutoFit/>
          </a:bodyPr>
          <a:lstStyle/>
          <a:p>
            <a:r>
              <a:rPr lang="en-US" sz="2400" b="1" dirty="0">
                <a:solidFill>
                  <a:schemeClr val="bg1"/>
                </a:solidFill>
              </a:rPr>
              <a:t>Example Output :</a:t>
            </a:r>
          </a:p>
        </p:txBody>
      </p:sp>
    </p:spTree>
    <p:extLst>
      <p:ext uri="{BB962C8B-B14F-4D97-AF65-F5344CB8AC3E}">
        <p14:creationId xmlns:p14="http://schemas.microsoft.com/office/powerpoint/2010/main" val="243361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7B47A-8A82-3E64-F0D4-0BD00AB3462B}"/>
              </a:ext>
            </a:extLst>
          </p:cNvPr>
          <p:cNvSpPr txBox="1"/>
          <p:nvPr/>
        </p:nvSpPr>
        <p:spPr>
          <a:xfrm>
            <a:off x="689986" y="1024931"/>
            <a:ext cx="10812027" cy="1200329"/>
          </a:xfrm>
          <a:prstGeom prst="rect">
            <a:avLst/>
          </a:prstGeom>
          <a:noFill/>
        </p:spPr>
        <p:txBody>
          <a:bodyPr wrap="square" rtlCol="0">
            <a:spAutoFit/>
          </a:bodyPr>
          <a:lstStyle/>
          <a:p>
            <a:r>
              <a:rPr lang="en-US" dirty="0"/>
              <a:t>Conclusion:</a:t>
            </a:r>
          </a:p>
          <a:p>
            <a:r>
              <a:rPr lang="en-US" dirty="0"/>
              <a:t>Using our web app can help you make informed decisions about your website variations. By calculating the minimum sample size required for your experiment, you can ensure that you have enough data to make statistically significant decisions.</a:t>
            </a:r>
          </a:p>
        </p:txBody>
      </p:sp>
    </p:spTree>
    <p:extLst>
      <p:ext uri="{BB962C8B-B14F-4D97-AF65-F5344CB8AC3E}">
        <p14:creationId xmlns:p14="http://schemas.microsoft.com/office/powerpoint/2010/main" val="17743940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29</TotalTime>
  <Words>462</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Wingdings</vt:lpstr>
      <vt:lpstr>Organic</vt:lpstr>
      <vt:lpstr>User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Guide</dc:title>
  <dc:creator>Manoj Prapagar</dc:creator>
  <cp:lastModifiedBy>Manoj Prapagar</cp:lastModifiedBy>
  <cp:revision>1</cp:revision>
  <dcterms:created xsi:type="dcterms:W3CDTF">2023-03-21T04:05:18Z</dcterms:created>
  <dcterms:modified xsi:type="dcterms:W3CDTF">2023-03-21T04:35:04Z</dcterms:modified>
</cp:coreProperties>
</file>