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8" r:id="rId4"/>
    <p:sldId id="279" r:id="rId5"/>
    <p:sldId id="280" r:id="rId6"/>
    <p:sldId id="281" r:id="rId7"/>
    <p:sldId id="282" r:id="rId8"/>
    <p:sldId id="283" r:id="rId9"/>
    <p:sldId id="284" r:id="rId10"/>
    <p:sldId id="259" r:id="rId11"/>
    <p:sldId id="263" r:id="rId12"/>
    <p:sldId id="264" r:id="rId13"/>
    <p:sldId id="285" r:id="rId14"/>
    <p:sldId id="286" r:id="rId15"/>
    <p:sldId id="268" r:id="rId16"/>
    <p:sldId id="270" r:id="rId17"/>
    <p:sldId id="278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849"/>
    <a:srgbClr val="F46970"/>
    <a:srgbClr val="53C780"/>
    <a:srgbClr val="67D993"/>
    <a:srgbClr val="F8F8F8"/>
    <a:srgbClr val="054487"/>
    <a:srgbClr val="1173B0"/>
    <a:srgbClr val="080808"/>
    <a:srgbClr val="333333"/>
    <a:srgbClr val="EC8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366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2016/6/13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5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2016/6/13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2016/6/13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02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2016/6/13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89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2016/6/13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0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2016/6/13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53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2016/6/13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5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2016/6/13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7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2016/6/13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1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2016/6/13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4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2016/6/13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87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D2DF-EA40-424B-9200-EEB89F240BBC}" type="datetimeFigureOut">
              <a:rPr lang="zh-CN" altLang="en-US" smtClean="0"/>
              <a:t>2016/6/13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34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13234"/>
            <a:ext cx="5344788" cy="331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1680" y="1421698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西电学业帮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1760" y="2500363"/>
            <a:ext cx="701457" cy="701457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十字形 6"/>
          <p:cNvSpPr/>
          <p:nvPr/>
        </p:nvSpPr>
        <p:spPr>
          <a:xfrm>
            <a:off x="5003634" y="2491051"/>
            <a:ext cx="720080" cy="720080"/>
          </a:xfrm>
          <a:prstGeom prst="plus">
            <a:avLst/>
          </a:prstGeom>
          <a:solidFill>
            <a:srgbClr val="67D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689695" y="2482361"/>
            <a:ext cx="737461" cy="737461"/>
          </a:xfrm>
          <a:prstGeom prst="ellipse">
            <a:avLst/>
          </a:prstGeom>
          <a:solidFill>
            <a:srgbClr val="6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6300192" y="2509674"/>
            <a:ext cx="792088" cy="682834"/>
          </a:xfrm>
          <a:prstGeom prst="triangle">
            <a:avLst/>
          </a:prstGeom>
          <a:solidFill>
            <a:srgbClr val="FA9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48022"/>
            <a:ext cx="611560" cy="323528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40221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rPr>
              <a:t>内容建模</a:t>
            </a:r>
            <a:endParaRPr lang="zh-CN" altLang="en-US" dirty="0">
              <a:solidFill>
                <a:srgbClr val="F469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6" r="5831"/>
          <a:stretch/>
        </p:blipFill>
        <p:spPr>
          <a:xfrm>
            <a:off x="3419872" y="448022"/>
            <a:ext cx="5472608" cy="4184960"/>
          </a:xfrm>
          <a:prstGeom prst="rect">
            <a:avLst/>
          </a:prstGeom>
        </p:spPr>
      </p:pic>
      <p:sp>
        <p:nvSpPr>
          <p:cNvPr id="37" name="TextBox 40"/>
          <p:cNvSpPr txBox="1"/>
          <p:nvPr/>
        </p:nvSpPr>
        <p:spPr>
          <a:xfrm>
            <a:off x="305780" y="1203598"/>
            <a:ext cx="29700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zh-CN" altLang="en-US" sz="2000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r>
              <a:rPr lang="zh-CN" altLang="en-US" sz="2000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分为资源、用户、课程、活动、教学几个实体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为实体添加性质及方法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创建相关</a:t>
            </a:r>
            <a:r>
              <a:rPr lang="zh-CN" altLang="en-US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</a:t>
            </a:r>
            <a:endParaRPr lang="zh-CN" altLang="en-US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4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59632" y="1403160"/>
            <a:ext cx="1800200" cy="2032686"/>
            <a:chOff x="1259632" y="1419622"/>
            <a:chExt cx="1152128" cy="1300919"/>
          </a:xfrm>
        </p:grpSpPr>
        <p:sp>
          <p:nvSpPr>
            <p:cNvPr id="3" name="椭圆 2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F2A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78177" y="2531300"/>
            <a:ext cx="1237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about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21" y="1620076"/>
            <a:ext cx="1002963" cy="1002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7904" y="1680359"/>
            <a:ext cx="439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应用架构</a:t>
            </a:r>
            <a:endParaRPr lang="zh-CN" altLang="en-US" sz="8000" dirty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7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448022"/>
            <a:ext cx="611560" cy="369332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568" y="44802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2A849"/>
                </a:solidFill>
                <a:latin typeface="微软雅黑" pitchFamily="34" charset="-122"/>
                <a:ea typeface="微软雅黑" pitchFamily="34" charset="-122"/>
              </a:rPr>
              <a:t>层次结构</a:t>
            </a:r>
            <a:endParaRPr lang="zh-CN" altLang="en-US" dirty="0">
              <a:solidFill>
                <a:srgbClr val="F2A8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5536" y="1059582"/>
            <a:ext cx="4824536" cy="376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/>
              <a:t> </a:t>
            </a:r>
            <a:r>
              <a:rPr lang="zh-CN" altLang="en-US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</a:t>
            </a:r>
            <a: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业务应用</a:t>
            </a:r>
            <a:r>
              <a:rPr lang="zh-CN" altLang="en-US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划分为：</a:t>
            </a:r>
            <a:endParaRPr lang="en-US" altLang="zh-CN" sz="1200" dirty="0" smtClean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zh-CN" altLang="en-US" sz="1200" b="1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zh-CN" altLang="en-US" sz="1200" b="1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用户提供一种交互式操作的界面。</a:t>
            </a:r>
            <a: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该层包含：</a:t>
            </a:r>
            <a:endParaRPr lang="en-US" altLang="zh-CN" sz="1200" dirty="0" smtClean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Web </a:t>
            </a:r>
            <a:r>
              <a:rPr lang="en-US" altLang="zh-CN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Pages</a:t>
            </a:r>
            <a: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用于创建网站和</a:t>
            </a:r>
            <a:r>
              <a:rPr lang="en-US" altLang="zh-CN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r>
              <a:rPr lang="zh-CN" altLang="en-US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Search </a:t>
            </a:r>
            <a:r>
              <a:rPr lang="en-US" altLang="zh-CN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Controls</a:t>
            </a:r>
            <a: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查询控件，插入所有页面，用于搜寻</a:t>
            </a:r>
            <a:r>
              <a:rPr lang="zh-CN" altLang="en-US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User Controls</a:t>
            </a:r>
            <a:r>
              <a:rPr lang="zh-CN" altLang="en-US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代码进行控制，从而更好的实现代码</a:t>
            </a:r>
            <a:r>
              <a:rPr lang="zh-CN" altLang="en-US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复用。</a:t>
            </a:r>
            <a:endParaRPr lang="en-US" altLang="zh-CN" sz="1200" dirty="0" smtClean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200" b="1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逻辑层</a:t>
            </a:r>
            <a:r>
              <a:rPr lang="zh-CN" altLang="en-US" sz="1200" b="1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业务的逻辑</a:t>
            </a:r>
            <a: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zh-CN" altLang="en-US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包含：</a:t>
            </a:r>
            <a:endParaRPr lang="en-US" altLang="zh-CN" sz="1200" dirty="0" smtClean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Search </a:t>
            </a:r>
            <a:r>
              <a:rPr lang="en-US" altLang="zh-CN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</a:t>
            </a:r>
            <a: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用于处理所有有关搜索的业务</a:t>
            </a:r>
            <a:r>
              <a:rPr lang="zh-CN" altLang="en-US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User-related Business</a:t>
            </a:r>
            <a:r>
              <a:rPr lang="zh-CN" altLang="en-US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处理相关业务</a:t>
            </a:r>
            <a:r>
              <a:rPr lang="zh-CN" altLang="en-US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          </a:t>
            </a:r>
            <a:endParaRPr lang="en-US" altLang="zh-CN" sz="1200" dirty="0" smtClean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Date </a:t>
            </a:r>
            <a:r>
              <a:rPr lang="en-US" altLang="zh-CN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 Layer(ADL)</a:t>
            </a:r>
            <a: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为上述两个业务提供服务</a:t>
            </a:r>
            <a:r>
              <a:rPr lang="zh-CN" altLang="en-US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200" b="1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zh-CN" altLang="en-US" sz="1200" b="1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</a:t>
            </a:r>
            <a:r>
              <a:rPr lang="zh-CN" altLang="en-US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</a:t>
            </a:r>
            <a:endParaRPr lang="en-US" altLang="zh-CN" sz="1200" dirty="0" smtClean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zh-CN" altLang="en-US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包含：</a:t>
            </a:r>
            <a:endParaRPr lang="en-US" altLang="zh-CN" sz="1200" dirty="0" smtClean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Tables</a:t>
            </a:r>
            <a: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是为该网站提供数据支持的所有</a:t>
            </a:r>
            <a:r>
              <a:rPr lang="zh-CN" altLang="en-US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endParaRPr lang="en-US" altLang="zh-CN" sz="1200" dirty="0" smtClean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dirty="0" err="1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DateBase</a:t>
            </a:r>
            <a: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是用于创建表格的相关软件</a:t>
            </a:r>
            <a:r>
              <a:rPr lang="zh-CN" altLang="en-US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Others</a:t>
            </a:r>
            <a: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其它相关支持。</a:t>
            </a:r>
            <a:endParaRPr lang="zh-CN" altLang="en-US" sz="1200" dirty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42233"/>
            <a:ext cx="3493039" cy="470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448022"/>
            <a:ext cx="611560" cy="369332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568" y="44802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2A849"/>
                </a:solidFill>
                <a:latin typeface="微软雅黑" pitchFamily="34" charset="-122"/>
                <a:ea typeface="微软雅黑" pitchFamily="34" charset="-122"/>
              </a:rPr>
              <a:t>数据架构图</a:t>
            </a:r>
            <a:endParaRPr lang="zh-CN" altLang="en-US" dirty="0">
              <a:solidFill>
                <a:srgbClr val="F2A8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512" y="987574"/>
            <a:ext cx="388843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数据架构图通过分层主要展示以下的功能：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访问（应用层）：通过</a:t>
            </a:r>
            <a:r>
              <a:rPr lang="en-US" altLang="zh-CN" sz="14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扩展或应用服务器进行访问</a:t>
            </a:r>
            <a:r>
              <a:rPr lang="en-US" altLang="zh-CN" sz="14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浏览器验证用户，有异常交给</a:t>
            </a:r>
            <a:r>
              <a:rPr lang="en-US" altLang="zh-CN" sz="14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应用服务器</a:t>
            </a:r>
            <a:r>
              <a:rPr lang="zh-CN" altLang="en-US" sz="14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400" dirty="0" smtClean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en-US" altLang="zh-CN" sz="14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驱动层</a:t>
            </a:r>
            <a:r>
              <a:rPr lang="en-US" altLang="zh-CN" sz="14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：客户安装了该应用后，即可实现数据的处理和存储，包括各类学习资料及老师信息，课程信息等，实现数据的完整性维护</a:t>
            </a:r>
            <a:r>
              <a:rPr lang="en-US" altLang="zh-CN" sz="14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应用程序响应服务器，连接到数据库服务器；一个数据库含有各种成分，包括表、记录、索引等。采用了数据库服务器，运行一个或多个共享的数据库，还执行系统的所有数据库命令和</a:t>
            </a:r>
            <a:r>
              <a:rPr lang="zh-CN" altLang="en-US" sz="14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400" dirty="0" smtClean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14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调用（数据库） ：采用结构化数据</a:t>
            </a:r>
            <a:r>
              <a:rPr lang="en-US" altLang="zh-CN" sz="14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14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于存储和访问来往于数据库的数据所需的命令和逻辑</a:t>
            </a:r>
            <a:r>
              <a:rPr lang="en-US" altLang="zh-CN" sz="14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/JDBC</a:t>
            </a:r>
            <a:r>
              <a:rPr lang="zh-CN" altLang="en-US" sz="14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en-US" altLang="zh-CN" sz="14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DBC</a:t>
            </a:r>
            <a:r>
              <a:rPr lang="zh-CN" altLang="en-US" sz="14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数据库连接请求，与存储信息进行交互。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51270"/>
            <a:ext cx="4667920" cy="41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448022"/>
            <a:ext cx="611560" cy="369332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568" y="44802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2A849"/>
                </a:solidFill>
                <a:latin typeface="微软雅黑" pitchFamily="34" charset="-122"/>
                <a:ea typeface="微软雅黑" pitchFamily="34" charset="-122"/>
              </a:rPr>
              <a:t>集成</a:t>
            </a:r>
            <a:r>
              <a:rPr lang="zh-CN" altLang="en-US" dirty="0" smtClean="0">
                <a:solidFill>
                  <a:srgbClr val="F2A849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dirty="0">
              <a:solidFill>
                <a:srgbClr val="F2A8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3300" y="915566"/>
            <a:ext cx="373062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6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采取门户</a:t>
            </a:r>
            <a:r>
              <a:rPr lang="zh-CN" altLang="en-US" sz="16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</a:t>
            </a:r>
            <a:r>
              <a:rPr lang="zh-CN" altLang="en-US" sz="16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门户</a:t>
            </a:r>
            <a:r>
              <a:rPr lang="zh-CN" altLang="en-US" sz="16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Portal</a:t>
            </a:r>
            <a:r>
              <a:rPr lang="zh-CN" altLang="en-US" sz="16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）：是</a:t>
            </a:r>
            <a:r>
              <a:rPr lang="zh-CN" altLang="en-US" sz="16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指基于</a:t>
            </a:r>
            <a:r>
              <a:rPr lang="en-US" altLang="zh-CN" sz="16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技术，并针对具体用户或社区的应用平台，是一种展示层面的</a:t>
            </a:r>
            <a:r>
              <a:rPr lang="zh-CN" altLang="en-US" sz="16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集成。</a:t>
            </a:r>
            <a:endParaRPr lang="en-US" altLang="zh-CN" sz="1600" dirty="0" smtClean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16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了一种简便、统一的方法来存储和访问文档</a:t>
            </a:r>
            <a:r>
              <a:rPr lang="zh-CN" altLang="en-US" sz="16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和数据。</a:t>
            </a:r>
            <a:endParaRPr lang="en-US" altLang="zh-CN" sz="1600" dirty="0" smtClean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</a:t>
            </a:r>
            <a:r>
              <a:rPr lang="zh-CN" altLang="en-US" sz="16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来自大量数据的</a:t>
            </a:r>
            <a:r>
              <a:rPr lang="zh-CN" altLang="en-US" sz="16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600" dirty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6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种且简单易</a:t>
            </a:r>
            <a:r>
              <a:rPr lang="zh-CN" altLang="en-US" sz="16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用的门户网站形式交付给</a:t>
            </a:r>
            <a:r>
              <a:rPr lang="zh-CN" altLang="en-US" sz="16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用户。</a:t>
            </a:r>
            <a:endParaRPr lang="en-US" altLang="zh-CN" sz="1600" dirty="0" smtClean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958909"/>
            <a:ext cx="4938510" cy="298099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79912" y="4025265"/>
            <a:ext cx="52920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</a:t>
            </a:r>
            <a: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应用框架，将各种数据资源和互联网资源集成到“西电学业帮”这个资源共享平台之上，并以统一的用户界面提供给用户，并建立用户对用户的信息通道</a:t>
            </a:r>
            <a:r>
              <a:rPr lang="en-US" altLang="zh-CN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使用户能够分享和获得所需的各种信息。用户则是通过</a:t>
            </a:r>
            <a:r>
              <a:rPr lang="en-US" altLang="zh-CN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服务器，来实现请求</a:t>
            </a:r>
            <a:r>
              <a:rPr lang="en-US" altLang="zh-CN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响应的范例以及与</a:t>
            </a:r>
            <a:r>
              <a:rPr lang="en-US" altLang="zh-CN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portlet</a:t>
            </a:r>
            <a:r>
              <a:rPr lang="zh-CN" altLang="en-US" sz="1200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的交互。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09898" y="1680359"/>
            <a:ext cx="49608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应用设计</a:t>
            </a:r>
            <a:endParaRPr lang="zh-CN" altLang="en-US" sz="8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59632" y="1373972"/>
            <a:ext cx="1889822" cy="2133882"/>
            <a:chOff x="1259632" y="1373972"/>
            <a:chExt cx="1889822" cy="2133882"/>
          </a:xfrm>
        </p:grpSpPr>
        <p:grpSp>
          <p:nvGrpSpPr>
            <p:cNvPr id="2" name="组合 1"/>
            <p:cNvGrpSpPr/>
            <p:nvPr/>
          </p:nvGrpSpPr>
          <p:grpSpPr>
            <a:xfrm>
              <a:off x="1259632" y="1373972"/>
              <a:ext cx="1889822" cy="2133882"/>
              <a:chOff x="1259632" y="1419622"/>
              <a:chExt cx="1152128" cy="130091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647719" y="2483510"/>
              <a:ext cx="1299254" cy="548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</a:rPr>
                <a:t>about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9" name="饼形 8"/>
            <p:cNvSpPr/>
            <p:nvPr/>
          </p:nvSpPr>
          <p:spPr>
            <a:xfrm>
              <a:off x="1803529" y="1667236"/>
              <a:ext cx="825279" cy="825279"/>
            </a:xfrm>
            <a:prstGeom prst="pie">
              <a:avLst>
                <a:gd name="adj1" fmla="val 0"/>
                <a:gd name="adj2" fmla="val 1693620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饼形 10"/>
            <p:cNvSpPr/>
            <p:nvPr/>
          </p:nvSpPr>
          <p:spPr>
            <a:xfrm rot="18825945">
              <a:off x="1829617" y="1578742"/>
              <a:ext cx="918490" cy="918490"/>
            </a:xfrm>
            <a:prstGeom prst="pie">
              <a:avLst>
                <a:gd name="adj1" fmla="val 19821009"/>
                <a:gd name="adj2" fmla="val 27546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448022"/>
            <a:ext cx="2267744" cy="369332"/>
            <a:chOff x="0" y="448022"/>
            <a:chExt cx="2267744" cy="369332"/>
          </a:xfrm>
        </p:grpSpPr>
        <p:sp>
          <p:nvSpPr>
            <p:cNvPr id="2" name="矩形 1"/>
            <p:cNvSpPr/>
            <p:nvPr/>
          </p:nvSpPr>
          <p:spPr>
            <a:xfrm>
              <a:off x="0" y="448022"/>
              <a:ext cx="611560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A849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3568" y="448022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应用设计</a:t>
              </a:r>
              <a:endParaRPr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924124" y="1677882"/>
            <a:ext cx="1152128" cy="1152128"/>
            <a:chOff x="4572000" y="1995686"/>
            <a:chExt cx="1152128" cy="1152128"/>
          </a:xfrm>
        </p:grpSpPr>
        <p:sp>
          <p:nvSpPr>
            <p:cNvPr id="7" name="椭圆 4"/>
            <p:cNvSpPr/>
            <p:nvPr/>
          </p:nvSpPr>
          <p:spPr>
            <a:xfrm>
              <a:off x="4572000" y="1995686"/>
              <a:ext cx="1152128" cy="1152128"/>
            </a:xfrm>
            <a:custGeom>
              <a:avLst/>
              <a:gdLst/>
              <a:ahLst/>
              <a:cxnLst/>
              <a:rect l="l" t="t" r="r" b="b"/>
              <a:pathLst>
                <a:path w="1152128" h="1152128">
                  <a:moveTo>
                    <a:pt x="576064" y="0"/>
                  </a:moveTo>
                  <a:lnTo>
                    <a:pt x="1152128" y="0"/>
                  </a:lnTo>
                  <a:lnTo>
                    <a:pt x="1152128" y="576064"/>
                  </a:lnTo>
                  <a:cubicBezTo>
                    <a:pt x="1152128" y="894215"/>
                    <a:pt x="894215" y="1152128"/>
                    <a:pt x="576064" y="1152128"/>
                  </a:cubicBez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1173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726" y="2277014"/>
              <a:ext cx="596675" cy="596675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6890593" y="1677882"/>
            <a:ext cx="1152128" cy="1152128"/>
            <a:chOff x="6084168" y="1995686"/>
            <a:chExt cx="1152128" cy="1152128"/>
          </a:xfrm>
        </p:grpSpPr>
        <p:sp>
          <p:nvSpPr>
            <p:cNvPr id="9" name="椭圆 4"/>
            <p:cNvSpPr/>
            <p:nvPr/>
          </p:nvSpPr>
          <p:spPr>
            <a:xfrm>
              <a:off x="6084168" y="1995686"/>
              <a:ext cx="1152128" cy="1152128"/>
            </a:xfrm>
            <a:custGeom>
              <a:avLst/>
              <a:gdLst/>
              <a:ahLst/>
              <a:cxnLst/>
              <a:rect l="l" t="t" r="r" b="b"/>
              <a:pathLst>
                <a:path w="1152128" h="1152128">
                  <a:moveTo>
                    <a:pt x="576064" y="0"/>
                  </a:moveTo>
                  <a:lnTo>
                    <a:pt x="1152128" y="0"/>
                  </a:lnTo>
                  <a:lnTo>
                    <a:pt x="1152128" y="576064"/>
                  </a:lnTo>
                  <a:cubicBezTo>
                    <a:pt x="1152128" y="894215"/>
                    <a:pt x="894215" y="1152128"/>
                    <a:pt x="576064" y="1152128"/>
                  </a:cubicBez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0544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7126" y="2247064"/>
              <a:ext cx="589829" cy="58982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2957654" y="1677882"/>
            <a:ext cx="1152128" cy="1152128"/>
            <a:chOff x="2915816" y="1995686"/>
            <a:chExt cx="1152128" cy="1152128"/>
          </a:xfrm>
        </p:grpSpPr>
        <p:sp>
          <p:nvSpPr>
            <p:cNvPr id="8" name="椭圆 4"/>
            <p:cNvSpPr/>
            <p:nvPr/>
          </p:nvSpPr>
          <p:spPr>
            <a:xfrm>
              <a:off x="2915816" y="1995686"/>
              <a:ext cx="1152128" cy="1152128"/>
            </a:xfrm>
            <a:custGeom>
              <a:avLst/>
              <a:gdLst/>
              <a:ahLst/>
              <a:cxnLst/>
              <a:rect l="l" t="t" r="r" b="b"/>
              <a:pathLst>
                <a:path w="1152128" h="1152128">
                  <a:moveTo>
                    <a:pt x="576064" y="0"/>
                  </a:moveTo>
                  <a:lnTo>
                    <a:pt x="1152128" y="0"/>
                  </a:lnTo>
                  <a:lnTo>
                    <a:pt x="1152128" y="576064"/>
                  </a:lnTo>
                  <a:cubicBezTo>
                    <a:pt x="1152128" y="894215"/>
                    <a:pt x="894215" y="1152128"/>
                    <a:pt x="576064" y="1152128"/>
                  </a:cubicBez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0544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3139" y="2277014"/>
              <a:ext cx="529930" cy="529930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991184" y="1677882"/>
            <a:ext cx="1152128" cy="1152128"/>
            <a:chOff x="1475656" y="1995686"/>
            <a:chExt cx="1152128" cy="1152128"/>
          </a:xfrm>
        </p:grpSpPr>
        <p:sp>
          <p:nvSpPr>
            <p:cNvPr id="5" name="椭圆 4"/>
            <p:cNvSpPr/>
            <p:nvPr/>
          </p:nvSpPr>
          <p:spPr>
            <a:xfrm>
              <a:off x="1475656" y="1995686"/>
              <a:ext cx="1152128" cy="1152128"/>
            </a:xfrm>
            <a:custGeom>
              <a:avLst/>
              <a:gdLst/>
              <a:ahLst/>
              <a:cxnLst/>
              <a:rect l="l" t="t" r="r" b="b"/>
              <a:pathLst>
                <a:path w="1152128" h="1152128">
                  <a:moveTo>
                    <a:pt x="576064" y="0"/>
                  </a:moveTo>
                  <a:lnTo>
                    <a:pt x="1152128" y="0"/>
                  </a:lnTo>
                  <a:lnTo>
                    <a:pt x="1152128" y="576064"/>
                  </a:lnTo>
                  <a:cubicBezTo>
                    <a:pt x="1152128" y="894215"/>
                    <a:pt x="894215" y="1152128"/>
                    <a:pt x="576064" y="1152128"/>
                  </a:cubicBez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1173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985" y="2277014"/>
              <a:ext cx="589470" cy="58947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467544" y="3480559"/>
            <a:ext cx="2103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系统状态可见性</a:t>
            </a:r>
            <a:endParaRPr lang="en-US" altLang="zh-CN" sz="1600" dirty="0" smtClean="0">
              <a:solidFill>
                <a:srgbClr val="1173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用户的操控和</a:t>
            </a:r>
            <a:r>
              <a:rPr lang="zh-CN" altLang="en-US" sz="1600" dirty="0" smtClean="0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</a:t>
            </a:r>
            <a:endParaRPr lang="en-US" altLang="zh-CN" sz="1600" dirty="0" smtClean="0">
              <a:solidFill>
                <a:srgbClr val="1173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rgbClr val="1173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 smtClean="0">
              <a:solidFill>
                <a:srgbClr val="1173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 smtClean="0">
              <a:solidFill>
                <a:srgbClr val="1173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 dirty="0">
              <a:solidFill>
                <a:srgbClr val="1173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55556" y="3092168"/>
            <a:ext cx="114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1173B0"/>
                </a:solidFill>
                <a:latin typeface="微软雅黑" pitchFamily="34" charset="-122"/>
                <a:ea typeface="微软雅黑" pitchFamily="34" charset="-122"/>
              </a:rPr>
              <a:t>交互设计</a:t>
            </a:r>
            <a:endParaRPr lang="zh-CN" altLang="en-US" b="1" dirty="0">
              <a:solidFill>
                <a:srgbClr val="1173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52958" y="3461500"/>
            <a:ext cx="17192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上下布局</a:t>
            </a:r>
            <a:endParaRPr lang="en-US" altLang="zh-CN" sz="1600" dirty="0">
              <a:solidFill>
                <a:srgbClr val="1173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极简主义</a:t>
            </a:r>
            <a:endParaRPr lang="en-US" altLang="zh-CN" sz="1600" dirty="0">
              <a:solidFill>
                <a:srgbClr val="1173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低饱和度色调</a:t>
            </a:r>
            <a:endParaRPr lang="en-US" altLang="zh-CN" sz="1600" dirty="0">
              <a:solidFill>
                <a:srgbClr val="1173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扁平化</a:t>
            </a:r>
            <a:endParaRPr lang="zh-CN" altLang="en-US" sz="1600" dirty="0">
              <a:solidFill>
                <a:srgbClr val="1173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52938" y="3092168"/>
            <a:ext cx="112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1173B0"/>
                </a:solidFill>
                <a:latin typeface="微软雅黑" pitchFamily="34" charset="-122"/>
                <a:ea typeface="微软雅黑" pitchFamily="34" charset="-122"/>
              </a:rPr>
              <a:t>展示设计</a:t>
            </a:r>
            <a:endParaRPr lang="zh-CN" altLang="en-US" b="1" dirty="0">
              <a:solidFill>
                <a:srgbClr val="1173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70722" y="3480559"/>
            <a:ext cx="201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一致性和标准化</a:t>
            </a:r>
            <a:endParaRPr lang="en-US" altLang="zh-CN" sz="1600" dirty="0" smtClean="0">
              <a:solidFill>
                <a:srgbClr val="0544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认知而不是记忆</a:t>
            </a:r>
            <a:endParaRPr lang="en-US" altLang="zh-CN" sz="1600" dirty="0" smtClean="0">
              <a:solidFill>
                <a:srgbClr val="0544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层次结构</a:t>
            </a:r>
            <a:endParaRPr lang="en-US" altLang="zh-CN" sz="1600" dirty="0" smtClean="0">
              <a:solidFill>
                <a:srgbClr val="0544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全局导航</a:t>
            </a:r>
            <a:endParaRPr lang="zh-CN" altLang="en-US" sz="1600" dirty="0">
              <a:solidFill>
                <a:srgbClr val="0544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99772" y="3092168"/>
            <a:ext cx="121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内容设计</a:t>
            </a:r>
            <a:endParaRPr lang="zh-CN" altLang="en-US" b="1" dirty="0">
              <a:solidFill>
                <a:srgbClr val="05448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1390" y="3461500"/>
            <a:ext cx="2172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响应式设计</a:t>
            </a:r>
            <a:endParaRPr lang="zh-CN" altLang="en-US" sz="1600" dirty="0">
              <a:solidFill>
                <a:srgbClr val="0544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20272" y="3092168"/>
            <a:ext cx="206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功能设计</a:t>
            </a:r>
            <a:endParaRPr lang="zh-CN" altLang="en-US" b="1" dirty="0">
              <a:solidFill>
                <a:srgbClr val="05448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21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330524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800" b="1" dirty="0" smtClean="0">
                <a:solidFill>
                  <a:srgbClr val="F46970"/>
                </a:solidFill>
                <a:latin typeface="Adobe Gothic Std B" pitchFamily="34" charset="-128"/>
                <a:ea typeface="Adobe Gothic Std B" pitchFamily="34" charset="-128"/>
              </a:rPr>
              <a:t>THANKS</a:t>
            </a:r>
            <a:endParaRPr lang="zh-CN" altLang="en-US" sz="10800" b="1" dirty="0">
              <a:solidFill>
                <a:srgbClr val="F46970"/>
              </a:solidFill>
              <a:latin typeface="Adobe Gothic Std B" pitchFamily="34" charset="-128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99792" y="2921341"/>
            <a:ext cx="4179497" cy="658520"/>
            <a:chOff x="2411760" y="2842401"/>
            <a:chExt cx="4680520" cy="737461"/>
          </a:xfrm>
        </p:grpSpPr>
        <p:sp>
          <p:nvSpPr>
            <p:cNvPr id="3" name="矩形 2"/>
            <p:cNvSpPr/>
            <p:nvPr/>
          </p:nvSpPr>
          <p:spPr>
            <a:xfrm>
              <a:off x="2411760" y="2860403"/>
              <a:ext cx="701457" cy="701457"/>
            </a:xfrm>
            <a:prstGeom prst="rect">
              <a:avLst/>
            </a:prstGeom>
            <a:solidFill>
              <a:srgbClr val="F2A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十字形 3"/>
            <p:cNvSpPr/>
            <p:nvPr/>
          </p:nvSpPr>
          <p:spPr>
            <a:xfrm>
              <a:off x="5003634" y="2851091"/>
              <a:ext cx="720080" cy="720080"/>
            </a:xfrm>
            <a:prstGeom prst="plus">
              <a:avLst/>
            </a:prstGeom>
            <a:solidFill>
              <a:srgbClr val="67D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689695" y="2842401"/>
              <a:ext cx="737461" cy="737461"/>
            </a:xfrm>
            <a:prstGeom prst="ellipse">
              <a:avLst/>
            </a:prstGeom>
            <a:solidFill>
              <a:srgbClr val="6BF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6300192" y="2869714"/>
              <a:ext cx="792088" cy="682834"/>
            </a:xfrm>
            <a:prstGeom prst="triangle">
              <a:avLst/>
            </a:prstGeom>
            <a:solidFill>
              <a:srgbClr val="FA9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07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887924" y="1776054"/>
            <a:ext cx="1152128" cy="1300919"/>
            <a:chOff x="1259632" y="1419622"/>
            <a:chExt cx="1152128" cy="1300919"/>
          </a:xfrm>
        </p:grpSpPr>
        <p:sp>
          <p:nvSpPr>
            <p:cNvPr id="33" name="椭圆 32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F2A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619672" y="1774887"/>
            <a:ext cx="1152128" cy="1300919"/>
            <a:chOff x="1259632" y="1419622"/>
            <a:chExt cx="1152128" cy="1300919"/>
          </a:xfrm>
        </p:grpSpPr>
        <p:sp>
          <p:nvSpPr>
            <p:cNvPr id="2" name="椭圆 1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F46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56176" y="1774887"/>
            <a:ext cx="1152128" cy="1300919"/>
            <a:chOff x="1259632" y="1419622"/>
            <a:chExt cx="1152128" cy="1300919"/>
          </a:xfrm>
        </p:grpSpPr>
        <p:sp>
          <p:nvSpPr>
            <p:cNvPr id="10" name="椭圆 9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375" y="1991805"/>
            <a:ext cx="507937" cy="5079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99691" y="2418442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about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2514" y="2418442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about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18817" y="2418442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about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65241" y="627534"/>
            <a:ext cx="2221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CONTEXT</a:t>
            </a:r>
            <a:endParaRPr lang="zh-CN" alt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03648" y="31791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应用建模</a:t>
            </a:r>
            <a:endParaRPr lang="zh-CN" altLang="en-US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07904" y="31791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zh-CN" altLang="en-US" dirty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12160" y="31791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应用设计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766" y="1974110"/>
            <a:ext cx="525632" cy="52563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19" y="1991805"/>
            <a:ext cx="507937" cy="50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31640" y="1419622"/>
            <a:ext cx="1785621" cy="2016224"/>
            <a:chOff x="1187624" y="1774887"/>
            <a:chExt cx="1152128" cy="1300919"/>
          </a:xfrm>
        </p:grpSpPr>
        <p:grpSp>
          <p:nvGrpSpPr>
            <p:cNvPr id="2" name="组合 1"/>
            <p:cNvGrpSpPr/>
            <p:nvPr/>
          </p:nvGrpSpPr>
          <p:grpSpPr>
            <a:xfrm>
              <a:off x="1187624" y="1774887"/>
              <a:ext cx="1152128" cy="1300919"/>
              <a:chOff x="1259632" y="1419622"/>
              <a:chExt cx="1152128" cy="130091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F469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434530" y="2496128"/>
              <a:ext cx="728783" cy="33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</a:rPr>
                <a:t>about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8" y="1974110"/>
              <a:ext cx="525632" cy="525632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3563888" y="1608351"/>
            <a:ext cx="439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应用建模</a:t>
            </a:r>
            <a:endParaRPr lang="zh-CN" altLang="en-US" sz="8000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68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48022"/>
            <a:ext cx="611560" cy="323528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40221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rPr>
              <a:t>超文本</a:t>
            </a:r>
            <a:r>
              <a:rPr lang="zh-CN" altLang="en-US" dirty="0" smtClean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rPr>
              <a:t>建模</a:t>
            </a:r>
            <a:endParaRPr lang="zh-CN" altLang="en-US" dirty="0">
              <a:solidFill>
                <a:srgbClr val="F469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93" y="915566"/>
            <a:ext cx="6619875" cy="380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48022"/>
            <a:ext cx="611560" cy="323528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40221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r>
              <a:rPr lang="zh-CN" altLang="en-US" dirty="0" smtClean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rPr>
              <a:t>建模</a:t>
            </a:r>
            <a:endParaRPr lang="zh-CN" altLang="en-US" dirty="0">
              <a:solidFill>
                <a:srgbClr val="F469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729" y="115921"/>
            <a:ext cx="4055043" cy="487665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493143" y="627534"/>
            <a:ext cx="1656689" cy="698256"/>
            <a:chOff x="1115111" y="1868967"/>
            <a:chExt cx="1656689" cy="698256"/>
          </a:xfrm>
        </p:grpSpPr>
        <p:grpSp>
          <p:nvGrpSpPr>
            <p:cNvPr id="7" name="组合 6"/>
            <p:cNvGrpSpPr/>
            <p:nvPr/>
          </p:nvGrpSpPr>
          <p:grpSpPr>
            <a:xfrm>
              <a:off x="1187624" y="1923678"/>
              <a:ext cx="1478310" cy="574898"/>
              <a:chOff x="1259632" y="2067694"/>
              <a:chExt cx="1296144" cy="504056"/>
            </a:xfrm>
          </p:grpSpPr>
          <p:cxnSp>
            <p:nvCxnSpPr>
              <p:cNvPr id="10" name="直接连接符 9"/>
              <p:cNvCxnSpPr/>
              <p:nvPr/>
            </p:nvCxnSpPr>
            <p:spPr>
              <a:xfrm flipV="1">
                <a:off x="1259632" y="2067695"/>
                <a:ext cx="576064" cy="504055"/>
              </a:xfrm>
              <a:prstGeom prst="line">
                <a:avLst/>
              </a:prstGeom>
              <a:ln w="19050">
                <a:solidFill>
                  <a:srgbClr val="F469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35696" y="2067694"/>
                <a:ext cx="720080" cy="1"/>
              </a:xfrm>
              <a:prstGeom prst="line">
                <a:avLst/>
              </a:prstGeom>
              <a:ln w="19050">
                <a:solidFill>
                  <a:srgbClr val="F469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椭圆 7"/>
            <p:cNvSpPr/>
            <p:nvPr/>
          </p:nvSpPr>
          <p:spPr>
            <a:xfrm>
              <a:off x="2629930" y="1868967"/>
              <a:ext cx="141870" cy="141870"/>
            </a:xfrm>
            <a:prstGeom prst="ellipse">
              <a:avLst/>
            </a:prstGeom>
            <a:solidFill>
              <a:srgbClr val="F46970"/>
            </a:solidFill>
            <a:ln>
              <a:solidFill>
                <a:srgbClr val="F469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15111" y="2465834"/>
              <a:ext cx="101389" cy="101389"/>
            </a:xfrm>
            <a:prstGeom prst="ellipse">
              <a:avLst/>
            </a:prstGeom>
            <a:solidFill>
              <a:srgbClr val="F46970"/>
            </a:solidFill>
            <a:ln>
              <a:solidFill>
                <a:srgbClr val="F469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10800000" flipV="1">
            <a:off x="6703549" y="1212709"/>
            <a:ext cx="1656689" cy="710969"/>
            <a:chOff x="1115111" y="1868967"/>
            <a:chExt cx="1656689" cy="698256"/>
          </a:xfrm>
          <a:solidFill>
            <a:srgbClr val="F2A849"/>
          </a:solidFill>
        </p:grpSpPr>
        <p:grpSp>
          <p:nvGrpSpPr>
            <p:cNvPr id="13" name="组合 12"/>
            <p:cNvGrpSpPr/>
            <p:nvPr/>
          </p:nvGrpSpPr>
          <p:grpSpPr>
            <a:xfrm>
              <a:off x="1187624" y="1923678"/>
              <a:ext cx="1478310" cy="574898"/>
              <a:chOff x="1259632" y="2067694"/>
              <a:chExt cx="1296144" cy="504056"/>
            </a:xfrm>
            <a:grpFill/>
          </p:grpSpPr>
          <p:cxnSp>
            <p:nvCxnSpPr>
              <p:cNvPr id="16" name="直接连接符 15"/>
              <p:cNvCxnSpPr/>
              <p:nvPr/>
            </p:nvCxnSpPr>
            <p:spPr>
              <a:xfrm flipV="1">
                <a:off x="1259632" y="2067695"/>
                <a:ext cx="576064" cy="504055"/>
              </a:xfrm>
              <a:prstGeom prst="line">
                <a:avLst/>
              </a:prstGeom>
              <a:grpFill/>
              <a:ln w="19050">
                <a:solidFill>
                  <a:srgbClr val="F2A8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835696" y="2067694"/>
                <a:ext cx="720080" cy="1"/>
              </a:xfrm>
              <a:prstGeom prst="line">
                <a:avLst/>
              </a:prstGeom>
              <a:grpFill/>
              <a:ln w="19050">
                <a:solidFill>
                  <a:srgbClr val="F2A8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椭圆 13"/>
            <p:cNvSpPr/>
            <p:nvPr/>
          </p:nvSpPr>
          <p:spPr>
            <a:xfrm>
              <a:off x="2629930" y="1868967"/>
              <a:ext cx="141870" cy="141870"/>
            </a:xfrm>
            <a:prstGeom prst="ellipse">
              <a:avLst/>
            </a:prstGeom>
            <a:grpFill/>
            <a:ln>
              <a:solidFill>
                <a:srgbClr val="F2A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15111" y="2465834"/>
              <a:ext cx="101389" cy="101389"/>
            </a:xfrm>
            <a:prstGeom prst="ellipse">
              <a:avLst/>
            </a:prstGeom>
            <a:grpFill/>
            <a:ln>
              <a:solidFill>
                <a:srgbClr val="F2A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40"/>
          <p:cNvSpPr txBox="1"/>
          <p:nvPr/>
        </p:nvSpPr>
        <p:spPr>
          <a:xfrm>
            <a:off x="1324036" y="1312487"/>
            <a:ext cx="17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导航栏</a:t>
            </a:r>
            <a:endParaRPr lang="zh-CN" altLang="en-US" sz="1600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43"/>
          <p:cNvSpPr txBox="1"/>
          <p:nvPr/>
        </p:nvSpPr>
        <p:spPr>
          <a:xfrm>
            <a:off x="7195972" y="3472759"/>
            <a:ext cx="2200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内容展示区</a:t>
            </a:r>
            <a:endParaRPr lang="zh-CN" altLang="en-US" sz="1600" dirty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46"/>
          <p:cNvSpPr txBox="1"/>
          <p:nvPr/>
        </p:nvSpPr>
        <p:spPr>
          <a:xfrm>
            <a:off x="7400752" y="1867073"/>
            <a:ext cx="17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资源上传区</a:t>
            </a:r>
            <a:endParaRPr lang="zh-CN" altLang="en-US" sz="1600" dirty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 rot="2931518">
            <a:off x="1989592" y="3936010"/>
            <a:ext cx="1490957" cy="1064757"/>
            <a:chOff x="5288059" y="3509998"/>
            <a:chExt cx="1490957" cy="1064757"/>
          </a:xfrm>
        </p:grpSpPr>
        <p:grpSp>
          <p:nvGrpSpPr>
            <p:cNvPr id="18" name="组合 17"/>
            <p:cNvGrpSpPr/>
            <p:nvPr/>
          </p:nvGrpSpPr>
          <p:grpSpPr>
            <a:xfrm rot="18962044" flipV="1">
              <a:off x="5288059" y="3662400"/>
              <a:ext cx="1366408" cy="912355"/>
              <a:chOff x="1115111" y="1671183"/>
              <a:chExt cx="1366408" cy="896040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1187624" y="1671183"/>
                <a:ext cx="1293895" cy="827394"/>
                <a:chOff x="1259632" y="1846312"/>
                <a:chExt cx="1134454" cy="725438"/>
              </a:xfrm>
            </p:grpSpPr>
            <p:cxnSp>
              <p:nvCxnSpPr>
                <p:cNvPr id="21" name="直接连接符 20"/>
                <p:cNvCxnSpPr/>
                <p:nvPr/>
              </p:nvCxnSpPr>
              <p:spPr>
                <a:xfrm flipV="1">
                  <a:off x="1259632" y="2067695"/>
                  <a:ext cx="576064" cy="504055"/>
                </a:xfrm>
                <a:prstGeom prst="line">
                  <a:avLst/>
                </a:prstGeom>
                <a:ln w="19050">
                  <a:solidFill>
                    <a:srgbClr val="F4697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 rot="18962044">
                  <a:off x="1949218" y="1846312"/>
                  <a:ext cx="444868" cy="497571"/>
                </a:xfrm>
                <a:prstGeom prst="line">
                  <a:avLst/>
                </a:prstGeom>
                <a:ln w="19050">
                  <a:solidFill>
                    <a:srgbClr val="F4697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椭圆 19"/>
              <p:cNvSpPr/>
              <p:nvPr/>
            </p:nvSpPr>
            <p:spPr>
              <a:xfrm>
                <a:off x="1115111" y="2465834"/>
                <a:ext cx="101389" cy="101389"/>
              </a:xfrm>
              <a:prstGeom prst="ellipse">
                <a:avLst/>
              </a:prstGeom>
              <a:solidFill>
                <a:srgbClr val="F46970"/>
              </a:solidFill>
              <a:ln>
                <a:solidFill>
                  <a:srgbClr val="F469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6637146" y="3509998"/>
              <a:ext cx="141870" cy="141870"/>
            </a:xfrm>
            <a:prstGeom prst="ellipse">
              <a:avLst/>
            </a:prstGeom>
            <a:solidFill>
              <a:srgbClr val="F46970"/>
            </a:solidFill>
            <a:ln>
              <a:solidFill>
                <a:srgbClr val="F469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493143" y="1243735"/>
            <a:ext cx="1656689" cy="698256"/>
            <a:chOff x="1115111" y="1868967"/>
            <a:chExt cx="1656689" cy="698256"/>
          </a:xfrm>
        </p:grpSpPr>
        <p:grpSp>
          <p:nvGrpSpPr>
            <p:cNvPr id="32" name="组合 31"/>
            <p:cNvGrpSpPr/>
            <p:nvPr/>
          </p:nvGrpSpPr>
          <p:grpSpPr>
            <a:xfrm>
              <a:off x="1187624" y="1923678"/>
              <a:ext cx="1478310" cy="574898"/>
              <a:chOff x="1259632" y="2067694"/>
              <a:chExt cx="1296144" cy="504056"/>
            </a:xfrm>
          </p:grpSpPr>
          <p:cxnSp>
            <p:nvCxnSpPr>
              <p:cNvPr id="35" name="直接连接符 34"/>
              <p:cNvCxnSpPr/>
              <p:nvPr/>
            </p:nvCxnSpPr>
            <p:spPr>
              <a:xfrm flipV="1">
                <a:off x="1259632" y="2067695"/>
                <a:ext cx="576064" cy="504055"/>
              </a:xfrm>
              <a:prstGeom prst="line">
                <a:avLst/>
              </a:prstGeom>
              <a:ln w="19050">
                <a:solidFill>
                  <a:srgbClr val="F469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1835696" y="2067694"/>
                <a:ext cx="720080" cy="1"/>
              </a:xfrm>
              <a:prstGeom prst="line">
                <a:avLst/>
              </a:prstGeom>
              <a:ln w="19050">
                <a:solidFill>
                  <a:srgbClr val="F469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椭圆 32"/>
            <p:cNvSpPr/>
            <p:nvPr/>
          </p:nvSpPr>
          <p:spPr>
            <a:xfrm>
              <a:off x="2629930" y="1868967"/>
              <a:ext cx="141870" cy="141870"/>
            </a:xfrm>
            <a:prstGeom prst="ellipse">
              <a:avLst/>
            </a:prstGeom>
            <a:solidFill>
              <a:srgbClr val="F46970"/>
            </a:solidFill>
            <a:ln>
              <a:solidFill>
                <a:srgbClr val="F469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115111" y="2465834"/>
              <a:ext cx="101389" cy="101389"/>
            </a:xfrm>
            <a:prstGeom prst="ellipse">
              <a:avLst/>
            </a:prstGeom>
            <a:solidFill>
              <a:srgbClr val="F46970"/>
            </a:solidFill>
            <a:ln>
              <a:solidFill>
                <a:srgbClr val="F469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40"/>
          <p:cNvSpPr txBox="1"/>
          <p:nvPr/>
        </p:nvSpPr>
        <p:spPr>
          <a:xfrm>
            <a:off x="1314361" y="1953647"/>
            <a:ext cx="17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搜索栏</a:t>
            </a:r>
            <a:endParaRPr lang="zh-CN" altLang="en-US" sz="1600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 rot="10800000" flipV="1">
            <a:off x="6391711" y="2790926"/>
            <a:ext cx="1656689" cy="710969"/>
            <a:chOff x="1115111" y="1868967"/>
            <a:chExt cx="1656689" cy="698256"/>
          </a:xfrm>
          <a:solidFill>
            <a:srgbClr val="F2A849"/>
          </a:solidFill>
        </p:grpSpPr>
        <p:grpSp>
          <p:nvGrpSpPr>
            <p:cNvPr id="39" name="组合 38"/>
            <p:cNvGrpSpPr/>
            <p:nvPr/>
          </p:nvGrpSpPr>
          <p:grpSpPr>
            <a:xfrm>
              <a:off x="1187624" y="1923678"/>
              <a:ext cx="1478310" cy="574898"/>
              <a:chOff x="1259632" y="2067694"/>
              <a:chExt cx="1296144" cy="504056"/>
            </a:xfrm>
            <a:grpFill/>
          </p:grpSpPr>
          <p:cxnSp>
            <p:nvCxnSpPr>
              <p:cNvPr id="42" name="直接连接符 41"/>
              <p:cNvCxnSpPr/>
              <p:nvPr/>
            </p:nvCxnSpPr>
            <p:spPr>
              <a:xfrm flipV="1">
                <a:off x="1259632" y="2067695"/>
                <a:ext cx="576064" cy="504055"/>
              </a:xfrm>
              <a:prstGeom prst="line">
                <a:avLst/>
              </a:prstGeom>
              <a:grpFill/>
              <a:ln w="19050">
                <a:solidFill>
                  <a:srgbClr val="F2A8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1835696" y="2067694"/>
                <a:ext cx="720080" cy="1"/>
              </a:xfrm>
              <a:prstGeom prst="line">
                <a:avLst/>
              </a:prstGeom>
              <a:grpFill/>
              <a:ln w="19050">
                <a:solidFill>
                  <a:srgbClr val="F2A8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椭圆 39"/>
            <p:cNvSpPr/>
            <p:nvPr/>
          </p:nvSpPr>
          <p:spPr>
            <a:xfrm>
              <a:off x="2629930" y="1868967"/>
              <a:ext cx="141870" cy="141870"/>
            </a:xfrm>
            <a:prstGeom prst="ellipse">
              <a:avLst/>
            </a:prstGeom>
            <a:grpFill/>
            <a:ln>
              <a:solidFill>
                <a:srgbClr val="F2A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115111" y="2465834"/>
              <a:ext cx="101389" cy="101389"/>
            </a:xfrm>
            <a:prstGeom prst="ellipse">
              <a:avLst/>
            </a:prstGeom>
            <a:grpFill/>
            <a:ln>
              <a:solidFill>
                <a:srgbClr val="F2A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TextBox 40"/>
          <p:cNvSpPr txBox="1"/>
          <p:nvPr/>
        </p:nvSpPr>
        <p:spPr>
          <a:xfrm>
            <a:off x="945057" y="3620284"/>
            <a:ext cx="17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1600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744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48022"/>
            <a:ext cx="611560" cy="323528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40221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rPr>
              <a:t>适应性</a:t>
            </a:r>
            <a:r>
              <a:rPr lang="zh-CN" altLang="en-US" dirty="0" smtClean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rPr>
              <a:t>建模</a:t>
            </a:r>
            <a:endParaRPr lang="zh-CN" altLang="en-US" dirty="0">
              <a:solidFill>
                <a:srgbClr val="F469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87" y="469440"/>
            <a:ext cx="4937285" cy="425776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5780" y="1131590"/>
            <a:ext cx="3402124" cy="288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web应用建模的四维结构</a:t>
            </a:r>
            <a:r>
              <a:rPr lang="zh-CN" altLang="en-US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dirty="0" smtClean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zh-CN" altLang="en-US" sz="1600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(Levels)-信息，节点以及相互之间的链接</a:t>
            </a:r>
            <a:r>
              <a:rPr lang="zh-CN" altLang="en-US" sz="1600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1600" dirty="0" smtClean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方面</a:t>
            </a:r>
            <a:r>
              <a:rPr lang="zh-CN" altLang="en-US" sz="1600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(Aspects)-和软件一样:结构和</a:t>
            </a:r>
            <a:r>
              <a:rPr lang="zh-CN" altLang="en-US" sz="1600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600" dirty="0" smtClean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en-US" sz="1600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(Phases)-和应用类型有关的开发</a:t>
            </a:r>
            <a:r>
              <a:rPr lang="zh-CN" altLang="en-US" sz="1600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 dirty="0" smtClean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适应性</a:t>
            </a:r>
            <a:r>
              <a:rPr lang="zh-CN" altLang="en-US" sz="1600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(个性化、定制,Customization)-主要处理上下文(Context)基本信息，整合</a:t>
            </a:r>
          </a:p>
        </p:txBody>
      </p:sp>
    </p:spTree>
    <p:extLst>
      <p:ext uri="{BB962C8B-B14F-4D97-AF65-F5344CB8AC3E}">
        <p14:creationId xmlns:p14="http://schemas.microsoft.com/office/powerpoint/2010/main" val="3555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48022"/>
            <a:ext cx="611560" cy="323528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40221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rPr>
              <a:t>用例图</a:t>
            </a:r>
            <a:endParaRPr lang="zh-CN" altLang="en-US" dirty="0">
              <a:solidFill>
                <a:srgbClr val="F469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59" y="987574"/>
            <a:ext cx="7313549" cy="363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48022"/>
            <a:ext cx="611560" cy="323528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40221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rPr>
              <a:t>活动</a:t>
            </a:r>
            <a:r>
              <a:rPr lang="zh-CN" altLang="en-US" dirty="0" smtClean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dirty="0">
              <a:solidFill>
                <a:srgbClr val="F469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697" y="331624"/>
            <a:ext cx="3989727" cy="4544382"/>
          </a:xfrm>
          <a:prstGeom prst="rect">
            <a:avLst/>
          </a:prstGeom>
        </p:spPr>
      </p:pic>
      <p:sp>
        <p:nvSpPr>
          <p:cNvPr id="5" name="TextBox 40"/>
          <p:cNvSpPr txBox="1"/>
          <p:nvPr/>
        </p:nvSpPr>
        <p:spPr>
          <a:xfrm>
            <a:off x="578045" y="987574"/>
            <a:ext cx="33123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分为以下活动：</a:t>
            </a:r>
            <a:endParaRPr lang="en-US" altLang="zh-CN" sz="1600" dirty="0" smtClean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1600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传资源</a:t>
            </a:r>
            <a:endParaRPr lang="en-US" altLang="zh-CN" sz="1600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下载资源</a:t>
            </a:r>
            <a:endParaRPr lang="en-US" altLang="zh-CN" sz="1600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课程评级</a:t>
            </a:r>
            <a:endParaRPr lang="en-US" altLang="zh-CN" sz="1600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约课换课</a:t>
            </a:r>
            <a:endParaRPr lang="en-US" altLang="zh-CN" sz="1600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发布活动</a:t>
            </a:r>
            <a:endParaRPr lang="en-US" altLang="zh-CN" sz="1600" dirty="0" smtClean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活动图</a:t>
            </a:r>
            <a:r>
              <a:rPr lang="zh-CN" altLang="en-US" sz="1600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，表达流程的一种</a:t>
            </a:r>
            <a:r>
              <a:rPr lang="en-US" altLang="zh-CN" sz="1600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</a:p>
          <a:p>
            <a:r>
              <a:rPr lang="zh-CN" altLang="en-US" sz="1600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同步</a:t>
            </a:r>
            <a:r>
              <a:rPr lang="zh-CN" altLang="en-US" sz="1600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栅，表示并行的活动</a:t>
            </a:r>
            <a:endParaRPr lang="zh-CN" altLang="en-US" sz="1600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5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48022"/>
            <a:ext cx="611560" cy="323528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40221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dirty="0" smtClean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dirty="0">
              <a:solidFill>
                <a:srgbClr val="F469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97" y="123479"/>
            <a:ext cx="4384627" cy="4896544"/>
          </a:xfrm>
          <a:prstGeom prst="rect">
            <a:avLst/>
          </a:prstGeom>
        </p:spPr>
      </p:pic>
      <p:sp>
        <p:nvSpPr>
          <p:cNvPr id="5" name="TextBox 40"/>
          <p:cNvSpPr txBox="1"/>
          <p:nvPr/>
        </p:nvSpPr>
        <p:spPr>
          <a:xfrm>
            <a:off x="305780" y="1203598"/>
            <a:ext cx="34021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功能分为四个部分：</a:t>
            </a:r>
            <a:endParaRPr lang="en-US" altLang="zh-CN" sz="2000" dirty="0" smtClean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搜索浏览（所有分区）</a:t>
            </a:r>
            <a:endParaRPr lang="en-US" altLang="zh-CN" dirty="0" smtClean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发布（资源分享区</a:t>
            </a:r>
            <a:r>
              <a:rPr lang="en-US" altLang="zh-CN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约课换课区</a:t>
            </a:r>
            <a:r>
              <a:rPr lang="en-US" altLang="zh-CN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活动发布区）</a:t>
            </a:r>
            <a:endParaRPr lang="en-US" altLang="zh-CN" dirty="0" smtClean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用户相关（用户创建、登录、信息更改）</a:t>
            </a:r>
            <a:endParaRPr lang="en-US" altLang="zh-CN" dirty="0" smtClean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讨论（打分、评价）</a:t>
            </a:r>
            <a:endParaRPr lang="zh-CN" altLang="en-US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73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471</Words>
  <Application>Microsoft Office PowerPoint</Application>
  <PresentationFormat>全屏显示(16:9)</PresentationFormat>
  <Paragraphs>95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Adobe Gothic Std B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heqing</dc:creator>
  <cp:lastModifiedBy>Nirvana Y</cp:lastModifiedBy>
  <cp:revision>46</cp:revision>
  <dcterms:created xsi:type="dcterms:W3CDTF">2014-07-22T07:42:39Z</dcterms:created>
  <dcterms:modified xsi:type="dcterms:W3CDTF">2016-06-14T10:45:46Z</dcterms:modified>
</cp:coreProperties>
</file>