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94"/>
  </p:notesMasterIdLst>
  <p:handoutMasterIdLst>
    <p:handoutMasterId r:id="rId95"/>
  </p:handoutMasterIdLst>
  <p:sldIdLst>
    <p:sldId id="256" r:id="rId2"/>
    <p:sldId id="259" r:id="rId3"/>
    <p:sldId id="374" r:id="rId4"/>
    <p:sldId id="387" r:id="rId5"/>
    <p:sldId id="378" r:id="rId6"/>
    <p:sldId id="385" r:id="rId7"/>
    <p:sldId id="386" r:id="rId8"/>
    <p:sldId id="390" r:id="rId9"/>
    <p:sldId id="382" r:id="rId10"/>
    <p:sldId id="433" r:id="rId11"/>
    <p:sldId id="388" r:id="rId12"/>
    <p:sldId id="389" r:id="rId13"/>
    <p:sldId id="391" r:id="rId14"/>
    <p:sldId id="392" r:id="rId15"/>
    <p:sldId id="376" r:id="rId16"/>
    <p:sldId id="369" r:id="rId17"/>
    <p:sldId id="370" r:id="rId18"/>
    <p:sldId id="371" r:id="rId19"/>
    <p:sldId id="372" r:id="rId20"/>
    <p:sldId id="373" r:id="rId21"/>
    <p:sldId id="393" r:id="rId22"/>
    <p:sldId id="394" r:id="rId23"/>
    <p:sldId id="395" r:id="rId24"/>
    <p:sldId id="398" r:id="rId25"/>
    <p:sldId id="399" r:id="rId26"/>
    <p:sldId id="396" r:id="rId27"/>
    <p:sldId id="401" r:id="rId28"/>
    <p:sldId id="400" r:id="rId29"/>
    <p:sldId id="402" r:id="rId30"/>
    <p:sldId id="403" r:id="rId31"/>
    <p:sldId id="404" r:id="rId32"/>
    <p:sldId id="340" r:id="rId33"/>
    <p:sldId id="339" r:id="rId34"/>
    <p:sldId id="328" r:id="rId35"/>
    <p:sldId id="329" r:id="rId36"/>
    <p:sldId id="330" r:id="rId37"/>
    <p:sldId id="333" r:id="rId38"/>
    <p:sldId id="336" r:id="rId39"/>
    <p:sldId id="334" r:id="rId40"/>
    <p:sldId id="331" r:id="rId41"/>
    <p:sldId id="341" r:id="rId42"/>
    <p:sldId id="405" r:id="rId43"/>
    <p:sldId id="342" r:id="rId44"/>
    <p:sldId id="343" r:id="rId45"/>
    <p:sldId id="344" r:id="rId46"/>
    <p:sldId id="353" r:id="rId47"/>
    <p:sldId id="354" r:id="rId48"/>
    <p:sldId id="271" r:id="rId49"/>
    <p:sldId id="272" r:id="rId50"/>
    <p:sldId id="273" r:id="rId51"/>
    <p:sldId id="355" r:id="rId52"/>
    <p:sldId id="293" r:id="rId53"/>
    <p:sldId id="257" r:id="rId54"/>
    <p:sldId id="406" r:id="rId55"/>
    <p:sldId id="407" r:id="rId56"/>
    <p:sldId id="408" r:id="rId57"/>
    <p:sldId id="409" r:id="rId58"/>
    <p:sldId id="410" r:id="rId59"/>
    <p:sldId id="294" r:id="rId60"/>
    <p:sldId id="415" r:id="rId61"/>
    <p:sldId id="416" r:id="rId62"/>
    <p:sldId id="418" r:id="rId63"/>
    <p:sldId id="419" r:id="rId64"/>
    <p:sldId id="420" r:id="rId65"/>
    <p:sldId id="417" r:id="rId66"/>
    <p:sldId id="421" r:id="rId67"/>
    <p:sldId id="422" r:id="rId68"/>
    <p:sldId id="442" r:id="rId69"/>
    <p:sldId id="443" r:id="rId70"/>
    <p:sldId id="423" r:id="rId71"/>
    <p:sldId id="424" r:id="rId72"/>
    <p:sldId id="425" r:id="rId73"/>
    <p:sldId id="426" r:id="rId74"/>
    <p:sldId id="303" r:id="rId75"/>
    <p:sldId id="440" r:id="rId76"/>
    <p:sldId id="441" r:id="rId77"/>
    <p:sldId id="428" r:id="rId78"/>
    <p:sldId id="427" r:id="rId79"/>
    <p:sldId id="429" r:id="rId80"/>
    <p:sldId id="432" r:id="rId81"/>
    <p:sldId id="431" r:id="rId82"/>
    <p:sldId id="435" r:id="rId83"/>
    <p:sldId id="430" r:id="rId84"/>
    <p:sldId id="438" r:id="rId85"/>
    <p:sldId id="436" r:id="rId86"/>
    <p:sldId id="439" r:id="rId87"/>
    <p:sldId id="437" r:id="rId88"/>
    <p:sldId id="434" r:id="rId89"/>
    <p:sldId id="350" r:id="rId90"/>
    <p:sldId id="351" r:id="rId91"/>
    <p:sldId id="352" r:id="rId92"/>
    <p:sldId id="263" r:id="rId9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-19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notesMaster" Target="notesMasters/notesMaster1.xml"/><Relationship Id="rId95" Type="http://schemas.openxmlformats.org/officeDocument/2006/relationships/handoutMaster" Target="handoutMasters/handoutMaster1.xml"/><Relationship Id="rId96" Type="http://schemas.openxmlformats.org/officeDocument/2006/relationships/printerSettings" Target="printerSettings/printerSettings1.bin"/><Relationship Id="rId97" Type="http://schemas.openxmlformats.org/officeDocument/2006/relationships/presProps" Target="presProps.xml"/><Relationship Id="rId98" Type="http://schemas.openxmlformats.org/officeDocument/2006/relationships/viewProps" Target="viewProps.xml"/><Relationship Id="rId9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00" Type="http://schemas.openxmlformats.org/officeDocument/2006/relationships/tableStyles" Target="tableStyles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30B77F-6350-424A-8BCB-91D6DBD73D36}" type="datetimeFigureOut">
              <a:rPr lang="en-US" smtClean="0"/>
              <a:t>9/17/14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D0C15C-AC4E-0843-B3CD-22BDA41B7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40422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BA328E-AD2F-F445-85DA-323013907D89}" type="datetimeFigureOut">
              <a:rPr lang="en-US" smtClean="0"/>
              <a:t>9/17/14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AD9F73-744C-DA42-B92C-3213763D8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65293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Thurs, Sept 18,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Archetype Modeling Language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15995-4497-0E44-86D6-B77B49666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154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Thurs, Sept 18,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Archetype Modeling Language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15995-4497-0E44-86D6-B77B49666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986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Thurs, Sept 18,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Archetype Modeling Language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15995-4497-0E44-86D6-B77B49666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530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Thurs, Sept 18,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Archetype Modeling Language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15995-4497-0E44-86D6-B77B49666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804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Thurs, Sept 18,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Archetype Modeling Language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15995-4497-0E44-86D6-B77B49666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710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Thurs, Sept 18, 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Archetype Modeling Language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15995-4497-0E44-86D6-B77B49666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114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Thurs, Sept 18, 2014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Archetype Modeling Language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15995-4497-0E44-86D6-B77B49666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771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Thurs, Sept 18, 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Archetype Modeling Language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15995-4497-0E44-86D6-B77B49666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Thurs, Sept 18, 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Archetype Modeling Language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15995-4497-0E44-86D6-B77B49666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922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Thurs, Sept 18, 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Archetype Modeling Language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15995-4497-0E44-86D6-B77B49666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374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Thurs, Sept 18, 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Archetype Modeling Language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15995-4497-0E44-86D6-B77B49666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874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Thurs, Sept 18,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Archetype Modeling Language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615995-4497-0E44-86D6-B77B49666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18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pn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3.png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4.pn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5.png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6.png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5.png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7.png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5.png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mg.org/cgi-bin/doc?health/14-02-01" TargetMode="External"/><Relationship Id="rId4" Type="http://schemas.openxmlformats.org/officeDocument/2006/relationships/hyperlink" Target="https://github.com/openEHR/specifications/blob/master/publishing/architecture/am/adl1.5.pdf" TargetMode="External"/><Relationship Id="rId5" Type="http://schemas.openxmlformats.org/officeDocument/2006/relationships/hyperlink" Target="https://github.com/openEHR/specifications/blob/master/publishing/architecture/am/aom1.5.pdf" TargetMode="External"/><Relationship Id="rId6" Type="http://schemas.openxmlformats.org/officeDocument/2006/relationships/hyperlink" Target="http://www.omg.org/cgi-bin/doc?ptc/13-09-05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omg.org/techprocess/meetings/schedule/AML_RFP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Archetype </a:t>
            </a:r>
            <a:r>
              <a:rPr lang="en-US" dirty="0" smtClean="0"/>
              <a:t>Modeling </a:t>
            </a:r>
            <a:r>
              <a:rPr lang="en-US" dirty="0" smtClean="0"/>
              <a:t>Language</a:t>
            </a:r>
            <a:br>
              <a:rPr lang="en-US" dirty="0" smtClean="0"/>
            </a:br>
            <a:r>
              <a:rPr lang="en-US" dirty="0" smtClean="0"/>
              <a:t>(AML)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Presentation to </a:t>
            </a:r>
            <a:r>
              <a:rPr lang="en-US" dirty="0" smtClean="0"/>
              <a:t>HL7/OMG Joint </a:t>
            </a:r>
            <a:r>
              <a:rPr lang="en-US" dirty="0" smtClean="0"/>
              <a:t>Working Group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980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857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FFFFFF"/>
              </a:buClr>
              <a:buSzPct val="90000"/>
            </a:pPr>
            <a:r>
              <a:rPr lang="en-US" sz="3600" dirty="0" smtClean="0"/>
              <a:t>CIMI Repository</a:t>
            </a:r>
            <a:endParaRPr lang="en-US" sz="3600" b="1" dirty="0" smtClean="0">
              <a:solidFill>
                <a:srgbClr val="FFFF00"/>
              </a:solidFill>
            </a:endParaRPr>
          </a:p>
        </p:txBody>
      </p:sp>
      <p:sp>
        <p:nvSpPr>
          <p:cNvPr id="22531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200" smtClean="0">
                <a:latin typeface="Arial" charset="0"/>
              </a:rPr>
              <a:t>  # </a:t>
            </a:r>
            <a:fld id="{3FF4A732-1B91-4A59-B8D8-9C5F08E45562}" type="slidenum">
              <a:rPr lang="en-US" sz="1200" smtClean="0">
                <a:latin typeface="Arial" charset="0"/>
              </a:rPr>
              <a:pPr/>
              <a:t>10</a:t>
            </a:fld>
            <a:endParaRPr lang="en-US" sz="1200" smtClean="0">
              <a:latin typeface="Arial" charset="0"/>
            </a:endParaRPr>
          </a:p>
        </p:txBody>
      </p:sp>
      <p:sp>
        <p:nvSpPr>
          <p:cNvPr id="28" name="Text Box 3"/>
          <p:cNvSpPr txBox="1">
            <a:spLocks noChangeArrowheads="1"/>
          </p:cNvSpPr>
          <p:nvPr/>
        </p:nvSpPr>
        <p:spPr bwMode="auto">
          <a:xfrm>
            <a:off x="2057400" y="3200400"/>
            <a:ext cx="1174750" cy="1531938"/>
          </a:xfrm>
          <a:prstGeom prst="rect">
            <a:avLst/>
          </a:prstGeom>
          <a:solidFill>
            <a:schemeClr val="accent1"/>
          </a:solidFill>
          <a:ln w="38100" algn="ctr">
            <a:solidFill>
              <a:schemeClr val="tx2"/>
            </a:solidFill>
            <a:miter lim="800000"/>
            <a:headEnd/>
            <a:tailEnd/>
          </a:ln>
          <a:effectLst>
            <a:prstShdw prst="shdw17" dist="17961" dir="2700000">
              <a:schemeClr val="tx2">
                <a:gamma/>
                <a:shade val="60000"/>
                <a:invGamma/>
              </a:schemeClr>
            </a:prstShdw>
          </a:effectLst>
        </p:spPr>
        <p:txBody>
          <a:bodyPr lIns="0" tIns="0" rIns="0" bIns="0"/>
          <a:lstStyle/>
          <a:p>
            <a:pPr algn="ctr" defTabSz="820738">
              <a:defRPr/>
            </a:pPr>
            <a:r>
              <a:rPr lang="en-US" sz="1600" b="1" dirty="0">
                <a:solidFill>
                  <a:schemeClr val="bg1"/>
                </a:solidFill>
              </a:rPr>
              <a:t>Repository of Shared</a:t>
            </a:r>
          </a:p>
          <a:p>
            <a:pPr algn="ctr" defTabSz="820738">
              <a:spcBef>
                <a:spcPts val="0"/>
              </a:spcBef>
              <a:defRPr/>
            </a:pPr>
            <a:r>
              <a:rPr lang="en-US" sz="1600" b="1" dirty="0">
                <a:solidFill>
                  <a:schemeClr val="bg1"/>
                </a:solidFill>
              </a:rPr>
              <a:t>Models </a:t>
            </a:r>
            <a:r>
              <a:rPr lang="en-US" sz="1600" b="1" dirty="0">
                <a:solidFill>
                  <a:srgbClr val="FF0000"/>
                </a:solidFill>
              </a:rPr>
              <a:t>in </a:t>
            </a:r>
          </a:p>
          <a:p>
            <a:pPr algn="ctr" defTabSz="820738">
              <a:spcBef>
                <a:spcPts val="0"/>
              </a:spcBef>
              <a:defRPr/>
            </a:pPr>
            <a:r>
              <a:rPr lang="en-US" sz="1600" b="1" dirty="0" smtClean="0">
                <a:solidFill>
                  <a:srgbClr val="FF0000"/>
                </a:solidFill>
              </a:rPr>
              <a:t>an approved Formalism</a:t>
            </a:r>
            <a:endParaRPr lang="en-US" sz="1600" b="1" dirty="0">
              <a:solidFill>
                <a:srgbClr val="FF0000"/>
              </a:solidFill>
            </a:endParaRPr>
          </a:p>
        </p:txBody>
      </p:sp>
      <p:grpSp>
        <p:nvGrpSpPr>
          <p:cNvPr id="2" name="Group 82"/>
          <p:cNvGrpSpPr>
            <a:grpSpLocks/>
          </p:cNvGrpSpPr>
          <p:nvPr/>
        </p:nvGrpSpPr>
        <p:grpSpPr bwMode="auto">
          <a:xfrm>
            <a:off x="376042" y="2362200"/>
            <a:ext cx="4138397" cy="3832086"/>
            <a:chOff x="376042" y="2362200"/>
            <a:chExt cx="4138397" cy="3832086"/>
          </a:xfrm>
        </p:grpSpPr>
        <p:sp>
          <p:nvSpPr>
            <p:cNvPr id="49" name="TextBox 48"/>
            <p:cNvSpPr txBox="1"/>
            <p:nvPr/>
          </p:nvSpPr>
          <p:spPr>
            <a:xfrm>
              <a:off x="709613" y="3048000"/>
              <a:ext cx="869950" cy="40005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dirty="0">
                  <a:solidFill>
                    <a:schemeClr val="bg1"/>
                  </a:solidFill>
                </a:rPr>
                <a:t>DCMs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95288" y="3657600"/>
              <a:ext cx="1233487" cy="708025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dirty="0">
                  <a:solidFill>
                    <a:schemeClr val="bg1"/>
                  </a:solidFill>
                </a:rPr>
                <a:t>CDA </a:t>
              </a:r>
            </a:p>
            <a:p>
              <a:pPr>
                <a:defRPr/>
              </a:pPr>
              <a:r>
                <a:rPr lang="en-US" sz="2000" dirty="0">
                  <a:solidFill>
                    <a:schemeClr val="bg1"/>
                  </a:solidFill>
                </a:rPr>
                <a:t>Templates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44500" y="4495800"/>
              <a:ext cx="1350963" cy="708025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dirty="0">
                  <a:solidFill>
                    <a:schemeClr val="bg1"/>
                  </a:solidFill>
                </a:rPr>
                <a:t>openEHR</a:t>
              </a:r>
            </a:p>
            <a:p>
              <a:pPr>
                <a:defRPr/>
              </a:pPr>
              <a:r>
                <a:rPr lang="en-US" sz="2000" dirty="0">
                  <a:solidFill>
                    <a:schemeClr val="bg1"/>
                  </a:solidFill>
                </a:rPr>
                <a:t>Archetypes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76042" y="5334000"/>
              <a:ext cx="1710725" cy="707886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dirty="0" smtClean="0">
                  <a:solidFill>
                    <a:schemeClr val="bg1"/>
                  </a:solidFill>
                </a:rPr>
                <a:t>ISO EN 13606</a:t>
              </a:r>
              <a:endParaRPr lang="en-US" sz="2000" dirty="0">
                <a:solidFill>
                  <a:schemeClr val="bg1"/>
                </a:solidFill>
              </a:endParaRPr>
            </a:p>
            <a:p>
              <a:pPr>
                <a:defRPr/>
              </a:pPr>
              <a:r>
                <a:rPr lang="en-US" sz="2000" dirty="0">
                  <a:solidFill>
                    <a:schemeClr val="bg1"/>
                  </a:solidFill>
                </a:rPr>
                <a:t>Archetypes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209800" y="5410200"/>
              <a:ext cx="952500" cy="708025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dirty="0">
                  <a:solidFill>
                    <a:schemeClr val="bg1"/>
                  </a:solidFill>
                </a:rPr>
                <a:t>LRA </a:t>
              </a:r>
            </a:p>
            <a:p>
              <a:pPr>
                <a:defRPr/>
              </a:pPr>
              <a:r>
                <a:rPr lang="en-US" sz="2000" dirty="0">
                  <a:solidFill>
                    <a:schemeClr val="bg1"/>
                  </a:solidFill>
                </a:rPr>
                <a:t>Models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276600" y="5486400"/>
              <a:ext cx="1237839" cy="707886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dirty="0" smtClean="0">
                  <a:solidFill>
                    <a:schemeClr val="bg1"/>
                  </a:solidFill>
                </a:rPr>
                <a:t>FHIR </a:t>
              </a:r>
            </a:p>
            <a:p>
              <a:pPr>
                <a:defRPr/>
              </a:pPr>
              <a:r>
                <a:rPr lang="en-US" sz="2000" dirty="0" smtClean="0">
                  <a:solidFill>
                    <a:schemeClr val="bg1"/>
                  </a:solidFill>
                </a:rPr>
                <a:t>Resources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56" name="Line 5"/>
            <p:cNvSpPr>
              <a:spLocks noChangeShapeType="1"/>
            </p:cNvSpPr>
            <p:nvPr/>
          </p:nvSpPr>
          <p:spPr bwMode="auto">
            <a:xfrm flipV="1">
              <a:off x="1600200" y="4038600"/>
              <a:ext cx="457200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round/>
              <a:headEnd/>
              <a:tailEnd type="triangle" w="med" len="med"/>
            </a:ln>
            <a:effectLst>
              <a:prstShdw prst="shdw17" dist="17961" dir="2700000">
                <a:schemeClr val="tx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7" name="Line 5"/>
            <p:cNvSpPr>
              <a:spLocks noChangeShapeType="1"/>
            </p:cNvSpPr>
            <p:nvPr/>
          </p:nvSpPr>
          <p:spPr bwMode="auto">
            <a:xfrm flipV="1">
              <a:off x="1752600" y="4648200"/>
              <a:ext cx="304800" cy="228600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round/>
              <a:headEnd/>
              <a:tailEnd type="triangle" w="med" len="med"/>
            </a:ln>
            <a:effectLst>
              <a:prstShdw prst="shdw17" dist="17961" dir="2700000">
                <a:schemeClr val="tx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8" name="Line 5"/>
            <p:cNvSpPr>
              <a:spLocks noChangeShapeType="1"/>
            </p:cNvSpPr>
            <p:nvPr/>
          </p:nvSpPr>
          <p:spPr bwMode="auto">
            <a:xfrm flipV="1">
              <a:off x="1752600" y="4800600"/>
              <a:ext cx="687388" cy="479425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round/>
              <a:headEnd/>
              <a:tailEnd type="triangle" w="med" len="med"/>
            </a:ln>
            <a:effectLst>
              <a:prstShdw prst="shdw17" dist="17961" dir="2700000">
                <a:schemeClr val="tx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9" name="Line 5"/>
            <p:cNvSpPr>
              <a:spLocks noChangeShapeType="1"/>
            </p:cNvSpPr>
            <p:nvPr/>
          </p:nvSpPr>
          <p:spPr bwMode="auto">
            <a:xfrm flipV="1">
              <a:off x="2667000" y="4800600"/>
              <a:ext cx="0" cy="533400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round/>
              <a:headEnd/>
              <a:tailEnd type="triangle" w="med" len="med"/>
            </a:ln>
            <a:effectLst>
              <a:prstShdw prst="shdw17" dist="17961" dir="2700000">
                <a:schemeClr val="tx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0" name="Line 5"/>
            <p:cNvSpPr>
              <a:spLocks noChangeShapeType="1"/>
            </p:cNvSpPr>
            <p:nvPr/>
          </p:nvSpPr>
          <p:spPr bwMode="auto">
            <a:xfrm flipH="1" flipV="1">
              <a:off x="3048000" y="4800600"/>
              <a:ext cx="533400" cy="609600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round/>
              <a:headEnd/>
              <a:tailEnd type="triangle" w="med" len="med"/>
            </a:ln>
            <a:effectLst>
              <a:prstShdw prst="shdw17" dist="17961" dir="2700000">
                <a:schemeClr val="tx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" name="Line 5"/>
            <p:cNvSpPr>
              <a:spLocks noChangeShapeType="1"/>
            </p:cNvSpPr>
            <p:nvPr/>
          </p:nvSpPr>
          <p:spPr bwMode="auto">
            <a:xfrm>
              <a:off x="1524000" y="3276600"/>
              <a:ext cx="457200" cy="228600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round/>
              <a:headEnd/>
              <a:tailEnd type="triangle" w="med" len="med"/>
            </a:ln>
            <a:effectLst>
              <a:prstShdw prst="shdw17" dist="17961" dir="2700000">
                <a:schemeClr val="tx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22595" name="Group 81"/>
            <p:cNvGrpSpPr>
              <a:grpSpLocks/>
            </p:cNvGrpSpPr>
            <p:nvPr/>
          </p:nvGrpSpPr>
          <p:grpSpPr bwMode="auto">
            <a:xfrm>
              <a:off x="990600" y="2362200"/>
              <a:ext cx="1147763" cy="804863"/>
              <a:chOff x="990600" y="2362200"/>
              <a:chExt cx="1147763" cy="804863"/>
            </a:xfrm>
          </p:grpSpPr>
          <p:sp>
            <p:nvSpPr>
              <p:cNvPr id="47" name="TextBox 46"/>
              <p:cNvSpPr txBox="1"/>
              <p:nvPr/>
            </p:nvSpPr>
            <p:spPr>
              <a:xfrm>
                <a:off x="990600" y="2362200"/>
                <a:ext cx="839788" cy="40005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000" dirty="0">
                    <a:solidFill>
                      <a:schemeClr val="bg1"/>
                    </a:solidFill>
                  </a:rPr>
                  <a:t>CEMs</a:t>
                </a:r>
              </a:p>
            </p:txBody>
          </p:sp>
          <p:sp>
            <p:nvSpPr>
              <p:cNvPr id="62" name="Line 5"/>
              <p:cNvSpPr>
                <a:spLocks noChangeShapeType="1"/>
              </p:cNvSpPr>
              <p:nvPr/>
            </p:nvSpPr>
            <p:spPr bwMode="auto">
              <a:xfrm>
                <a:off x="1752600" y="2743200"/>
                <a:ext cx="385763" cy="423863"/>
              </a:xfrm>
              <a:prstGeom prst="line">
                <a:avLst/>
              </a:prstGeom>
              <a:noFill/>
              <a:ln w="63500">
                <a:solidFill>
                  <a:schemeClr val="tx1"/>
                </a:solidFill>
                <a:round/>
                <a:headEnd/>
                <a:tailEnd type="triangle" w="med" len="med"/>
              </a:ln>
              <a:effectLst>
                <a:prstShdw prst="shdw17" dist="17961" dir="2700000">
                  <a:schemeClr val="tx1">
                    <a:gamma/>
                    <a:shade val="60000"/>
                    <a:invGamma/>
                  </a:schemeClr>
                </a:prst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grpSp>
        <p:nvGrpSpPr>
          <p:cNvPr id="4" name="Group 94"/>
          <p:cNvGrpSpPr>
            <a:grpSpLocks/>
          </p:cNvGrpSpPr>
          <p:nvPr/>
        </p:nvGrpSpPr>
        <p:grpSpPr bwMode="auto">
          <a:xfrm>
            <a:off x="3221036" y="932587"/>
            <a:ext cx="2649945" cy="2329721"/>
            <a:chOff x="3220872" y="932655"/>
            <a:chExt cx="2650122" cy="2329159"/>
          </a:xfrm>
        </p:grpSpPr>
        <p:sp>
          <p:nvSpPr>
            <p:cNvPr id="63" name="TextBox 62"/>
            <p:cNvSpPr txBox="1"/>
            <p:nvPr/>
          </p:nvSpPr>
          <p:spPr>
            <a:xfrm>
              <a:off x="4055953" y="932655"/>
              <a:ext cx="1815041" cy="1015415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dirty="0">
                  <a:solidFill>
                    <a:schemeClr val="bg1"/>
                  </a:solidFill>
                </a:rPr>
                <a:t>Standard</a:t>
              </a:r>
            </a:p>
            <a:p>
              <a:pPr>
                <a:defRPr/>
              </a:pPr>
              <a:r>
                <a:rPr lang="en-US" sz="2000" dirty="0" smtClean="0">
                  <a:solidFill>
                    <a:schemeClr val="bg1"/>
                  </a:solidFill>
                </a:rPr>
                <a:t>Terminologies </a:t>
              </a:r>
            </a:p>
            <a:p>
              <a:pPr>
                <a:defRPr/>
              </a:pPr>
              <a:r>
                <a:rPr lang="en-US" sz="2000" dirty="0" smtClean="0">
                  <a:solidFill>
                    <a:schemeClr val="bg1"/>
                  </a:solidFill>
                </a:rPr>
                <a:t>And Ontologies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64" name="Line 5"/>
            <p:cNvSpPr>
              <a:spLocks noChangeShapeType="1"/>
            </p:cNvSpPr>
            <p:nvPr/>
          </p:nvSpPr>
          <p:spPr bwMode="auto">
            <a:xfrm flipH="1">
              <a:off x="3220872" y="1981014"/>
              <a:ext cx="1198642" cy="1280800"/>
            </a:xfrm>
            <a:prstGeom prst="line">
              <a:avLst/>
            </a:prstGeom>
            <a:noFill/>
            <a:ln w="130175">
              <a:solidFill>
                <a:srgbClr val="00CC00"/>
              </a:solidFill>
              <a:round/>
              <a:headEnd/>
              <a:tailEnd type="triangle" w="med" len="med"/>
            </a:ln>
            <a:effectLst>
              <a:prstShdw prst="shdw17" dist="17961" dir="2700000">
                <a:schemeClr val="tx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5" name="Group 95"/>
          <p:cNvGrpSpPr>
            <a:grpSpLocks/>
          </p:cNvGrpSpPr>
          <p:nvPr/>
        </p:nvGrpSpPr>
        <p:grpSpPr bwMode="auto">
          <a:xfrm>
            <a:off x="304800" y="609600"/>
            <a:ext cx="3276600" cy="2438400"/>
            <a:chOff x="304800" y="609600"/>
            <a:chExt cx="3276600" cy="2438400"/>
          </a:xfrm>
        </p:grpSpPr>
        <p:pic>
          <p:nvPicPr>
            <p:cNvPr id="22579" name="Picture 3" descr="ConstraintCycl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57" t="1550" r="32489" b="52281"/>
            <a:stretch>
              <a:fillRect/>
            </a:stretch>
          </p:blipFill>
          <p:spPr bwMode="auto">
            <a:xfrm>
              <a:off x="304800" y="609600"/>
              <a:ext cx="3276600" cy="1308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5699" name="Down Arrow 75"/>
            <p:cNvSpPr>
              <a:spLocks noChangeArrowheads="1"/>
            </p:cNvSpPr>
            <p:nvPr/>
          </p:nvSpPr>
          <p:spPr bwMode="auto">
            <a:xfrm>
              <a:off x="2422525" y="2009775"/>
              <a:ext cx="1158875" cy="103822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tx2">
                <a:lumMod val="75000"/>
                <a:alpha val="51000"/>
              </a:schemeClr>
            </a:solidFill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pPr defTabSz="820738">
                <a:defRPr/>
              </a:pPr>
              <a:endParaRPr lang="en-US"/>
            </a:p>
          </p:txBody>
        </p:sp>
      </p:grpSp>
      <p:sp>
        <p:nvSpPr>
          <p:cNvPr id="53297" name="TextBox 82"/>
          <p:cNvSpPr txBox="1">
            <a:spLocks noChangeArrowheads="1"/>
          </p:cNvSpPr>
          <p:nvPr/>
        </p:nvSpPr>
        <p:spPr bwMode="auto">
          <a:xfrm>
            <a:off x="990600" y="6191250"/>
            <a:ext cx="37639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400" b="1"/>
              <a:t>Initial Loading of Repository</a:t>
            </a:r>
          </a:p>
        </p:txBody>
      </p:sp>
      <p:grpSp>
        <p:nvGrpSpPr>
          <p:cNvPr id="6" name="Group 90"/>
          <p:cNvGrpSpPr>
            <a:grpSpLocks/>
          </p:cNvGrpSpPr>
          <p:nvPr/>
        </p:nvGrpSpPr>
        <p:grpSpPr bwMode="auto">
          <a:xfrm>
            <a:off x="3276600" y="3352800"/>
            <a:ext cx="1784350" cy="1371600"/>
            <a:chOff x="3276600" y="3352800"/>
            <a:chExt cx="1784350" cy="1371600"/>
          </a:xfrm>
        </p:grpSpPr>
        <p:sp>
          <p:nvSpPr>
            <p:cNvPr id="84" name="Text Box 3"/>
            <p:cNvSpPr txBox="1">
              <a:spLocks noChangeArrowheads="1"/>
            </p:cNvSpPr>
            <p:nvPr/>
          </p:nvSpPr>
          <p:spPr bwMode="auto">
            <a:xfrm>
              <a:off x="3505200" y="3352800"/>
              <a:ext cx="1174750" cy="762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 algn="ctr">
              <a:solidFill>
                <a:schemeClr val="tx2"/>
              </a:solidFill>
              <a:miter lim="800000"/>
              <a:headEnd/>
              <a:tailEnd/>
            </a:ln>
            <a:effectLst>
              <a:prstShdw prst="shdw17" dist="17961" dir="2700000">
                <a:schemeClr val="tx2">
                  <a:gamma/>
                  <a:shade val="60000"/>
                  <a:invGamma/>
                </a:schemeClr>
              </a:prstShdw>
            </a:effectLst>
          </p:spPr>
          <p:txBody>
            <a:bodyPr lIns="0" tIns="0" rIns="0" bIns="0"/>
            <a:lstStyle/>
            <a:p>
              <a:pPr algn="ctr" defTabSz="820738">
                <a:defRPr/>
              </a:pPr>
              <a:r>
                <a:rPr lang="en-US" sz="1400" b="1" dirty="0">
                  <a:solidFill>
                    <a:schemeClr val="bg1"/>
                  </a:solidFill>
                </a:rPr>
                <a:t>Realm</a:t>
              </a:r>
            </a:p>
            <a:p>
              <a:pPr algn="ctr" defTabSz="820738">
                <a:defRPr/>
              </a:pPr>
              <a:r>
                <a:rPr lang="en-US" sz="1400" b="1" dirty="0">
                  <a:solidFill>
                    <a:schemeClr val="bg1"/>
                  </a:solidFill>
                </a:rPr>
                <a:t> Specific Specializations</a:t>
              </a:r>
            </a:p>
          </p:txBody>
        </p:sp>
        <p:sp>
          <p:nvSpPr>
            <p:cNvPr id="85" name="Text Box 3"/>
            <p:cNvSpPr txBox="1">
              <a:spLocks noChangeArrowheads="1"/>
            </p:cNvSpPr>
            <p:nvPr/>
          </p:nvSpPr>
          <p:spPr bwMode="auto">
            <a:xfrm>
              <a:off x="3581400" y="3505200"/>
              <a:ext cx="1174750" cy="762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 algn="ctr">
              <a:solidFill>
                <a:schemeClr val="tx2"/>
              </a:solidFill>
              <a:miter lim="800000"/>
              <a:headEnd/>
              <a:tailEnd/>
            </a:ln>
            <a:effectLst>
              <a:prstShdw prst="shdw17" dist="17961" dir="2700000">
                <a:schemeClr val="tx2">
                  <a:gamma/>
                  <a:shade val="60000"/>
                  <a:invGamma/>
                </a:schemeClr>
              </a:prstShdw>
            </a:effectLst>
          </p:spPr>
          <p:txBody>
            <a:bodyPr lIns="0" tIns="0" rIns="0" bIns="0"/>
            <a:lstStyle/>
            <a:p>
              <a:pPr algn="ctr" defTabSz="820738">
                <a:defRPr/>
              </a:pPr>
              <a:r>
                <a:rPr lang="en-US" sz="1400" b="1" dirty="0">
                  <a:solidFill>
                    <a:schemeClr val="bg1"/>
                  </a:solidFill>
                </a:rPr>
                <a:t>Realm</a:t>
              </a:r>
            </a:p>
            <a:p>
              <a:pPr algn="ctr" defTabSz="820738">
                <a:defRPr/>
              </a:pPr>
              <a:r>
                <a:rPr lang="en-US" sz="1400" b="1" dirty="0">
                  <a:solidFill>
                    <a:schemeClr val="bg1"/>
                  </a:solidFill>
                </a:rPr>
                <a:t> Specific Specializations</a:t>
              </a:r>
            </a:p>
          </p:txBody>
        </p:sp>
        <p:sp>
          <p:nvSpPr>
            <p:cNvPr id="86" name="Text Box 3"/>
            <p:cNvSpPr txBox="1">
              <a:spLocks noChangeArrowheads="1"/>
            </p:cNvSpPr>
            <p:nvPr/>
          </p:nvSpPr>
          <p:spPr bwMode="auto">
            <a:xfrm>
              <a:off x="3657600" y="3657600"/>
              <a:ext cx="1174750" cy="762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 algn="ctr">
              <a:solidFill>
                <a:schemeClr val="tx2"/>
              </a:solidFill>
              <a:miter lim="800000"/>
              <a:headEnd/>
              <a:tailEnd/>
            </a:ln>
            <a:effectLst>
              <a:prstShdw prst="shdw17" dist="17961" dir="2700000">
                <a:schemeClr val="tx2">
                  <a:gamma/>
                  <a:shade val="60000"/>
                  <a:invGamma/>
                </a:schemeClr>
              </a:prstShdw>
            </a:effectLst>
          </p:spPr>
          <p:txBody>
            <a:bodyPr lIns="0" tIns="0" rIns="0" bIns="0"/>
            <a:lstStyle/>
            <a:p>
              <a:pPr algn="ctr" defTabSz="820738">
                <a:defRPr/>
              </a:pPr>
              <a:r>
                <a:rPr lang="en-US" sz="1400" b="1" dirty="0">
                  <a:solidFill>
                    <a:schemeClr val="bg1"/>
                  </a:solidFill>
                </a:rPr>
                <a:t>Realm</a:t>
              </a:r>
            </a:p>
            <a:p>
              <a:pPr algn="ctr" defTabSz="820738">
                <a:defRPr/>
              </a:pPr>
              <a:r>
                <a:rPr lang="en-US" sz="1400" b="1" dirty="0">
                  <a:solidFill>
                    <a:schemeClr val="bg1"/>
                  </a:solidFill>
                </a:rPr>
                <a:t> Specific Specializations</a:t>
              </a:r>
            </a:p>
          </p:txBody>
        </p:sp>
        <p:sp>
          <p:nvSpPr>
            <p:cNvPr id="87" name="Text Box 3"/>
            <p:cNvSpPr txBox="1">
              <a:spLocks noChangeArrowheads="1"/>
            </p:cNvSpPr>
            <p:nvPr/>
          </p:nvSpPr>
          <p:spPr bwMode="auto">
            <a:xfrm>
              <a:off x="3778250" y="3810000"/>
              <a:ext cx="1174750" cy="762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 algn="ctr">
              <a:solidFill>
                <a:schemeClr val="tx2"/>
              </a:solidFill>
              <a:miter lim="800000"/>
              <a:headEnd/>
              <a:tailEnd/>
            </a:ln>
            <a:effectLst>
              <a:prstShdw prst="shdw17" dist="17961" dir="2700000">
                <a:schemeClr val="tx2">
                  <a:gamma/>
                  <a:shade val="60000"/>
                  <a:invGamma/>
                </a:schemeClr>
              </a:prstShdw>
            </a:effectLst>
          </p:spPr>
          <p:txBody>
            <a:bodyPr lIns="0" tIns="0" rIns="0" bIns="0"/>
            <a:lstStyle/>
            <a:p>
              <a:pPr algn="ctr" defTabSz="820738">
                <a:defRPr/>
              </a:pPr>
              <a:r>
                <a:rPr lang="en-US" sz="1400" b="1" dirty="0">
                  <a:solidFill>
                    <a:schemeClr val="bg1"/>
                  </a:solidFill>
                </a:rPr>
                <a:t>Realm</a:t>
              </a:r>
            </a:p>
            <a:p>
              <a:pPr algn="ctr" defTabSz="820738">
                <a:defRPr/>
              </a:pPr>
              <a:r>
                <a:rPr lang="en-US" sz="1400" b="1" dirty="0">
                  <a:solidFill>
                    <a:schemeClr val="bg1"/>
                  </a:solidFill>
                </a:rPr>
                <a:t> Specific Specializations</a:t>
              </a:r>
            </a:p>
          </p:txBody>
        </p:sp>
        <p:sp>
          <p:nvSpPr>
            <p:cNvPr id="88" name="Text Box 3"/>
            <p:cNvSpPr txBox="1">
              <a:spLocks noChangeArrowheads="1"/>
            </p:cNvSpPr>
            <p:nvPr/>
          </p:nvSpPr>
          <p:spPr bwMode="auto">
            <a:xfrm>
              <a:off x="3886200" y="3962400"/>
              <a:ext cx="1174750" cy="762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 algn="ctr">
              <a:solidFill>
                <a:schemeClr val="tx2"/>
              </a:solidFill>
              <a:miter lim="800000"/>
              <a:headEnd/>
              <a:tailEnd/>
            </a:ln>
            <a:effectLst>
              <a:prstShdw prst="shdw17" dist="17961" dir="2700000">
                <a:schemeClr val="tx2">
                  <a:gamma/>
                  <a:shade val="60000"/>
                  <a:invGamma/>
                </a:schemeClr>
              </a:prstShdw>
            </a:effectLst>
          </p:spPr>
          <p:txBody>
            <a:bodyPr lIns="0" tIns="0" rIns="0" bIns="0"/>
            <a:lstStyle/>
            <a:p>
              <a:pPr algn="ctr" defTabSz="820738">
                <a:defRPr/>
              </a:pPr>
              <a:r>
                <a:rPr lang="en-US" sz="1400" b="1" dirty="0" smtClean="0">
                  <a:solidFill>
                    <a:schemeClr val="bg1"/>
                  </a:solidFill>
                </a:rPr>
                <a:t>Localization and Context Specialization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65" name="Line 5"/>
            <p:cNvSpPr>
              <a:spLocks noChangeShapeType="1"/>
            </p:cNvSpPr>
            <p:nvPr/>
          </p:nvSpPr>
          <p:spPr bwMode="auto">
            <a:xfrm>
              <a:off x="3276600" y="4038600"/>
              <a:ext cx="533400" cy="0"/>
            </a:xfrm>
            <a:prstGeom prst="line">
              <a:avLst/>
            </a:prstGeom>
            <a:noFill/>
            <a:ln w="114300">
              <a:solidFill>
                <a:schemeClr val="tx1"/>
              </a:solidFill>
              <a:round/>
              <a:headEnd/>
              <a:tailEnd type="triangle" w="med" len="med"/>
            </a:ln>
            <a:effectLst>
              <a:prstShdw prst="shdw17" dist="17961" dir="2700000">
                <a:schemeClr val="tx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7" name="Group 96"/>
          <p:cNvGrpSpPr>
            <a:grpSpLocks/>
          </p:cNvGrpSpPr>
          <p:nvPr/>
        </p:nvGrpSpPr>
        <p:grpSpPr bwMode="auto">
          <a:xfrm>
            <a:off x="5111750" y="912813"/>
            <a:ext cx="4021138" cy="5761414"/>
            <a:chOff x="5111087" y="912813"/>
            <a:chExt cx="4021798" cy="5761414"/>
          </a:xfrm>
        </p:grpSpPr>
        <p:sp>
          <p:nvSpPr>
            <p:cNvPr id="455703" name="Text Box 23"/>
            <p:cNvSpPr txBox="1">
              <a:spLocks noChangeArrowheads="1"/>
            </p:cNvSpPr>
            <p:nvPr/>
          </p:nvSpPr>
          <p:spPr bwMode="auto">
            <a:xfrm>
              <a:off x="6921134" y="912813"/>
              <a:ext cx="1100319" cy="49212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>
              <a:prstShdw prst="shdw17" dist="17961" dir="2700000">
                <a:schemeClr val="tx2">
                  <a:gamma/>
                  <a:shade val="60000"/>
                  <a:invGamma/>
                </a:schemeClr>
              </a:prstShdw>
            </a:effectLst>
          </p:spPr>
          <p:txBody>
            <a:bodyPr wrap="none">
              <a:spAutoFit/>
            </a:bodyPr>
            <a:lstStyle/>
            <a:p>
              <a:pPr defTabSz="820738">
                <a:defRPr/>
              </a:pPr>
              <a:r>
                <a:rPr lang="en-US" sz="2600" b="1" dirty="0"/>
                <a:t>V2 “|”</a:t>
              </a:r>
            </a:p>
          </p:txBody>
        </p:sp>
        <p:grpSp>
          <p:nvGrpSpPr>
            <p:cNvPr id="22540" name="Group 93"/>
            <p:cNvGrpSpPr>
              <a:grpSpLocks/>
            </p:cNvGrpSpPr>
            <p:nvPr/>
          </p:nvGrpSpPr>
          <p:grpSpPr bwMode="auto">
            <a:xfrm>
              <a:off x="5111087" y="1041400"/>
              <a:ext cx="4021798" cy="5632827"/>
              <a:chOff x="5111087" y="1041400"/>
              <a:chExt cx="4021798" cy="5632827"/>
            </a:xfrm>
          </p:grpSpPr>
          <p:sp>
            <p:nvSpPr>
              <p:cNvPr id="455687" name="Line 7"/>
              <p:cNvSpPr>
                <a:spLocks noChangeShapeType="1"/>
              </p:cNvSpPr>
              <p:nvPr/>
            </p:nvSpPr>
            <p:spPr bwMode="auto">
              <a:xfrm flipV="1">
                <a:off x="6476561" y="2020888"/>
                <a:ext cx="1140012" cy="1179512"/>
              </a:xfrm>
              <a:prstGeom prst="line">
                <a:avLst/>
              </a:prstGeom>
              <a:noFill/>
              <a:ln w="63500">
                <a:solidFill>
                  <a:schemeClr val="tx1"/>
                </a:solidFill>
                <a:round/>
                <a:headEnd/>
                <a:tailEnd type="triangle" w="med" len="med"/>
              </a:ln>
              <a:effectLst>
                <a:prstShdw prst="shdw17" dist="17961" dir="2700000">
                  <a:schemeClr val="tx1">
                    <a:gamma/>
                    <a:shade val="60000"/>
                    <a:invGamma/>
                  </a:schemeClr>
                </a:prst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55690" name="Text Box 10"/>
              <p:cNvSpPr txBox="1">
                <a:spLocks noChangeArrowheads="1"/>
              </p:cNvSpPr>
              <p:nvPr/>
            </p:nvSpPr>
            <p:spPr bwMode="auto">
              <a:xfrm>
                <a:off x="7715014" y="2100263"/>
                <a:ext cx="1193996" cy="4889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>
                <a:prstShdw prst="shdw17" dist="17961" dir="2700000">
                  <a:schemeClr val="tx2">
                    <a:gamma/>
                    <a:shade val="60000"/>
                    <a:invGamma/>
                  </a:schemeClr>
                </a:prstShdw>
              </a:effectLst>
            </p:spPr>
            <p:txBody>
              <a:bodyPr wrap="none">
                <a:spAutoFit/>
              </a:bodyPr>
              <a:lstStyle/>
              <a:p>
                <a:pPr defTabSz="820738">
                  <a:defRPr/>
                </a:pPr>
                <a:r>
                  <a:rPr lang="en-US" sz="2600" b="1" dirty="0"/>
                  <a:t>HTML</a:t>
                </a:r>
              </a:p>
            </p:txBody>
          </p:sp>
          <p:sp>
            <p:nvSpPr>
              <p:cNvPr id="455691" name="Line 11"/>
              <p:cNvSpPr>
                <a:spLocks noChangeShapeType="1"/>
              </p:cNvSpPr>
              <p:nvPr/>
            </p:nvSpPr>
            <p:spPr bwMode="auto">
              <a:xfrm flipV="1">
                <a:off x="6628986" y="2368550"/>
                <a:ext cx="1043159" cy="908050"/>
              </a:xfrm>
              <a:prstGeom prst="line">
                <a:avLst/>
              </a:prstGeom>
              <a:noFill/>
              <a:ln w="63500">
                <a:solidFill>
                  <a:schemeClr val="tx1"/>
                </a:solidFill>
                <a:round/>
                <a:headEnd/>
                <a:tailEnd type="triangle" w="med" len="med"/>
              </a:ln>
              <a:effectLst>
                <a:prstShdw prst="shdw17" dist="17961" dir="2700000">
                  <a:schemeClr val="tx1">
                    <a:gamma/>
                    <a:shade val="60000"/>
                    <a:invGamma/>
                  </a:schemeClr>
                </a:prst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55693" name="Text Box 13"/>
              <p:cNvSpPr txBox="1">
                <a:spLocks noChangeArrowheads="1"/>
              </p:cNvSpPr>
              <p:nvPr/>
            </p:nvSpPr>
            <p:spPr bwMode="auto">
              <a:xfrm>
                <a:off x="7948416" y="3403600"/>
                <a:ext cx="962281" cy="492443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>
                <a:prstShdw prst="shdw17" dist="17961" dir="2700000">
                  <a:schemeClr val="tx2">
                    <a:gamma/>
                    <a:shade val="60000"/>
                    <a:invGamma/>
                  </a:schemeClr>
                </a:prstShdw>
              </a:effectLst>
            </p:spPr>
            <p:txBody>
              <a:bodyPr wrap="none">
                <a:spAutoFit/>
              </a:bodyPr>
              <a:lstStyle/>
              <a:p>
                <a:pPr defTabSz="820738">
                  <a:defRPr/>
                </a:pPr>
                <a:r>
                  <a:rPr lang="en-US" sz="2600" b="1" dirty="0">
                    <a:solidFill>
                      <a:srgbClr val="FF0000"/>
                    </a:solidFill>
                  </a:rPr>
                  <a:t>A</a:t>
                </a:r>
                <a:r>
                  <a:rPr lang="en-US" sz="2600" b="1" dirty="0" smtClean="0">
                    <a:solidFill>
                      <a:srgbClr val="FF0000"/>
                    </a:solidFill>
                  </a:rPr>
                  <a:t>ML</a:t>
                </a:r>
                <a:endParaRPr lang="en-US" sz="26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55694" name="Line 14"/>
              <p:cNvSpPr>
                <a:spLocks noChangeShapeType="1"/>
              </p:cNvSpPr>
              <p:nvPr/>
            </p:nvSpPr>
            <p:spPr bwMode="auto">
              <a:xfrm flipV="1">
                <a:off x="7086261" y="3657600"/>
                <a:ext cx="782766" cy="152400"/>
              </a:xfrm>
              <a:prstGeom prst="line">
                <a:avLst/>
              </a:prstGeom>
              <a:noFill/>
              <a:ln w="63500">
                <a:solidFill>
                  <a:schemeClr val="tx1"/>
                </a:solidFill>
                <a:round/>
                <a:headEnd/>
                <a:tailEnd type="triangle" w="med" len="med"/>
              </a:ln>
              <a:effectLst>
                <a:prstShdw prst="shdw17" dist="17961" dir="2700000">
                  <a:schemeClr val="tx1">
                    <a:gamma/>
                    <a:shade val="60000"/>
                    <a:invGamma/>
                  </a:schemeClr>
                </a:prst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55696" name="Text Box 16"/>
              <p:cNvSpPr txBox="1">
                <a:spLocks noChangeArrowheads="1"/>
              </p:cNvSpPr>
              <p:nvPr/>
            </p:nvSpPr>
            <p:spPr bwMode="auto">
              <a:xfrm>
                <a:off x="7665794" y="4030663"/>
                <a:ext cx="889146" cy="49212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>
                <a:prstShdw prst="shdw17" dist="17961" dir="2700000">
                  <a:schemeClr val="tx2">
                    <a:gamma/>
                    <a:shade val="60000"/>
                    <a:invGamma/>
                  </a:schemeClr>
                </a:prstShdw>
              </a:effectLst>
            </p:spPr>
            <p:txBody>
              <a:bodyPr wrap="none">
                <a:spAutoFit/>
              </a:bodyPr>
              <a:lstStyle/>
              <a:p>
                <a:pPr defTabSz="820738">
                  <a:defRPr/>
                </a:pPr>
                <a:r>
                  <a:rPr lang="en-US" sz="2600" b="1" dirty="0">
                    <a:solidFill>
                      <a:srgbClr val="FF0000"/>
                    </a:solidFill>
                  </a:rPr>
                  <a:t>ADL</a:t>
                </a:r>
              </a:p>
            </p:txBody>
          </p:sp>
          <p:sp>
            <p:nvSpPr>
              <p:cNvPr id="455697" name="Line 17"/>
              <p:cNvSpPr>
                <a:spLocks noChangeShapeType="1"/>
              </p:cNvSpPr>
              <p:nvPr/>
            </p:nvSpPr>
            <p:spPr bwMode="auto">
              <a:xfrm>
                <a:off x="7162474" y="4267200"/>
                <a:ext cx="447748" cy="6350"/>
              </a:xfrm>
              <a:prstGeom prst="line">
                <a:avLst/>
              </a:prstGeom>
              <a:noFill/>
              <a:ln w="63500">
                <a:solidFill>
                  <a:schemeClr val="tx1"/>
                </a:solidFill>
                <a:round/>
                <a:headEnd/>
                <a:tailEnd type="triangle" w="med" len="med"/>
              </a:ln>
              <a:effectLst>
                <a:prstShdw prst="shdw17" dist="17961" dir="2700000">
                  <a:schemeClr val="tx1">
                    <a:gamma/>
                    <a:shade val="60000"/>
                    <a:invGamma/>
                  </a:schemeClr>
                </a:prst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55700" name="Line 20"/>
              <p:cNvSpPr>
                <a:spLocks noChangeShapeType="1"/>
              </p:cNvSpPr>
              <p:nvPr/>
            </p:nvSpPr>
            <p:spPr bwMode="auto">
              <a:xfrm>
                <a:off x="6095499" y="4724400"/>
                <a:ext cx="587471" cy="1084263"/>
              </a:xfrm>
              <a:prstGeom prst="line">
                <a:avLst/>
              </a:prstGeom>
              <a:noFill/>
              <a:ln w="63500">
                <a:solidFill>
                  <a:schemeClr val="tx1"/>
                </a:solidFill>
                <a:round/>
                <a:headEnd/>
                <a:tailEnd type="triangle" w="med" len="med"/>
              </a:ln>
              <a:effectLst>
                <a:prstShdw prst="shdw17" dist="17961" dir="2700000">
                  <a:schemeClr val="tx1">
                    <a:gamma/>
                    <a:shade val="60000"/>
                    <a:invGamma/>
                  </a:schemeClr>
                </a:prst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55702" name="Line 22"/>
              <p:cNvSpPr>
                <a:spLocks noChangeShapeType="1"/>
              </p:cNvSpPr>
              <p:nvPr/>
            </p:nvSpPr>
            <p:spPr bwMode="auto">
              <a:xfrm flipV="1">
                <a:off x="6095499" y="1352550"/>
                <a:ext cx="1038395" cy="1771650"/>
              </a:xfrm>
              <a:prstGeom prst="line">
                <a:avLst/>
              </a:prstGeom>
              <a:noFill/>
              <a:ln w="63500">
                <a:solidFill>
                  <a:schemeClr val="tx1"/>
                </a:solidFill>
                <a:round/>
                <a:headEnd/>
                <a:tailEnd type="triangle" w="med" len="med"/>
              </a:ln>
              <a:effectLst>
                <a:prstShdw prst="shdw17" dist="17961" dir="2700000">
                  <a:schemeClr val="tx1">
                    <a:gamma/>
                    <a:shade val="60000"/>
                    <a:invGamma/>
                  </a:schemeClr>
                </a:prst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6" name="Text Box 23"/>
              <p:cNvSpPr txBox="1">
                <a:spLocks noChangeArrowheads="1"/>
              </p:cNvSpPr>
              <p:nvPr/>
            </p:nvSpPr>
            <p:spPr bwMode="auto">
              <a:xfrm>
                <a:off x="7595933" y="1709738"/>
                <a:ext cx="1452800" cy="49212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>
                <a:prstShdw prst="shdw17" dist="17961" dir="2700000">
                  <a:schemeClr val="tx2">
                    <a:gamma/>
                    <a:shade val="60000"/>
                    <a:invGamma/>
                  </a:schemeClr>
                </a:prstShdw>
              </a:effectLst>
            </p:spPr>
            <p:txBody>
              <a:bodyPr wrap="none">
                <a:spAutoFit/>
              </a:bodyPr>
              <a:lstStyle/>
              <a:p>
                <a:pPr defTabSz="820738">
                  <a:defRPr/>
                </a:pPr>
                <a:r>
                  <a:rPr lang="en-US" sz="2600" b="1" dirty="0"/>
                  <a:t>V2 XML</a:t>
                </a:r>
              </a:p>
            </p:txBody>
          </p:sp>
          <p:sp>
            <p:nvSpPr>
              <p:cNvPr id="67" name="Text Box 13"/>
              <p:cNvSpPr txBox="1">
                <a:spLocks noChangeArrowheads="1"/>
              </p:cNvSpPr>
              <p:nvPr/>
            </p:nvSpPr>
            <p:spPr bwMode="auto">
              <a:xfrm>
                <a:off x="7678496" y="2500313"/>
                <a:ext cx="1454389" cy="49212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>
                <a:prstShdw prst="shdw17" dist="17961" dir="2700000">
                  <a:schemeClr val="tx2">
                    <a:gamma/>
                    <a:shade val="60000"/>
                    <a:invGamma/>
                  </a:schemeClr>
                </a:prstShdw>
              </a:effectLst>
            </p:spPr>
            <p:txBody>
              <a:bodyPr wrap="none">
                <a:spAutoFit/>
              </a:bodyPr>
              <a:lstStyle/>
              <a:p>
                <a:pPr defTabSz="820738">
                  <a:defRPr/>
                </a:pPr>
                <a:r>
                  <a:rPr lang="en-US" sz="2600" b="1" dirty="0"/>
                  <a:t>V3 XML</a:t>
                </a:r>
              </a:p>
            </p:txBody>
          </p:sp>
          <p:sp>
            <p:nvSpPr>
              <p:cNvPr id="68" name="Text Box 13"/>
              <p:cNvSpPr txBox="1">
                <a:spLocks noChangeArrowheads="1"/>
              </p:cNvSpPr>
              <p:nvPr/>
            </p:nvSpPr>
            <p:spPr bwMode="auto">
              <a:xfrm>
                <a:off x="7721365" y="2955925"/>
                <a:ext cx="1018394" cy="492443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>
                <a:prstShdw prst="shdw17" dist="17961" dir="2700000">
                  <a:schemeClr val="tx2">
                    <a:gamma/>
                    <a:shade val="60000"/>
                    <a:invGamma/>
                  </a:schemeClr>
                </a:prstShdw>
              </a:effectLst>
            </p:spPr>
            <p:txBody>
              <a:bodyPr wrap="none">
                <a:spAutoFit/>
              </a:bodyPr>
              <a:lstStyle/>
              <a:p>
                <a:pPr defTabSz="820738">
                  <a:defRPr/>
                </a:pPr>
                <a:r>
                  <a:rPr lang="en-US" sz="2600" b="1" dirty="0" smtClean="0"/>
                  <a:t>FHIR</a:t>
                </a:r>
                <a:endParaRPr lang="en-US" sz="2600" b="1" dirty="0"/>
              </a:p>
            </p:txBody>
          </p:sp>
          <p:sp>
            <p:nvSpPr>
              <p:cNvPr id="69" name="Line 14"/>
              <p:cNvSpPr>
                <a:spLocks noChangeShapeType="1"/>
              </p:cNvSpPr>
              <p:nvPr/>
            </p:nvSpPr>
            <p:spPr bwMode="auto">
              <a:xfrm flipV="1">
                <a:off x="6781411" y="2781300"/>
                <a:ext cx="868506" cy="647700"/>
              </a:xfrm>
              <a:prstGeom prst="line">
                <a:avLst/>
              </a:prstGeom>
              <a:noFill/>
              <a:ln w="63500">
                <a:solidFill>
                  <a:schemeClr val="tx1"/>
                </a:solidFill>
                <a:round/>
                <a:headEnd/>
                <a:tailEnd type="triangle" w="med" len="med"/>
              </a:ln>
              <a:effectLst>
                <a:prstShdw prst="shdw17" dist="17961" dir="2700000">
                  <a:schemeClr val="tx1">
                    <a:gamma/>
                    <a:shade val="60000"/>
                    <a:invGamma/>
                  </a:schemeClr>
                </a:prst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0" name="Line 14"/>
              <p:cNvSpPr>
                <a:spLocks noChangeShapeType="1"/>
              </p:cNvSpPr>
              <p:nvPr/>
            </p:nvSpPr>
            <p:spPr bwMode="auto">
              <a:xfrm flipV="1">
                <a:off x="6933836" y="3190875"/>
                <a:ext cx="811346" cy="390525"/>
              </a:xfrm>
              <a:prstGeom prst="line">
                <a:avLst/>
              </a:prstGeom>
              <a:noFill/>
              <a:ln w="63500">
                <a:solidFill>
                  <a:schemeClr val="tx1"/>
                </a:solidFill>
                <a:round/>
                <a:headEnd/>
                <a:tailEnd type="triangle" w="med" len="med"/>
              </a:ln>
              <a:effectLst>
                <a:prstShdw prst="shdw17" dist="17961" dir="2700000">
                  <a:schemeClr val="tx1">
                    <a:gamma/>
                    <a:shade val="60000"/>
                    <a:invGamma/>
                  </a:schemeClr>
                </a:prst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1" name="Text Box 16"/>
              <p:cNvSpPr txBox="1">
                <a:spLocks noChangeArrowheads="1"/>
              </p:cNvSpPr>
              <p:nvPr/>
            </p:nvSpPr>
            <p:spPr bwMode="auto">
              <a:xfrm>
                <a:off x="6005360" y="5781675"/>
                <a:ext cx="1658483" cy="89255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>
                <a:prstShdw prst="shdw17" dist="17961" dir="2700000">
                  <a:schemeClr val="tx2">
                    <a:gamma/>
                    <a:shade val="60000"/>
                    <a:invGamma/>
                  </a:schemeClr>
                </a:prstShdw>
              </a:effectLst>
            </p:spPr>
            <p:txBody>
              <a:bodyPr wrap="none">
                <a:spAutoFit/>
              </a:bodyPr>
              <a:lstStyle/>
              <a:p>
                <a:pPr algn="ctr" defTabSz="820738">
                  <a:defRPr/>
                </a:pPr>
                <a:r>
                  <a:rPr lang="en-US" sz="2600" b="1" dirty="0">
                    <a:solidFill>
                      <a:srgbClr val="FF0000"/>
                    </a:solidFill>
                  </a:rPr>
                  <a:t>CEN </a:t>
                </a:r>
              </a:p>
              <a:p>
                <a:pPr algn="ctr" defTabSz="820738">
                  <a:defRPr/>
                </a:pPr>
                <a:r>
                  <a:rPr lang="en-US" sz="2600" b="1" dirty="0">
                    <a:solidFill>
                      <a:srgbClr val="FF0000"/>
                    </a:solidFill>
                  </a:rPr>
                  <a:t>Archetype</a:t>
                </a:r>
              </a:p>
            </p:txBody>
          </p:sp>
          <p:sp>
            <p:nvSpPr>
              <p:cNvPr id="72" name="Text Box 13"/>
              <p:cNvSpPr txBox="1">
                <a:spLocks noChangeArrowheads="1"/>
              </p:cNvSpPr>
              <p:nvPr/>
            </p:nvSpPr>
            <p:spPr bwMode="auto">
              <a:xfrm>
                <a:off x="7834097" y="4649788"/>
                <a:ext cx="905024" cy="49212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>
                <a:prstShdw prst="shdw17" dist="17961" dir="2700000">
                  <a:schemeClr val="tx2">
                    <a:gamma/>
                    <a:shade val="60000"/>
                    <a:invGamma/>
                  </a:schemeClr>
                </a:prstShdw>
              </a:effectLst>
            </p:spPr>
            <p:txBody>
              <a:bodyPr wrap="none">
                <a:spAutoFit/>
              </a:bodyPr>
              <a:lstStyle/>
              <a:p>
                <a:pPr defTabSz="820738">
                  <a:defRPr/>
                </a:pPr>
                <a:r>
                  <a:rPr lang="en-US" sz="2600" b="1" dirty="0"/>
                  <a:t>CDA</a:t>
                </a:r>
              </a:p>
            </p:txBody>
          </p:sp>
          <p:sp>
            <p:nvSpPr>
              <p:cNvPr id="73" name="Text Box 13"/>
              <p:cNvSpPr txBox="1">
                <a:spLocks noChangeArrowheads="1"/>
              </p:cNvSpPr>
              <p:nvPr/>
            </p:nvSpPr>
            <p:spPr bwMode="auto">
              <a:xfrm>
                <a:off x="7449859" y="5408613"/>
                <a:ext cx="1333719" cy="89217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>
                <a:prstShdw prst="shdw17" dist="17961" dir="2700000">
                  <a:schemeClr val="tx2">
                    <a:gamma/>
                    <a:shade val="60000"/>
                    <a:invGamma/>
                  </a:schemeClr>
                </a:prstShdw>
              </a:effectLst>
            </p:spPr>
            <p:txBody>
              <a:bodyPr wrap="none">
                <a:spAutoFit/>
              </a:bodyPr>
              <a:lstStyle/>
              <a:p>
                <a:pPr defTabSz="820738">
                  <a:defRPr/>
                </a:pPr>
                <a:r>
                  <a:rPr lang="en-US" sz="2600" b="1" dirty="0"/>
                  <a:t>SOA</a:t>
                </a:r>
              </a:p>
              <a:p>
                <a:pPr defTabSz="820738">
                  <a:defRPr/>
                </a:pPr>
                <a:r>
                  <a:rPr lang="en-US" sz="2600" b="1" dirty="0"/>
                  <a:t>Payload</a:t>
                </a:r>
              </a:p>
            </p:txBody>
          </p:sp>
          <p:sp>
            <p:nvSpPr>
              <p:cNvPr id="74" name="Line 17"/>
              <p:cNvSpPr>
                <a:spLocks noChangeShapeType="1"/>
              </p:cNvSpPr>
              <p:nvPr/>
            </p:nvSpPr>
            <p:spPr bwMode="auto">
              <a:xfrm>
                <a:off x="6933836" y="4572000"/>
                <a:ext cx="947894" cy="301625"/>
              </a:xfrm>
              <a:prstGeom prst="line">
                <a:avLst/>
              </a:prstGeom>
              <a:noFill/>
              <a:ln w="63500">
                <a:solidFill>
                  <a:schemeClr val="tx1"/>
                </a:solidFill>
                <a:round/>
                <a:headEnd/>
                <a:tailEnd type="triangle" w="med" len="med"/>
              </a:ln>
              <a:effectLst>
                <a:prstShdw prst="shdw17" dist="17961" dir="2700000">
                  <a:schemeClr val="tx1">
                    <a:gamma/>
                    <a:shade val="60000"/>
                    <a:invGamma/>
                  </a:schemeClr>
                </a:prst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5" name="Line 17"/>
              <p:cNvSpPr>
                <a:spLocks noChangeShapeType="1"/>
              </p:cNvSpPr>
              <p:nvPr/>
            </p:nvSpPr>
            <p:spPr bwMode="auto">
              <a:xfrm>
                <a:off x="6400349" y="4724400"/>
                <a:ext cx="990763" cy="838200"/>
              </a:xfrm>
              <a:prstGeom prst="line">
                <a:avLst/>
              </a:prstGeom>
              <a:noFill/>
              <a:ln w="63500">
                <a:solidFill>
                  <a:schemeClr val="tx1"/>
                </a:solidFill>
                <a:round/>
                <a:headEnd/>
                <a:tailEnd type="triangle" w="med" len="med"/>
              </a:ln>
              <a:effectLst>
                <a:prstShdw prst="shdw17" dist="17961" dir="2700000">
                  <a:schemeClr val="tx1">
                    <a:gamma/>
                    <a:shade val="60000"/>
                    <a:invGamma/>
                  </a:schemeClr>
                </a:prst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7" name="Text Box 13"/>
              <p:cNvSpPr txBox="1">
                <a:spLocks noChangeArrowheads="1"/>
              </p:cNvSpPr>
              <p:nvPr/>
            </p:nvSpPr>
            <p:spPr bwMode="auto">
              <a:xfrm>
                <a:off x="5947837" y="1041400"/>
                <a:ext cx="962183" cy="493713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>
                <a:prstShdw prst="shdw17" dist="17961" dir="2700000">
                  <a:schemeClr val="tx2">
                    <a:gamma/>
                    <a:shade val="60000"/>
                    <a:invGamma/>
                  </a:schemeClr>
                </a:prstShdw>
              </a:effectLst>
            </p:spPr>
            <p:txBody>
              <a:bodyPr wrap="none">
                <a:spAutoFit/>
              </a:bodyPr>
              <a:lstStyle/>
              <a:p>
                <a:pPr defTabSz="820738">
                  <a:defRPr/>
                </a:pPr>
                <a:r>
                  <a:rPr lang="en-US" sz="2600" b="1" dirty="0">
                    <a:solidFill>
                      <a:srgbClr val="FF0000"/>
                    </a:solidFill>
                  </a:rPr>
                  <a:t>CEM</a:t>
                </a:r>
              </a:p>
            </p:txBody>
          </p:sp>
          <p:sp>
            <p:nvSpPr>
              <p:cNvPr id="78" name="Line 22"/>
              <p:cNvSpPr>
                <a:spLocks noChangeShapeType="1"/>
              </p:cNvSpPr>
              <p:nvPr/>
            </p:nvSpPr>
            <p:spPr bwMode="auto">
              <a:xfrm flipV="1">
                <a:off x="5866861" y="1452563"/>
                <a:ext cx="557304" cy="1671637"/>
              </a:xfrm>
              <a:prstGeom prst="line">
                <a:avLst/>
              </a:prstGeom>
              <a:noFill/>
              <a:ln w="63500">
                <a:solidFill>
                  <a:schemeClr val="tx1"/>
                </a:solidFill>
                <a:round/>
                <a:headEnd/>
                <a:tailEnd type="triangle" w="med" len="med"/>
              </a:ln>
              <a:effectLst>
                <a:prstShdw prst="shdw17" dist="17961" dir="2700000">
                  <a:schemeClr val="tx1">
                    <a:gamma/>
                    <a:shade val="60000"/>
                    <a:invGamma/>
                  </a:schemeClr>
                </a:prst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6" name="Line 7"/>
              <p:cNvSpPr>
                <a:spLocks noChangeShapeType="1"/>
              </p:cNvSpPr>
              <p:nvPr/>
            </p:nvSpPr>
            <p:spPr bwMode="auto">
              <a:xfrm flipV="1">
                <a:off x="6324136" y="1624013"/>
                <a:ext cx="1189233" cy="1576387"/>
              </a:xfrm>
              <a:prstGeom prst="line">
                <a:avLst/>
              </a:prstGeom>
              <a:noFill/>
              <a:ln w="63500">
                <a:solidFill>
                  <a:schemeClr val="tx1"/>
                </a:solidFill>
                <a:round/>
                <a:headEnd/>
                <a:tailEnd type="triangle" w="med" len="med"/>
              </a:ln>
              <a:effectLst>
                <a:prstShdw prst="shdw17" dist="17961" dir="2700000">
                  <a:schemeClr val="tx1">
                    <a:gamma/>
                    <a:shade val="60000"/>
                    <a:invGamma/>
                  </a:schemeClr>
                </a:prst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9" name="Text Box 23"/>
              <p:cNvSpPr txBox="1">
                <a:spLocks noChangeArrowheads="1"/>
              </p:cNvSpPr>
              <p:nvPr/>
            </p:nvSpPr>
            <p:spPr bwMode="auto">
              <a:xfrm>
                <a:off x="7481614" y="1285875"/>
                <a:ext cx="889146" cy="49212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>
                <a:prstShdw prst="shdw17" dist="17961" dir="2700000">
                  <a:schemeClr val="tx2">
                    <a:gamma/>
                    <a:shade val="60000"/>
                    <a:invGamma/>
                  </a:schemeClr>
                </a:prstShdw>
              </a:effectLst>
            </p:spPr>
            <p:txBody>
              <a:bodyPr wrap="none">
                <a:spAutoFit/>
              </a:bodyPr>
              <a:lstStyle/>
              <a:p>
                <a:pPr defTabSz="820738">
                  <a:defRPr/>
                </a:pPr>
                <a:r>
                  <a:rPr lang="en-US" sz="2600" b="1" dirty="0"/>
                  <a:t>LRA</a:t>
                </a:r>
              </a:p>
            </p:txBody>
          </p:sp>
          <p:sp>
            <p:nvSpPr>
              <p:cNvPr id="80" name="Text Box 13"/>
              <p:cNvSpPr txBox="1">
                <a:spLocks noChangeArrowheads="1"/>
              </p:cNvSpPr>
              <p:nvPr/>
            </p:nvSpPr>
            <p:spPr bwMode="auto">
              <a:xfrm>
                <a:off x="7683259" y="5040313"/>
                <a:ext cx="1000289" cy="49212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>
                <a:prstShdw prst="shdw17" dist="17961" dir="2700000">
                  <a:schemeClr val="tx2">
                    <a:gamma/>
                    <a:shade val="60000"/>
                    <a:invGamma/>
                  </a:schemeClr>
                </a:prstShdw>
              </a:effectLst>
            </p:spPr>
            <p:txBody>
              <a:bodyPr wrap="none">
                <a:spAutoFit/>
              </a:bodyPr>
              <a:lstStyle/>
              <a:p>
                <a:pPr defTabSz="820738">
                  <a:defRPr/>
                </a:pPr>
                <a:r>
                  <a:rPr lang="en-US" sz="2600" b="1" dirty="0">
                    <a:solidFill>
                      <a:srgbClr val="FF0000"/>
                    </a:solidFill>
                  </a:rPr>
                  <a:t>OWL</a:t>
                </a:r>
              </a:p>
            </p:txBody>
          </p:sp>
          <p:sp>
            <p:nvSpPr>
              <p:cNvPr id="81" name="Line 17"/>
              <p:cNvSpPr>
                <a:spLocks noChangeShapeType="1"/>
              </p:cNvSpPr>
              <p:nvPr/>
            </p:nvSpPr>
            <p:spPr bwMode="auto">
              <a:xfrm>
                <a:off x="6705199" y="4648200"/>
                <a:ext cx="1003465" cy="573088"/>
              </a:xfrm>
              <a:prstGeom prst="line">
                <a:avLst/>
              </a:prstGeom>
              <a:noFill/>
              <a:ln w="63500">
                <a:solidFill>
                  <a:schemeClr val="tx1"/>
                </a:solidFill>
                <a:round/>
                <a:headEnd/>
                <a:tailEnd type="triangle" w="med" len="med"/>
              </a:ln>
              <a:effectLst>
                <a:prstShdw prst="shdw17" dist="17961" dir="2700000">
                  <a:schemeClr val="tx1">
                    <a:gamma/>
                    <a:shade val="60000"/>
                    <a:invGamma/>
                  </a:schemeClr>
                </a:prst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3" name="Text Box 16"/>
              <p:cNvSpPr txBox="1">
                <a:spLocks noChangeArrowheads="1"/>
              </p:cNvSpPr>
              <p:nvPr/>
            </p:nvSpPr>
            <p:spPr bwMode="auto">
              <a:xfrm>
                <a:off x="5257161" y="5432425"/>
                <a:ext cx="1103494" cy="89217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>
                <a:prstShdw prst="shdw17" dist="17961" dir="2700000">
                  <a:schemeClr val="tx2">
                    <a:gamma/>
                    <a:shade val="60000"/>
                    <a:invGamma/>
                  </a:schemeClr>
                </a:prstShdw>
              </a:effectLst>
            </p:spPr>
            <p:txBody>
              <a:bodyPr wrap="none">
                <a:spAutoFit/>
              </a:bodyPr>
              <a:lstStyle/>
              <a:p>
                <a:pPr algn="ctr" defTabSz="820738">
                  <a:defRPr/>
                </a:pPr>
                <a:r>
                  <a:rPr lang="en-US" sz="2600" b="1" dirty="0"/>
                  <a:t>CDISC </a:t>
                </a:r>
              </a:p>
              <a:p>
                <a:pPr algn="ctr" defTabSz="820738">
                  <a:defRPr/>
                </a:pPr>
                <a:r>
                  <a:rPr lang="en-US" sz="2600" b="1" dirty="0"/>
                  <a:t>SHARE</a:t>
                </a:r>
              </a:p>
            </p:txBody>
          </p:sp>
          <p:grpSp>
            <p:nvGrpSpPr>
              <p:cNvPr id="22567" name="Group 90"/>
              <p:cNvGrpSpPr>
                <a:grpSpLocks/>
              </p:cNvGrpSpPr>
              <p:nvPr/>
            </p:nvGrpSpPr>
            <p:grpSpPr bwMode="auto">
              <a:xfrm>
                <a:off x="5181600" y="3200400"/>
                <a:ext cx="1846263" cy="1439863"/>
                <a:chOff x="4818063" y="3702050"/>
                <a:chExt cx="1846262" cy="1439863"/>
              </a:xfrm>
            </p:grpSpPr>
            <p:sp>
              <p:nvSpPr>
                <p:cNvPr id="455684" name="Oval 4"/>
                <p:cNvSpPr>
                  <a:spLocks noChangeArrowheads="1"/>
                </p:cNvSpPr>
                <p:nvPr/>
              </p:nvSpPr>
              <p:spPr bwMode="auto">
                <a:xfrm>
                  <a:off x="4817412" y="3702050"/>
                  <a:ext cx="1541715" cy="1135063"/>
                </a:xfrm>
                <a:prstGeom prst="ellipse">
                  <a:avLst/>
                </a:prstGeom>
                <a:solidFill>
                  <a:srgbClr val="00FFFF"/>
                </a:solidFill>
                <a:ln w="38100" algn="ctr">
                  <a:solidFill>
                    <a:schemeClr val="tx2"/>
                  </a:solidFill>
                  <a:round/>
                  <a:headEnd/>
                  <a:tailEnd/>
                </a:ln>
                <a:effectLst>
                  <a:prstShdw prst="shdw17" dist="17961" dir="2700000">
                    <a:schemeClr val="tx2">
                      <a:gamma/>
                      <a:shade val="60000"/>
                      <a:invGamma/>
                    </a:schemeClr>
                  </a:prstShdw>
                </a:effectLst>
              </p:spPr>
              <p:txBody>
                <a:bodyPr wrap="none" anchor="ctr"/>
                <a:lstStyle/>
                <a:p>
                  <a:pPr defTabSz="820738">
                    <a:defRPr/>
                  </a:pPr>
                  <a:r>
                    <a:rPr lang="en-US" b="1" dirty="0"/>
                    <a:t>Translators</a:t>
                  </a:r>
                </a:p>
              </p:txBody>
            </p:sp>
            <p:sp>
              <p:nvSpPr>
                <p:cNvPr id="89" name="Oval 4"/>
                <p:cNvSpPr>
                  <a:spLocks noChangeArrowheads="1"/>
                </p:cNvSpPr>
                <p:nvPr/>
              </p:nvSpPr>
              <p:spPr bwMode="auto">
                <a:xfrm>
                  <a:off x="4969837" y="3854450"/>
                  <a:ext cx="1541715" cy="1135063"/>
                </a:xfrm>
                <a:prstGeom prst="ellipse">
                  <a:avLst/>
                </a:prstGeom>
                <a:solidFill>
                  <a:srgbClr val="00FFFF"/>
                </a:solidFill>
                <a:ln w="38100" algn="ctr">
                  <a:solidFill>
                    <a:schemeClr val="tx2"/>
                  </a:solidFill>
                  <a:round/>
                  <a:headEnd/>
                  <a:tailEnd/>
                </a:ln>
                <a:effectLst>
                  <a:prstShdw prst="shdw17" dist="17961" dir="2700000">
                    <a:schemeClr val="tx2">
                      <a:gamma/>
                      <a:shade val="60000"/>
                      <a:invGamma/>
                    </a:schemeClr>
                  </a:prstShdw>
                </a:effectLst>
              </p:spPr>
              <p:txBody>
                <a:bodyPr wrap="none" anchor="ctr"/>
                <a:lstStyle/>
                <a:p>
                  <a:pPr defTabSz="820738">
                    <a:defRPr/>
                  </a:pPr>
                  <a:r>
                    <a:rPr lang="en-US" b="1" dirty="0"/>
                    <a:t>Translators</a:t>
                  </a:r>
                </a:p>
              </p:txBody>
            </p:sp>
            <p:sp>
              <p:nvSpPr>
                <p:cNvPr id="90" name="Oval 4"/>
                <p:cNvSpPr>
                  <a:spLocks noChangeArrowheads="1"/>
                </p:cNvSpPr>
                <p:nvPr/>
              </p:nvSpPr>
              <p:spPr bwMode="auto">
                <a:xfrm>
                  <a:off x="5122262" y="4006850"/>
                  <a:ext cx="1541715" cy="1135063"/>
                </a:xfrm>
                <a:prstGeom prst="ellipse">
                  <a:avLst/>
                </a:prstGeom>
                <a:solidFill>
                  <a:srgbClr val="00FFFF"/>
                </a:solidFill>
                <a:ln w="38100" algn="ctr">
                  <a:solidFill>
                    <a:schemeClr val="tx2"/>
                  </a:solidFill>
                  <a:round/>
                  <a:headEnd/>
                  <a:tailEnd/>
                </a:ln>
                <a:effectLst>
                  <a:prstShdw prst="shdw17" dist="17961" dir="2700000">
                    <a:schemeClr val="tx2">
                      <a:gamma/>
                      <a:shade val="60000"/>
                      <a:invGamma/>
                    </a:schemeClr>
                  </a:prstShdw>
                </a:effectLst>
              </p:spPr>
              <p:txBody>
                <a:bodyPr wrap="none" anchor="ctr"/>
                <a:lstStyle/>
                <a:p>
                  <a:pPr algn="ctr" defTabSz="820738">
                    <a:defRPr/>
                  </a:pPr>
                  <a:r>
                    <a:rPr lang="en-US" sz="2000" b="1" dirty="0">
                      <a:solidFill>
                        <a:schemeClr val="bg1"/>
                      </a:solidFill>
                    </a:rPr>
                    <a:t>Translators</a:t>
                  </a:r>
                </a:p>
              </p:txBody>
            </p:sp>
          </p:grpSp>
          <p:sp>
            <p:nvSpPr>
              <p:cNvPr id="92" name="Line 5"/>
              <p:cNvSpPr>
                <a:spLocks noChangeShapeType="1"/>
              </p:cNvSpPr>
              <p:nvPr/>
            </p:nvSpPr>
            <p:spPr bwMode="auto">
              <a:xfrm>
                <a:off x="5111087" y="4052888"/>
                <a:ext cx="533488" cy="0"/>
              </a:xfrm>
              <a:prstGeom prst="line">
                <a:avLst/>
              </a:prstGeom>
              <a:noFill/>
              <a:ln w="114300">
                <a:solidFill>
                  <a:schemeClr val="tx1"/>
                </a:solidFill>
                <a:round/>
                <a:headEnd/>
                <a:tailEnd type="triangle" w="med" len="med"/>
              </a:ln>
              <a:effectLst>
                <a:prstShdw prst="shdw17" dist="17961" dir="2700000">
                  <a:schemeClr val="tx1">
                    <a:gamma/>
                    <a:shade val="60000"/>
                    <a:invGamma/>
                  </a:schemeClr>
                </a:prst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3" name="Line 20"/>
              <p:cNvSpPr>
                <a:spLocks noChangeShapeType="1"/>
              </p:cNvSpPr>
              <p:nvPr/>
            </p:nvSpPr>
            <p:spPr bwMode="auto">
              <a:xfrm>
                <a:off x="5790649" y="4648200"/>
                <a:ext cx="0" cy="762000"/>
              </a:xfrm>
              <a:prstGeom prst="line">
                <a:avLst/>
              </a:prstGeom>
              <a:noFill/>
              <a:ln w="63500">
                <a:solidFill>
                  <a:schemeClr val="tx1"/>
                </a:solidFill>
                <a:round/>
                <a:headEnd/>
                <a:tailEnd type="triangle" w="med" len="med"/>
              </a:ln>
              <a:effectLst>
                <a:prstShdw prst="shdw17" dist="17961" dir="2700000">
                  <a:schemeClr val="tx1">
                    <a:gamma/>
                    <a:shade val="60000"/>
                    <a:invGamma/>
                  </a:schemeClr>
                </a:prst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Thurs, Sept 18, 2014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Archetype Modeling Language</a:t>
            </a:r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367631" y="2781300"/>
            <a:ext cx="2410619" cy="2422525"/>
          </a:xfrm>
          <a:prstGeom prst="ellipse">
            <a:avLst/>
          </a:prstGeom>
          <a:noFill/>
          <a:ln w="730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453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Selected CIMI Policies, decisions, and milestones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Thurs, Sept 18, 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Archetype Modeling Language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15995-4497-0E44-86D6-B77B4966620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0676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London, Dec 1, 2011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tx2"/>
                </a:solidFill>
              </a:rPr>
              <a:t>ADL 1.5 as the initial formalism, including the Archetype Object Model </a:t>
            </a:r>
          </a:p>
          <a:p>
            <a:r>
              <a:rPr lang="en-GB" b="1" dirty="0"/>
              <a:t>A CIMI UML profile (Archetype Modelling Language, AML) will be developed concurrently as a set of UML stereotypes, XMI specifications and transformations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Thurs, Sept 18,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Archetype Modeling Language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15995-4497-0E44-86D6-B77B4966620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186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sz="2400" b="1" dirty="0">
                <a:solidFill>
                  <a:srgbClr val="000000"/>
                </a:solidFill>
              </a:rPr>
              <a:t>SNOMED CT is the primary reference terminology</a:t>
            </a:r>
          </a:p>
          <a:p>
            <a:pPr>
              <a:defRPr/>
            </a:pPr>
            <a:r>
              <a:rPr lang="en-US" sz="2400" b="1" dirty="0"/>
              <a:t>LOINC is also approved as a reference terminology</a:t>
            </a:r>
          </a:p>
          <a:p>
            <a:pPr lvl="1">
              <a:defRPr/>
            </a:pPr>
            <a:r>
              <a:rPr lang="en-US" sz="2000" dirty="0">
                <a:solidFill>
                  <a:schemeClr val="tx2"/>
                </a:solidFill>
              </a:rPr>
              <a:t>In the event of overlap, SNOMED CT will be the preferred source</a:t>
            </a:r>
          </a:p>
          <a:p>
            <a:pPr>
              <a:defRPr/>
            </a:pPr>
            <a:r>
              <a:rPr lang="en-US" sz="2400" dirty="0">
                <a:solidFill>
                  <a:schemeClr val="tx2"/>
                </a:solidFill>
              </a:rPr>
              <a:t>CIMI will propose extensions to the reference terminologies when needed concepts do not exist</a:t>
            </a:r>
          </a:p>
          <a:p>
            <a:pPr lvl="1">
              <a:defRPr/>
            </a:pPr>
            <a:r>
              <a:rPr lang="en-US" sz="2000" dirty="0">
                <a:solidFill>
                  <a:schemeClr val="tx2"/>
                </a:solidFill>
              </a:rPr>
              <a:t>CIMI will have a place to keep needed concepts that are not a part of any standard terminology</a:t>
            </a:r>
          </a:p>
          <a:p>
            <a:pPr>
              <a:defRPr/>
            </a:pPr>
            <a:r>
              <a:rPr lang="en-US" sz="2400" dirty="0">
                <a:solidFill>
                  <a:schemeClr val="tx2"/>
                </a:solidFill>
              </a:rPr>
              <a:t>CIMI has obtained a SNOMED extension identifier</a:t>
            </a:r>
          </a:p>
          <a:p>
            <a:pPr>
              <a:defRPr/>
            </a:pPr>
            <a:r>
              <a:rPr lang="en-US" sz="2400" dirty="0">
                <a:solidFill>
                  <a:schemeClr val="tx2"/>
                </a:solidFill>
              </a:rPr>
              <a:t>CIMI will adhere to IHTSDO Affiliate’s Agreement for referencing SNOMED codes in models</a:t>
            </a:r>
          </a:p>
          <a:p>
            <a:pPr lvl="1">
              <a:defRPr/>
            </a:pPr>
            <a:r>
              <a:rPr lang="en-US" sz="2000" dirty="0">
                <a:solidFill>
                  <a:schemeClr val="tx2"/>
                </a:solidFill>
              </a:rPr>
              <a:t>Copyright notice in models, SNOMED license for all production implementations</a:t>
            </a:r>
          </a:p>
          <a:p>
            <a:pPr>
              <a:defRPr/>
            </a:pPr>
            <a:r>
              <a:rPr lang="en-US" sz="2400" dirty="0">
                <a:solidFill>
                  <a:schemeClr val="tx2"/>
                </a:solidFill>
              </a:rPr>
              <a:t>CIMI will create a Terminology Authority to review and submit concepts to IHTSDO as appropriate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Thurs, Sept 18,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Archetype Modeling Language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15995-4497-0E44-86D6-B77B4966620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544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The primary version of models will only contain references (pointers) to value sets</a:t>
            </a:r>
          </a:p>
          <a:p>
            <a:r>
              <a:rPr lang="en-US" dirty="0">
                <a:solidFill>
                  <a:schemeClr val="tx2"/>
                </a:solidFill>
              </a:rPr>
              <a:t>We will create tools that read the terminology tables and create versions of the models that contain enumerated value sets (as in the current ADL 1.5 specification)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Thurs, Sept 18,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Archetype Modeling Language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15995-4497-0E44-86D6-B77B4966620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230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Ultimate Value Proposition of CIMI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Interoperable sharing of:</a:t>
            </a:r>
          </a:p>
          <a:p>
            <a:pPr lvl="1"/>
            <a:r>
              <a:rPr lang="en-US" sz="3200" dirty="0"/>
              <a:t>Data</a:t>
            </a:r>
          </a:p>
          <a:p>
            <a:pPr lvl="1"/>
            <a:r>
              <a:rPr lang="en-US" sz="3200" dirty="0"/>
              <a:t> Information</a:t>
            </a:r>
          </a:p>
          <a:p>
            <a:pPr lvl="1"/>
            <a:r>
              <a:rPr lang="en-US" sz="3200" dirty="0"/>
              <a:t>Applications</a:t>
            </a:r>
          </a:p>
          <a:p>
            <a:pPr lvl="1"/>
            <a:r>
              <a:rPr lang="en-US" sz="3200" dirty="0"/>
              <a:t>Decision logic</a:t>
            </a:r>
          </a:p>
          <a:p>
            <a:pPr lvl="1"/>
            <a:r>
              <a:rPr lang="en-US" sz="3200" dirty="0"/>
              <a:t>Reports</a:t>
            </a:r>
          </a:p>
          <a:p>
            <a:pPr lvl="1"/>
            <a:r>
              <a:rPr lang="en-US" sz="3200" dirty="0"/>
              <a:t>Knowledge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Thurs, Sept 18,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Archetype Modeling Language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15995-4497-0E44-86D6-B77B4966620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686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AML Purpose and goals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Archetype Modeling Language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Thurs, Sept 18,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15995-4497-0E44-86D6-B77B4966620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85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Archetype Modeling Language RFC </a:t>
            </a:r>
            <a:br>
              <a:rPr lang="en-US" dirty="0" smtClean="0"/>
            </a:br>
            <a:r>
              <a:rPr lang="en-US" dirty="0" smtClean="0"/>
              <a:t>(AML)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 smtClean="0"/>
              <a:t>Goal:</a:t>
            </a:r>
          </a:p>
          <a:p>
            <a:pPr marL="0" indent="0">
              <a:buNone/>
            </a:pPr>
            <a:endParaRPr lang="en-US" b="1" i="1" dirty="0"/>
          </a:p>
          <a:p>
            <a:pPr marL="0" indent="0">
              <a:buNone/>
            </a:pPr>
            <a:r>
              <a:rPr lang="en-US" b="1" i="1" dirty="0" smtClean="0"/>
              <a:t>“Create a standard for modeling Archetype Models (AMs) using UML, to support the representation of Clinical Information Modeling Initiative (CIMI) artifacts in UML. “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Archetype Modeling Language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Thurs, Sept 18,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15995-4497-0E44-86D6-B77B4966620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207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AML Profiles</a:t>
            </a:r>
            <a:br>
              <a:rPr lang="en-US" dirty="0" smtClean="0"/>
            </a:br>
            <a:r>
              <a:rPr lang="en-US" dirty="0" smtClean="0"/>
              <a:t>Profiles Called for in RFP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Reference Model Profile(RMP) </a:t>
            </a:r>
            <a:r>
              <a:rPr lang="en-US" dirty="0"/>
              <a:t>- enable the specification of reference models, upon which archetypes can be based</a:t>
            </a:r>
          </a:p>
          <a:p>
            <a:r>
              <a:rPr lang="en-US" b="1" dirty="0"/>
              <a:t>Constraint Model Profile(CMP) </a:t>
            </a:r>
            <a:r>
              <a:rPr lang="en-US" dirty="0"/>
              <a:t>- support the specification of constraints on a given reference model, to enable the development of archetypes, including Clinical Information Models (CIMs)</a:t>
            </a:r>
          </a:p>
          <a:p>
            <a:r>
              <a:rPr lang="en-US" b="1" dirty="0"/>
              <a:t>Terminology Binding Profile (TBP) </a:t>
            </a:r>
            <a:r>
              <a:rPr lang="en-US" dirty="0"/>
              <a:t>- support the binding of information models to terminology, with optional support for binding to CTS2.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Archetype Modeling Language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Thurs, Sept 18,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15995-4497-0E44-86D6-B77B4966620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4004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AML Profiles</a:t>
            </a:r>
            <a:br>
              <a:rPr lang="en-US" dirty="0" smtClean="0"/>
            </a:br>
            <a:r>
              <a:rPr lang="en-US" sz="4000" dirty="0" smtClean="0"/>
              <a:t>Additional Profiles Described in Submission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Archetype Profile</a:t>
            </a:r>
            <a:r>
              <a:rPr lang="en-US" dirty="0"/>
              <a:t> – </a:t>
            </a:r>
            <a:r>
              <a:rPr lang="en-US" dirty="0" smtClean="0"/>
              <a:t>Archetype Library, Archetypes and Archetype Versions</a:t>
            </a:r>
            <a:endParaRPr lang="en-US" b="1" dirty="0" smtClean="0"/>
          </a:p>
          <a:p>
            <a:r>
              <a:rPr lang="en-US" b="1" dirty="0" smtClean="0"/>
              <a:t>Rules </a:t>
            </a:r>
            <a:r>
              <a:rPr lang="en-US" b="1" dirty="0" smtClean="0"/>
              <a:t>Profile </a:t>
            </a:r>
            <a:r>
              <a:rPr lang="en-US" dirty="0" smtClean="0"/>
              <a:t>– define a common constraint profile, compatible with a subset of OMG Object Constraint Language (OCL) and covering ADL Rules.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Identification and Designation </a:t>
            </a:r>
            <a:r>
              <a:rPr lang="en-US" dirty="0" smtClean="0"/>
              <a:t>– Link to ISO 11179</a:t>
            </a:r>
            <a:endParaRPr lang="en-US" dirty="0"/>
          </a:p>
          <a:p>
            <a:r>
              <a:rPr lang="en-US" b="1" dirty="0" smtClean="0"/>
              <a:t>Metadata Profile </a:t>
            </a:r>
            <a:r>
              <a:rPr lang="en-US" dirty="0" smtClean="0"/>
              <a:t>– description and state of model artifacts. </a:t>
            </a:r>
            <a:r>
              <a:rPr lang="en-US" dirty="0"/>
              <a:t> </a:t>
            </a:r>
            <a:r>
              <a:rPr lang="en-US" dirty="0" smtClean="0"/>
              <a:t>Who, what, why, where, when…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Archetype Modeling Language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Thurs, Sept 18,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15995-4497-0E44-86D6-B77B4966620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140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CIMI and AML</a:t>
            </a:r>
          </a:p>
          <a:p>
            <a:r>
              <a:rPr lang="en-US" dirty="0" smtClean="0"/>
              <a:t>AML – Purpose and Goals</a:t>
            </a:r>
          </a:p>
          <a:p>
            <a:r>
              <a:rPr lang="en-US" dirty="0" smtClean="0"/>
              <a:t>OMG</a:t>
            </a:r>
            <a:r>
              <a:rPr lang="en-US" dirty="0" smtClean="0"/>
              <a:t>,  UML, </a:t>
            </a:r>
            <a:r>
              <a:rPr lang="en-US" dirty="0"/>
              <a:t>and UML </a:t>
            </a:r>
            <a:r>
              <a:rPr lang="en-US" dirty="0" smtClean="0"/>
              <a:t>Profiles</a:t>
            </a:r>
          </a:p>
          <a:p>
            <a:r>
              <a:rPr lang="en-US" dirty="0" smtClean="0"/>
              <a:t>AML </a:t>
            </a:r>
            <a:r>
              <a:rPr lang="en-US" dirty="0"/>
              <a:t>Submission </a:t>
            </a:r>
            <a:r>
              <a:rPr lang="en-US" dirty="0" smtClean="0"/>
              <a:t>overview</a:t>
            </a:r>
          </a:p>
          <a:p>
            <a:r>
              <a:rPr lang="en-US" dirty="0" smtClean="0"/>
              <a:t>State of current submission</a:t>
            </a:r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Archetype Modeling Language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Thurs, Sept 18,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15995-4497-0E44-86D6-B77B4966620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526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Submission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Addresses </a:t>
            </a:r>
            <a:r>
              <a:rPr lang="en-US" b="1" dirty="0" smtClean="0"/>
              <a:t>archetype, </a:t>
            </a:r>
            <a:r>
              <a:rPr lang="en-US" b="1" dirty="0" smtClean="0"/>
              <a:t>reference </a:t>
            </a:r>
            <a:r>
              <a:rPr lang="en-US" b="1" dirty="0" smtClean="0"/>
              <a:t>model</a:t>
            </a:r>
            <a:r>
              <a:rPr lang="en-US" dirty="0" smtClean="0"/>
              <a:t>, </a:t>
            </a:r>
            <a:r>
              <a:rPr lang="en-US" b="1" dirty="0" smtClean="0"/>
              <a:t>constraint </a:t>
            </a:r>
            <a:r>
              <a:rPr lang="en-US" b="1" dirty="0" smtClean="0"/>
              <a:t>model, terminology </a:t>
            </a:r>
            <a:r>
              <a:rPr lang="en-US" b="1" dirty="0" smtClean="0"/>
              <a:t>binding </a:t>
            </a:r>
            <a:r>
              <a:rPr lang="en-US" b="1" dirty="0" smtClean="0"/>
              <a:t>profile identification and designation </a:t>
            </a:r>
            <a:r>
              <a:rPr lang="en-US" dirty="0" smtClean="0"/>
              <a:t>and</a:t>
            </a:r>
            <a:r>
              <a:rPr lang="en-US" b="1" dirty="0" smtClean="0"/>
              <a:t> metadata profile</a:t>
            </a:r>
            <a:endParaRPr lang="en-US" b="1" dirty="0" smtClean="0"/>
          </a:p>
          <a:p>
            <a:r>
              <a:rPr lang="en-US" dirty="0" smtClean="0"/>
              <a:t>Rules </a:t>
            </a:r>
            <a:r>
              <a:rPr lang="en-US" dirty="0" smtClean="0"/>
              <a:t>(OCL) </a:t>
            </a:r>
            <a:r>
              <a:rPr lang="en-US" dirty="0" smtClean="0"/>
              <a:t>out </a:t>
            </a:r>
            <a:r>
              <a:rPr lang="en-US" dirty="0" smtClean="0"/>
              <a:t>of </a:t>
            </a:r>
            <a:r>
              <a:rPr lang="en-US" dirty="0" smtClean="0"/>
              <a:t>scope for current submission</a:t>
            </a:r>
            <a:endParaRPr lang="en-US" dirty="0" smtClean="0"/>
          </a:p>
          <a:p>
            <a:pPr lvl="1"/>
            <a:r>
              <a:rPr lang="en-US" dirty="0" smtClean="0"/>
              <a:t>Rules is is a not-insignificant </a:t>
            </a:r>
            <a:r>
              <a:rPr lang="en-US" dirty="0" smtClean="0"/>
              <a:t>task</a:t>
            </a:r>
          </a:p>
          <a:p>
            <a:pPr lvl="1"/>
            <a:r>
              <a:rPr lang="en-US" dirty="0" smtClean="0"/>
              <a:t>Harmonization may be an issue</a:t>
            </a:r>
          </a:p>
          <a:p>
            <a:pPr lvl="1"/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Archetype Modeling Language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Thurs, Sept 18,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15995-4497-0E44-86D6-B77B4966620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548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“Archetypes”?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Thurs, Sept 18,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Archetype Modeling Language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15995-4497-0E44-86D6-B77B4966620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5201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“Top Down” Modeling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Additive</a:t>
            </a:r>
          </a:p>
          <a:p>
            <a:pPr lvl="1"/>
            <a:r>
              <a:rPr lang="en-US" dirty="0" smtClean="0"/>
              <a:t>Start with most abstract</a:t>
            </a:r>
          </a:p>
          <a:p>
            <a:pPr lvl="1"/>
            <a:r>
              <a:rPr lang="en-US" dirty="0" smtClean="0"/>
              <a:t>Specialize adding properties and relationships</a:t>
            </a:r>
          </a:p>
          <a:p>
            <a:r>
              <a:rPr lang="en-US" dirty="0" smtClean="0"/>
              <a:t>Instances only valid at selected level </a:t>
            </a:r>
            <a:r>
              <a:rPr lang="en-US" u="sng" dirty="0" smtClean="0"/>
              <a:t>up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Thurs, Sept 18,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Archetype Modeling Language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15995-4497-0E44-86D6-B77B4966620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0844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“Top Down” Modeling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Thurs, Sept 18,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Archetype Modeling Language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15995-4497-0E44-86D6-B77B49666201}" type="slidenum">
              <a:rPr lang="en-US" smtClean="0"/>
              <a:t>23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51545"/>
            <a:ext cx="4398127" cy="4570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352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“Top Down” Modeling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Thurs, Sept 18,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Archetype Modeling Language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15995-4497-0E44-86D6-B77B49666201}" type="slidenum">
              <a:rPr lang="en-US" smtClean="0"/>
              <a:t>24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51545"/>
            <a:ext cx="4398127" cy="457045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603631" y="1538936"/>
            <a:ext cx="36230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</a:t>
            </a:r>
            <a:r>
              <a:rPr lang="en-US" dirty="0" err="1" smtClean="0"/>
              <a:t>MusicalInstrument</a:t>
            </a:r>
            <a:r>
              <a:rPr lang="en-US" dirty="0"/>
              <a:t> </a:t>
            </a:r>
            <a:r>
              <a:rPr lang="en-US" dirty="0" smtClean="0"/>
              <a:t>name=“Guitar”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maker=“Gibson/&gt;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695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“Top Down” Modeling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Thurs, Sept 18,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Archetype Modeling Language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15995-4497-0E44-86D6-B77B49666201}" type="slidenum">
              <a:rPr lang="en-US" smtClean="0"/>
              <a:t>25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51545"/>
            <a:ext cx="4398127" cy="457045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603631" y="1538936"/>
            <a:ext cx="36230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</a:t>
            </a:r>
            <a:r>
              <a:rPr lang="en-US" dirty="0" err="1" smtClean="0"/>
              <a:t>MusicalInstrument</a:t>
            </a:r>
            <a:r>
              <a:rPr lang="en-US" dirty="0"/>
              <a:t> </a:t>
            </a:r>
            <a:r>
              <a:rPr lang="en-US" dirty="0" smtClean="0"/>
              <a:t>name=“Guitar”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maker=“Gibson/&gt;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756031" y="2601155"/>
            <a:ext cx="36131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</a:t>
            </a:r>
            <a:r>
              <a:rPr lang="en-US" dirty="0" err="1" smtClean="0"/>
              <a:t>StringedInstrument</a:t>
            </a:r>
            <a:r>
              <a:rPr lang="en-US" dirty="0" smtClean="0"/>
              <a:t> name=“Guitar” </a:t>
            </a:r>
          </a:p>
          <a:p>
            <a:r>
              <a:rPr lang="en-US" dirty="0"/>
              <a:t> </a:t>
            </a:r>
            <a:r>
              <a:rPr lang="en-US" dirty="0" smtClean="0"/>
              <a:t>             maker=“Gibson</a:t>
            </a:r>
          </a:p>
          <a:p>
            <a:r>
              <a:rPr lang="en-US" dirty="0"/>
              <a:t> </a:t>
            </a:r>
            <a:r>
              <a:rPr lang="en-US" dirty="0" smtClean="0"/>
              <a:t>             </a:t>
            </a:r>
            <a:r>
              <a:rPr lang="en-US" dirty="0" err="1" smtClean="0"/>
              <a:t>numberOfStrings</a:t>
            </a:r>
            <a:r>
              <a:rPr lang="en-US" dirty="0" smtClean="0"/>
              <a:t>=“6”/&gt;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163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“Top Down” Modeling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Thurs, Sept 18,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Archetype Modeling Language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15995-4497-0E44-86D6-B77B49666201}" type="slidenum">
              <a:rPr lang="en-US" smtClean="0"/>
              <a:t>26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51545"/>
            <a:ext cx="4398127" cy="457045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603631" y="1538936"/>
            <a:ext cx="36230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</a:t>
            </a:r>
            <a:r>
              <a:rPr lang="en-US" dirty="0" err="1" smtClean="0"/>
              <a:t>MusicalInstrument</a:t>
            </a:r>
            <a:r>
              <a:rPr lang="en-US" dirty="0"/>
              <a:t> </a:t>
            </a:r>
            <a:r>
              <a:rPr lang="en-US" dirty="0" smtClean="0"/>
              <a:t>name=“Guitar”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maker=“Gibson/&gt;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756031" y="2601155"/>
            <a:ext cx="36131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</a:t>
            </a:r>
            <a:r>
              <a:rPr lang="en-US" dirty="0" err="1" smtClean="0"/>
              <a:t>StringedInstrument</a:t>
            </a:r>
            <a:r>
              <a:rPr lang="en-US" dirty="0" smtClean="0"/>
              <a:t> name=“Guitar” </a:t>
            </a:r>
          </a:p>
          <a:p>
            <a:r>
              <a:rPr lang="en-US" dirty="0"/>
              <a:t> </a:t>
            </a:r>
            <a:r>
              <a:rPr lang="en-US" dirty="0" smtClean="0"/>
              <a:t>             maker=“Gibson</a:t>
            </a:r>
          </a:p>
          <a:p>
            <a:r>
              <a:rPr lang="en-US" dirty="0"/>
              <a:t> </a:t>
            </a:r>
            <a:r>
              <a:rPr lang="en-US" dirty="0" smtClean="0"/>
              <a:t>             </a:t>
            </a:r>
            <a:r>
              <a:rPr lang="en-US" dirty="0" err="1" smtClean="0"/>
              <a:t>numberOfStrings</a:t>
            </a:r>
            <a:r>
              <a:rPr lang="en-US" dirty="0" smtClean="0"/>
              <a:t>=“6”/&gt;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908431" y="3820153"/>
            <a:ext cx="32220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&lt;Guitar name=“Guitar” </a:t>
            </a:r>
          </a:p>
          <a:p>
            <a:r>
              <a:rPr lang="en-US" dirty="0"/>
              <a:t> </a:t>
            </a:r>
            <a:r>
              <a:rPr lang="en-US" dirty="0" smtClean="0"/>
              <a:t>             brand=“Gibson</a:t>
            </a:r>
          </a:p>
          <a:p>
            <a:r>
              <a:rPr lang="en-US" dirty="0"/>
              <a:t> </a:t>
            </a:r>
            <a:r>
              <a:rPr lang="en-US" dirty="0" smtClean="0"/>
              <a:t>             </a:t>
            </a:r>
            <a:r>
              <a:rPr lang="en-US" dirty="0" err="1" smtClean="0"/>
              <a:t>numberOfStrings</a:t>
            </a:r>
            <a:r>
              <a:rPr lang="en-US" dirty="0" smtClean="0"/>
              <a:t>=“6”/&gt;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004657" y="5019389"/>
            <a:ext cx="32670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</a:t>
            </a:r>
            <a:r>
              <a:rPr lang="en-US" dirty="0" err="1" smtClean="0"/>
              <a:t>ElectricGuitar</a:t>
            </a:r>
            <a:r>
              <a:rPr lang="en-US" dirty="0" smtClean="0"/>
              <a:t> name=“Guitar” </a:t>
            </a:r>
          </a:p>
          <a:p>
            <a:r>
              <a:rPr lang="en-US" dirty="0"/>
              <a:t> </a:t>
            </a:r>
            <a:r>
              <a:rPr lang="en-US" dirty="0" smtClean="0"/>
              <a:t>             brand=“Gibson</a:t>
            </a:r>
          </a:p>
          <a:p>
            <a:r>
              <a:rPr lang="en-US" dirty="0"/>
              <a:t> </a:t>
            </a:r>
            <a:r>
              <a:rPr lang="en-US" dirty="0" smtClean="0"/>
              <a:t>             </a:t>
            </a:r>
            <a:r>
              <a:rPr lang="en-US" dirty="0" err="1" smtClean="0"/>
              <a:t>numberOfStrings</a:t>
            </a:r>
            <a:r>
              <a:rPr lang="en-US" dirty="0" smtClean="0"/>
              <a:t>=“6”</a:t>
            </a:r>
          </a:p>
          <a:p>
            <a:r>
              <a:rPr lang="en-US" dirty="0"/>
              <a:t> </a:t>
            </a:r>
            <a:r>
              <a:rPr lang="en-US" dirty="0" smtClean="0"/>
              <a:t>              </a:t>
            </a:r>
            <a:r>
              <a:rPr lang="en-US" dirty="0" err="1" smtClean="0"/>
              <a:t>numberOfPickups</a:t>
            </a:r>
            <a:r>
              <a:rPr lang="en-US" dirty="0" smtClean="0"/>
              <a:t>=“3”/&gt;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695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“Top Down” Modeling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Thurs, Sept 18, 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Archetype Modeling Language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15995-4497-0E44-86D6-B77B49666201}" type="slidenum">
              <a:rPr lang="en-US" smtClean="0"/>
              <a:t>27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67" y="1551859"/>
            <a:ext cx="4243402" cy="240964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902627" y="3051686"/>
            <a:ext cx="2381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/>
              </a:rPr>
              <a:t> If this is my model …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55766" y="4411543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&lt;</a:t>
            </a:r>
            <a:r>
              <a:rPr lang="en-US" dirty="0" err="1"/>
              <a:t>ElectricGuitar</a:t>
            </a:r>
            <a:r>
              <a:rPr lang="en-US" dirty="0"/>
              <a:t> name=“Guitar” </a:t>
            </a:r>
          </a:p>
          <a:p>
            <a:r>
              <a:rPr lang="en-US" dirty="0"/>
              <a:t>              brand=“Gibson</a:t>
            </a:r>
          </a:p>
          <a:p>
            <a:r>
              <a:rPr lang="en-US" dirty="0"/>
              <a:t>              </a:t>
            </a:r>
            <a:r>
              <a:rPr lang="en-US" dirty="0" err="1"/>
              <a:t>numberOfStrings</a:t>
            </a:r>
            <a:r>
              <a:rPr lang="en-US" dirty="0"/>
              <a:t>=“6”</a:t>
            </a:r>
          </a:p>
          <a:p>
            <a:r>
              <a:rPr lang="en-US" dirty="0"/>
              <a:t>               </a:t>
            </a:r>
            <a:r>
              <a:rPr lang="en-US" dirty="0" err="1"/>
              <a:t>numberOfPickups</a:t>
            </a:r>
            <a:r>
              <a:rPr lang="en-US" dirty="0"/>
              <a:t>=“3”/&gt;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902627" y="4729929"/>
            <a:ext cx="2627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/>
              </a:rPr>
              <a:t> … this makes no sense!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220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Constraint or “Bottom Up” Modeling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with general model</a:t>
            </a:r>
          </a:p>
          <a:p>
            <a:pPr lvl="1"/>
            <a:r>
              <a:rPr lang="en-US" dirty="0" smtClean="0"/>
              <a:t>Becomes the most abstract level of exchange</a:t>
            </a:r>
          </a:p>
          <a:p>
            <a:r>
              <a:rPr lang="en-US" dirty="0" smtClean="0"/>
              <a:t>Specialize by restriction</a:t>
            </a:r>
          </a:p>
          <a:p>
            <a:pPr lvl="1"/>
            <a:r>
              <a:rPr lang="en-US" dirty="0" smtClean="0"/>
              <a:t>Cardinality</a:t>
            </a:r>
          </a:p>
          <a:p>
            <a:pPr lvl="1"/>
            <a:r>
              <a:rPr lang="en-US" dirty="0" smtClean="0"/>
              <a:t>Value and value ranges</a:t>
            </a:r>
          </a:p>
          <a:p>
            <a:pPr lvl="1"/>
            <a:r>
              <a:rPr lang="en-US" dirty="0" smtClean="0"/>
              <a:t>Optional </a:t>
            </a:r>
            <a:r>
              <a:rPr lang="en-US" dirty="0" smtClean="0">
                <a:sym typeface="Wingdings"/>
              </a:rPr>
              <a:t> mandatory / prohibited</a:t>
            </a:r>
          </a:p>
          <a:p>
            <a:pPr lvl="1"/>
            <a:r>
              <a:rPr lang="en-US" dirty="0" smtClean="0">
                <a:sym typeface="Wingdings"/>
              </a:rPr>
              <a:t>Enumeration subsets</a:t>
            </a:r>
          </a:p>
          <a:p>
            <a:pPr lvl="1"/>
            <a:r>
              <a:rPr lang="en-US" dirty="0" smtClean="0">
                <a:sym typeface="Wingdings"/>
              </a:rPr>
              <a:t>Renaming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Thurs, Sept 18, 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Archetype Modeling Language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15995-4497-0E44-86D6-B77B4966620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18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 Based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with UML “Reference Model” that defines the most abstract level of exchange</a:t>
            </a:r>
          </a:p>
          <a:p>
            <a:r>
              <a:rPr lang="en-US" dirty="0" smtClean="0"/>
              <a:t>Add constraints (restrictions) on reference model</a:t>
            </a:r>
          </a:p>
          <a:p>
            <a:pPr lvl="1"/>
            <a:r>
              <a:rPr lang="en-US" dirty="0" smtClean="0"/>
              <a:t>Can serve as detailed type checking for input</a:t>
            </a:r>
          </a:p>
          <a:p>
            <a:pPr lvl="1"/>
            <a:r>
              <a:rPr lang="en-US" dirty="0" smtClean="0"/>
              <a:t>Can serve as a generic grammar (!)</a:t>
            </a:r>
          </a:p>
          <a:p>
            <a:pPr lvl="1"/>
            <a:r>
              <a:rPr lang="en-US" dirty="0" smtClean="0"/>
              <a:t>Can function as a query language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Thurs, Sept 18,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Archetype Modeling Language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15995-4497-0E44-86D6-B77B4966620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3815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CIMI and AML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Archetype Modeling Language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Thurs, Sept 18,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15995-4497-0E44-86D6-B77B4966620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696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Constraints as a Grammar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Without</a:t>
            </a:r>
          </a:p>
          <a:p>
            <a:pPr lvl="1"/>
            <a:r>
              <a:rPr lang="en-US" dirty="0" smtClean="0"/>
              <a:t>Abnormal HCT == lab result with code ‘1234-5’, abnormal flag set?   Result &gt; specified value?</a:t>
            </a:r>
          </a:p>
          <a:p>
            <a:pPr lvl="1"/>
            <a:r>
              <a:rPr lang="en-US" dirty="0" smtClean="0"/>
              <a:t>Information is coded </a:t>
            </a:r>
            <a:r>
              <a:rPr lang="en-US" i="1" dirty="0" smtClean="0"/>
              <a:t>in applications</a:t>
            </a:r>
            <a:r>
              <a:rPr lang="en-US" dirty="0" smtClean="0"/>
              <a:t>(!)</a:t>
            </a:r>
          </a:p>
          <a:p>
            <a:pPr lvl="2"/>
            <a:r>
              <a:rPr lang="en-US" dirty="0" smtClean="0"/>
              <a:t>Brittle</a:t>
            </a:r>
          </a:p>
          <a:p>
            <a:pPr lvl="2"/>
            <a:r>
              <a:rPr lang="en-US" dirty="0" smtClean="0"/>
              <a:t>Rigid</a:t>
            </a:r>
          </a:p>
          <a:p>
            <a:r>
              <a:rPr lang="en-US" dirty="0" smtClean="0"/>
              <a:t>With</a:t>
            </a:r>
          </a:p>
          <a:p>
            <a:pPr lvl="1"/>
            <a:r>
              <a:rPr lang="en-US" dirty="0" smtClean="0"/>
              <a:t>Abnormal HCT == {set of constraints}</a:t>
            </a:r>
          </a:p>
          <a:p>
            <a:pPr lvl="1"/>
            <a:r>
              <a:rPr lang="en-US" dirty="0" smtClean="0"/>
              <a:t>Applications </a:t>
            </a:r>
            <a:r>
              <a:rPr lang="en-US" i="1" dirty="0" smtClean="0"/>
              <a:t>reference</a:t>
            </a:r>
            <a:r>
              <a:rPr lang="en-US" dirty="0" smtClean="0"/>
              <a:t> model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Thurs, Sept 18,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Archetype Modeling Language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15995-4497-0E44-86D6-B77B4966620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44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Need a grammar/interchange format</a:t>
            </a:r>
          </a:p>
          <a:p>
            <a:pPr lvl="1"/>
            <a:r>
              <a:rPr lang="en-US" dirty="0" smtClean="0"/>
              <a:t>ADL 1.5.1 suites the bill well</a:t>
            </a:r>
          </a:p>
          <a:p>
            <a:pPr lvl="1"/>
            <a:r>
              <a:rPr lang="en-US" dirty="0" smtClean="0"/>
              <a:t>UML XML (once AML is complete)</a:t>
            </a:r>
          </a:p>
          <a:p>
            <a:r>
              <a:rPr lang="en-US" dirty="0" smtClean="0"/>
              <a:t>Tooling</a:t>
            </a:r>
          </a:p>
          <a:p>
            <a:pPr lvl="1"/>
            <a:r>
              <a:rPr lang="en-US" dirty="0" smtClean="0"/>
              <a:t>ADL Workbench / Clinical Knowledge Manager</a:t>
            </a:r>
          </a:p>
          <a:p>
            <a:pPr lvl="1"/>
            <a:r>
              <a:rPr lang="en-US" dirty="0" smtClean="0"/>
              <a:t>UML Tools (once AML is complete)</a:t>
            </a:r>
          </a:p>
          <a:p>
            <a:r>
              <a:rPr lang="en-US" dirty="0" smtClean="0"/>
              <a:t>Representational forms</a:t>
            </a:r>
          </a:p>
          <a:p>
            <a:pPr lvl="1"/>
            <a:r>
              <a:rPr lang="en-US" dirty="0" smtClean="0"/>
              <a:t>ADL WB / </a:t>
            </a:r>
            <a:r>
              <a:rPr lang="en-US" dirty="0" err="1" smtClean="0"/>
              <a:t>Mindmaps</a:t>
            </a:r>
            <a:r>
              <a:rPr lang="en-US" dirty="0" smtClean="0"/>
              <a:t> / JSON / XML / …</a:t>
            </a:r>
          </a:p>
          <a:p>
            <a:pPr lvl="1"/>
            <a:r>
              <a:rPr lang="en-US" dirty="0" smtClean="0"/>
              <a:t>UML Profile / Model tools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Thurs, Sept 18,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Archetype Modeling Language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15995-4497-0E44-86D6-B77B4966620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16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OMG, UML, and UML Profiles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Archetype Modeling Language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Thurs, Sept 18,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15995-4497-0E44-86D6-B77B4966620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744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Object Management Group (OMG)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Standards </a:t>
            </a:r>
            <a:r>
              <a:rPr lang="en-US" i="1" dirty="0" smtClean="0"/>
              <a:t>consortium</a:t>
            </a:r>
          </a:p>
          <a:p>
            <a:r>
              <a:rPr lang="en-US" dirty="0" smtClean="0"/>
              <a:t>Home to UML and Model Driven Architecture (MDA)</a:t>
            </a:r>
          </a:p>
          <a:p>
            <a:r>
              <a:rPr lang="en-US" dirty="0" smtClean="0"/>
              <a:t>“No Shelf-ware” policy – standards must be accompanied by implementations</a:t>
            </a:r>
          </a:p>
          <a:p>
            <a:r>
              <a:rPr lang="en-US" dirty="0" smtClean="0"/>
              <a:t>Platform Technical Committees – architecture, tools, middleware</a:t>
            </a:r>
          </a:p>
          <a:p>
            <a:r>
              <a:rPr lang="en-US" dirty="0" smtClean="0"/>
              <a:t>Domain Technical Committees – “vertical” domains (Healthcare,  Manufacturing, Robotics, Space, …)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Archetype Modeling Language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Thurs, Sept 18,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15995-4497-0E44-86D6-B77B4966620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646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A standard for representing and exchanging </a:t>
            </a:r>
            <a:r>
              <a:rPr lang="en-US" i="1" u="sng" dirty="0" smtClean="0"/>
              <a:t>models</a:t>
            </a:r>
          </a:p>
          <a:p>
            <a:r>
              <a:rPr lang="en-US" dirty="0" smtClean="0"/>
              <a:t>A model </a:t>
            </a:r>
            <a:r>
              <a:rPr lang="en-US" i="1" dirty="0" smtClean="0"/>
              <a:t>of </a:t>
            </a:r>
            <a:r>
              <a:rPr lang="en-US" dirty="0" smtClean="0"/>
              <a:t> models (a “</a:t>
            </a:r>
            <a:r>
              <a:rPr lang="en-US" dirty="0" err="1" smtClean="0"/>
              <a:t>metamodel</a:t>
            </a:r>
            <a:r>
              <a:rPr lang="en-US" dirty="0" smtClean="0"/>
              <a:t>”)</a:t>
            </a:r>
          </a:p>
          <a:p>
            <a:pPr lvl="1"/>
            <a:r>
              <a:rPr lang="en-US" dirty="0" smtClean="0"/>
              <a:t>“Class”, “Property”, “Generalization”, “Association”</a:t>
            </a:r>
          </a:p>
          <a:p>
            <a:r>
              <a:rPr lang="en-US" dirty="0" smtClean="0"/>
              <a:t>Representation for elements (An </a:t>
            </a:r>
            <a:r>
              <a:rPr lang="en-US" i="1" dirty="0" smtClean="0"/>
              <a:t>instance</a:t>
            </a:r>
            <a:r>
              <a:rPr lang="en-US" dirty="0" smtClean="0"/>
              <a:t> of a “Class” is represented as a box with separate slots…”</a:t>
            </a:r>
          </a:p>
          <a:p>
            <a:r>
              <a:rPr lang="en-US" dirty="0" smtClean="0"/>
              <a:t>Model of model exchange</a:t>
            </a:r>
          </a:p>
          <a:p>
            <a:pPr lvl="1"/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Archetype Modeling Language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Thurs, Sept 18,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15995-4497-0E44-86D6-B77B4966620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433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of “Class”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638"/>
            <a:ext cx="5008160" cy="5116130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Archetype Modeling Language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Thurs, Sept 18, 2014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15995-4497-0E44-86D6-B77B4966620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797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Representation of “Class”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100" y="1809117"/>
            <a:ext cx="7277100" cy="43561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Archetype Modeling Language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Thurs, Sept 18,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15995-4497-0E44-86D6-B77B49666201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30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Model </a:t>
            </a:r>
            <a:r>
              <a:rPr lang="en-US" i="1" dirty="0" smtClean="0"/>
              <a:t>Instance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Archetype Modeling Language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Thurs, Sept 18, 2014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15995-4497-0E44-86D6-B77B49666201}" type="slidenum">
              <a:rPr lang="en-US" smtClean="0"/>
              <a:t>37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900" y="1917700"/>
            <a:ext cx="5410200" cy="302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175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900" y="1917700"/>
            <a:ext cx="5410200" cy="3022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Model </a:t>
            </a:r>
            <a:r>
              <a:rPr lang="en-US" i="1" dirty="0"/>
              <a:t>Instance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989628" y="1924743"/>
            <a:ext cx="2451924" cy="1298667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989628" y="3457667"/>
            <a:ext cx="2451924" cy="1298667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000510" y="3474386"/>
            <a:ext cx="2451924" cy="1298667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509073" y="1993451"/>
            <a:ext cx="66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Class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>
            <a:endCxn id="5" idx="3"/>
          </p:cNvCxnSpPr>
          <p:nvPr/>
        </p:nvCxnSpPr>
        <p:spPr>
          <a:xfrm flipH="1">
            <a:off x="4441552" y="2313192"/>
            <a:ext cx="1067521" cy="260885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4260486" y="2362783"/>
            <a:ext cx="1366591" cy="1111603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5627077" y="2362783"/>
            <a:ext cx="190125" cy="103755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Archetype Modeling Language</a:t>
            </a:r>
            <a:endParaRPr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Thurs, Sept 18, 2014</a:t>
            </a:r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15995-4497-0E44-86D6-B77B49666201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263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900" y="1917700"/>
            <a:ext cx="5410200" cy="3022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Instances</a:t>
            </a:r>
            <a:endParaRPr lang="en-US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0671" y="3180852"/>
            <a:ext cx="1586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Generalization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>
            <a:stCxn id="3" idx="1"/>
          </p:cNvCxnSpPr>
          <p:nvPr/>
        </p:nvCxnSpPr>
        <p:spPr>
          <a:xfrm>
            <a:off x="1866900" y="3429000"/>
            <a:ext cx="1257301" cy="121184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733062" y="5487354"/>
            <a:ext cx="1381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Relationship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4697459" y="4205604"/>
            <a:ext cx="590562" cy="1228908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288021" y="1679102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Property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2875278" y="2030706"/>
            <a:ext cx="2693398" cy="589192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2875279" y="2030706"/>
            <a:ext cx="2693397" cy="768478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Archetype Modeling Language</a:t>
            </a:r>
            <a:endParaRPr lang="en-US"/>
          </a:p>
        </p:txBody>
      </p:sp>
      <p:sp>
        <p:nvSpPr>
          <p:cNvPr id="18" name="Date Placeholder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Thurs, Sept 18, 2014</a:t>
            </a:r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15995-4497-0E44-86D6-B77B49666201}" type="slidenum">
              <a:rPr lang="en-US" smtClean="0"/>
              <a:t>39</a:t>
            </a:fld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568676" y="2030706"/>
            <a:ext cx="234871" cy="1997388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3741581" y="2030706"/>
            <a:ext cx="1827095" cy="1888151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9263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Clinical Information Modeling Initiative (CIMI)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Thurs, Sept 18,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Archetype Modeling Language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15995-4497-0E44-86D6-B77B4966620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045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Interchange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06600"/>
            <a:ext cx="9144000" cy="282326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Archetype Modeling Language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Thurs, Sept 18,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15995-4497-0E44-86D6-B77B49666201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528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Good at general, “extensible” models</a:t>
            </a:r>
          </a:p>
          <a:p>
            <a:r>
              <a:rPr lang="en-US" dirty="0" smtClean="0"/>
              <a:t>NOT so good at “constraint” models</a:t>
            </a:r>
          </a:p>
          <a:p>
            <a:r>
              <a:rPr lang="en-US" i="1" dirty="0" smtClean="0"/>
              <a:t>Extensible </a:t>
            </a:r>
            <a:r>
              <a:rPr lang="en-US" dirty="0" smtClean="0"/>
              <a:t>– elements the </a:t>
            </a:r>
            <a:r>
              <a:rPr lang="en-US" u="sng" dirty="0" err="1" smtClean="0"/>
              <a:t>metamodel</a:t>
            </a:r>
            <a:r>
              <a:rPr lang="en-US" i="1" u="sng" dirty="0"/>
              <a:t> </a:t>
            </a:r>
            <a:r>
              <a:rPr lang="en-US" dirty="0"/>
              <a:t> </a:t>
            </a:r>
            <a:r>
              <a:rPr lang="en-US" dirty="0" smtClean="0"/>
              <a:t>itself can be extended as a “Profile”</a:t>
            </a:r>
            <a:endParaRPr lang="en-US" i="1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Archetype Modeling Language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Thurs, Sept 18, 2014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15995-4497-0E44-86D6-B77B49666201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051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‘Particularization’ of </a:t>
            </a:r>
            <a:r>
              <a:rPr lang="en-US" dirty="0"/>
              <a:t>UML by specializing some of its </a:t>
            </a:r>
            <a:r>
              <a:rPr lang="en-US" dirty="0" smtClean="0"/>
              <a:t>elements</a:t>
            </a:r>
            <a:r>
              <a:rPr lang="en-US" u="sng" dirty="0" smtClean="0"/>
              <a:t>, imposing new </a:t>
            </a:r>
            <a:r>
              <a:rPr lang="en-US" u="sng" dirty="0"/>
              <a:t>restrictions </a:t>
            </a:r>
            <a:r>
              <a:rPr lang="en-US" dirty="0"/>
              <a:t>on them but </a:t>
            </a:r>
            <a:r>
              <a:rPr lang="en-US" u="sng" dirty="0"/>
              <a:t>respecting the UML </a:t>
            </a:r>
            <a:r>
              <a:rPr lang="en-US" u="sng" dirty="0" err="1"/>
              <a:t>metamodel</a:t>
            </a:r>
            <a:r>
              <a:rPr lang="en-US" u="sng" dirty="0"/>
              <a:t>, and without modifying the original semantics </a:t>
            </a:r>
            <a:r>
              <a:rPr lang="en-US" u="sng" dirty="0" smtClean="0"/>
              <a:t>of the </a:t>
            </a:r>
            <a:r>
              <a:rPr lang="en-US" u="sng" dirty="0"/>
              <a:t>UML elements</a:t>
            </a:r>
            <a:r>
              <a:rPr lang="en-US" dirty="0"/>
              <a:t> (i.e., the properties of the UML classes, associations, attributes, etc., will remain the same</a:t>
            </a:r>
            <a:r>
              <a:rPr lang="en-US" dirty="0" smtClean="0"/>
              <a:t>, but </a:t>
            </a:r>
            <a:r>
              <a:rPr lang="en-US" dirty="0"/>
              <a:t>new constraints will be added to their original definitions and relationships).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Thurs, Sept 18,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Archetype Modeling Language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15995-4497-0E44-86D6-B77B49666201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570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Archetype Modeling Language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Thurs, Sept 18,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15995-4497-0E44-86D6-B77B49666201}" type="slidenum">
              <a:rPr lang="en-US" smtClean="0"/>
              <a:t>43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595" y="1268644"/>
            <a:ext cx="6830882" cy="493408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21144" y="5273630"/>
            <a:ext cx="7104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Tag</a:t>
            </a:r>
            <a:endParaRPr lang="en-US" b="1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131595" y="5649201"/>
            <a:ext cx="643070" cy="162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18318" y="4188741"/>
            <a:ext cx="17973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Restriction</a:t>
            </a:r>
            <a:endParaRPr lang="en-US" b="1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962460" y="4668999"/>
            <a:ext cx="812205" cy="3941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5270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smtClean="0"/>
              <a:t>a Stereotype (extension)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Archetype Modeling Language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Thurs, Sept 18,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15995-4497-0E44-86D6-B77B49666201}" type="slidenum">
              <a:rPr lang="en-US" smtClean="0"/>
              <a:t>44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1701800"/>
            <a:ext cx="3505200" cy="344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548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Collections of </a:t>
            </a:r>
            <a:r>
              <a:rPr lang="en-US" dirty="0" smtClean="0"/>
              <a:t>Stereotypes and </a:t>
            </a:r>
            <a:r>
              <a:rPr lang="en-US" dirty="0" smtClean="0"/>
              <a:t>Classes</a:t>
            </a:r>
          </a:p>
          <a:p>
            <a:r>
              <a:rPr lang="en-US" dirty="0" smtClean="0"/>
              <a:t>Semantics </a:t>
            </a:r>
            <a:r>
              <a:rPr lang="en-US" dirty="0" smtClean="0"/>
              <a:t>of the above</a:t>
            </a:r>
          </a:p>
          <a:p>
            <a:r>
              <a:rPr lang="en-US" i="1" dirty="0" smtClean="0"/>
              <a:t>Suggestions</a:t>
            </a:r>
            <a:r>
              <a:rPr lang="en-US" dirty="0" smtClean="0"/>
              <a:t> for representation and use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The (or “A”) GOAL is to have UML model vendors incorporate profiles as first class items into their tools…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Archetype Modeling Language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Thurs, Sept 18,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15995-4497-0E44-86D6-B77B49666201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718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OMG Standards Process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Archetype Modeling Language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Thurs, Sept 18,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15995-4497-0E44-86D6-B77B49666201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179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OMG RFP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AutoNum type="arabicParenR"/>
            </a:pPr>
            <a:r>
              <a:rPr lang="en-US" dirty="0" smtClean="0"/>
              <a:t>TC issues RFP – requirements document</a:t>
            </a:r>
          </a:p>
          <a:p>
            <a:pPr marL="514350" indent="-514350">
              <a:buAutoNum type="arabicParenR"/>
            </a:pPr>
            <a:r>
              <a:rPr lang="en-US" dirty="0" smtClean="0"/>
              <a:t>Organizations submit responses</a:t>
            </a:r>
            <a:endParaRPr lang="en-US" dirty="0"/>
          </a:p>
          <a:p>
            <a:pPr marL="914400" lvl="1" indent="-514350">
              <a:buAutoNum type="arabicParenR"/>
            </a:pPr>
            <a:r>
              <a:rPr lang="en-US" dirty="0" smtClean="0"/>
              <a:t>Initial submission – draft responses shown, discussed.</a:t>
            </a:r>
          </a:p>
          <a:p>
            <a:pPr marL="914400" lvl="1" indent="-514350">
              <a:buAutoNum type="arabicParenR"/>
            </a:pPr>
            <a:r>
              <a:rPr lang="en-US" dirty="0" smtClean="0"/>
              <a:t>Final submission – (typically) one harmonized </a:t>
            </a:r>
            <a:r>
              <a:rPr lang="en-US" dirty="0" err="1" smtClean="0"/>
              <a:t>fesponse</a:t>
            </a:r>
            <a:endParaRPr lang="en-US" dirty="0" smtClean="0"/>
          </a:p>
          <a:p>
            <a:pPr marL="514350" indent="-514350">
              <a:buAutoNum type="arabicParenR"/>
            </a:pPr>
            <a:r>
              <a:rPr lang="en-US" dirty="0" smtClean="0"/>
              <a:t>Response(s) are balloted</a:t>
            </a:r>
          </a:p>
          <a:p>
            <a:pPr marL="514350" indent="-514350">
              <a:buAutoNum type="arabicParenR"/>
            </a:pPr>
            <a:r>
              <a:rPr lang="en-US" dirty="0" smtClean="0"/>
              <a:t>Accepted response becomes a Beta Specification</a:t>
            </a:r>
            <a:r>
              <a:rPr lang="en-US" dirty="0"/>
              <a:t>  </a:t>
            </a:r>
            <a:r>
              <a:rPr lang="en-US" dirty="0" smtClean="0"/>
              <a:t>/ Finalization Task Force formed</a:t>
            </a:r>
          </a:p>
          <a:p>
            <a:pPr marL="514350" indent="-514350">
              <a:buAutoNum type="arabicParenR"/>
            </a:pPr>
            <a:r>
              <a:rPr lang="en-US" dirty="0" smtClean="0"/>
              <a:t>FTF report submitted and Beta Specification becomes a final specification.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2078260"/>
            <a:ext cx="461665" cy="22261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wordArtVert" wrap="square" rtlCol="0">
            <a:spAutoFit/>
          </a:bodyPr>
          <a:lstStyle/>
          <a:p>
            <a:r>
              <a:rPr lang="en-US" dirty="0" smtClean="0"/>
              <a:t>Members Only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4445571"/>
            <a:ext cx="461665" cy="135382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wordArtVert" wrap="square" rtlCol="0">
            <a:spAutoFit/>
          </a:bodyPr>
          <a:lstStyle/>
          <a:p>
            <a:r>
              <a:rPr lang="en-US" dirty="0" smtClean="0"/>
              <a:t>Public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-4465" y="1701499"/>
            <a:ext cx="461665" cy="37676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wordArtVert"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Archetype Modeling Language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Thurs, Sept 18, 2014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15995-4497-0E44-86D6-B77B49666201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473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AML Submission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Boilerplate (Chapters 1-7)</a:t>
            </a:r>
          </a:p>
          <a:p>
            <a:r>
              <a:rPr lang="en-US" dirty="0" err="1" smtClean="0"/>
              <a:t>Metamodel</a:t>
            </a:r>
            <a:r>
              <a:rPr lang="en-US" dirty="0" smtClean="0"/>
              <a:t> – (Chapter 8) </a:t>
            </a:r>
            <a:r>
              <a:rPr lang="en-US" i="1" dirty="0" smtClean="0"/>
              <a:t>what</a:t>
            </a:r>
            <a:r>
              <a:rPr lang="en-US" dirty="0" smtClean="0"/>
              <a:t> we are trying to do</a:t>
            </a:r>
          </a:p>
          <a:p>
            <a:r>
              <a:rPr lang="en-US" dirty="0" smtClean="0"/>
              <a:t>Profiles – (Chapter 9…) </a:t>
            </a:r>
            <a:r>
              <a:rPr lang="en-US" i="1" dirty="0" smtClean="0"/>
              <a:t>how</a:t>
            </a:r>
            <a:r>
              <a:rPr lang="en-US" dirty="0" smtClean="0"/>
              <a:t> we do it (profiles)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Archetype Modeling Language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Thurs, Sept 18,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15995-4497-0E44-86D6-B77B49666201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457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AML Submission</a:t>
            </a:r>
            <a:br>
              <a:rPr lang="en-US" dirty="0" smtClean="0"/>
            </a:br>
            <a:r>
              <a:rPr lang="en-US" dirty="0" smtClean="0"/>
              <a:t>AML Object Model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887944" y="1641584"/>
            <a:ext cx="3386570" cy="436578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935309" y="1913211"/>
            <a:ext cx="1848160" cy="63692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AOM </a:t>
            </a:r>
            <a:r>
              <a:rPr lang="en-US" dirty="0" smtClean="0">
                <a:solidFill>
                  <a:srgbClr val="000000"/>
                </a:solidFill>
              </a:rPr>
              <a:t>1.5.1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935310" y="5211370"/>
            <a:ext cx="1848160" cy="57030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ISO 11179-3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77041" y="1895754"/>
            <a:ext cx="2106282" cy="5130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Reference </a:t>
            </a:r>
            <a:r>
              <a:rPr lang="en-US" dirty="0" smtClean="0">
                <a:solidFill>
                  <a:schemeClr val="tx1"/>
                </a:solidFill>
              </a:rPr>
              <a:t>Model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77041" y="3170361"/>
            <a:ext cx="2106282" cy="5130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Constraint Model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177041" y="3788350"/>
            <a:ext cx="2106282" cy="5130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Terminology Model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77041" y="4453780"/>
            <a:ext cx="2106282" cy="5130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tx1"/>
                </a:solidFill>
              </a:rPr>
              <a:t>Rules Model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177041" y="5088961"/>
            <a:ext cx="2106282" cy="5130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Metadata Model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435723" y="1895753"/>
            <a:ext cx="611643" cy="37062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Examples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935309" y="2702534"/>
            <a:ext cx="1848160" cy="63692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UML 2.5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935309" y="3484118"/>
            <a:ext cx="1848160" cy="63692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CTS2 1.1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935309" y="4313867"/>
            <a:ext cx="1848160" cy="63692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ADL </a:t>
            </a:r>
            <a:r>
              <a:rPr lang="en-US" dirty="0" smtClean="0">
                <a:solidFill>
                  <a:srgbClr val="000000"/>
                </a:solidFill>
              </a:rPr>
              <a:t>.1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24" name="Straight Arrow Connector 23"/>
          <p:cNvCxnSpPr>
            <a:endCxn id="35" idx="3"/>
          </p:cNvCxnSpPr>
          <p:nvPr/>
        </p:nvCxnSpPr>
        <p:spPr>
          <a:xfrm flipH="1">
            <a:off x="3283323" y="2137157"/>
            <a:ext cx="1899784" cy="64686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4" idx="3"/>
          </p:cNvCxnSpPr>
          <p:nvPr/>
        </p:nvCxnSpPr>
        <p:spPr>
          <a:xfrm flipH="1">
            <a:off x="3283323" y="2137157"/>
            <a:ext cx="1899785" cy="128971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15" idx="3"/>
          </p:cNvCxnSpPr>
          <p:nvPr/>
        </p:nvCxnSpPr>
        <p:spPr>
          <a:xfrm flipH="1">
            <a:off x="3283323" y="2137157"/>
            <a:ext cx="1899785" cy="190770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16" idx="3"/>
          </p:cNvCxnSpPr>
          <p:nvPr/>
        </p:nvCxnSpPr>
        <p:spPr>
          <a:xfrm flipH="1">
            <a:off x="3283323" y="2137157"/>
            <a:ext cx="1899784" cy="25731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11" idx="3"/>
          </p:cNvCxnSpPr>
          <p:nvPr/>
        </p:nvCxnSpPr>
        <p:spPr>
          <a:xfrm flipH="1" flipV="1">
            <a:off x="3283323" y="2152269"/>
            <a:ext cx="2219856" cy="87992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3283323" y="3802581"/>
            <a:ext cx="2147583" cy="242284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3722132" y="4123737"/>
            <a:ext cx="1378375" cy="562681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17" idx="3"/>
          </p:cNvCxnSpPr>
          <p:nvPr/>
        </p:nvCxnSpPr>
        <p:spPr>
          <a:xfrm flipH="1" flipV="1">
            <a:off x="3283323" y="5345476"/>
            <a:ext cx="1977220" cy="64524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Archetype Modeling Language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Thurs, Sept 18,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15995-4497-0E44-86D6-B77B49666201}" type="slidenum">
              <a:rPr lang="en-US" smtClean="0"/>
              <a:t>49</a:t>
            </a:fld>
            <a:endParaRPr lang="en-US"/>
          </a:p>
        </p:txBody>
      </p:sp>
      <p:cxnSp>
        <p:nvCxnSpPr>
          <p:cNvPr id="28" name="Straight Arrow Connector 27"/>
          <p:cNvCxnSpPr>
            <a:endCxn id="16" idx="3"/>
          </p:cNvCxnSpPr>
          <p:nvPr/>
        </p:nvCxnSpPr>
        <p:spPr>
          <a:xfrm flipH="1">
            <a:off x="3283323" y="3032191"/>
            <a:ext cx="2147584" cy="167810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15" idx="3"/>
          </p:cNvCxnSpPr>
          <p:nvPr/>
        </p:nvCxnSpPr>
        <p:spPr>
          <a:xfrm flipH="1" flipV="1">
            <a:off x="3283323" y="4044865"/>
            <a:ext cx="1899784" cy="1365136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1177041" y="2535857"/>
            <a:ext cx="2106282" cy="4963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Archetype Model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3283323" y="2152269"/>
            <a:ext cx="1899784" cy="319320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3324622" y="2137157"/>
            <a:ext cx="1858486" cy="151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7020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Clinical Information Modeling Initiative </a:t>
            </a:r>
            <a:r>
              <a:rPr lang="en-US" b="1" dirty="0" smtClean="0"/>
              <a:t>Mission</a:t>
            </a:r>
            <a:endParaRPr lang="en-US" b="1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FontTx/>
              <a:buNone/>
            </a:pPr>
            <a:endParaRPr lang="en-US" b="1" dirty="0">
              <a:solidFill>
                <a:schemeClr val="tx2"/>
              </a:solidFill>
            </a:endParaRPr>
          </a:p>
          <a:p>
            <a:pPr algn="ctr">
              <a:buFontTx/>
              <a:buNone/>
            </a:pPr>
            <a:r>
              <a:rPr lang="en-US" dirty="0">
                <a:solidFill>
                  <a:schemeClr val="tx2"/>
                </a:solidFill>
              </a:rPr>
              <a:t>Improve the interoperability of healthcare systems through shared implementable clinical information models.</a:t>
            </a:r>
          </a:p>
          <a:p>
            <a:pPr algn="ctr">
              <a:buFontTx/>
              <a:buNone/>
            </a:pPr>
            <a:endParaRPr lang="en-US" sz="1800" dirty="0">
              <a:solidFill>
                <a:schemeClr val="tx2"/>
              </a:solidFill>
            </a:endParaRPr>
          </a:p>
          <a:p>
            <a:pPr algn="ctr">
              <a:buFontTx/>
              <a:buNone/>
            </a:pPr>
            <a:r>
              <a:rPr lang="en-US" sz="1800" dirty="0">
                <a:solidFill>
                  <a:schemeClr val="tx2"/>
                </a:solidFill>
              </a:rPr>
              <a:t>(A single curated collection.)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Thurs, Sept 18,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Archetype Modeling Language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15995-4497-0E44-86D6-B77B4966620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6541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ounded Rectangle 39"/>
          <p:cNvSpPr/>
          <p:nvPr/>
        </p:nvSpPr>
        <p:spPr>
          <a:xfrm>
            <a:off x="887944" y="1641584"/>
            <a:ext cx="3386570" cy="436578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1177041" y="1895754"/>
            <a:ext cx="2106282" cy="5130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Reference </a:t>
            </a:r>
            <a:r>
              <a:rPr lang="en-US" dirty="0" smtClean="0">
                <a:solidFill>
                  <a:schemeClr val="tx1"/>
                </a:solidFill>
              </a:rPr>
              <a:t>Model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177041" y="3170361"/>
            <a:ext cx="2106282" cy="5130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Constraint Model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177041" y="3788350"/>
            <a:ext cx="2106282" cy="5130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Terminology Model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177041" y="4453780"/>
            <a:ext cx="2106282" cy="5130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tx1"/>
                </a:solidFill>
              </a:rPr>
              <a:t>Rules Model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177041" y="5088961"/>
            <a:ext cx="2106282" cy="5130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Metadata Model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435723" y="1895753"/>
            <a:ext cx="611643" cy="30550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Examples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177041" y="2535857"/>
            <a:ext cx="2106282" cy="4963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Archetype Model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AML Submission</a:t>
            </a:r>
            <a:br>
              <a:rPr lang="en-US" dirty="0" smtClean="0"/>
            </a:br>
            <a:r>
              <a:rPr lang="en-US" dirty="0" smtClean="0"/>
              <a:t>Profiles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5056734" y="1765971"/>
            <a:ext cx="3386570" cy="445303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5345831" y="2020142"/>
            <a:ext cx="2106282" cy="5130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Ref. Model Profile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345831" y="2643549"/>
            <a:ext cx="2106282" cy="5130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Archetype Profile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345831" y="3261538"/>
            <a:ext cx="2106282" cy="5130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Constraint Profile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604513" y="2020141"/>
            <a:ext cx="611643" cy="30550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Examples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2839351" y="2230076"/>
            <a:ext cx="319039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901301" y="2826426"/>
            <a:ext cx="319039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2743954" y="3435568"/>
            <a:ext cx="319039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Archetype Modeling Language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Thurs, Sept 18,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15995-4497-0E44-86D6-B77B49666201}" type="slidenum">
              <a:rPr lang="en-US" smtClean="0"/>
              <a:t>50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518447" y="5972368"/>
            <a:ext cx="1944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AML Object Model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816802" y="6157034"/>
            <a:ext cx="796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Profile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5345831" y="3925431"/>
            <a:ext cx="2106282" cy="5130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Terminology </a:t>
            </a:r>
            <a:r>
              <a:rPr lang="en-US" dirty="0" smtClean="0">
                <a:solidFill>
                  <a:schemeClr val="tx1"/>
                </a:solidFill>
              </a:rPr>
              <a:t>Profile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345831" y="4590861"/>
            <a:ext cx="2106282" cy="5130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tx1"/>
                </a:solidFill>
              </a:rPr>
              <a:t>Rules </a:t>
            </a:r>
            <a:r>
              <a:rPr lang="en-US" i="1" dirty="0" smtClean="0">
                <a:solidFill>
                  <a:schemeClr val="tx1"/>
                </a:solidFill>
              </a:rPr>
              <a:t>Profile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345831" y="5167337"/>
            <a:ext cx="2106282" cy="4346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Identification and Designation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345831" y="5662546"/>
            <a:ext cx="2106282" cy="2863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ADL Metadata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2743954" y="4129771"/>
            <a:ext cx="319039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2901301" y="4738014"/>
            <a:ext cx="319039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2807472" y="5372939"/>
            <a:ext cx="253835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3787956" y="4312281"/>
            <a:ext cx="4057691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63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AML Submission overview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Archetype Modeling Language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Thurs, Sept 18,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15995-4497-0E44-86D6-B77B49666201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722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Model </a:t>
            </a:r>
            <a:r>
              <a:rPr lang="en-US" dirty="0" smtClean="0"/>
              <a:t>Profile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Archetype Modeling Language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Thurs, Sept 18,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15995-4497-0E44-86D6-B77B49666201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777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</a:t>
            </a:r>
            <a:r>
              <a:rPr lang="en-US" dirty="0" smtClean="0"/>
              <a:t>Model Object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Identify the subset of UML that will be recognized by AML </a:t>
            </a:r>
          </a:p>
          <a:p>
            <a:pPr lvl="1"/>
            <a:r>
              <a:rPr lang="en-US" dirty="0" smtClean="0"/>
              <a:t>Class</a:t>
            </a:r>
          </a:p>
          <a:p>
            <a:pPr lvl="1"/>
            <a:r>
              <a:rPr lang="en-US" dirty="0" smtClean="0"/>
              <a:t>Property (</a:t>
            </a:r>
            <a:r>
              <a:rPr lang="en-US" dirty="0" err="1" smtClean="0"/>
              <a:t>SingularProperty</a:t>
            </a:r>
            <a:r>
              <a:rPr lang="en-US" dirty="0" smtClean="0"/>
              <a:t> / </a:t>
            </a:r>
            <a:r>
              <a:rPr lang="en-US" dirty="0" err="1" smtClean="0"/>
              <a:t>CollectionProperty</a:t>
            </a:r>
            <a:endParaRPr lang="en-US" dirty="0" smtClean="0"/>
          </a:p>
          <a:p>
            <a:pPr lvl="1"/>
            <a:r>
              <a:rPr lang="en-US" dirty="0" err="1" smtClean="0"/>
              <a:t>DataType</a:t>
            </a:r>
            <a:r>
              <a:rPr lang="en-US" dirty="0" smtClean="0"/>
              <a:t> (UML Sense)</a:t>
            </a:r>
          </a:p>
          <a:p>
            <a:pPr lvl="2"/>
            <a:r>
              <a:rPr lang="en-US" dirty="0" smtClean="0"/>
              <a:t>Enumeration</a:t>
            </a:r>
          </a:p>
          <a:p>
            <a:pPr lvl="2"/>
            <a:r>
              <a:rPr lang="en-US" dirty="0" err="1" smtClean="0"/>
              <a:t>PrimitiveType</a:t>
            </a:r>
            <a:endParaRPr lang="en-US" dirty="0" smtClean="0"/>
          </a:p>
          <a:p>
            <a:pPr lvl="2"/>
            <a:r>
              <a:rPr lang="en-US" dirty="0" err="1" smtClean="0"/>
              <a:t>ConceptReference</a:t>
            </a:r>
            <a:endParaRPr lang="en-US" dirty="0" smtClean="0"/>
          </a:p>
          <a:p>
            <a:pPr lvl="1"/>
            <a:r>
              <a:rPr lang="en-US" dirty="0" smtClean="0"/>
              <a:t>Namespace / Package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Archetype Modeling Language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Thurs, Sept 18,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15995-4497-0E44-86D6-B77B49666201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573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Model Profile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Identify the “primitive” types that can be constrained</a:t>
            </a:r>
          </a:p>
          <a:p>
            <a:pPr lvl="1"/>
            <a:r>
              <a:rPr lang="en-US" dirty="0" smtClean="0"/>
              <a:t>Boolean, String, Integer, Real </a:t>
            </a:r>
          </a:p>
          <a:p>
            <a:pPr lvl="1"/>
            <a:r>
              <a:rPr lang="en-US" dirty="0" err="1" smtClean="0"/>
              <a:t>DateTime</a:t>
            </a:r>
            <a:r>
              <a:rPr lang="en-US" dirty="0" smtClean="0"/>
              <a:t>, Date, Time, Duration</a:t>
            </a:r>
          </a:p>
          <a:p>
            <a:r>
              <a:rPr lang="en-US" dirty="0" smtClean="0"/>
              <a:t>Provide stereotypes to identify components of the reference model that are constrained by the Profile primitive types</a:t>
            </a:r>
          </a:p>
          <a:p>
            <a:r>
              <a:rPr lang="en-US" dirty="0" smtClean="0"/>
              <a:t>Provide abstract types that need to be realized in any model</a:t>
            </a:r>
          </a:p>
          <a:p>
            <a:pPr lvl="1"/>
            <a:r>
              <a:rPr lang="en-US" dirty="0" err="1" smtClean="0"/>
              <a:t>ArchetypeId</a:t>
            </a:r>
            <a:r>
              <a:rPr lang="en-US" dirty="0" smtClean="0"/>
              <a:t>, </a:t>
            </a:r>
            <a:r>
              <a:rPr lang="en-US" dirty="0" err="1" smtClean="0"/>
              <a:t>ArchetypeVersionId</a:t>
            </a:r>
            <a:r>
              <a:rPr lang="en-US" dirty="0" smtClean="0"/>
              <a:t>, </a:t>
            </a:r>
            <a:r>
              <a:rPr lang="en-US" dirty="0" err="1" smtClean="0"/>
              <a:t>ArchetypeMetadata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Thurs, Sept 18,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Archetype Modeling Language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15995-4497-0E44-86D6-B77B49666201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06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Archetype Profile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Archetype Modeling Language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Thurs, Sept 18,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15995-4497-0E44-86D6-B77B49666201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079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Archetype Profile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Archetype Library </a:t>
            </a:r>
            <a:r>
              <a:rPr lang="en-US" dirty="0" smtClean="0"/>
              <a:t>: a collection of archetypes that apply to the same reference model</a:t>
            </a:r>
          </a:p>
          <a:p>
            <a:pPr marL="0" indent="0">
              <a:buNone/>
            </a:pPr>
            <a:r>
              <a:rPr lang="en-US" b="1" dirty="0" smtClean="0"/>
              <a:t>Archetype </a:t>
            </a:r>
            <a:r>
              <a:rPr lang="en-US" dirty="0" smtClean="0"/>
              <a:t>: a constraint applied to a specific class in a reference model</a:t>
            </a:r>
          </a:p>
          <a:p>
            <a:pPr marL="0" indent="0">
              <a:buNone/>
            </a:pPr>
            <a:r>
              <a:rPr lang="en-US" b="1" dirty="0" err="1" smtClean="0"/>
              <a:t>ArchetypeVersion</a:t>
            </a:r>
            <a:r>
              <a:rPr lang="en-US" dirty="0" smtClean="0"/>
              <a:t> : the state of a constraint at a point in time</a:t>
            </a:r>
            <a:endParaRPr lang="en-US" b="1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Thurs, Sept 18,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Archetype Modeling Language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15995-4497-0E44-86D6-B77B49666201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473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Thurs, Sept 18,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Archetype Modeling Language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15995-4497-0E44-86D6-B77B49666201}" type="slidenum">
              <a:rPr lang="en-US" smtClean="0"/>
              <a:t>57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237" y="1289181"/>
            <a:ext cx="4902200" cy="478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832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Thurs, Sept 18, 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Archetype Modeling Language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15995-4497-0E44-86D6-B77B49666201}" type="slidenum">
              <a:rPr lang="en-US" smtClean="0"/>
              <a:t>58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570" y="1417638"/>
            <a:ext cx="6913998" cy="4797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4943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 </a:t>
            </a:r>
            <a:r>
              <a:rPr lang="en-US" dirty="0" smtClean="0"/>
              <a:t>Profile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Archetype Modeling Language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Thurs, Sept 18,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15995-4497-0E44-86D6-B77B49666201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718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Clinical Information Modeling Initiative </a:t>
            </a:r>
            <a:r>
              <a:rPr lang="en-US" b="1" dirty="0" smtClean="0"/>
              <a:t>Goals</a:t>
            </a:r>
            <a:endParaRPr lang="en-US" b="1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Shared repository of detailed clinical information models</a:t>
            </a:r>
          </a:p>
          <a:p>
            <a:r>
              <a:rPr lang="en-US" dirty="0">
                <a:solidFill>
                  <a:schemeClr val="tx2"/>
                </a:solidFill>
              </a:rPr>
              <a:t>Using a single formalism </a:t>
            </a:r>
            <a:endParaRPr lang="en-US" dirty="0" smtClean="0">
              <a:solidFill>
                <a:schemeClr val="tx2"/>
              </a:solidFill>
            </a:endParaRPr>
          </a:p>
          <a:p>
            <a:r>
              <a:rPr lang="en-US" dirty="0" smtClean="0">
                <a:solidFill>
                  <a:schemeClr val="tx2"/>
                </a:solidFill>
              </a:rPr>
              <a:t>Based </a:t>
            </a:r>
            <a:r>
              <a:rPr lang="en-US" dirty="0">
                <a:solidFill>
                  <a:schemeClr val="tx2"/>
                </a:solidFill>
              </a:rPr>
              <a:t>on a common set of base data types </a:t>
            </a:r>
          </a:p>
          <a:p>
            <a:r>
              <a:rPr lang="en-US" dirty="0">
                <a:solidFill>
                  <a:schemeClr val="tx2"/>
                </a:solidFill>
              </a:rPr>
              <a:t>With formal bindings of the models to standard coded terminologies </a:t>
            </a:r>
          </a:p>
          <a:p>
            <a:r>
              <a:rPr lang="en-US" dirty="0">
                <a:solidFill>
                  <a:schemeClr val="tx2"/>
                </a:solidFill>
              </a:rPr>
              <a:t>Repository is open and models are free for use at no cost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Thurs, Sept 18,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Archetype Modeling Language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15995-4497-0E44-86D6-B77B4966620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4820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“Primitive Type” Constraints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Thurs, Sept 18,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Archetype Modeling Language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15995-4497-0E44-86D6-B77B49666201}" type="slidenum">
              <a:rPr lang="en-US" smtClean="0"/>
              <a:t>60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479" y="1628500"/>
            <a:ext cx="7823466" cy="428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51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“Primitive Type” Example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Thurs, Sept 18, 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Archetype Modeling Language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15995-4497-0E44-86D6-B77B49666201}" type="slidenum">
              <a:rPr lang="en-US" smtClean="0"/>
              <a:t>61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19800" y="2328057"/>
            <a:ext cx="85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Issue -- 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400" y="1600200"/>
            <a:ext cx="5270500" cy="364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866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 </a:t>
            </a:r>
            <a:r>
              <a:rPr lang="en-US" dirty="0" smtClean="0"/>
              <a:t>Profile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Root is </a:t>
            </a:r>
            <a:r>
              <a:rPr lang="en-US" i="1" dirty="0" err="1" smtClean="0"/>
              <a:t>ObjectConstraint</a:t>
            </a:r>
            <a:r>
              <a:rPr lang="en-US" dirty="0" smtClean="0"/>
              <a:t> – a class with:</a:t>
            </a:r>
          </a:p>
          <a:p>
            <a:pPr lvl="1"/>
            <a:r>
              <a:rPr lang="en-US" dirty="0" smtClean="0"/>
              <a:t>Exactly one superclass (either reference model class or another </a:t>
            </a:r>
            <a:r>
              <a:rPr lang="en-US" i="1" dirty="0" err="1" smtClean="0"/>
              <a:t>ObjectConstraint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No additional attributes </a:t>
            </a:r>
          </a:p>
          <a:p>
            <a:pPr lvl="2"/>
            <a:r>
              <a:rPr lang="en-US" dirty="0" smtClean="0"/>
              <a:t>Can only “subset” or “redefine”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Archetype Modeling Language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Thurs, Sept 18,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15995-4497-0E44-86D6-B77B49666201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5680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Constraint Types</a:t>
            </a:r>
            <a:br>
              <a:rPr lang="en-US" dirty="0" smtClean="0"/>
            </a:br>
            <a:r>
              <a:rPr lang="en-US" dirty="0" smtClean="0"/>
              <a:t>Object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err="1" smtClean="0"/>
              <a:t>ComplexObject</a:t>
            </a:r>
            <a:r>
              <a:rPr lang="en-US" dirty="0" smtClean="0"/>
              <a:t>: constrains class properties (i.e. attributes and relationship targets)</a:t>
            </a:r>
          </a:p>
          <a:p>
            <a:r>
              <a:rPr lang="en-US" b="1" dirty="0" err="1"/>
              <a:t>PrimitiveObject</a:t>
            </a:r>
            <a:r>
              <a:rPr lang="en-US" dirty="0"/>
              <a:t>: constrains ranges, content, sizes, etc. of data </a:t>
            </a:r>
            <a:r>
              <a:rPr lang="en-US" dirty="0" smtClean="0"/>
              <a:t>types</a:t>
            </a:r>
          </a:p>
          <a:p>
            <a:r>
              <a:rPr lang="en-US" b="1" dirty="0" smtClean="0"/>
              <a:t>Enumeration</a:t>
            </a:r>
            <a:r>
              <a:rPr lang="en-US" dirty="0" smtClean="0"/>
              <a:t>: constrains members of enumerations</a:t>
            </a:r>
          </a:p>
          <a:p>
            <a:r>
              <a:rPr lang="en-US" b="1" dirty="0" smtClean="0"/>
              <a:t>Slot</a:t>
            </a:r>
            <a:r>
              <a:rPr lang="en-US" dirty="0" smtClean="0"/>
              <a:t>: constrains types of ‘imported’ constraints</a:t>
            </a:r>
          </a:p>
          <a:p>
            <a:r>
              <a:rPr lang="en-US" b="1" dirty="0" smtClean="0"/>
              <a:t>Proxy</a:t>
            </a:r>
            <a:r>
              <a:rPr lang="en-US" dirty="0" smtClean="0"/>
              <a:t>: references to external constraint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Thurs, Sept 18,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Archetype Modeling Language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15995-4497-0E44-86D6-B77B49666201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05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Constraint Types</a:t>
            </a:r>
            <a:br>
              <a:rPr lang="en-US" dirty="0" smtClean="0"/>
            </a:br>
            <a:r>
              <a:rPr lang="en-US" dirty="0" smtClean="0"/>
              <a:t>Attribute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Constraints on UML </a:t>
            </a:r>
            <a:r>
              <a:rPr lang="en-US" i="1" dirty="0" smtClean="0"/>
              <a:t>properties</a:t>
            </a:r>
          </a:p>
          <a:p>
            <a:r>
              <a:rPr lang="en-US" b="1" dirty="0" err="1" smtClean="0"/>
              <a:t>SingularAttributeConstraint</a:t>
            </a:r>
            <a:r>
              <a:rPr lang="en-US" dirty="0" smtClean="0"/>
              <a:t> ([0..1],[1..1])</a:t>
            </a:r>
          </a:p>
          <a:p>
            <a:pPr lvl="1"/>
            <a:r>
              <a:rPr lang="en-US" dirty="0" smtClean="0"/>
              <a:t>Alternative</a:t>
            </a:r>
          </a:p>
          <a:p>
            <a:pPr lvl="1"/>
            <a:r>
              <a:rPr lang="en-US" dirty="0" smtClean="0"/>
              <a:t>Presence (required / prohibited)</a:t>
            </a:r>
          </a:p>
          <a:p>
            <a:r>
              <a:rPr lang="en-US" b="1" dirty="0" err="1" smtClean="0"/>
              <a:t>AttributeCollectionConstraint</a:t>
            </a:r>
            <a:r>
              <a:rPr lang="en-US" b="1" dirty="0" smtClean="0"/>
              <a:t>([x..*])</a:t>
            </a:r>
          </a:p>
          <a:p>
            <a:pPr lvl="1"/>
            <a:r>
              <a:rPr lang="en-US" dirty="0" smtClean="0"/>
              <a:t>Cardinality: total # of instances</a:t>
            </a:r>
          </a:p>
          <a:p>
            <a:pPr lvl="1"/>
            <a:r>
              <a:rPr lang="en-US" dirty="0" smtClean="0"/>
              <a:t>Subsets: </a:t>
            </a:r>
            <a:r>
              <a:rPr lang="en-US" dirty="0" err="1" smtClean="0"/>
              <a:t>n..m</a:t>
            </a:r>
            <a:r>
              <a:rPr lang="en-US" dirty="0" smtClean="0"/>
              <a:t> instances of type A, </a:t>
            </a:r>
            <a:r>
              <a:rPr lang="en-US" dirty="0" err="1" smtClean="0"/>
              <a:t>n..m</a:t>
            </a:r>
            <a:r>
              <a:rPr lang="en-US" dirty="0" smtClean="0"/>
              <a:t> of B, etc.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Thurs, Sept 18,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Archetype Modeling Language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15995-4497-0E44-86D6-B77B49666201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009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 Example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Thurs, Sept 18, 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Archetype Modeling Language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15995-4497-0E44-86D6-B77B49666201}" type="slidenum">
              <a:rPr lang="en-US" smtClean="0"/>
              <a:t>65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1352550"/>
            <a:ext cx="8750300" cy="500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0565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Identification and Designation profile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Archetype Modeling Language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Thurs, Sept 18,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15995-4497-0E44-86D6-B77B49666201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326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Identification and Designation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Advised by ISO 11179-3</a:t>
            </a:r>
          </a:p>
          <a:p>
            <a:r>
              <a:rPr lang="en-US" dirty="0" err="1" smtClean="0"/>
              <a:t>IdentifiableItem</a:t>
            </a:r>
            <a:endParaRPr lang="en-US" dirty="0" smtClean="0"/>
          </a:p>
          <a:p>
            <a:pPr lvl="1"/>
            <a:r>
              <a:rPr lang="en-US" dirty="0" smtClean="0"/>
              <a:t>Namespace + id</a:t>
            </a:r>
          </a:p>
          <a:p>
            <a:r>
              <a:rPr lang="en-US" dirty="0" err="1" smtClean="0"/>
              <a:t>DesignatableItem</a:t>
            </a:r>
            <a:endParaRPr lang="en-US" dirty="0" smtClean="0"/>
          </a:p>
          <a:p>
            <a:pPr lvl="1"/>
            <a:r>
              <a:rPr lang="en-US" dirty="0" smtClean="0"/>
              <a:t>Language + sign + [description]</a:t>
            </a:r>
          </a:p>
          <a:p>
            <a:r>
              <a:rPr lang="en-US" dirty="0" smtClean="0"/>
              <a:t>Namespaces</a:t>
            </a:r>
          </a:p>
          <a:p>
            <a:r>
              <a:rPr lang="en-US" dirty="0" smtClean="0"/>
              <a:t>“meaning” linkage from Class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Thurs, Sept 18,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Archetype Modeling Language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15995-4497-0E44-86D6-B77B49666201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2912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11179-3 Identification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Thurs, Sept 18,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Archetype Modeling Language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15995-4497-0E44-86D6-B77B49666201}" type="slidenum">
              <a:rPr lang="en-US" smtClean="0"/>
              <a:t>68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079" y="1670521"/>
            <a:ext cx="7031520" cy="4114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099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Thurs, Sept 18, 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Archetype Modeling Language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15995-4497-0E44-86D6-B77B49666201}" type="slidenum">
              <a:rPr lang="en-US" smtClean="0"/>
              <a:t>69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00" y="768350"/>
            <a:ext cx="6946900" cy="55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2031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Clinical Information Modeling Initiative </a:t>
            </a:r>
            <a:r>
              <a:rPr lang="en-US" sz="4000" b="1" dirty="0" smtClean="0"/>
              <a:t>Models that support multiple contexts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2"/>
                </a:solidFill>
              </a:rPr>
              <a:t>EHR data storage</a:t>
            </a:r>
          </a:p>
          <a:p>
            <a:r>
              <a:rPr lang="en-US" dirty="0">
                <a:solidFill>
                  <a:schemeClr val="tx2"/>
                </a:solidFill>
              </a:rPr>
              <a:t>Message payload and service payload</a:t>
            </a:r>
          </a:p>
          <a:p>
            <a:r>
              <a:rPr lang="en-US" dirty="0">
                <a:solidFill>
                  <a:schemeClr val="tx2"/>
                </a:solidFill>
              </a:rPr>
              <a:t>Decision logic (queries of EHR data)</a:t>
            </a:r>
          </a:p>
          <a:p>
            <a:r>
              <a:rPr lang="en-US" dirty="0">
                <a:solidFill>
                  <a:schemeClr val="tx2"/>
                </a:solidFill>
              </a:rPr>
              <a:t>Clinical trials data (clinical research)</a:t>
            </a:r>
          </a:p>
          <a:p>
            <a:r>
              <a:rPr lang="en-US" dirty="0">
                <a:solidFill>
                  <a:schemeClr val="tx2"/>
                </a:solidFill>
              </a:rPr>
              <a:t>Quality measures</a:t>
            </a:r>
          </a:p>
          <a:p>
            <a:r>
              <a:rPr lang="en-US" dirty="0">
                <a:solidFill>
                  <a:schemeClr val="tx2"/>
                </a:solidFill>
              </a:rPr>
              <a:t>Normalization of data for secondary use</a:t>
            </a:r>
          </a:p>
          <a:p>
            <a:r>
              <a:rPr lang="en-US" dirty="0">
                <a:solidFill>
                  <a:schemeClr val="tx2"/>
                </a:solidFill>
              </a:rPr>
              <a:t>Creation of data entry screens (like SDC)</a:t>
            </a:r>
          </a:p>
          <a:p>
            <a:r>
              <a:rPr lang="en-US" dirty="0">
                <a:solidFill>
                  <a:schemeClr val="tx2"/>
                </a:solidFill>
              </a:rPr>
              <a:t>Capture of coding output from NLP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Thurs, Sept 18,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Archetype Modeling Language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15995-4497-0E44-86D6-B77B4966620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6019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Designatable</a:t>
            </a:r>
            <a:r>
              <a:rPr lang="en-US" dirty="0" smtClean="0"/>
              <a:t>/Identified/Described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Thurs, Sept 18,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Archetype Modeling Language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15995-4497-0E44-86D6-B77B49666201}" type="slidenum">
              <a:rPr lang="en-US" smtClean="0"/>
              <a:t>70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638"/>
            <a:ext cx="8131100" cy="5175382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895473" y="6121325"/>
            <a:ext cx="252360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7200" y="5584081"/>
            <a:ext cx="709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7540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EnumeratedValueDomain</a:t>
            </a:r>
            <a:r>
              <a:rPr lang="en-US" dirty="0" smtClean="0"/>
              <a:t> and</a:t>
            </a:r>
            <a:br>
              <a:rPr lang="en-US" dirty="0" smtClean="0"/>
            </a:br>
            <a:r>
              <a:rPr lang="en-US" dirty="0" err="1" smtClean="0"/>
              <a:t>PermissibleValue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Thurs, Sept 18, 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Archetype Modeling Language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15995-4497-0E44-86D6-B77B49666201}" type="slidenum">
              <a:rPr lang="en-US" smtClean="0"/>
              <a:t>71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7400"/>
            <a:ext cx="9144000" cy="2725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98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Identification and Designation in Action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Thurs, Sept 18, 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Archetype Modeling Language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15995-4497-0E44-86D6-B77B49666201}" type="slidenum">
              <a:rPr lang="en-US" smtClean="0"/>
              <a:t>72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078" y="1706398"/>
            <a:ext cx="3352800" cy="343077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291431" y="2507138"/>
            <a:ext cx="29831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Any UML </a:t>
            </a:r>
            <a:r>
              <a:rPr lang="en-US" dirty="0" err="1" smtClean="0"/>
              <a:t>NamedElement</a:t>
            </a:r>
            <a:r>
              <a:rPr lang="en-US" dirty="0" smtClean="0"/>
              <a:t>  can</a:t>
            </a:r>
          </a:p>
          <a:p>
            <a:r>
              <a:rPr lang="en-US" dirty="0" smtClean="0"/>
              <a:t>Be marked as “Described”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6486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Identification and Designation in</a:t>
            </a:r>
            <a:br>
              <a:rPr lang="en-US" dirty="0" smtClean="0"/>
            </a:br>
            <a:r>
              <a:rPr lang="en-US" dirty="0" smtClean="0"/>
              <a:t>Action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Thurs, Sept 18, 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Archetype Modeling Language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15995-4497-0E44-86D6-B77B49666201}" type="slidenum">
              <a:rPr lang="en-US" smtClean="0"/>
              <a:t>73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366" y="1417638"/>
            <a:ext cx="5952105" cy="4904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536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 binding </a:t>
            </a:r>
            <a:r>
              <a:rPr lang="en-US" dirty="0" smtClean="0"/>
              <a:t>Profile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Archetype Modeling Language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Thurs, Sept 18,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15995-4497-0E44-86D6-B77B49666201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3631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Thurs, Sept 18,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Archetype Modeling Language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15995-4497-0E44-86D6-B77B49666201}" type="slidenum">
              <a:rPr lang="en-US" smtClean="0"/>
              <a:t>75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0"/>
            <a:ext cx="67053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823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Thurs, Sept 18,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Archetype Modeling Language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15995-4497-0E44-86D6-B77B49666201}" type="slidenum">
              <a:rPr lang="en-US" smtClean="0"/>
              <a:t>76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0"/>
            <a:ext cx="6705339" cy="6858000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 flipV="1">
            <a:off x="211657" y="3272304"/>
            <a:ext cx="8075538" cy="16280"/>
          </a:xfrm>
          <a:prstGeom prst="line">
            <a:avLst/>
          </a:prstGeom>
          <a:ln w="762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924539" y="553524"/>
            <a:ext cx="1011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Meaning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64038" y="3739905"/>
            <a:ext cx="162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569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ADL Terminology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Term Definitions Section</a:t>
            </a:r>
          </a:p>
          <a:p>
            <a:pPr lvl="1"/>
            <a:r>
              <a:rPr lang="en-US" dirty="0" smtClean="0"/>
              <a:t>Covered in Identification and Designation</a:t>
            </a:r>
          </a:p>
          <a:p>
            <a:r>
              <a:rPr lang="en-US" dirty="0" smtClean="0"/>
              <a:t>Term Bindings Section</a:t>
            </a:r>
          </a:p>
          <a:p>
            <a:pPr lvl="1"/>
            <a:r>
              <a:rPr lang="en-US" dirty="0" smtClean="0"/>
              <a:t>Covered in Identification and Designation </a:t>
            </a:r>
            <a:r>
              <a:rPr lang="en-US" i="1" dirty="0" smtClean="0"/>
              <a:t>about</a:t>
            </a:r>
            <a:r>
              <a:rPr lang="en-US" dirty="0" smtClean="0"/>
              <a:t> item (see note earlier)</a:t>
            </a:r>
          </a:p>
          <a:p>
            <a:r>
              <a:rPr lang="en-US" dirty="0" smtClean="0"/>
              <a:t> Value Sets Section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Thurs, Sept 18,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Archetype Modeling Language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15995-4497-0E44-86D6-B77B49666201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1550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ADL Terminology</a:t>
            </a:r>
            <a:br>
              <a:rPr lang="en-US" dirty="0" smtClean="0"/>
            </a:br>
            <a:r>
              <a:rPr lang="en-US" dirty="0" smtClean="0"/>
              <a:t>Term Definitions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Thurs, Sept 18,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Archetype Modeling Language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15995-4497-0E44-86D6-B77B49666201}" type="slidenum">
              <a:rPr lang="en-US" smtClean="0"/>
              <a:t>78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673" y="2290183"/>
            <a:ext cx="6375400" cy="31242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793550" y="1828518"/>
            <a:ext cx="1367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Identifier  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>
            <a:stCxn id="10" idx="1"/>
          </p:cNvCxnSpPr>
          <p:nvPr/>
        </p:nvCxnSpPr>
        <p:spPr>
          <a:xfrm flipH="1">
            <a:off x="2344511" y="2059351"/>
            <a:ext cx="1449039" cy="7733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766139" y="2371076"/>
            <a:ext cx="2240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solidFill>
                  <a:srgbClr val="FF0000"/>
                </a:solidFill>
              </a:rPr>
              <a:t>ItemDescription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3124200" y="2637379"/>
            <a:ext cx="1760198" cy="3581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87838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ADL Terminology</a:t>
            </a:r>
            <a:br>
              <a:rPr lang="en-US" dirty="0" smtClean="0"/>
            </a:br>
            <a:r>
              <a:rPr lang="en-US" dirty="0" smtClean="0"/>
              <a:t>Term Bindings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Thurs, Sept 18, 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Archetype Modeling Language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15995-4497-0E44-86D6-B77B49666201}" type="slidenum">
              <a:rPr lang="en-US" smtClean="0"/>
              <a:t>79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097" y="1728009"/>
            <a:ext cx="7013362" cy="3074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987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Strategic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 able to share data, applications, reports, alerts, protocols, and decision support modules with anyone in the WORLD</a:t>
            </a:r>
          </a:p>
          <a:p>
            <a:r>
              <a:rPr lang="en-US" dirty="0"/>
              <a:t>Goal is “plug-n-play” interoperability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Thurs, Sept 18,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Archetype Modeling Language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15995-4497-0E44-86D6-B77B4966620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470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ADL Terminology</a:t>
            </a:r>
            <a:br>
              <a:rPr lang="en-US" dirty="0" smtClean="0"/>
            </a:br>
            <a:r>
              <a:rPr lang="en-US" dirty="0" smtClean="0"/>
              <a:t>Term Bindings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Thurs, Sept 18, 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Archetype Modeling Language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15995-4497-0E44-86D6-B77B49666201}" type="slidenum">
              <a:rPr lang="en-US" smtClean="0"/>
              <a:t>80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097" y="1728009"/>
            <a:ext cx="7013362" cy="3074626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1188537" y="2979263"/>
            <a:ext cx="6235748" cy="586084"/>
          </a:xfrm>
          <a:prstGeom prst="roundRect">
            <a:avLst/>
          </a:prstGeom>
          <a:noFill/>
          <a:ln w="476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940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 Bindings Example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Thurs, Sept 18, 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Archetype Modeling Language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15995-4497-0E44-86D6-B77B49666201}" type="slidenum">
              <a:rPr lang="en-US" smtClean="0"/>
              <a:t>81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32" y="1298230"/>
            <a:ext cx="8395383" cy="4644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139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Sets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Three Flavors</a:t>
            </a:r>
          </a:p>
          <a:p>
            <a:r>
              <a:rPr lang="en-US" dirty="0" smtClean="0"/>
              <a:t>Local – Equivalent to UML Enumeration</a:t>
            </a:r>
          </a:p>
          <a:p>
            <a:r>
              <a:rPr lang="en-US" dirty="0" smtClean="0"/>
              <a:t>External – Reference to Externally Defined Value Set</a:t>
            </a:r>
          </a:p>
          <a:p>
            <a:r>
              <a:rPr lang="en-US" dirty="0" smtClean="0"/>
              <a:t>Mapped Value Set </a:t>
            </a:r>
          </a:p>
          <a:p>
            <a:pPr lvl="1"/>
            <a:r>
              <a:rPr lang="en-US" dirty="0" smtClean="0"/>
              <a:t>Local Permissible Values (enumeration)</a:t>
            </a:r>
          </a:p>
          <a:p>
            <a:pPr lvl="1"/>
            <a:r>
              <a:rPr lang="en-US" dirty="0" smtClean="0"/>
              <a:t>External “value meaning”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Thurs, Sept 18, 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Archetype Modeling Language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15995-4497-0E44-86D6-B77B49666201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324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ADL Terminology</a:t>
            </a:r>
            <a:br>
              <a:rPr lang="en-US" dirty="0" smtClean="0"/>
            </a:br>
            <a:r>
              <a:rPr lang="en-US" dirty="0" smtClean="0"/>
              <a:t>Local Value Sets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Thurs, Sept 18, 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Archetype Modeling Language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15995-4497-0E44-86D6-B77B49666201}" type="slidenum">
              <a:rPr lang="en-US" smtClean="0"/>
              <a:t>83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625" y="1694978"/>
            <a:ext cx="6918818" cy="4498135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977625" y="4004909"/>
            <a:ext cx="6381535" cy="1123328"/>
          </a:xfrm>
          <a:prstGeom prst="roundRect">
            <a:avLst/>
          </a:prstGeom>
          <a:noFill/>
          <a:ln w="666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890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Value Set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Thurs, Sept 18, 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Archetype Modeling Language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15995-4497-0E44-86D6-B77B49666201}" type="slidenum">
              <a:rPr lang="en-US" smtClean="0"/>
              <a:t>84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026" y="1725693"/>
            <a:ext cx="4517774" cy="2605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630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ADL Terminology</a:t>
            </a:r>
            <a:br>
              <a:rPr lang="en-US" dirty="0" smtClean="0"/>
            </a:br>
            <a:r>
              <a:rPr lang="en-US" dirty="0" smtClean="0"/>
              <a:t>External Value Set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Thurs, Sept 18, 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Archetype Modeling Language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15995-4497-0E44-86D6-B77B49666201}" type="slidenum">
              <a:rPr lang="en-US" smtClean="0"/>
              <a:t>85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625" y="1694978"/>
            <a:ext cx="6918818" cy="4498135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2117319" y="3028102"/>
            <a:ext cx="4981340" cy="374443"/>
          </a:xfrm>
          <a:prstGeom prst="roundRect">
            <a:avLst/>
          </a:prstGeom>
          <a:noFill/>
          <a:ln w="666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3384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Value Set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Thurs, Sept 18, 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Archetype Modeling Language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15995-4497-0E44-86D6-B77B49666201}" type="slidenum">
              <a:rPr lang="en-US" smtClean="0"/>
              <a:t>86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3300" y="1280401"/>
            <a:ext cx="4584700" cy="462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520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ADL Terminology</a:t>
            </a:r>
            <a:br>
              <a:rPr lang="en-US" dirty="0" smtClean="0"/>
            </a:br>
            <a:r>
              <a:rPr lang="en-US" dirty="0" smtClean="0"/>
              <a:t>Mapped Value Set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Thurs, Sept 18, 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Archetype Modeling Language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15995-4497-0E44-86D6-B77B49666201}" type="slidenum">
              <a:rPr lang="en-US" smtClean="0"/>
              <a:t>87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625" y="1694978"/>
            <a:ext cx="6918818" cy="4498135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2117319" y="3215323"/>
            <a:ext cx="4981340" cy="374443"/>
          </a:xfrm>
          <a:prstGeom prst="roundRect">
            <a:avLst/>
          </a:prstGeom>
          <a:noFill/>
          <a:ln w="666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571860" y="5158536"/>
            <a:ext cx="5201172" cy="1034577"/>
          </a:xfrm>
          <a:prstGeom prst="roundRect">
            <a:avLst/>
          </a:prstGeom>
          <a:noFill/>
          <a:ln w="666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984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Mapped Value Set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 we use for ‘permissible value’?</a:t>
            </a:r>
          </a:p>
          <a:p>
            <a:pPr lvl="1"/>
            <a:r>
              <a:rPr lang="en-US" dirty="0" smtClean="0"/>
              <a:t>Local identifier</a:t>
            </a:r>
          </a:p>
          <a:p>
            <a:pPr lvl="1"/>
            <a:r>
              <a:rPr lang="en-US" dirty="0" smtClean="0"/>
              <a:t>Concept identifier</a:t>
            </a:r>
          </a:p>
          <a:p>
            <a:r>
              <a:rPr lang="en-US" dirty="0" smtClean="0"/>
              <a:t>How does this evolve?</a:t>
            </a:r>
          </a:p>
          <a:p>
            <a:r>
              <a:rPr lang="en-US" dirty="0" smtClean="0"/>
              <a:t>More to come when we examine instance data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Thurs, Sept 18, 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Archetype Modeling Language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15995-4497-0E44-86D6-B77B49666201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26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of current submission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Archetype Modeling Language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Thurs, Sept 18,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15995-4497-0E44-86D6-B77B49666201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849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857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FFFFFF"/>
              </a:buClr>
              <a:buSzPct val="90000"/>
            </a:pPr>
            <a:r>
              <a:rPr lang="en-US" sz="3600" dirty="0" smtClean="0"/>
              <a:t>CIMI Repository</a:t>
            </a:r>
            <a:endParaRPr lang="en-US" sz="3600" b="1" dirty="0" smtClean="0">
              <a:solidFill>
                <a:srgbClr val="FFFF00"/>
              </a:solidFill>
            </a:endParaRPr>
          </a:p>
        </p:txBody>
      </p:sp>
      <p:sp>
        <p:nvSpPr>
          <p:cNvPr id="22531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200" smtClean="0">
                <a:latin typeface="Arial" charset="0"/>
              </a:rPr>
              <a:t>  # </a:t>
            </a:r>
            <a:fld id="{3FF4A732-1B91-4A59-B8D8-9C5F08E45562}" type="slidenum">
              <a:rPr lang="en-US" sz="1200" smtClean="0">
                <a:latin typeface="Arial" charset="0"/>
              </a:rPr>
              <a:pPr/>
              <a:t>9</a:t>
            </a:fld>
            <a:endParaRPr lang="en-US" sz="1200" smtClean="0">
              <a:latin typeface="Arial" charset="0"/>
            </a:endParaRPr>
          </a:p>
        </p:txBody>
      </p:sp>
      <p:sp>
        <p:nvSpPr>
          <p:cNvPr id="28" name="Text Box 3"/>
          <p:cNvSpPr txBox="1">
            <a:spLocks noChangeArrowheads="1"/>
          </p:cNvSpPr>
          <p:nvPr/>
        </p:nvSpPr>
        <p:spPr bwMode="auto">
          <a:xfrm>
            <a:off x="2057400" y="3200400"/>
            <a:ext cx="1174750" cy="1531938"/>
          </a:xfrm>
          <a:prstGeom prst="rect">
            <a:avLst/>
          </a:prstGeom>
          <a:solidFill>
            <a:schemeClr val="accent1"/>
          </a:solidFill>
          <a:ln w="38100" algn="ctr">
            <a:solidFill>
              <a:schemeClr val="tx2"/>
            </a:solidFill>
            <a:miter lim="800000"/>
            <a:headEnd/>
            <a:tailEnd/>
          </a:ln>
          <a:effectLst>
            <a:prstShdw prst="shdw17" dist="17961" dir="2700000">
              <a:schemeClr val="tx2">
                <a:gamma/>
                <a:shade val="60000"/>
                <a:invGamma/>
              </a:schemeClr>
            </a:prstShdw>
          </a:effectLst>
        </p:spPr>
        <p:txBody>
          <a:bodyPr lIns="0" tIns="0" rIns="0" bIns="0"/>
          <a:lstStyle/>
          <a:p>
            <a:pPr algn="ctr" defTabSz="820738">
              <a:defRPr/>
            </a:pPr>
            <a:r>
              <a:rPr lang="en-US" sz="1600" b="1" dirty="0">
                <a:solidFill>
                  <a:schemeClr val="bg1"/>
                </a:solidFill>
              </a:rPr>
              <a:t>Repository of Shared</a:t>
            </a:r>
          </a:p>
          <a:p>
            <a:pPr algn="ctr" defTabSz="820738">
              <a:spcBef>
                <a:spcPts val="0"/>
              </a:spcBef>
              <a:defRPr/>
            </a:pPr>
            <a:r>
              <a:rPr lang="en-US" sz="1600" b="1" dirty="0">
                <a:solidFill>
                  <a:schemeClr val="bg1"/>
                </a:solidFill>
              </a:rPr>
              <a:t>Models in </a:t>
            </a:r>
          </a:p>
          <a:p>
            <a:pPr algn="ctr" defTabSz="820738">
              <a:spcBef>
                <a:spcPts val="0"/>
              </a:spcBef>
              <a:defRPr/>
            </a:pPr>
            <a:r>
              <a:rPr lang="en-US" sz="1600" b="1" dirty="0" smtClean="0">
                <a:solidFill>
                  <a:schemeClr val="bg1"/>
                </a:solidFill>
              </a:rPr>
              <a:t>an approved Formalism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pSp>
        <p:nvGrpSpPr>
          <p:cNvPr id="2" name="Group 82"/>
          <p:cNvGrpSpPr>
            <a:grpSpLocks/>
          </p:cNvGrpSpPr>
          <p:nvPr/>
        </p:nvGrpSpPr>
        <p:grpSpPr bwMode="auto">
          <a:xfrm>
            <a:off x="376042" y="2362200"/>
            <a:ext cx="4138397" cy="3832086"/>
            <a:chOff x="376042" y="2362200"/>
            <a:chExt cx="4138397" cy="3832086"/>
          </a:xfrm>
        </p:grpSpPr>
        <p:sp>
          <p:nvSpPr>
            <p:cNvPr id="49" name="TextBox 48"/>
            <p:cNvSpPr txBox="1"/>
            <p:nvPr/>
          </p:nvSpPr>
          <p:spPr>
            <a:xfrm>
              <a:off x="709613" y="3048000"/>
              <a:ext cx="869950" cy="40005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dirty="0">
                  <a:solidFill>
                    <a:schemeClr val="bg1"/>
                  </a:solidFill>
                </a:rPr>
                <a:t>DCMs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95288" y="3657600"/>
              <a:ext cx="1233487" cy="708025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dirty="0">
                  <a:solidFill>
                    <a:schemeClr val="bg1"/>
                  </a:solidFill>
                </a:rPr>
                <a:t>CDA </a:t>
              </a:r>
            </a:p>
            <a:p>
              <a:pPr>
                <a:defRPr/>
              </a:pPr>
              <a:r>
                <a:rPr lang="en-US" sz="2000" dirty="0">
                  <a:solidFill>
                    <a:schemeClr val="bg1"/>
                  </a:solidFill>
                </a:rPr>
                <a:t>Templates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44500" y="4495800"/>
              <a:ext cx="1350963" cy="708025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dirty="0">
                  <a:solidFill>
                    <a:schemeClr val="bg1"/>
                  </a:solidFill>
                </a:rPr>
                <a:t>openEHR</a:t>
              </a:r>
            </a:p>
            <a:p>
              <a:pPr>
                <a:defRPr/>
              </a:pPr>
              <a:r>
                <a:rPr lang="en-US" sz="2000" dirty="0">
                  <a:solidFill>
                    <a:schemeClr val="bg1"/>
                  </a:solidFill>
                </a:rPr>
                <a:t>Archetypes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76042" y="5334000"/>
              <a:ext cx="1710725" cy="707886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dirty="0" smtClean="0">
                  <a:solidFill>
                    <a:schemeClr val="bg1"/>
                  </a:solidFill>
                </a:rPr>
                <a:t>ISO EN 13606</a:t>
              </a:r>
              <a:endParaRPr lang="en-US" sz="2000" dirty="0">
                <a:solidFill>
                  <a:schemeClr val="bg1"/>
                </a:solidFill>
              </a:endParaRPr>
            </a:p>
            <a:p>
              <a:pPr>
                <a:defRPr/>
              </a:pPr>
              <a:r>
                <a:rPr lang="en-US" sz="2000" dirty="0">
                  <a:solidFill>
                    <a:schemeClr val="bg1"/>
                  </a:solidFill>
                </a:rPr>
                <a:t>Archetypes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209800" y="5410200"/>
              <a:ext cx="952500" cy="708025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dirty="0">
                  <a:solidFill>
                    <a:schemeClr val="bg1"/>
                  </a:solidFill>
                </a:rPr>
                <a:t>LRA </a:t>
              </a:r>
            </a:p>
            <a:p>
              <a:pPr>
                <a:defRPr/>
              </a:pPr>
              <a:r>
                <a:rPr lang="en-US" sz="2000" dirty="0">
                  <a:solidFill>
                    <a:schemeClr val="bg1"/>
                  </a:solidFill>
                </a:rPr>
                <a:t>Models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276600" y="5486400"/>
              <a:ext cx="1237839" cy="707886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dirty="0" smtClean="0">
                  <a:solidFill>
                    <a:schemeClr val="bg1"/>
                  </a:solidFill>
                </a:rPr>
                <a:t>FHIR </a:t>
              </a:r>
            </a:p>
            <a:p>
              <a:pPr>
                <a:defRPr/>
              </a:pPr>
              <a:r>
                <a:rPr lang="en-US" sz="2000" dirty="0" smtClean="0">
                  <a:solidFill>
                    <a:schemeClr val="bg1"/>
                  </a:solidFill>
                </a:rPr>
                <a:t>Resources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56" name="Line 5"/>
            <p:cNvSpPr>
              <a:spLocks noChangeShapeType="1"/>
            </p:cNvSpPr>
            <p:nvPr/>
          </p:nvSpPr>
          <p:spPr bwMode="auto">
            <a:xfrm flipV="1">
              <a:off x="1600200" y="4038600"/>
              <a:ext cx="457200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round/>
              <a:headEnd/>
              <a:tailEnd type="triangle" w="med" len="med"/>
            </a:ln>
            <a:effectLst>
              <a:prstShdw prst="shdw17" dist="17961" dir="2700000">
                <a:schemeClr val="tx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7" name="Line 5"/>
            <p:cNvSpPr>
              <a:spLocks noChangeShapeType="1"/>
            </p:cNvSpPr>
            <p:nvPr/>
          </p:nvSpPr>
          <p:spPr bwMode="auto">
            <a:xfrm flipV="1">
              <a:off x="1752600" y="4648200"/>
              <a:ext cx="304800" cy="228600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round/>
              <a:headEnd/>
              <a:tailEnd type="triangle" w="med" len="med"/>
            </a:ln>
            <a:effectLst>
              <a:prstShdw prst="shdw17" dist="17961" dir="2700000">
                <a:schemeClr val="tx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8" name="Line 5"/>
            <p:cNvSpPr>
              <a:spLocks noChangeShapeType="1"/>
            </p:cNvSpPr>
            <p:nvPr/>
          </p:nvSpPr>
          <p:spPr bwMode="auto">
            <a:xfrm flipV="1">
              <a:off x="1752600" y="4800600"/>
              <a:ext cx="687388" cy="479425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round/>
              <a:headEnd/>
              <a:tailEnd type="triangle" w="med" len="med"/>
            </a:ln>
            <a:effectLst>
              <a:prstShdw prst="shdw17" dist="17961" dir="2700000">
                <a:schemeClr val="tx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9" name="Line 5"/>
            <p:cNvSpPr>
              <a:spLocks noChangeShapeType="1"/>
            </p:cNvSpPr>
            <p:nvPr/>
          </p:nvSpPr>
          <p:spPr bwMode="auto">
            <a:xfrm flipV="1">
              <a:off x="2667000" y="4800600"/>
              <a:ext cx="0" cy="533400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round/>
              <a:headEnd/>
              <a:tailEnd type="triangle" w="med" len="med"/>
            </a:ln>
            <a:effectLst>
              <a:prstShdw prst="shdw17" dist="17961" dir="2700000">
                <a:schemeClr val="tx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0" name="Line 5"/>
            <p:cNvSpPr>
              <a:spLocks noChangeShapeType="1"/>
            </p:cNvSpPr>
            <p:nvPr/>
          </p:nvSpPr>
          <p:spPr bwMode="auto">
            <a:xfrm flipH="1" flipV="1">
              <a:off x="3048000" y="4800600"/>
              <a:ext cx="533400" cy="609600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round/>
              <a:headEnd/>
              <a:tailEnd type="triangle" w="med" len="med"/>
            </a:ln>
            <a:effectLst>
              <a:prstShdw prst="shdw17" dist="17961" dir="2700000">
                <a:schemeClr val="tx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" name="Line 5"/>
            <p:cNvSpPr>
              <a:spLocks noChangeShapeType="1"/>
            </p:cNvSpPr>
            <p:nvPr/>
          </p:nvSpPr>
          <p:spPr bwMode="auto">
            <a:xfrm>
              <a:off x="1524000" y="3276600"/>
              <a:ext cx="457200" cy="228600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round/>
              <a:headEnd/>
              <a:tailEnd type="triangle" w="med" len="med"/>
            </a:ln>
            <a:effectLst>
              <a:prstShdw prst="shdw17" dist="17961" dir="2700000">
                <a:schemeClr val="tx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22595" name="Group 81"/>
            <p:cNvGrpSpPr>
              <a:grpSpLocks/>
            </p:cNvGrpSpPr>
            <p:nvPr/>
          </p:nvGrpSpPr>
          <p:grpSpPr bwMode="auto">
            <a:xfrm>
              <a:off x="990600" y="2362200"/>
              <a:ext cx="1147763" cy="804863"/>
              <a:chOff x="990600" y="2362200"/>
              <a:chExt cx="1147763" cy="804863"/>
            </a:xfrm>
          </p:grpSpPr>
          <p:sp>
            <p:nvSpPr>
              <p:cNvPr id="47" name="TextBox 46"/>
              <p:cNvSpPr txBox="1"/>
              <p:nvPr/>
            </p:nvSpPr>
            <p:spPr>
              <a:xfrm>
                <a:off x="990600" y="2362200"/>
                <a:ext cx="839788" cy="40005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000" dirty="0">
                    <a:solidFill>
                      <a:schemeClr val="bg1"/>
                    </a:solidFill>
                  </a:rPr>
                  <a:t>CEMs</a:t>
                </a:r>
              </a:p>
            </p:txBody>
          </p:sp>
          <p:sp>
            <p:nvSpPr>
              <p:cNvPr id="62" name="Line 5"/>
              <p:cNvSpPr>
                <a:spLocks noChangeShapeType="1"/>
              </p:cNvSpPr>
              <p:nvPr/>
            </p:nvSpPr>
            <p:spPr bwMode="auto">
              <a:xfrm>
                <a:off x="1752600" y="2743200"/>
                <a:ext cx="385763" cy="423863"/>
              </a:xfrm>
              <a:prstGeom prst="line">
                <a:avLst/>
              </a:prstGeom>
              <a:noFill/>
              <a:ln w="63500">
                <a:solidFill>
                  <a:schemeClr val="tx1"/>
                </a:solidFill>
                <a:round/>
                <a:headEnd/>
                <a:tailEnd type="triangle" w="med" len="med"/>
              </a:ln>
              <a:effectLst>
                <a:prstShdw prst="shdw17" dist="17961" dir="2700000">
                  <a:schemeClr val="tx1">
                    <a:gamma/>
                    <a:shade val="60000"/>
                    <a:invGamma/>
                  </a:schemeClr>
                </a:prst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grpSp>
        <p:nvGrpSpPr>
          <p:cNvPr id="4" name="Group 94"/>
          <p:cNvGrpSpPr>
            <a:grpSpLocks/>
          </p:cNvGrpSpPr>
          <p:nvPr/>
        </p:nvGrpSpPr>
        <p:grpSpPr bwMode="auto">
          <a:xfrm>
            <a:off x="3221036" y="932587"/>
            <a:ext cx="2649945" cy="2329721"/>
            <a:chOff x="3220872" y="932655"/>
            <a:chExt cx="2650122" cy="2329159"/>
          </a:xfrm>
        </p:grpSpPr>
        <p:sp>
          <p:nvSpPr>
            <p:cNvPr id="63" name="TextBox 62"/>
            <p:cNvSpPr txBox="1"/>
            <p:nvPr/>
          </p:nvSpPr>
          <p:spPr>
            <a:xfrm>
              <a:off x="4055953" y="932655"/>
              <a:ext cx="1815041" cy="1015415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dirty="0">
                  <a:solidFill>
                    <a:schemeClr val="bg1"/>
                  </a:solidFill>
                </a:rPr>
                <a:t>Standard</a:t>
              </a:r>
            </a:p>
            <a:p>
              <a:pPr>
                <a:defRPr/>
              </a:pPr>
              <a:r>
                <a:rPr lang="en-US" sz="2000" dirty="0" smtClean="0">
                  <a:solidFill>
                    <a:schemeClr val="bg1"/>
                  </a:solidFill>
                </a:rPr>
                <a:t>Terminologies </a:t>
              </a:r>
            </a:p>
            <a:p>
              <a:pPr>
                <a:defRPr/>
              </a:pPr>
              <a:r>
                <a:rPr lang="en-US" sz="2000" dirty="0" smtClean="0">
                  <a:solidFill>
                    <a:schemeClr val="bg1"/>
                  </a:solidFill>
                </a:rPr>
                <a:t>And Ontologies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64" name="Line 5"/>
            <p:cNvSpPr>
              <a:spLocks noChangeShapeType="1"/>
            </p:cNvSpPr>
            <p:nvPr/>
          </p:nvSpPr>
          <p:spPr bwMode="auto">
            <a:xfrm flipH="1">
              <a:off x="3220872" y="1981014"/>
              <a:ext cx="1198642" cy="1280800"/>
            </a:xfrm>
            <a:prstGeom prst="line">
              <a:avLst/>
            </a:prstGeom>
            <a:noFill/>
            <a:ln w="130175">
              <a:solidFill>
                <a:srgbClr val="00CC00"/>
              </a:solidFill>
              <a:round/>
              <a:headEnd/>
              <a:tailEnd type="triangle" w="med" len="med"/>
            </a:ln>
            <a:effectLst>
              <a:prstShdw prst="shdw17" dist="17961" dir="2700000">
                <a:schemeClr val="tx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5" name="Group 95"/>
          <p:cNvGrpSpPr>
            <a:grpSpLocks/>
          </p:cNvGrpSpPr>
          <p:nvPr/>
        </p:nvGrpSpPr>
        <p:grpSpPr bwMode="auto">
          <a:xfrm>
            <a:off x="304800" y="609600"/>
            <a:ext cx="3276600" cy="2438400"/>
            <a:chOff x="304800" y="609600"/>
            <a:chExt cx="3276600" cy="2438400"/>
          </a:xfrm>
        </p:grpSpPr>
        <p:pic>
          <p:nvPicPr>
            <p:cNvPr id="22579" name="Picture 3" descr="ConstraintCycl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57" t="1550" r="32489" b="52281"/>
            <a:stretch>
              <a:fillRect/>
            </a:stretch>
          </p:blipFill>
          <p:spPr bwMode="auto">
            <a:xfrm>
              <a:off x="304800" y="609600"/>
              <a:ext cx="3276600" cy="1308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5699" name="Down Arrow 75"/>
            <p:cNvSpPr>
              <a:spLocks noChangeArrowheads="1"/>
            </p:cNvSpPr>
            <p:nvPr/>
          </p:nvSpPr>
          <p:spPr bwMode="auto">
            <a:xfrm>
              <a:off x="2422525" y="2009775"/>
              <a:ext cx="1158875" cy="103822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tx2">
                <a:lumMod val="75000"/>
                <a:alpha val="51000"/>
              </a:schemeClr>
            </a:solidFill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pPr defTabSz="820738">
                <a:defRPr/>
              </a:pPr>
              <a:endParaRPr lang="en-US"/>
            </a:p>
          </p:txBody>
        </p:sp>
      </p:grpSp>
      <p:sp>
        <p:nvSpPr>
          <p:cNvPr id="53297" name="TextBox 82"/>
          <p:cNvSpPr txBox="1">
            <a:spLocks noChangeArrowheads="1"/>
          </p:cNvSpPr>
          <p:nvPr/>
        </p:nvSpPr>
        <p:spPr bwMode="auto">
          <a:xfrm>
            <a:off x="990600" y="6191250"/>
            <a:ext cx="37639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400" b="1"/>
              <a:t>Initial Loading of Repository</a:t>
            </a:r>
          </a:p>
        </p:txBody>
      </p:sp>
      <p:grpSp>
        <p:nvGrpSpPr>
          <p:cNvPr id="6" name="Group 90"/>
          <p:cNvGrpSpPr>
            <a:grpSpLocks/>
          </p:cNvGrpSpPr>
          <p:nvPr/>
        </p:nvGrpSpPr>
        <p:grpSpPr bwMode="auto">
          <a:xfrm>
            <a:off x="3276600" y="3352800"/>
            <a:ext cx="1784350" cy="1371600"/>
            <a:chOff x="3276600" y="3352800"/>
            <a:chExt cx="1784350" cy="1371600"/>
          </a:xfrm>
        </p:grpSpPr>
        <p:sp>
          <p:nvSpPr>
            <p:cNvPr id="84" name="Text Box 3"/>
            <p:cNvSpPr txBox="1">
              <a:spLocks noChangeArrowheads="1"/>
            </p:cNvSpPr>
            <p:nvPr/>
          </p:nvSpPr>
          <p:spPr bwMode="auto">
            <a:xfrm>
              <a:off x="3505200" y="3352800"/>
              <a:ext cx="1174750" cy="762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 algn="ctr">
              <a:solidFill>
                <a:schemeClr val="tx2"/>
              </a:solidFill>
              <a:miter lim="800000"/>
              <a:headEnd/>
              <a:tailEnd/>
            </a:ln>
            <a:effectLst>
              <a:prstShdw prst="shdw17" dist="17961" dir="2700000">
                <a:schemeClr val="tx2">
                  <a:gamma/>
                  <a:shade val="60000"/>
                  <a:invGamma/>
                </a:schemeClr>
              </a:prstShdw>
            </a:effectLst>
          </p:spPr>
          <p:txBody>
            <a:bodyPr lIns="0" tIns="0" rIns="0" bIns="0"/>
            <a:lstStyle/>
            <a:p>
              <a:pPr algn="ctr" defTabSz="820738">
                <a:defRPr/>
              </a:pPr>
              <a:r>
                <a:rPr lang="en-US" sz="1400" b="1" dirty="0">
                  <a:solidFill>
                    <a:schemeClr val="bg1"/>
                  </a:solidFill>
                </a:rPr>
                <a:t>Realm</a:t>
              </a:r>
            </a:p>
            <a:p>
              <a:pPr algn="ctr" defTabSz="820738">
                <a:defRPr/>
              </a:pPr>
              <a:r>
                <a:rPr lang="en-US" sz="1400" b="1" dirty="0">
                  <a:solidFill>
                    <a:schemeClr val="bg1"/>
                  </a:solidFill>
                </a:rPr>
                <a:t> Specific Specializations</a:t>
              </a:r>
            </a:p>
          </p:txBody>
        </p:sp>
        <p:sp>
          <p:nvSpPr>
            <p:cNvPr id="85" name="Text Box 3"/>
            <p:cNvSpPr txBox="1">
              <a:spLocks noChangeArrowheads="1"/>
            </p:cNvSpPr>
            <p:nvPr/>
          </p:nvSpPr>
          <p:spPr bwMode="auto">
            <a:xfrm>
              <a:off x="3581400" y="3505200"/>
              <a:ext cx="1174750" cy="762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 algn="ctr">
              <a:solidFill>
                <a:schemeClr val="tx2"/>
              </a:solidFill>
              <a:miter lim="800000"/>
              <a:headEnd/>
              <a:tailEnd/>
            </a:ln>
            <a:effectLst>
              <a:prstShdw prst="shdw17" dist="17961" dir="2700000">
                <a:schemeClr val="tx2">
                  <a:gamma/>
                  <a:shade val="60000"/>
                  <a:invGamma/>
                </a:schemeClr>
              </a:prstShdw>
            </a:effectLst>
          </p:spPr>
          <p:txBody>
            <a:bodyPr lIns="0" tIns="0" rIns="0" bIns="0"/>
            <a:lstStyle/>
            <a:p>
              <a:pPr algn="ctr" defTabSz="820738">
                <a:defRPr/>
              </a:pPr>
              <a:r>
                <a:rPr lang="en-US" sz="1400" b="1" dirty="0">
                  <a:solidFill>
                    <a:schemeClr val="bg1"/>
                  </a:solidFill>
                </a:rPr>
                <a:t>Realm</a:t>
              </a:r>
            </a:p>
            <a:p>
              <a:pPr algn="ctr" defTabSz="820738">
                <a:defRPr/>
              </a:pPr>
              <a:r>
                <a:rPr lang="en-US" sz="1400" b="1" dirty="0">
                  <a:solidFill>
                    <a:schemeClr val="bg1"/>
                  </a:solidFill>
                </a:rPr>
                <a:t> Specific Specializations</a:t>
              </a:r>
            </a:p>
          </p:txBody>
        </p:sp>
        <p:sp>
          <p:nvSpPr>
            <p:cNvPr id="86" name="Text Box 3"/>
            <p:cNvSpPr txBox="1">
              <a:spLocks noChangeArrowheads="1"/>
            </p:cNvSpPr>
            <p:nvPr/>
          </p:nvSpPr>
          <p:spPr bwMode="auto">
            <a:xfrm>
              <a:off x="3657600" y="3657600"/>
              <a:ext cx="1174750" cy="762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 algn="ctr">
              <a:solidFill>
                <a:schemeClr val="tx2"/>
              </a:solidFill>
              <a:miter lim="800000"/>
              <a:headEnd/>
              <a:tailEnd/>
            </a:ln>
            <a:effectLst>
              <a:prstShdw prst="shdw17" dist="17961" dir="2700000">
                <a:schemeClr val="tx2">
                  <a:gamma/>
                  <a:shade val="60000"/>
                  <a:invGamma/>
                </a:schemeClr>
              </a:prstShdw>
            </a:effectLst>
          </p:spPr>
          <p:txBody>
            <a:bodyPr lIns="0" tIns="0" rIns="0" bIns="0"/>
            <a:lstStyle/>
            <a:p>
              <a:pPr algn="ctr" defTabSz="820738">
                <a:defRPr/>
              </a:pPr>
              <a:r>
                <a:rPr lang="en-US" sz="1400" b="1" dirty="0">
                  <a:solidFill>
                    <a:schemeClr val="bg1"/>
                  </a:solidFill>
                </a:rPr>
                <a:t>Realm</a:t>
              </a:r>
            </a:p>
            <a:p>
              <a:pPr algn="ctr" defTabSz="820738">
                <a:defRPr/>
              </a:pPr>
              <a:r>
                <a:rPr lang="en-US" sz="1400" b="1" dirty="0">
                  <a:solidFill>
                    <a:schemeClr val="bg1"/>
                  </a:solidFill>
                </a:rPr>
                <a:t> Specific Specializations</a:t>
              </a:r>
            </a:p>
          </p:txBody>
        </p:sp>
        <p:sp>
          <p:nvSpPr>
            <p:cNvPr id="87" name="Text Box 3"/>
            <p:cNvSpPr txBox="1">
              <a:spLocks noChangeArrowheads="1"/>
            </p:cNvSpPr>
            <p:nvPr/>
          </p:nvSpPr>
          <p:spPr bwMode="auto">
            <a:xfrm>
              <a:off x="3778250" y="3810000"/>
              <a:ext cx="1174750" cy="762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 algn="ctr">
              <a:solidFill>
                <a:schemeClr val="tx2"/>
              </a:solidFill>
              <a:miter lim="800000"/>
              <a:headEnd/>
              <a:tailEnd/>
            </a:ln>
            <a:effectLst>
              <a:prstShdw prst="shdw17" dist="17961" dir="2700000">
                <a:schemeClr val="tx2">
                  <a:gamma/>
                  <a:shade val="60000"/>
                  <a:invGamma/>
                </a:schemeClr>
              </a:prstShdw>
            </a:effectLst>
          </p:spPr>
          <p:txBody>
            <a:bodyPr lIns="0" tIns="0" rIns="0" bIns="0"/>
            <a:lstStyle/>
            <a:p>
              <a:pPr algn="ctr" defTabSz="820738">
                <a:defRPr/>
              </a:pPr>
              <a:r>
                <a:rPr lang="en-US" sz="1400" b="1" dirty="0">
                  <a:solidFill>
                    <a:schemeClr val="bg1"/>
                  </a:solidFill>
                </a:rPr>
                <a:t>Realm</a:t>
              </a:r>
            </a:p>
            <a:p>
              <a:pPr algn="ctr" defTabSz="820738">
                <a:defRPr/>
              </a:pPr>
              <a:r>
                <a:rPr lang="en-US" sz="1400" b="1" dirty="0">
                  <a:solidFill>
                    <a:schemeClr val="bg1"/>
                  </a:solidFill>
                </a:rPr>
                <a:t> Specific Specializations</a:t>
              </a:r>
            </a:p>
          </p:txBody>
        </p:sp>
        <p:sp>
          <p:nvSpPr>
            <p:cNvPr id="88" name="Text Box 3"/>
            <p:cNvSpPr txBox="1">
              <a:spLocks noChangeArrowheads="1"/>
            </p:cNvSpPr>
            <p:nvPr/>
          </p:nvSpPr>
          <p:spPr bwMode="auto">
            <a:xfrm>
              <a:off x="3886200" y="3962400"/>
              <a:ext cx="1174750" cy="762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 algn="ctr">
              <a:solidFill>
                <a:schemeClr val="tx2"/>
              </a:solidFill>
              <a:miter lim="800000"/>
              <a:headEnd/>
              <a:tailEnd/>
            </a:ln>
            <a:effectLst>
              <a:prstShdw prst="shdw17" dist="17961" dir="2700000">
                <a:schemeClr val="tx2">
                  <a:gamma/>
                  <a:shade val="60000"/>
                  <a:invGamma/>
                </a:schemeClr>
              </a:prstShdw>
            </a:effectLst>
          </p:spPr>
          <p:txBody>
            <a:bodyPr lIns="0" tIns="0" rIns="0" bIns="0"/>
            <a:lstStyle/>
            <a:p>
              <a:pPr algn="ctr" defTabSz="820738">
                <a:defRPr/>
              </a:pPr>
              <a:r>
                <a:rPr lang="en-US" sz="1400" b="1" dirty="0" smtClean="0">
                  <a:solidFill>
                    <a:schemeClr val="bg1"/>
                  </a:solidFill>
                </a:rPr>
                <a:t>Localization and Context Specialization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65" name="Line 5"/>
            <p:cNvSpPr>
              <a:spLocks noChangeShapeType="1"/>
            </p:cNvSpPr>
            <p:nvPr/>
          </p:nvSpPr>
          <p:spPr bwMode="auto">
            <a:xfrm>
              <a:off x="3276600" y="4038600"/>
              <a:ext cx="533400" cy="0"/>
            </a:xfrm>
            <a:prstGeom prst="line">
              <a:avLst/>
            </a:prstGeom>
            <a:noFill/>
            <a:ln w="114300">
              <a:solidFill>
                <a:schemeClr val="tx1"/>
              </a:solidFill>
              <a:round/>
              <a:headEnd/>
              <a:tailEnd type="triangle" w="med" len="med"/>
            </a:ln>
            <a:effectLst>
              <a:prstShdw prst="shdw17" dist="17961" dir="2700000">
                <a:schemeClr val="tx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7" name="Group 96"/>
          <p:cNvGrpSpPr>
            <a:grpSpLocks/>
          </p:cNvGrpSpPr>
          <p:nvPr/>
        </p:nvGrpSpPr>
        <p:grpSpPr bwMode="auto">
          <a:xfrm>
            <a:off x="5111750" y="912813"/>
            <a:ext cx="4021138" cy="5761414"/>
            <a:chOff x="5111087" y="912813"/>
            <a:chExt cx="4021798" cy="5761414"/>
          </a:xfrm>
        </p:grpSpPr>
        <p:sp>
          <p:nvSpPr>
            <p:cNvPr id="455703" name="Text Box 23"/>
            <p:cNvSpPr txBox="1">
              <a:spLocks noChangeArrowheads="1"/>
            </p:cNvSpPr>
            <p:nvPr/>
          </p:nvSpPr>
          <p:spPr bwMode="auto">
            <a:xfrm>
              <a:off x="6921134" y="912813"/>
              <a:ext cx="1100319" cy="49212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>
              <a:prstShdw prst="shdw17" dist="17961" dir="2700000">
                <a:schemeClr val="tx2">
                  <a:gamma/>
                  <a:shade val="60000"/>
                  <a:invGamma/>
                </a:schemeClr>
              </a:prstShdw>
            </a:effectLst>
          </p:spPr>
          <p:txBody>
            <a:bodyPr wrap="none">
              <a:spAutoFit/>
            </a:bodyPr>
            <a:lstStyle/>
            <a:p>
              <a:pPr defTabSz="820738">
                <a:defRPr/>
              </a:pPr>
              <a:r>
                <a:rPr lang="en-US" sz="2600" b="1" dirty="0"/>
                <a:t>V2 “|”</a:t>
              </a:r>
            </a:p>
          </p:txBody>
        </p:sp>
        <p:grpSp>
          <p:nvGrpSpPr>
            <p:cNvPr id="22540" name="Group 93"/>
            <p:cNvGrpSpPr>
              <a:grpSpLocks/>
            </p:cNvGrpSpPr>
            <p:nvPr/>
          </p:nvGrpSpPr>
          <p:grpSpPr bwMode="auto">
            <a:xfrm>
              <a:off x="5111087" y="1041400"/>
              <a:ext cx="4021798" cy="5632827"/>
              <a:chOff x="5111087" y="1041400"/>
              <a:chExt cx="4021798" cy="5632827"/>
            </a:xfrm>
          </p:grpSpPr>
          <p:sp>
            <p:nvSpPr>
              <p:cNvPr id="455687" name="Line 7"/>
              <p:cNvSpPr>
                <a:spLocks noChangeShapeType="1"/>
              </p:cNvSpPr>
              <p:nvPr/>
            </p:nvSpPr>
            <p:spPr bwMode="auto">
              <a:xfrm flipV="1">
                <a:off x="6476561" y="2020888"/>
                <a:ext cx="1140012" cy="1179512"/>
              </a:xfrm>
              <a:prstGeom prst="line">
                <a:avLst/>
              </a:prstGeom>
              <a:noFill/>
              <a:ln w="63500">
                <a:solidFill>
                  <a:schemeClr val="tx1"/>
                </a:solidFill>
                <a:round/>
                <a:headEnd/>
                <a:tailEnd type="triangle" w="med" len="med"/>
              </a:ln>
              <a:effectLst>
                <a:prstShdw prst="shdw17" dist="17961" dir="2700000">
                  <a:schemeClr val="tx1">
                    <a:gamma/>
                    <a:shade val="60000"/>
                    <a:invGamma/>
                  </a:schemeClr>
                </a:prst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55690" name="Text Box 10"/>
              <p:cNvSpPr txBox="1">
                <a:spLocks noChangeArrowheads="1"/>
              </p:cNvSpPr>
              <p:nvPr/>
            </p:nvSpPr>
            <p:spPr bwMode="auto">
              <a:xfrm>
                <a:off x="7715014" y="2100263"/>
                <a:ext cx="1193996" cy="4889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>
                <a:prstShdw prst="shdw17" dist="17961" dir="2700000">
                  <a:schemeClr val="tx2">
                    <a:gamma/>
                    <a:shade val="60000"/>
                    <a:invGamma/>
                  </a:schemeClr>
                </a:prstShdw>
              </a:effectLst>
            </p:spPr>
            <p:txBody>
              <a:bodyPr wrap="none">
                <a:spAutoFit/>
              </a:bodyPr>
              <a:lstStyle/>
              <a:p>
                <a:pPr defTabSz="820738">
                  <a:defRPr/>
                </a:pPr>
                <a:r>
                  <a:rPr lang="en-US" sz="2600" b="1" dirty="0"/>
                  <a:t>HTML</a:t>
                </a:r>
              </a:p>
            </p:txBody>
          </p:sp>
          <p:sp>
            <p:nvSpPr>
              <p:cNvPr id="455691" name="Line 11"/>
              <p:cNvSpPr>
                <a:spLocks noChangeShapeType="1"/>
              </p:cNvSpPr>
              <p:nvPr/>
            </p:nvSpPr>
            <p:spPr bwMode="auto">
              <a:xfrm flipV="1">
                <a:off x="6628986" y="2368550"/>
                <a:ext cx="1043159" cy="908050"/>
              </a:xfrm>
              <a:prstGeom prst="line">
                <a:avLst/>
              </a:prstGeom>
              <a:noFill/>
              <a:ln w="63500">
                <a:solidFill>
                  <a:schemeClr val="tx1"/>
                </a:solidFill>
                <a:round/>
                <a:headEnd/>
                <a:tailEnd type="triangle" w="med" len="med"/>
              </a:ln>
              <a:effectLst>
                <a:prstShdw prst="shdw17" dist="17961" dir="2700000">
                  <a:schemeClr val="tx1">
                    <a:gamma/>
                    <a:shade val="60000"/>
                    <a:invGamma/>
                  </a:schemeClr>
                </a:prst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55693" name="Text Box 13"/>
              <p:cNvSpPr txBox="1">
                <a:spLocks noChangeArrowheads="1"/>
              </p:cNvSpPr>
              <p:nvPr/>
            </p:nvSpPr>
            <p:spPr bwMode="auto">
              <a:xfrm>
                <a:off x="7948416" y="3403600"/>
                <a:ext cx="962281" cy="492443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>
                <a:prstShdw prst="shdw17" dist="17961" dir="2700000">
                  <a:schemeClr val="tx2">
                    <a:gamma/>
                    <a:shade val="60000"/>
                    <a:invGamma/>
                  </a:schemeClr>
                </a:prstShdw>
              </a:effectLst>
            </p:spPr>
            <p:txBody>
              <a:bodyPr wrap="none">
                <a:spAutoFit/>
              </a:bodyPr>
              <a:lstStyle/>
              <a:p>
                <a:pPr defTabSz="820738">
                  <a:defRPr/>
                </a:pPr>
                <a:r>
                  <a:rPr lang="en-US" sz="2600" b="1" dirty="0">
                    <a:solidFill>
                      <a:srgbClr val="FF0000"/>
                    </a:solidFill>
                  </a:rPr>
                  <a:t>A</a:t>
                </a:r>
                <a:r>
                  <a:rPr lang="en-US" sz="2600" b="1" dirty="0" smtClean="0">
                    <a:solidFill>
                      <a:srgbClr val="FF0000"/>
                    </a:solidFill>
                  </a:rPr>
                  <a:t>ML</a:t>
                </a:r>
                <a:endParaRPr lang="en-US" sz="26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55694" name="Line 14"/>
              <p:cNvSpPr>
                <a:spLocks noChangeShapeType="1"/>
              </p:cNvSpPr>
              <p:nvPr/>
            </p:nvSpPr>
            <p:spPr bwMode="auto">
              <a:xfrm flipV="1">
                <a:off x="7086261" y="3657600"/>
                <a:ext cx="782766" cy="152400"/>
              </a:xfrm>
              <a:prstGeom prst="line">
                <a:avLst/>
              </a:prstGeom>
              <a:noFill/>
              <a:ln w="63500">
                <a:solidFill>
                  <a:schemeClr val="tx1"/>
                </a:solidFill>
                <a:round/>
                <a:headEnd/>
                <a:tailEnd type="triangle" w="med" len="med"/>
              </a:ln>
              <a:effectLst>
                <a:prstShdw prst="shdw17" dist="17961" dir="2700000">
                  <a:schemeClr val="tx1">
                    <a:gamma/>
                    <a:shade val="60000"/>
                    <a:invGamma/>
                  </a:schemeClr>
                </a:prst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55696" name="Text Box 16"/>
              <p:cNvSpPr txBox="1">
                <a:spLocks noChangeArrowheads="1"/>
              </p:cNvSpPr>
              <p:nvPr/>
            </p:nvSpPr>
            <p:spPr bwMode="auto">
              <a:xfrm>
                <a:off x="7665794" y="4030663"/>
                <a:ext cx="889146" cy="49212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>
                <a:prstShdw prst="shdw17" dist="17961" dir="2700000">
                  <a:schemeClr val="tx2">
                    <a:gamma/>
                    <a:shade val="60000"/>
                    <a:invGamma/>
                  </a:schemeClr>
                </a:prstShdw>
              </a:effectLst>
            </p:spPr>
            <p:txBody>
              <a:bodyPr wrap="none">
                <a:spAutoFit/>
              </a:bodyPr>
              <a:lstStyle/>
              <a:p>
                <a:pPr defTabSz="820738">
                  <a:defRPr/>
                </a:pPr>
                <a:r>
                  <a:rPr lang="en-US" sz="2600" b="1" dirty="0">
                    <a:solidFill>
                      <a:srgbClr val="FF0000"/>
                    </a:solidFill>
                  </a:rPr>
                  <a:t>ADL</a:t>
                </a:r>
              </a:p>
            </p:txBody>
          </p:sp>
          <p:sp>
            <p:nvSpPr>
              <p:cNvPr id="455697" name="Line 17"/>
              <p:cNvSpPr>
                <a:spLocks noChangeShapeType="1"/>
              </p:cNvSpPr>
              <p:nvPr/>
            </p:nvSpPr>
            <p:spPr bwMode="auto">
              <a:xfrm>
                <a:off x="7162474" y="4267200"/>
                <a:ext cx="447748" cy="6350"/>
              </a:xfrm>
              <a:prstGeom prst="line">
                <a:avLst/>
              </a:prstGeom>
              <a:noFill/>
              <a:ln w="63500">
                <a:solidFill>
                  <a:schemeClr val="tx1"/>
                </a:solidFill>
                <a:round/>
                <a:headEnd/>
                <a:tailEnd type="triangle" w="med" len="med"/>
              </a:ln>
              <a:effectLst>
                <a:prstShdw prst="shdw17" dist="17961" dir="2700000">
                  <a:schemeClr val="tx1">
                    <a:gamma/>
                    <a:shade val="60000"/>
                    <a:invGamma/>
                  </a:schemeClr>
                </a:prst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55700" name="Line 20"/>
              <p:cNvSpPr>
                <a:spLocks noChangeShapeType="1"/>
              </p:cNvSpPr>
              <p:nvPr/>
            </p:nvSpPr>
            <p:spPr bwMode="auto">
              <a:xfrm>
                <a:off x="6095499" y="4724400"/>
                <a:ext cx="587471" cy="1084263"/>
              </a:xfrm>
              <a:prstGeom prst="line">
                <a:avLst/>
              </a:prstGeom>
              <a:noFill/>
              <a:ln w="63500">
                <a:solidFill>
                  <a:schemeClr val="tx1"/>
                </a:solidFill>
                <a:round/>
                <a:headEnd/>
                <a:tailEnd type="triangle" w="med" len="med"/>
              </a:ln>
              <a:effectLst>
                <a:prstShdw prst="shdw17" dist="17961" dir="2700000">
                  <a:schemeClr val="tx1">
                    <a:gamma/>
                    <a:shade val="60000"/>
                    <a:invGamma/>
                  </a:schemeClr>
                </a:prst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55702" name="Line 22"/>
              <p:cNvSpPr>
                <a:spLocks noChangeShapeType="1"/>
              </p:cNvSpPr>
              <p:nvPr/>
            </p:nvSpPr>
            <p:spPr bwMode="auto">
              <a:xfrm flipV="1">
                <a:off x="6095499" y="1352550"/>
                <a:ext cx="1038395" cy="1771650"/>
              </a:xfrm>
              <a:prstGeom prst="line">
                <a:avLst/>
              </a:prstGeom>
              <a:noFill/>
              <a:ln w="63500">
                <a:solidFill>
                  <a:schemeClr val="tx1"/>
                </a:solidFill>
                <a:round/>
                <a:headEnd/>
                <a:tailEnd type="triangle" w="med" len="med"/>
              </a:ln>
              <a:effectLst>
                <a:prstShdw prst="shdw17" dist="17961" dir="2700000">
                  <a:schemeClr val="tx1">
                    <a:gamma/>
                    <a:shade val="60000"/>
                    <a:invGamma/>
                  </a:schemeClr>
                </a:prst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6" name="Text Box 23"/>
              <p:cNvSpPr txBox="1">
                <a:spLocks noChangeArrowheads="1"/>
              </p:cNvSpPr>
              <p:nvPr/>
            </p:nvSpPr>
            <p:spPr bwMode="auto">
              <a:xfrm>
                <a:off x="7595933" y="1709738"/>
                <a:ext cx="1452800" cy="49212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>
                <a:prstShdw prst="shdw17" dist="17961" dir="2700000">
                  <a:schemeClr val="tx2">
                    <a:gamma/>
                    <a:shade val="60000"/>
                    <a:invGamma/>
                  </a:schemeClr>
                </a:prstShdw>
              </a:effectLst>
            </p:spPr>
            <p:txBody>
              <a:bodyPr wrap="none">
                <a:spAutoFit/>
              </a:bodyPr>
              <a:lstStyle/>
              <a:p>
                <a:pPr defTabSz="820738">
                  <a:defRPr/>
                </a:pPr>
                <a:r>
                  <a:rPr lang="en-US" sz="2600" b="1" dirty="0"/>
                  <a:t>V2 XML</a:t>
                </a:r>
              </a:p>
            </p:txBody>
          </p:sp>
          <p:sp>
            <p:nvSpPr>
              <p:cNvPr id="67" name="Text Box 13"/>
              <p:cNvSpPr txBox="1">
                <a:spLocks noChangeArrowheads="1"/>
              </p:cNvSpPr>
              <p:nvPr/>
            </p:nvSpPr>
            <p:spPr bwMode="auto">
              <a:xfrm>
                <a:off x="7678496" y="2500313"/>
                <a:ext cx="1454389" cy="49212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>
                <a:prstShdw prst="shdw17" dist="17961" dir="2700000">
                  <a:schemeClr val="tx2">
                    <a:gamma/>
                    <a:shade val="60000"/>
                    <a:invGamma/>
                  </a:schemeClr>
                </a:prstShdw>
              </a:effectLst>
            </p:spPr>
            <p:txBody>
              <a:bodyPr wrap="none">
                <a:spAutoFit/>
              </a:bodyPr>
              <a:lstStyle/>
              <a:p>
                <a:pPr defTabSz="820738">
                  <a:defRPr/>
                </a:pPr>
                <a:r>
                  <a:rPr lang="en-US" sz="2600" b="1" dirty="0"/>
                  <a:t>V3 XML</a:t>
                </a:r>
              </a:p>
            </p:txBody>
          </p:sp>
          <p:sp>
            <p:nvSpPr>
              <p:cNvPr id="68" name="Text Box 13"/>
              <p:cNvSpPr txBox="1">
                <a:spLocks noChangeArrowheads="1"/>
              </p:cNvSpPr>
              <p:nvPr/>
            </p:nvSpPr>
            <p:spPr bwMode="auto">
              <a:xfrm>
                <a:off x="7721365" y="2955925"/>
                <a:ext cx="1018394" cy="492443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>
                <a:prstShdw prst="shdw17" dist="17961" dir="2700000">
                  <a:schemeClr val="tx2">
                    <a:gamma/>
                    <a:shade val="60000"/>
                    <a:invGamma/>
                  </a:schemeClr>
                </a:prstShdw>
              </a:effectLst>
            </p:spPr>
            <p:txBody>
              <a:bodyPr wrap="none">
                <a:spAutoFit/>
              </a:bodyPr>
              <a:lstStyle/>
              <a:p>
                <a:pPr defTabSz="820738">
                  <a:defRPr/>
                </a:pPr>
                <a:r>
                  <a:rPr lang="en-US" sz="2600" b="1" dirty="0" smtClean="0"/>
                  <a:t>FHIR</a:t>
                </a:r>
                <a:endParaRPr lang="en-US" sz="2600" b="1" dirty="0"/>
              </a:p>
            </p:txBody>
          </p:sp>
          <p:sp>
            <p:nvSpPr>
              <p:cNvPr id="69" name="Line 14"/>
              <p:cNvSpPr>
                <a:spLocks noChangeShapeType="1"/>
              </p:cNvSpPr>
              <p:nvPr/>
            </p:nvSpPr>
            <p:spPr bwMode="auto">
              <a:xfrm flipV="1">
                <a:off x="6781411" y="2781300"/>
                <a:ext cx="868506" cy="647700"/>
              </a:xfrm>
              <a:prstGeom prst="line">
                <a:avLst/>
              </a:prstGeom>
              <a:noFill/>
              <a:ln w="63500">
                <a:solidFill>
                  <a:schemeClr val="tx1"/>
                </a:solidFill>
                <a:round/>
                <a:headEnd/>
                <a:tailEnd type="triangle" w="med" len="med"/>
              </a:ln>
              <a:effectLst>
                <a:prstShdw prst="shdw17" dist="17961" dir="2700000">
                  <a:schemeClr val="tx1">
                    <a:gamma/>
                    <a:shade val="60000"/>
                    <a:invGamma/>
                  </a:schemeClr>
                </a:prst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0" name="Line 14"/>
              <p:cNvSpPr>
                <a:spLocks noChangeShapeType="1"/>
              </p:cNvSpPr>
              <p:nvPr/>
            </p:nvSpPr>
            <p:spPr bwMode="auto">
              <a:xfrm flipV="1">
                <a:off x="6933836" y="3190875"/>
                <a:ext cx="811346" cy="390525"/>
              </a:xfrm>
              <a:prstGeom prst="line">
                <a:avLst/>
              </a:prstGeom>
              <a:noFill/>
              <a:ln w="63500">
                <a:solidFill>
                  <a:schemeClr val="tx1"/>
                </a:solidFill>
                <a:round/>
                <a:headEnd/>
                <a:tailEnd type="triangle" w="med" len="med"/>
              </a:ln>
              <a:effectLst>
                <a:prstShdw prst="shdw17" dist="17961" dir="2700000">
                  <a:schemeClr val="tx1">
                    <a:gamma/>
                    <a:shade val="60000"/>
                    <a:invGamma/>
                  </a:schemeClr>
                </a:prst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1" name="Text Box 16"/>
              <p:cNvSpPr txBox="1">
                <a:spLocks noChangeArrowheads="1"/>
              </p:cNvSpPr>
              <p:nvPr/>
            </p:nvSpPr>
            <p:spPr bwMode="auto">
              <a:xfrm>
                <a:off x="6005360" y="5781675"/>
                <a:ext cx="1658483" cy="89255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>
                <a:prstShdw prst="shdw17" dist="17961" dir="2700000">
                  <a:schemeClr val="tx2">
                    <a:gamma/>
                    <a:shade val="60000"/>
                    <a:invGamma/>
                  </a:schemeClr>
                </a:prstShdw>
              </a:effectLst>
            </p:spPr>
            <p:txBody>
              <a:bodyPr wrap="none">
                <a:spAutoFit/>
              </a:bodyPr>
              <a:lstStyle/>
              <a:p>
                <a:pPr algn="ctr" defTabSz="820738">
                  <a:defRPr/>
                </a:pPr>
                <a:r>
                  <a:rPr lang="en-US" sz="2600" b="1" dirty="0">
                    <a:solidFill>
                      <a:srgbClr val="FF0000"/>
                    </a:solidFill>
                  </a:rPr>
                  <a:t>CEN </a:t>
                </a:r>
              </a:p>
              <a:p>
                <a:pPr algn="ctr" defTabSz="820738">
                  <a:defRPr/>
                </a:pPr>
                <a:r>
                  <a:rPr lang="en-US" sz="2600" b="1" dirty="0">
                    <a:solidFill>
                      <a:srgbClr val="FF0000"/>
                    </a:solidFill>
                  </a:rPr>
                  <a:t>Archetype</a:t>
                </a:r>
              </a:p>
            </p:txBody>
          </p:sp>
          <p:sp>
            <p:nvSpPr>
              <p:cNvPr id="72" name="Text Box 13"/>
              <p:cNvSpPr txBox="1">
                <a:spLocks noChangeArrowheads="1"/>
              </p:cNvSpPr>
              <p:nvPr/>
            </p:nvSpPr>
            <p:spPr bwMode="auto">
              <a:xfrm>
                <a:off x="7834097" y="4649788"/>
                <a:ext cx="905024" cy="49212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>
                <a:prstShdw prst="shdw17" dist="17961" dir="2700000">
                  <a:schemeClr val="tx2">
                    <a:gamma/>
                    <a:shade val="60000"/>
                    <a:invGamma/>
                  </a:schemeClr>
                </a:prstShdw>
              </a:effectLst>
            </p:spPr>
            <p:txBody>
              <a:bodyPr wrap="none">
                <a:spAutoFit/>
              </a:bodyPr>
              <a:lstStyle/>
              <a:p>
                <a:pPr defTabSz="820738">
                  <a:defRPr/>
                </a:pPr>
                <a:r>
                  <a:rPr lang="en-US" sz="2600" b="1" dirty="0"/>
                  <a:t>CDA</a:t>
                </a:r>
              </a:p>
            </p:txBody>
          </p:sp>
          <p:sp>
            <p:nvSpPr>
              <p:cNvPr id="73" name="Text Box 13"/>
              <p:cNvSpPr txBox="1">
                <a:spLocks noChangeArrowheads="1"/>
              </p:cNvSpPr>
              <p:nvPr/>
            </p:nvSpPr>
            <p:spPr bwMode="auto">
              <a:xfrm>
                <a:off x="7449859" y="5408613"/>
                <a:ext cx="1333719" cy="89217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>
                <a:prstShdw prst="shdw17" dist="17961" dir="2700000">
                  <a:schemeClr val="tx2">
                    <a:gamma/>
                    <a:shade val="60000"/>
                    <a:invGamma/>
                  </a:schemeClr>
                </a:prstShdw>
              </a:effectLst>
            </p:spPr>
            <p:txBody>
              <a:bodyPr wrap="none">
                <a:spAutoFit/>
              </a:bodyPr>
              <a:lstStyle/>
              <a:p>
                <a:pPr defTabSz="820738">
                  <a:defRPr/>
                </a:pPr>
                <a:r>
                  <a:rPr lang="en-US" sz="2600" b="1" dirty="0"/>
                  <a:t>SOA</a:t>
                </a:r>
              </a:p>
              <a:p>
                <a:pPr defTabSz="820738">
                  <a:defRPr/>
                </a:pPr>
                <a:r>
                  <a:rPr lang="en-US" sz="2600" b="1" dirty="0"/>
                  <a:t>Payload</a:t>
                </a:r>
              </a:p>
            </p:txBody>
          </p:sp>
          <p:sp>
            <p:nvSpPr>
              <p:cNvPr id="74" name="Line 17"/>
              <p:cNvSpPr>
                <a:spLocks noChangeShapeType="1"/>
              </p:cNvSpPr>
              <p:nvPr/>
            </p:nvSpPr>
            <p:spPr bwMode="auto">
              <a:xfrm>
                <a:off x="6933836" y="4572000"/>
                <a:ext cx="947894" cy="301625"/>
              </a:xfrm>
              <a:prstGeom prst="line">
                <a:avLst/>
              </a:prstGeom>
              <a:noFill/>
              <a:ln w="63500">
                <a:solidFill>
                  <a:schemeClr val="tx1"/>
                </a:solidFill>
                <a:round/>
                <a:headEnd/>
                <a:tailEnd type="triangle" w="med" len="med"/>
              </a:ln>
              <a:effectLst>
                <a:prstShdw prst="shdw17" dist="17961" dir="2700000">
                  <a:schemeClr val="tx1">
                    <a:gamma/>
                    <a:shade val="60000"/>
                    <a:invGamma/>
                  </a:schemeClr>
                </a:prst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5" name="Line 17"/>
              <p:cNvSpPr>
                <a:spLocks noChangeShapeType="1"/>
              </p:cNvSpPr>
              <p:nvPr/>
            </p:nvSpPr>
            <p:spPr bwMode="auto">
              <a:xfrm>
                <a:off x="6400349" y="4724400"/>
                <a:ext cx="990763" cy="838200"/>
              </a:xfrm>
              <a:prstGeom prst="line">
                <a:avLst/>
              </a:prstGeom>
              <a:noFill/>
              <a:ln w="63500">
                <a:solidFill>
                  <a:schemeClr val="tx1"/>
                </a:solidFill>
                <a:round/>
                <a:headEnd/>
                <a:tailEnd type="triangle" w="med" len="med"/>
              </a:ln>
              <a:effectLst>
                <a:prstShdw prst="shdw17" dist="17961" dir="2700000">
                  <a:schemeClr val="tx1">
                    <a:gamma/>
                    <a:shade val="60000"/>
                    <a:invGamma/>
                  </a:schemeClr>
                </a:prst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7" name="Text Box 13"/>
              <p:cNvSpPr txBox="1">
                <a:spLocks noChangeArrowheads="1"/>
              </p:cNvSpPr>
              <p:nvPr/>
            </p:nvSpPr>
            <p:spPr bwMode="auto">
              <a:xfrm>
                <a:off x="5947837" y="1041400"/>
                <a:ext cx="962183" cy="493713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>
                <a:prstShdw prst="shdw17" dist="17961" dir="2700000">
                  <a:schemeClr val="tx2">
                    <a:gamma/>
                    <a:shade val="60000"/>
                    <a:invGamma/>
                  </a:schemeClr>
                </a:prstShdw>
              </a:effectLst>
            </p:spPr>
            <p:txBody>
              <a:bodyPr wrap="none">
                <a:spAutoFit/>
              </a:bodyPr>
              <a:lstStyle/>
              <a:p>
                <a:pPr defTabSz="820738">
                  <a:defRPr/>
                </a:pPr>
                <a:r>
                  <a:rPr lang="en-US" sz="2600" b="1" dirty="0">
                    <a:solidFill>
                      <a:srgbClr val="FF0000"/>
                    </a:solidFill>
                  </a:rPr>
                  <a:t>CEM</a:t>
                </a:r>
              </a:p>
            </p:txBody>
          </p:sp>
          <p:sp>
            <p:nvSpPr>
              <p:cNvPr id="78" name="Line 22"/>
              <p:cNvSpPr>
                <a:spLocks noChangeShapeType="1"/>
              </p:cNvSpPr>
              <p:nvPr/>
            </p:nvSpPr>
            <p:spPr bwMode="auto">
              <a:xfrm flipV="1">
                <a:off x="5866861" y="1452563"/>
                <a:ext cx="557304" cy="1671637"/>
              </a:xfrm>
              <a:prstGeom prst="line">
                <a:avLst/>
              </a:prstGeom>
              <a:noFill/>
              <a:ln w="63500">
                <a:solidFill>
                  <a:schemeClr val="tx1"/>
                </a:solidFill>
                <a:round/>
                <a:headEnd/>
                <a:tailEnd type="triangle" w="med" len="med"/>
              </a:ln>
              <a:effectLst>
                <a:prstShdw prst="shdw17" dist="17961" dir="2700000">
                  <a:schemeClr val="tx1">
                    <a:gamma/>
                    <a:shade val="60000"/>
                    <a:invGamma/>
                  </a:schemeClr>
                </a:prst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6" name="Line 7"/>
              <p:cNvSpPr>
                <a:spLocks noChangeShapeType="1"/>
              </p:cNvSpPr>
              <p:nvPr/>
            </p:nvSpPr>
            <p:spPr bwMode="auto">
              <a:xfrm flipV="1">
                <a:off x="6324136" y="1624013"/>
                <a:ext cx="1189233" cy="1576387"/>
              </a:xfrm>
              <a:prstGeom prst="line">
                <a:avLst/>
              </a:prstGeom>
              <a:noFill/>
              <a:ln w="63500">
                <a:solidFill>
                  <a:schemeClr val="tx1"/>
                </a:solidFill>
                <a:round/>
                <a:headEnd/>
                <a:tailEnd type="triangle" w="med" len="med"/>
              </a:ln>
              <a:effectLst>
                <a:prstShdw prst="shdw17" dist="17961" dir="2700000">
                  <a:schemeClr val="tx1">
                    <a:gamma/>
                    <a:shade val="60000"/>
                    <a:invGamma/>
                  </a:schemeClr>
                </a:prst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9" name="Text Box 23"/>
              <p:cNvSpPr txBox="1">
                <a:spLocks noChangeArrowheads="1"/>
              </p:cNvSpPr>
              <p:nvPr/>
            </p:nvSpPr>
            <p:spPr bwMode="auto">
              <a:xfrm>
                <a:off x="7481614" y="1285875"/>
                <a:ext cx="889146" cy="49212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>
                <a:prstShdw prst="shdw17" dist="17961" dir="2700000">
                  <a:schemeClr val="tx2">
                    <a:gamma/>
                    <a:shade val="60000"/>
                    <a:invGamma/>
                  </a:schemeClr>
                </a:prstShdw>
              </a:effectLst>
            </p:spPr>
            <p:txBody>
              <a:bodyPr wrap="none">
                <a:spAutoFit/>
              </a:bodyPr>
              <a:lstStyle/>
              <a:p>
                <a:pPr defTabSz="820738">
                  <a:defRPr/>
                </a:pPr>
                <a:r>
                  <a:rPr lang="en-US" sz="2600" b="1" dirty="0"/>
                  <a:t>LRA</a:t>
                </a:r>
              </a:p>
            </p:txBody>
          </p:sp>
          <p:sp>
            <p:nvSpPr>
              <p:cNvPr id="80" name="Text Box 13"/>
              <p:cNvSpPr txBox="1">
                <a:spLocks noChangeArrowheads="1"/>
              </p:cNvSpPr>
              <p:nvPr/>
            </p:nvSpPr>
            <p:spPr bwMode="auto">
              <a:xfrm>
                <a:off x="7683259" y="5040313"/>
                <a:ext cx="1000289" cy="49212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>
                <a:prstShdw prst="shdw17" dist="17961" dir="2700000">
                  <a:schemeClr val="tx2">
                    <a:gamma/>
                    <a:shade val="60000"/>
                    <a:invGamma/>
                  </a:schemeClr>
                </a:prstShdw>
              </a:effectLst>
            </p:spPr>
            <p:txBody>
              <a:bodyPr wrap="none">
                <a:spAutoFit/>
              </a:bodyPr>
              <a:lstStyle/>
              <a:p>
                <a:pPr defTabSz="820738">
                  <a:defRPr/>
                </a:pPr>
                <a:r>
                  <a:rPr lang="en-US" sz="2600" b="1" dirty="0">
                    <a:solidFill>
                      <a:srgbClr val="FF0000"/>
                    </a:solidFill>
                  </a:rPr>
                  <a:t>OWL</a:t>
                </a:r>
              </a:p>
            </p:txBody>
          </p:sp>
          <p:sp>
            <p:nvSpPr>
              <p:cNvPr id="81" name="Line 17"/>
              <p:cNvSpPr>
                <a:spLocks noChangeShapeType="1"/>
              </p:cNvSpPr>
              <p:nvPr/>
            </p:nvSpPr>
            <p:spPr bwMode="auto">
              <a:xfrm>
                <a:off x="6705199" y="4648200"/>
                <a:ext cx="1003465" cy="573088"/>
              </a:xfrm>
              <a:prstGeom prst="line">
                <a:avLst/>
              </a:prstGeom>
              <a:noFill/>
              <a:ln w="63500">
                <a:solidFill>
                  <a:schemeClr val="tx1"/>
                </a:solidFill>
                <a:round/>
                <a:headEnd/>
                <a:tailEnd type="triangle" w="med" len="med"/>
              </a:ln>
              <a:effectLst>
                <a:prstShdw prst="shdw17" dist="17961" dir="2700000">
                  <a:schemeClr val="tx1">
                    <a:gamma/>
                    <a:shade val="60000"/>
                    <a:invGamma/>
                  </a:schemeClr>
                </a:prst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3" name="Text Box 16"/>
              <p:cNvSpPr txBox="1">
                <a:spLocks noChangeArrowheads="1"/>
              </p:cNvSpPr>
              <p:nvPr/>
            </p:nvSpPr>
            <p:spPr bwMode="auto">
              <a:xfrm>
                <a:off x="5257161" y="5432425"/>
                <a:ext cx="1103494" cy="89217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>
                <a:prstShdw prst="shdw17" dist="17961" dir="2700000">
                  <a:schemeClr val="tx2">
                    <a:gamma/>
                    <a:shade val="60000"/>
                    <a:invGamma/>
                  </a:schemeClr>
                </a:prstShdw>
              </a:effectLst>
            </p:spPr>
            <p:txBody>
              <a:bodyPr wrap="none">
                <a:spAutoFit/>
              </a:bodyPr>
              <a:lstStyle/>
              <a:p>
                <a:pPr algn="ctr" defTabSz="820738">
                  <a:defRPr/>
                </a:pPr>
                <a:r>
                  <a:rPr lang="en-US" sz="2600" b="1" dirty="0"/>
                  <a:t>CDISC </a:t>
                </a:r>
              </a:p>
              <a:p>
                <a:pPr algn="ctr" defTabSz="820738">
                  <a:defRPr/>
                </a:pPr>
                <a:r>
                  <a:rPr lang="en-US" sz="2600" b="1" dirty="0"/>
                  <a:t>SHARE</a:t>
                </a:r>
              </a:p>
            </p:txBody>
          </p:sp>
          <p:grpSp>
            <p:nvGrpSpPr>
              <p:cNvPr id="22567" name="Group 90"/>
              <p:cNvGrpSpPr>
                <a:grpSpLocks/>
              </p:cNvGrpSpPr>
              <p:nvPr/>
            </p:nvGrpSpPr>
            <p:grpSpPr bwMode="auto">
              <a:xfrm>
                <a:off x="5181600" y="3200400"/>
                <a:ext cx="1846263" cy="1439863"/>
                <a:chOff x="4818063" y="3702050"/>
                <a:chExt cx="1846262" cy="1439863"/>
              </a:xfrm>
            </p:grpSpPr>
            <p:sp>
              <p:nvSpPr>
                <p:cNvPr id="455684" name="Oval 4"/>
                <p:cNvSpPr>
                  <a:spLocks noChangeArrowheads="1"/>
                </p:cNvSpPr>
                <p:nvPr/>
              </p:nvSpPr>
              <p:spPr bwMode="auto">
                <a:xfrm>
                  <a:off x="4817412" y="3702050"/>
                  <a:ext cx="1541715" cy="1135063"/>
                </a:xfrm>
                <a:prstGeom prst="ellipse">
                  <a:avLst/>
                </a:prstGeom>
                <a:solidFill>
                  <a:srgbClr val="00FFFF"/>
                </a:solidFill>
                <a:ln w="38100" algn="ctr">
                  <a:solidFill>
                    <a:schemeClr val="tx2"/>
                  </a:solidFill>
                  <a:round/>
                  <a:headEnd/>
                  <a:tailEnd/>
                </a:ln>
                <a:effectLst>
                  <a:prstShdw prst="shdw17" dist="17961" dir="2700000">
                    <a:schemeClr val="tx2">
                      <a:gamma/>
                      <a:shade val="60000"/>
                      <a:invGamma/>
                    </a:schemeClr>
                  </a:prstShdw>
                </a:effectLst>
              </p:spPr>
              <p:txBody>
                <a:bodyPr wrap="none" anchor="ctr"/>
                <a:lstStyle/>
                <a:p>
                  <a:pPr defTabSz="820738">
                    <a:defRPr/>
                  </a:pPr>
                  <a:r>
                    <a:rPr lang="en-US" b="1" dirty="0"/>
                    <a:t>Translators</a:t>
                  </a:r>
                </a:p>
              </p:txBody>
            </p:sp>
            <p:sp>
              <p:nvSpPr>
                <p:cNvPr id="89" name="Oval 4"/>
                <p:cNvSpPr>
                  <a:spLocks noChangeArrowheads="1"/>
                </p:cNvSpPr>
                <p:nvPr/>
              </p:nvSpPr>
              <p:spPr bwMode="auto">
                <a:xfrm>
                  <a:off x="4969837" y="3854450"/>
                  <a:ext cx="1541715" cy="1135063"/>
                </a:xfrm>
                <a:prstGeom prst="ellipse">
                  <a:avLst/>
                </a:prstGeom>
                <a:solidFill>
                  <a:srgbClr val="00FFFF"/>
                </a:solidFill>
                <a:ln w="38100" algn="ctr">
                  <a:solidFill>
                    <a:schemeClr val="tx2"/>
                  </a:solidFill>
                  <a:round/>
                  <a:headEnd/>
                  <a:tailEnd/>
                </a:ln>
                <a:effectLst>
                  <a:prstShdw prst="shdw17" dist="17961" dir="2700000">
                    <a:schemeClr val="tx2">
                      <a:gamma/>
                      <a:shade val="60000"/>
                      <a:invGamma/>
                    </a:schemeClr>
                  </a:prstShdw>
                </a:effectLst>
              </p:spPr>
              <p:txBody>
                <a:bodyPr wrap="none" anchor="ctr"/>
                <a:lstStyle/>
                <a:p>
                  <a:pPr defTabSz="820738">
                    <a:defRPr/>
                  </a:pPr>
                  <a:r>
                    <a:rPr lang="en-US" b="1" dirty="0"/>
                    <a:t>Translators</a:t>
                  </a:r>
                </a:p>
              </p:txBody>
            </p:sp>
            <p:sp>
              <p:nvSpPr>
                <p:cNvPr id="90" name="Oval 4"/>
                <p:cNvSpPr>
                  <a:spLocks noChangeArrowheads="1"/>
                </p:cNvSpPr>
                <p:nvPr/>
              </p:nvSpPr>
              <p:spPr bwMode="auto">
                <a:xfrm>
                  <a:off x="5122262" y="4006850"/>
                  <a:ext cx="1541715" cy="1135063"/>
                </a:xfrm>
                <a:prstGeom prst="ellipse">
                  <a:avLst/>
                </a:prstGeom>
                <a:solidFill>
                  <a:srgbClr val="00FFFF"/>
                </a:solidFill>
                <a:ln w="38100" algn="ctr">
                  <a:solidFill>
                    <a:schemeClr val="tx2"/>
                  </a:solidFill>
                  <a:round/>
                  <a:headEnd/>
                  <a:tailEnd/>
                </a:ln>
                <a:effectLst>
                  <a:prstShdw prst="shdw17" dist="17961" dir="2700000">
                    <a:schemeClr val="tx2">
                      <a:gamma/>
                      <a:shade val="60000"/>
                      <a:invGamma/>
                    </a:schemeClr>
                  </a:prstShdw>
                </a:effectLst>
              </p:spPr>
              <p:txBody>
                <a:bodyPr wrap="none" anchor="ctr"/>
                <a:lstStyle/>
                <a:p>
                  <a:pPr algn="ctr" defTabSz="820738">
                    <a:defRPr/>
                  </a:pPr>
                  <a:r>
                    <a:rPr lang="en-US" sz="2000" b="1" dirty="0">
                      <a:solidFill>
                        <a:schemeClr val="bg1"/>
                      </a:solidFill>
                    </a:rPr>
                    <a:t>Translators</a:t>
                  </a:r>
                </a:p>
              </p:txBody>
            </p:sp>
          </p:grpSp>
          <p:sp>
            <p:nvSpPr>
              <p:cNvPr id="92" name="Line 5"/>
              <p:cNvSpPr>
                <a:spLocks noChangeShapeType="1"/>
              </p:cNvSpPr>
              <p:nvPr/>
            </p:nvSpPr>
            <p:spPr bwMode="auto">
              <a:xfrm>
                <a:off x="5111087" y="4052888"/>
                <a:ext cx="533488" cy="0"/>
              </a:xfrm>
              <a:prstGeom prst="line">
                <a:avLst/>
              </a:prstGeom>
              <a:noFill/>
              <a:ln w="114300">
                <a:solidFill>
                  <a:schemeClr val="tx1"/>
                </a:solidFill>
                <a:round/>
                <a:headEnd/>
                <a:tailEnd type="triangle" w="med" len="med"/>
              </a:ln>
              <a:effectLst>
                <a:prstShdw prst="shdw17" dist="17961" dir="2700000">
                  <a:schemeClr val="tx1">
                    <a:gamma/>
                    <a:shade val="60000"/>
                    <a:invGamma/>
                  </a:schemeClr>
                </a:prst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3" name="Line 20"/>
              <p:cNvSpPr>
                <a:spLocks noChangeShapeType="1"/>
              </p:cNvSpPr>
              <p:nvPr/>
            </p:nvSpPr>
            <p:spPr bwMode="auto">
              <a:xfrm>
                <a:off x="5790649" y="4648200"/>
                <a:ext cx="0" cy="762000"/>
              </a:xfrm>
              <a:prstGeom prst="line">
                <a:avLst/>
              </a:prstGeom>
              <a:noFill/>
              <a:ln w="63500">
                <a:solidFill>
                  <a:schemeClr val="tx1"/>
                </a:solidFill>
                <a:round/>
                <a:headEnd/>
                <a:tailEnd type="triangle" w="med" len="med"/>
              </a:ln>
              <a:effectLst>
                <a:prstShdw prst="shdw17" dist="17961" dir="2700000">
                  <a:schemeClr val="tx1">
                    <a:gamma/>
                    <a:shade val="60000"/>
                    <a:invGamma/>
                  </a:schemeClr>
                </a:prst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Thurs, Sept 18, 2014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Archetype Modeling Language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123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OMG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AutoNum type="arabicParenR"/>
            </a:pPr>
            <a:r>
              <a:rPr lang="en-US" dirty="0" smtClean="0"/>
              <a:t>TC issues RFP – requirements document</a:t>
            </a:r>
          </a:p>
          <a:p>
            <a:pPr marL="514350" indent="-514350">
              <a:buAutoNum type="arabicParenR"/>
            </a:pPr>
            <a:r>
              <a:rPr lang="en-US" dirty="0" smtClean="0"/>
              <a:t>Organizations submit responses</a:t>
            </a:r>
            <a:endParaRPr lang="en-US" dirty="0"/>
          </a:p>
          <a:p>
            <a:pPr marL="914400" lvl="1" indent="-514350">
              <a:buAutoNum type="arabicParenR"/>
            </a:pPr>
            <a:r>
              <a:rPr lang="en-US" dirty="0" smtClean="0"/>
              <a:t>Initial submission – draft responses shown, discussed.</a:t>
            </a:r>
          </a:p>
          <a:p>
            <a:pPr marL="914400" lvl="1" indent="-514350">
              <a:buAutoNum type="arabicParenR"/>
            </a:pPr>
            <a:r>
              <a:rPr lang="en-US" dirty="0" smtClean="0"/>
              <a:t>Final submission – (typically) one harmonized </a:t>
            </a:r>
            <a:r>
              <a:rPr lang="en-US" dirty="0"/>
              <a:t>r</a:t>
            </a:r>
            <a:r>
              <a:rPr lang="en-US" dirty="0" smtClean="0"/>
              <a:t>esponse</a:t>
            </a:r>
          </a:p>
          <a:p>
            <a:pPr marL="514350" indent="-514350">
              <a:buAutoNum type="arabicParenR"/>
            </a:pPr>
            <a:r>
              <a:rPr lang="en-US" dirty="0" smtClean="0"/>
              <a:t>Response(s) are balloted</a:t>
            </a:r>
          </a:p>
          <a:p>
            <a:pPr marL="514350" indent="-514350">
              <a:buAutoNum type="arabicParenR"/>
            </a:pPr>
            <a:r>
              <a:rPr lang="en-US" dirty="0" smtClean="0"/>
              <a:t>Accepted response becomes a Beta Specification</a:t>
            </a:r>
            <a:r>
              <a:rPr lang="en-US" dirty="0"/>
              <a:t>  </a:t>
            </a:r>
            <a:r>
              <a:rPr lang="en-US" dirty="0" smtClean="0"/>
              <a:t>/ Finalization Task Force formed</a:t>
            </a:r>
          </a:p>
          <a:p>
            <a:pPr marL="514350" indent="-514350">
              <a:buAutoNum type="arabicParenR"/>
            </a:pPr>
            <a:r>
              <a:rPr lang="en-US" dirty="0" smtClean="0"/>
              <a:t>FTF report submitted and Beta Specification becomes a final specification.</a:t>
            </a:r>
          </a:p>
        </p:txBody>
      </p:sp>
      <p:sp>
        <p:nvSpPr>
          <p:cNvPr id="4" name="Left Arrow 3"/>
          <p:cNvSpPr/>
          <p:nvPr/>
        </p:nvSpPr>
        <p:spPr>
          <a:xfrm>
            <a:off x="6553200" y="2901679"/>
            <a:ext cx="1775885" cy="340707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AML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2078261"/>
            <a:ext cx="738664" cy="17843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wordArtVert" wrap="square" rtlCol="0">
            <a:spAutoFit/>
          </a:bodyPr>
          <a:lstStyle/>
          <a:p>
            <a:r>
              <a:rPr lang="en-US" dirty="0" smtClean="0"/>
              <a:t>Members Only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4015027"/>
            <a:ext cx="461665" cy="17843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wordArtVert" wrap="square" rtlCol="0">
            <a:spAutoFit/>
          </a:bodyPr>
          <a:lstStyle/>
          <a:p>
            <a:r>
              <a:rPr lang="en-US" dirty="0" smtClean="0"/>
              <a:t>Public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Archetype Modeling Language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Thurs, Sept 18, 2014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15995-4497-0E44-86D6-B77B49666201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505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we 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AutoNum type="arabicParenR"/>
            </a:pPr>
            <a:r>
              <a:rPr lang="en-US" dirty="0" smtClean="0"/>
              <a:t>AML RFP Issued – June 2012</a:t>
            </a:r>
          </a:p>
          <a:p>
            <a:pPr marL="514350" indent="-514350">
              <a:buAutoNum type="arabicParenR"/>
            </a:pPr>
            <a:r>
              <a:rPr lang="en-US" dirty="0" smtClean="0"/>
              <a:t>LOI Deadline – January 14, 2014</a:t>
            </a:r>
          </a:p>
          <a:p>
            <a:pPr marL="914400" lvl="1" indent="-514350">
              <a:buAutoNum type="arabicParenR"/>
            </a:pPr>
            <a:r>
              <a:rPr lang="en-US" dirty="0" smtClean="0"/>
              <a:t>VA, Mayo, </a:t>
            </a:r>
            <a:r>
              <a:rPr lang="en-US" dirty="0" err="1" smtClean="0"/>
              <a:t>SemantX</a:t>
            </a:r>
            <a:r>
              <a:rPr lang="en-US" dirty="0" smtClean="0"/>
              <a:t>, The Software Revolution, </a:t>
            </a:r>
            <a:r>
              <a:rPr lang="en-US" dirty="0" err="1" smtClean="0"/>
              <a:t>Visumpoint</a:t>
            </a:r>
            <a:endParaRPr lang="en-US" dirty="0" smtClean="0"/>
          </a:p>
          <a:p>
            <a:pPr marL="514350" indent="-514350">
              <a:buAutoNum type="arabicParenR"/>
            </a:pPr>
            <a:r>
              <a:rPr lang="en-US" dirty="0" smtClean="0"/>
              <a:t>Initial submission – Feb 24, 2014</a:t>
            </a:r>
          </a:p>
          <a:p>
            <a:pPr marL="914400" lvl="1" indent="-514350">
              <a:buAutoNum type="arabicParenR"/>
            </a:pPr>
            <a:r>
              <a:rPr lang="en-US" dirty="0" smtClean="0"/>
              <a:t>One joint submission received</a:t>
            </a:r>
          </a:p>
          <a:p>
            <a:pPr marL="514350" indent="-514350">
              <a:buAutoNum type="arabicParenR"/>
            </a:pPr>
            <a:r>
              <a:rPr lang="en-US" dirty="0" smtClean="0"/>
              <a:t>Submission presented to OMG – March 27, 2014</a:t>
            </a:r>
          </a:p>
          <a:p>
            <a:pPr marL="514350" indent="-514350">
              <a:buAutoNum type="arabicParenR"/>
            </a:pPr>
            <a:r>
              <a:rPr lang="en-US" strike="sngStrike" dirty="0" smtClean="0"/>
              <a:t>Revised submission – May 19, 2014</a:t>
            </a:r>
            <a:r>
              <a:rPr lang="en-US" strike="sngStrike" dirty="0"/>
              <a:t> </a:t>
            </a:r>
            <a:r>
              <a:rPr lang="en-US" strike="sngStrike" dirty="0" smtClean="0"/>
              <a:t> </a:t>
            </a:r>
            <a:r>
              <a:rPr lang="en-US" dirty="0" smtClean="0"/>
              <a:t>(</a:t>
            </a:r>
            <a:r>
              <a:rPr lang="en-US" i="1" dirty="0" smtClean="0"/>
              <a:t>missed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Revised submission </a:t>
            </a:r>
            <a:r>
              <a:rPr lang="en-US" dirty="0" smtClean="0"/>
              <a:t>– Nov </a:t>
            </a:r>
            <a:r>
              <a:rPr lang="en-US" dirty="0" smtClean="0"/>
              <a:t>8, </a:t>
            </a:r>
            <a:r>
              <a:rPr lang="en-US" dirty="0" smtClean="0"/>
              <a:t>2014</a:t>
            </a:r>
            <a:endParaRPr lang="en-US" dirty="0" smtClean="0"/>
          </a:p>
        </p:txBody>
      </p:sp>
      <p:sp>
        <p:nvSpPr>
          <p:cNvPr id="6" name="Left Arrow 5"/>
          <p:cNvSpPr/>
          <p:nvPr/>
        </p:nvSpPr>
        <p:spPr>
          <a:xfrm>
            <a:off x="6553200" y="4668962"/>
            <a:ext cx="1775885" cy="340707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AML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Archetype Modeling Language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Thurs, Sept 18,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15995-4497-0E44-86D6-B77B49666201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775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3800" b="1" dirty="0" smtClean="0"/>
              <a:t>RFP</a:t>
            </a:r>
            <a:endParaRPr lang="en-US" sz="3400" b="1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sz="3400" dirty="0">
                <a:hlinkClick r:id="rId2"/>
              </a:rPr>
              <a:t>http://www.omg.org/techprocess/meetings/schedule/</a:t>
            </a:r>
            <a:r>
              <a:rPr lang="en-US" sz="3400" dirty="0" smtClean="0">
                <a:hlinkClick r:id="rId2"/>
              </a:rPr>
              <a:t>AML_RFP.html</a:t>
            </a:r>
            <a:endParaRPr lang="en-US" sz="3400" dirty="0" smtClean="0"/>
          </a:p>
          <a:p>
            <a:pPr marL="0" indent="0">
              <a:buNone/>
            </a:pPr>
            <a:endParaRPr lang="en-US" sz="2600" dirty="0" smtClean="0"/>
          </a:p>
          <a:p>
            <a:pPr marL="0" indent="0">
              <a:buNone/>
            </a:pPr>
            <a:r>
              <a:rPr lang="en-US" sz="3800" b="1" dirty="0" smtClean="0"/>
              <a:t>Initial Submission</a:t>
            </a:r>
          </a:p>
          <a:p>
            <a:pPr marL="0" indent="0">
              <a:buNone/>
            </a:pPr>
            <a:r>
              <a:rPr lang="en-US" sz="3400" dirty="0">
                <a:hlinkClick r:id="rId3"/>
              </a:rPr>
              <a:t>http://www.omg.org/cgi-bin/doc?health/14-02-01</a:t>
            </a:r>
            <a:endParaRPr lang="en-US" sz="3400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3800" b="1" dirty="0"/>
              <a:t>ADL 1.5</a:t>
            </a:r>
          </a:p>
          <a:p>
            <a:pPr marL="0" indent="0">
              <a:buNone/>
            </a:pPr>
            <a:r>
              <a:rPr lang="en-US" sz="3400" dirty="0">
                <a:hlinkClick r:id="rId4"/>
              </a:rPr>
              <a:t>https://github.com/openEHR/specifications/blob/master/publishing/architecture/am/adl1.5.pdf</a:t>
            </a:r>
            <a:endParaRPr lang="en-US" sz="3400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3800" b="1" dirty="0"/>
              <a:t>AOM 1.5</a:t>
            </a:r>
          </a:p>
          <a:p>
            <a:pPr marL="0" indent="0">
              <a:buNone/>
            </a:pPr>
            <a:r>
              <a:rPr lang="en-US" sz="3400" dirty="0">
                <a:hlinkClick r:id="rId5"/>
              </a:rPr>
              <a:t>https://github.com/openEHR/specifications/blob/master/publishing/architecture/am/aom1.5.pdf</a:t>
            </a:r>
            <a:endParaRPr lang="en-US" sz="3400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3800" b="1" dirty="0"/>
              <a:t>UML </a:t>
            </a:r>
            <a:r>
              <a:rPr lang="en-US" sz="3800" b="1" dirty="0" smtClean="0"/>
              <a:t>2.5</a:t>
            </a:r>
          </a:p>
          <a:p>
            <a:pPr marL="0" indent="0">
              <a:buNone/>
            </a:pPr>
            <a:r>
              <a:rPr lang="en-US" sz="3400" dirty="0">
                <a:hlinkClick r:id="rId6"/>
              </a:rPr>
              <a:t>http://</a:t>
            </a:r>
            <a:r>
              <a:rPr lang="en-US" sz="3400" dirty="0" err="1">
                <a:hlinkClick r:id="rId6"/>
              </a:rPr>
              <a:t>www.omg.org</a:t>
            </a:r>
            <a:r>
              <a:rPr lang="en-US" sz="3400" dirty="0">
                <a:hlinkClick r:id="rId6"/>
              </a:rPr>
              <a:t>/</a:t>
            </a:r>
            <a:r>
              <a:rPr lang="en-US" sz="3400" dirty="0" err="1">
                <a:hlinkClick r:id="rId6"/>
              </a:rPr>
              <a:t>cgi</a:t>
            </a:r>
            <a:r>
              <a:rPr lang="en-US" sz="3400" dirty="0">
                <a:hlinkClick r:id="rId6"/>
              </a:rPr>
              <a:t>-bin/</a:t>
            </a:r>
            <a:r>
              <a:rPr lang="en-US" sz="3400" dirty="0" err="1">
                <a:hlinkClick r:id="rId6"/>
              </a:rPr>
              <a:t>doc?ptc</a:t>
            </a:r>
            <a:r>
              <a:rPr lang="en-US" sz="3400" dirty="0">
                <a:hlinkClick r:id="rId6"/>
              </a:rPr>
              <a:t>/13-09-05.pdf</a:t>
            </a:r>
            <a:endParaRPr lang="en-US" sz="3400" dirty="0"/>
          </a:p>
          <a:p>
            <a:pPr marL="0" indent="0">
              <a:buNone/>
            </a:pPr>
            <a:endParaRPr lang="en-US" sz="3400" b="1" dirty="0"/>
          </a:p>
          <a:p>
            <a:pPr marL="0" indent="0">
              <a:buNone/>
            </a:pPr>
            <a:r>
              <a:rPr lang="en-US" sz="3800" b="1" dirty="0" smtClean="0"/>
              <a:t>GIT</a:t>
            </a:r>
            <a:r>
              <a:rPr lang="en-US" sz="3800" b="1" dirty="0" smtClean="0"/>
              <a:t> </a:t>
            </a:r>
            <a:r>
              <a:rPr lang="en-US" sz="3800" b="1" dirty="0"/>
              <a:t>Repository </a:t>
            </a:r>
            <a:endParaRPr lang="en-US" sz="3800" b="1" dirty="0" smtClean="0"/>
          </a:p>
          <a:p>
            <a:pPr marL="0" indent="0">
              <a:buNone/>
            </a:pPr>
            <a:r>
              <a:rPr lang="en-US" sz="3400" dirty="0"/>
              <a:t>https://</a:t>
            </a:r>
            <a:r>
              <a:rPr lang="en-US" sz="3400" dirty="0" err="1"/>
              <a:t>github.com</a:t>
            </a:r>
            <a:r>
              <a:rPr lang="en-US" sz="3400" dirty="0"/>
              <a:t>/</a:t>
            </a:r>
            <a:r>
              <a:rPr lang="en-US" sz="3400" dirty="0" err="1"/>
              <a:t>opencimi</a:t>
            </a:r>
            <a:r>
              <a:rPr lang="en-US" sz="3400" dirty="0"/>
              <a:t>/AML</a:t>
            </a:r>
            <a:endParaRPr lang="en-US" sz="3400" dirty="0"/>
          </a:p>
        </p:txBody>
      </p:sp>
      <p:sp>
        <p:nvSpPr>
          <p:cNvPr id="4" name="TextBox 3"/>
          <p:cNvSpPr txBox="1"/>
          <p:nvPr/>
        </p:nvSpPr>
        <p:spPr>
          <a:xfrm>
            <a:off x="4303889" y="252588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Archetype Modeling Language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Thurs, Sept 18, 2014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15995-4497-0E44-86D6-B77B49666201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15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14235</TotalTime>
  <Words>3333</Words>
  <Application>Microsoft Macintosh PowerPoint</Application>
  <PresentationFormat>On-screen Show (4:3)</PresentationFormat>
  <Paragraphs>741</Paragraphs>
  <Slides>92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92</vt:i4>
      </vt:variant>
    </vt:vector>
  </HeadingPairs>
  <TitlesOfParts>
    <vt:vector size="93" baseType="lpstr">
      <vt:lpstr>Office Theme</vt:lpstr>
      <vt:lpstr>Archetype Modeling Language (AML)</vt:lpstr>
      <vt:lpstr>Outline</vt:lpstr>
      <vt:lpstr>CIMI and AML</vt:lpstr>
      <vt:lpstr>Clinical Information Modeling Initiative (CIMI)</vt:lpstr>
      <vt:lpstr>Clinical Information Modeling Initiative Mission</vt:lpstr>
      <vt:lpstr>Clinical Information Modeling Initiative Goals</vt:lpstr>
      <vt:lpstr>Clinical Information Modeling Initiative Models that support multiple contexts</vt:lpstr>
      <vt:lpstr>Strategic Goal</vt:lpstr>
      <vt:lpstr>CIMI Repository</vt:lpstr>
      <vt:lpstr>CIMI Repository</vt:lpstr>
      <vt:lpstr>Selected CIMI Policies, decisions, and milestones</vt:lpstr>
      <vt:lpstr>London, Dec 1, 2011</vt:lpstr>
      <vt:lpstr>Terminology</vt:lpstr>
      <vt:lpstr>Terminology (cont)</vt:lpstr>
      <vt:lpstr>The Ultimate Value Proposition of CIMI</vt:lpstr>
      <vt:lpstr>AML Purpose and goals</vt:lpstr>
      <vt:lpstr>Archetype Modeling Language RFC  (AML) </vt:lpstr>
      <vt:lpstr>AML Profiles Profiles Called for in RFP</vt:lpstr>
      <vt:lpstr>AML Profiles Additional Profiles Described in Submission</vt:lpstr>
      <vt:lpstr>Initial Submission</vt:lpstr>
      <vt:lpstr>What are “Archetypes”?</vt:lpstr>
      <vt:lpstr>“Top Down” Modeling</vt:lpstr>
      <vt:lpstr>“Top Down” Modeling</vt:lpstr>
      <vt:lpstr>“Top Down” Modeling</vt:lpstr>
      <vt:lpstr>“Top Down” Modeling</vt:lpstr>
      <vt:lpstr>“Top Down” Modeling</vt:lpstr>
      <vt:lpstr>“Top Down” Modeling</vt:lpstr>
      <vt:lpstr>Constraint or “Bottom Up” Modeling</vt:lpstr>
      <vt:lpstr>Constraint Based Models</vt:lpstr>
      <vt:lpstr>Constraints as a Grammar</vt:lpstr>
      <vt:lpstr>Constraints</vt:lpstr>
      <vt:lpstr>OMG, UML, and UML Profiles</vt:lpstr>
      <vt:lpstr>Object Management Group (OMG)</vt:lpstr>
      <vt:lpstr>UML</vt:lpstr>
      <vt:lpstr>Model of “Class”</vt:lpstr>
      <vt:lpstr>Representation of “Class”</vt:lpstr>
      <vt:lpstr>UML Model Instance</vt:lpstr>
      <vt:lpstr>UML Model Instance</vt:lpstr>
      <vt:lpstr>Instances</vt:lpstr>
      <vt:lpstr>Model Interchange</vt:lpstr>
      <vt:lpstr>UML</vt:lpstr>
      <vt:lpstr>Extension</vt:lpstr>
      <vt:lpstr>Extension</vt:lpstr>
      <vt:lpstr>Using a Stereotype (extension)</vt:lpstr>
      <vt:lpstr>Profile</vt:lpstr>
      <vt:lpstr>OMG Standards Process</vt:lpstr>
      <vt:lpstr>OMG RFP Process</vt:lpstr>
      <vt:lpstr>AML Submission</vt:lpstr>
      <vt:lpstr>AML Submission AML Object Model</vt:lpstr>
      <vt:lpstr>AML Submission Profiles</vt:lpstr>
      <vt:lpstr>AML Submission overview</vt:lpstr>
      <vt:lpstr>Reference Model Profile</vt:lpstr>
      <vt:lpstr>Reference Model Object Model</vt:lpstr>
      <vt:lpstr>Reference Model Profile</vt:lpstr>
      <vt:lpstr>Archetype Profile</vt:lpstr>
      <vt:lpstr>Archetype Profile</vt:lpstr>
      <vt:lpstr>ADL</vt:lpstr>
      <vt:lpstr>AML</vt:lpstr>
      <vt:lpstr>Constraint Profile</vt:lpstr>
      <vt:lpstr>“Primitive Type” Constraints</vt:lpstr>
      <vt:lpstr>“Primitive Type” Example</vt:lpstr>
      <vt:lpstr>Constraint Profile</vt:lpstr>
      <vt:lpstr>Constraint Types Object Constraints</vt:lpstr>
      <vt:lpstr>Constraint Types Attribute Constraints</vt:lpstr>
      <vt:lpstr>Constraint Example</vt:lpstr>
      <vt:lpstr>Identification and Designation profile</vt:lpstr>
      <vt:lpstr>Identification and Designation</vt:lpstr>
      <vt:lpstr>11179-3 Identification</vt:lpstr>
      <vt:lpstr>PowerPoint Presentation</vt:lpstr>
      <vt:lpstr>Designatable/Identified/Described</vt:lpstr>
      <vt:lpstr>EnumeratedValueDomain and PermissibleValue</vt:lpstr>
      <vt:lpstr>Identification and Designation in Action</vt:lpstr>
      <vt:lpstr>Identification and Designation in Action</vt:lpstr>
      <vt:lpstr>Terminology binding Profile</vt:lpstr>
      <vt:lpstr>PowerPoint Presentation</vt:lpstr>
      <vt:lpstr>PowerPoint Presentation</vt:lpstr>
      <vt:lpstr>ADL Terminology</vt:lpstr>
      <vt:lpstr>ADL Terminology Term Definitions</vt:lpstr>
      <vt:lpstr>ADL Terminology Term Bindings</vt:lpstr>
      <vt:lpstr>ADL Terminology Term Bindings</vt:lpstr>
      <vt:lpstr>Term Bindings Example</vt:lpstr>
      <vt:lpstr>Value Sets</vt:lpstr>
      <vt:lpstr>ADL Terminology Local Value Sets</vt:lpstr>
      <vt:lpstr>Local Value Set</vt:lpstr>
      <vt:lpstr>ADL Terminology External Value Set</vt:lpstr>
      <vt:lpstr>External Value Set</vt:lpstr>
      <vt:lpstr>ADL Terminology Mapped Value Set</vt:lpstr>
      <vt:lpstr>Mapped Value Set</vt:lpstr>
      <vt:lpstr>State of current submission</vt:lpstr>
      <vt:lpstr>OMG Process</vt:lpstr>
      <vt:lpstr>Where we are</vt:lpstr>
      <vt:lpstr>References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Archetype Modeling Language</dc:title>
  <dc:subject>CIMI AML Submission</dc:subject>
  <dc:creator>Harold Solbrig</dc:creator>
  <cp:keywords/>
  <dc:description>Archetype Modeling Language (AML) presentation to joint HL7/OMG Healthcare DTF Working Group</dc:description>
  <cp:lastModifiedBy>Harold Solbrig2</cp:lastModifiedBy>
  <cp:revision>228</cp:revision>
  <dcterms:created xsi:type="dcterms:W3CDTF">2014-03-06T17:07:24Z</dcterms:created>
  <dcterms:modified xsi:type="dcterms:W3CDTF">2014-09-18T17:08:27Z</dcterms:modified>
  <cp:category/>
</cp:coreProperties>
</file>