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deaaf8e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deaaf8e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deaaf8e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deaaf8e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e026f151_2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e026f151_2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4e026f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e026f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4deaaf8e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4deaaf8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deaaf8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deaaf8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4deaaf8e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4deaaf8e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4deaaf8e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4deaaf8e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deaaf8e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deaaf8e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deaaf8e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deaaf8e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deaaf8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deaaf8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deaaf8e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deaaf8e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XEvbbmozdxi5vAxX_4u6Cx4V3Z1UCMmM/view"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oogle.com/covid19/mobility/" TargetMode="External"/><Relationship Id="rId4" Type="http://schemas.openxmlformats.org/officeDocument/2006/relationships/hyperlink" Target="https://coronavirus.jhu.edu/us-map" TargetMode="External"/><Relationship Id="rId10" Type="http://schemas.openxmlformats.org/officeDocument/2006/relationships/hyperlink" Target="https://data.dhsgis.wi.gov/datasets/covid-19-historical-data-table/data?where=GEO%20%3D%20%27County%27" TargetMode="External"/><Relationship Id="rId9" Type="http://schemas.openxmlformats.org/officeDocument/2006/relationships/hyperlink" Target="https://science.sciencemag.org/content/368/6489/395" TargetMode="External"/><Relationship Id="rId5" Type="http://schemas.openxmlformats.org/officeDocument/2006/relationships/hyperlink" Target="https://data-wi-dnr.opendata.arcgis.com/" TargetMode="External"/><Relationship Id="rId6" Type="http://schemas.openxmlformats.org/officeDocument/2006/relationships/hyperlink" Target="https://www.dhs.wisconsin.gov/covid-19/county.htm" TargetMode="External"/><Relationship Id="rId7" Type="http://schemas.openxmlformats.org/officeDocument/2006/relationships/hyperlink" Target="https://usafacts.org/visualizations/coronavirus-covid-19-spread-map/" TargetMode="External"/><Relationship Id="rId8" Type="http://schemas.openxmlformats.org/officeDocument/2006/relationships/hyperlink" Target="https://zenodo.org/record/3737102#.XrSm7qhKiH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682850" y="726950"/>
            <a:ext cx="5778300" cy="18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FFFFFF"/>
                </a:solidFill>
              </a:rPr>
              <a:t>Influence of Travel Ban </a:t>
            </a:r>
            <a:r>
              <a:rPr b="1" lang="en" sz="3500">
                <a:solidFill>
                  <a:srgbClr val="FFFFFF"/>
                </a:solidFill>
              </a:rPr>
              <a:t>Intervention</a:t>
            </a:r>
            <a:r>
              <a:rPr b="1" lang="en" sz="3500">
                <a:solidFill>
                  <a:srgbClr val="FFFFFF"/>
                </a:solidFill>
              </a:rPr>
              <a:t> on Covid-19 Spread in Wisconsin</a:t>
            </a:r>
            <a:endParaRPr b="1" sz="3500">
              <a:solidFill>
                <a:srgbClr val="FFFFFF"/>
              </a:solidFill>
            </a:endParaRPr>
          </a:p>
        </p:txBody>
      </p:sp>
      <p:sp>
        <p:nvSpPr>
          <p:cNvPr id="60" name="Google Shape;60;p13"/>
          <p:cNvSpPr txBox="1"/>
          <p:nvPr>
            <p:ph idx="1" type="subTitle"/>
          </p:nvPr>
        </p:nvSpPr>
        <p:spPr>
          <a:xfrm>
            <a:off x="2836650" y="3100050"/>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Boyu Shen, Detao Yu</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0" y="547175"/>
            <a:ext cx="4457700" cy="37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Average"/>
                <a:ea typeface="Average"/>
                <a:cs typeface="Average"/>
                <a:sym typeface="Average"/>
              </a:rPr>
              <a:t>3</a:t>
            </a:r>
            <a:r>
              <a:rPr lang="en" sz="2200">
                <a:latin typeface="Average"/>
                <a:ea typeface="Average"/>
                <a:cs typeface="Average"/>
                <a:sym typeface="Average"/>
              </a:rPr>
              <a:t>  Model for Northeastern counties(black points):</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2200">
                <a:latin typeface="Average"/>
                <a:ea typeface="Average"/>
                <a:cs typeface="Average"/>
                <a:sym typeface="Average"/>
              </a:rPr>
              <a:t>All variables are numerical and continuous</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Confirmed cases =637.1+ -1.473*10^-2*population + -8.96*residential_mean + 32.1*workplaces_mean + -7.056*grocery_pharmacy_mean + -4.587*10^-1*retail_recreation_mean + 1.447*10^-4*population *grocery_pharmacy_mean + 4.047*10^-4*population * residential_mean + -6.41*10^-4*population * </a:t>
            </a:r>
            <a:endParaRPr sz="15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    workplaces_mean</a:t>
            </a:r>
            <a:endParaRPr sz="1500">
              <a:latin typeface="Average"/>
              <a:ea typeface="Average"/>
              <a:cs typeface="Average"/>
              <a:sym typeface="Average"/>
            </a:endParaRPr>
          </a:p>
          <a:p>
            <a:pPr indent="0" lvl="0" marL="0" rtl="0" algn="l">
              <a:spcBef>
                <a:spcPts val="0"/>
              </a:spcBef>
              <a:spcAft>
                <a:spcPts val="0"/>
              </a:spcAft>
              <a:buNone/>
            </a:pPr>
            <a:r>
              <a:t/>
            </a:r>
            <a:endParaRPr/>
          </a:p>
        </p:txBody>
      </p:sp>
      <p:pic>
        <p:nvPicPr>
          <p:cNvPr id="118" name="Google Shape;118;p22"/>
          <p:cNvPicPr preferRelativeResize="0"/>
          <p:nvPr/>
        </p:nvPicPr>
        <p:blipFill>
          <a:blip r:embed="rId3">
            <a:alphaModFix/>
          </a:blip>
          <a:stretch>
            <a:fillRect/>
          </a:stretch>
        </p:blipFill>
        <p:spPr>
          <a:xfrm>
            <a:off x="4849650" y="234600"/>
            <a:ext cx="4230500" cy="432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6858000" y="1043300"/>
            <a:ext cx="2145000" cy="23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Playback: Flight changes of all airports in Wisconsin (January - April)</a:t>
            </a:r>
            <a:endParaRPr/>
          </a:p>
          <a:p>
            <a:pPr indent="0" lvl="0" marL="0" rtl="0" algn="l">
              <a:spcBef>
                <a:spcPts val="0"/>
              </a:spcBef>
              <a:spcAft>
                <a:spcPts val="0"/>
              </a:spcAft>
              <a:buNone/>
            </a:pPr>
            <a:r>
              <a:t/>
            </a:r>
            <a:endParaRPr/>
          </a:p>
        </p:txBody>
      </p:sp>
      <p:pic>
        <p:nvPicPr>
          <p:cNvPr id="124" name="Google Shape;124;p23" title="Kepler.gl embedded map - Google Chrome 2020-05-07 17-42-31_Trim.mp4">
            <a:hlinkClick r:id="rId3"/>
          </p:cNvPr>
          <p:cNvPicPr preferRelativeResize="0"/>
          <p:nvPr/>
        </p:nvPicPr>
        <p:blipFill>
          <a:blip r:embed="rId4">
            <a:alphaModFix/>
          </a:blip>
          <a:stretch>
            <a:fillRect/>
          </a:stretch>
        </p:blipFill>
        <p:spPr>
          <a:xfrm>
            <a:off x="237150" y="171425"/>
            <a:ext cx="6400876" cy="480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travel ban policy have an important impact on the spread of coronavirus, this policy restricted on people’s travels, reduced the mobility, therefore cut off the opportunity of spread of the virus.</a:t>
            </a:r>
            <a:endParaRPr/>
          </a:p>
          <a:p>
            <a:pPr indent="-342900" lvl="0" marL="457200" rtl="0" algn="l">
              <a:spcBef>
                <a:spcPts val="0"/>
              </a:spcBef>
              <a:spcAft>
                <a:spcPts val="0"/>
              </a:spcAft>
              <a:buSzPts val="1800"/>
              <a:buChar char="●"/>
            </a:pPr>
            <a:r>
              <a:rPr lang="en"/>
              <a:t>Mobility trends for retail, recreation, grocery, pharmacy, and workplaces and dropped a lot compared to the baseline, which means that governments’ travel ban and “stay at home” policies have prevented people from going out to those places for recreation or travelling.</a:t>
            </a:r>
            <a:endParaRPr/>
          </a:p>
        </p:txBody>
      </p:sp>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Google COVID-19 Community Mobility Reports</a:t>
            </a:r>
            <a:endParaRPr/>
          </a:p>
          <a:p>
            <a:pPr indent="-342900" lvl="0" marL="457200" rtl="0" algn="l">
              <a:spcBef>
                <a:spcPts val="0"/>
              </a:spcBef>
              <a:spcAft>
                <a:spcPts val="0"/>
              </a:spcAft>
              <a:buSzPts val="1800"/>
              <a:buChar char="●"/>
            </a:pPr>
            <a:r>
              <a:rPr lang="en" u="sng">
                <a:solidFill>
                  <a:schemeClr val="hlink"/>
                </a:solidFill>
                <a:hlinkClick r:id="rId4"/>
              </a:rPr>
              <a:t>COVID-19 United States Cases by County</a:t>
            </a:r>
            <a:endParaRPr/>
          </a:p>
          <a:p>
            <a:pPr indent="-342900" lvl="0" marL="457200" rtl="0" algn="l">
              <a:spcBef>
                <a:spcPts val="0"/>
              </a:spcBef>
              <a:spcAft>
                <a:spcPts val="0"/>
              </a:spcAft>
              <a:buSzPts val="1800"/>
              <a:buChar char="●"/>
            </a:pPr>
            <a:r>
              <a:rPr lang="en" u="sng">
                <a:solidFill>
                  <a:schemeClr val="hlink"/>
                </a:solidFill>
                <a:hlinkClick r:id="rId5"/>
              </a:rPr>
              <a:t>WiDNR Open Data</a:t>
            </a:r>
            <a:endParaRPr/>
          </a:p>
          <a:p>
            <a:pPr indent="-342900" lvl="0" marL="457200" rtl="0" algn="l">
              <a:spcBef>
                <a:spcPts val="0"/>
              </a:spcBef>
              <a:spcAft>
                <a:spcPts val="0"/>
              </a:spcAft>
              <a:buSzPts val="1800"/>
              <a:buChar char="●"/>
            </a:pPr>
            <a:r>
              <a:rPr lang="en" u="sng">
                <a:solidFill>
                  <a:schemeClr val="hlink"/>
                </a:solidFill>
                <a:hlinkClick r:id="rId6"/>
              </a:rPr>
              <a:t>COVID-19: County Data</a:t>
            </a:r>
            <a:endParaRPr/>
          </a:p>
          <a:p>
            <a:pPr indent="-342900" lvl="0" marL="457200" rtl="0" algn="l">
              <a:spcBef>
                <a:spcPts val="0"/>
              </a:spcBef>
              <a:spcAft>
                <a:spcPts val="0"/>
              </a:spcAft>
              <a:buSzPts val="1800"/>
              <a:buChar char="●"/>
            </a:pPr>
            <a:r>
              <a:rPr lang="en" u="sng">
                <a:solidFill>
                  <a:schemeClr val="hlink"/>
                </a:solidFill>
                <a:hlinkClick r:id="rId7"/>
              </a:rPr>
              <a:t>Coronavirus Locations: COVID-19 Map by County and State</a:t>
            </a:r>
            <a:endParaRPr/>
          </a:p>
          <a:p>
            <a:pPr indent="-342900" lvl="0" marL="457200" rtl="0" algn="l">
              <a:spcBef>
                <a:spcPts val="0"/>
              </a:spcBef>
              <a:spcAft>
                <a:spcPts val="0"/>
              </a:spcAft>
              <a:buSzPts val="1800"/>
              <a:buChar char="●"/>
            </a:pPr>
            <a:r>
              <a:rPr lang="en" u="sng">
                <a:solidFill>
                  <a:schemeClr val="hlink"/>
                </a:solidFill>
                <a:hlinkClick r:id="rId8"/>
              </a:rPr>
              <a:t>Crowdsourced air traffic data from The OpenSky Network 2020</a:t>
            </a:r>
            <a:endParaRPr/>
          </a:p>
          <a:p>
            <a:pPr indent="-342900" lvl="0" marL="457200" rtl="0" algn="l">
              <a:spcBef>
                <a:spcPts val="0"/>
              </a:spcBef>
              <a:spcAft>
                <a:spcPts val="0"/>
              </a:spcAft>
              <a:buSzPts val="1800"/>
              <a:buChar char="●"/>
            </a:pPr>
            <a:r>
              <a:rPr lang="en" u="sng">
                <a:solidFill>
                  <a:schemeClr val="hlink"/>
                </a:solidFill>
                <a:hlinkClick r:id="rId9"/>
              </a:rPr>
              <a:t>The effect of travel restrictions on the spread of the 2019 novel coronavirus (COVID-19) outbreak</a:t>
            </a:r>
            <a:endParaRPr/>
          </a:p>
          <a:p>
            <a:pPr indent="-342900" lvl="0" marL="457200" rtl="0" algn="l">
              <a:spcBef>
                <a:spcPts val="0"/>
              </a:spcBef>
              <a:spcAft>
                <a:spcPts val="0"/>
              </a:spcAft>
              <a:buSzPts val="1800"/>
              <a:buChar char="●"/>
            </a:pPr>
            <a:r>
              <a:rPr lang="en" u="sng">
                <a:solidFill>
                  <a:schemeClr val="hlink"/>
                </a:solidFill>
                <a:hlinkClick r:id="rId10"/>
              </a:rPr>
              <a:t>COVID-19 Historical Data Table</a:t>
            </a:r>
            <a:endParaRPr/>
          </a:p>
        </p:txBody>
      </p:sp>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0" y="1168800"/>
            <a:ext cx="4817100" cy="339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COVID-19 continues to spread and affect many parts of the U.S. and the rest of the world. It is the best time to act in ways that slow the spread. Human mobility patterns and changes could be one indicator for understanding this virus.</a:t>
            </a:r>
            <a:r>
              <a:rPr lang="en" sz="1200" u="none">
                <a:solidFill>
                  <a:srgbClr val="FFFFFF"/>
                </a:solidFill>
                <a:latin typeface="Arial"/>
                <a:ea typeface="Arial"/>
                <a:cs typeface="Arial"/>
                <a:sym typeface="Arial"/>
              </a:rPr>
              <a:t>Our project is going to detect infected cases in each c</a:t>
            </a:r>
            <a:r>
              <a:rPr lang="en" sz="1200">
                <a:solidFill>
                  <a:srgbClr val="FFFFFF"/>
                </a:solidFill>
                <a:latin typeface="Arial"/>
                <a:ea typeface="Arial"/>
                <a:cs typeface="Arial"/>
                <a:sym typeface="Arial"/>
              </a:rPr>
              <a:t>ounty in Wisconsin, analyze the infected cases dis</a:t>
            </a:r>
            <a:r>
              <a:rPr lang="en" sz="1200" u="none">
                <a:solidFill>
                  <a:srgbClr val="FFFFFF"/>
                </a:solidFill>
                <a:latin typeface="Arial"/>
                <a:ea typeface="Arial"/>
                <a:cs typeface="Arial"/>
                <a:sym typeface="Arial"/>
              </a:rPr>
              <a:t>tribution after implementation of travel </a:t>
            </a:r>
            <a:r>
              <a:rPr lang="en" sz="1200">
                <a:solidFill>
                  <a:srgbClr val="FFFFFF"/>
                </a:solidFill>
                <a:latin typeface="Arial"/>
                <a:ea typeface="Arial"/>
                <a:cs typeface="Arial"/>
                <a:sym typeface="Arial"/>
              </a:rPr>
              <a:t>ban and “stay at home” policy, we want to explore how human mobility changes influence Covid-19 spread.</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We will consider various facto</a:t>
            </a:r>
            <a:r>
              <a:rPr lang="en" sz="1200" u="none">
                <a:solidFill>
                  <a:srgbClr val="FFFFFF"/>
                </a:solidFill>
                <a:latin typeface="Arial"/>
                <a:ea typeface="Arial"/>
                <a:cs typeface="Arial"/>
                <a:sym typeface="Arial"/>
              </a:rPr>
              <a:t>rs including population density and other mobility factors.</a:t>
            </a:r>
            <a:endParaRPr sz="1200" u="none">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Grocery &amp; pharmacy</a:t>
            </a:r>
            <a:endParaRPr sz="1200">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Parks</a:t>
            </a:r>
            <a:endParaRPr sz="1200">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Transit stations</a:t>
            </a:r>
            <a:endParaRPr sz="1200">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Retail &amp; recreation</a:t>
            </a:r>
            <a:endParaRPr sz="1200">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Residential</a:t>
            </a:r>
            <a:endParaRPr sz="1200">
              <a:solidFill>
                <a:srgbClr val="FFFFFF"/>
              </a:solidFill>
              <a:latin typeface="Arial"/>
              <a:ea typeface="Arial"/>
              <a:cs typeface="Arial"/>
              <a:sym typeface="Arial"/>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Workplaces</a:t>
            </a:r>
            <a:endParaRPr sz="1200">
              <a:solidFill>
                <a:srgbClr val="FFFFFF"/>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4983600" y="445025"/>
            <a:ext cx="4116624" cy="2422175"/>
          </a:xfrm>
          <a:prstGeom prst="rect">
            <a:avLst/>
          </a:prstGeom>
          <a:noFill/>
          <a:ln>
            <a:noFill/>
          </a:ln>
        </p:spPr>
      </p:pic>
      <p:pic>
        <p:nvPicPr>
          <p:cNvPr id="68" name="Google Shape;68;p14"/>
          <p:cNvPicPr preferRelativeResize="0"/>
          <p:nvPr/>
        </p:nvPicPr>
        <p:blipFill>
          <a:blip r:embed="rId4">
            <a:alphaModFix/>
          </a:blip>
          <a:stretch>
            <a:fillRect/>
          </a:stretch>
        </p:blipFill>
        <p:spPr>
          <a:xfrm>
            <a:off x="4983600" y="2804275"/>
            <a:ext cx="4116625" cy="2058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1572600" y="4363875"/>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Outbreaks in Wisconsin of COVID-19 (Coronavirus Disease 2019)</a:t>
            </a:r>
            <a:endParaRPr/>
          </a:p>
        </p:txBody>
      </p:sp>
      <p:pic>
        <p:nvPicPr>
          <p:cNvPr id="74" name="Google Shape;74;p15"/>
          <p:cNvPicPr preferRelativeResize="0"/>
          <p:nvPr/>
        </p:nvPicPr>
        <p:blipFill>
          <a:blip r:embed="rId3">
            <a:alphaModFix/>
          </a:blip>
          <a:stretch>
            <a:fillRect/>
          </a:stretch>
        </p:blipFill>
        <p:spPr>
          <a:xfrm>
            <a:off x="254775" y="129175"/>
            <a:ext cx="8634451" cy="39691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5196" y="0"/>
            <a:ext cx="1724025" cy="32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6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1" name="Google Shape;81;p16"/>
          <p:cNvSpPr txBox="1"/>
          <p:nvPr>
            <p:ph idx="1" type="body"/>
          </p:nvPr>
        </p:nvSpPr>
        <p:spPr>
          <a:xfrm>
            <a:off x="311700" y="806150"/>
            <a:ext cx="8520600" cy="40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four base datasets needed for completing this project. Google COVID-19 Community Mobility Reports provides human mobility percent changes. </a:t>
            </a:r>
            <a:endParaRPr/>
          </a:p>
          <a:p>
            <a:pPr indent="0" lvl="0" marL="0" rtl="0" algn="l">
              <a:spcBef>
                <a:spcPts val="1600"/>
              </a:spcBef>
              <a:spcAft>
                <a:spcPts val="0"/>
              </a:spcAft>
              <a:buNone/>
            </a:pPr>
            <a:r>
              <a:rPr lang="en"/>
              <a:t>Coronavirus Locations: COVID-19 Map by County and State provides a base data set that include population for each county in Wisconsin. </a:t>
            </a:r>
            <a:endParaRPr/>
          </a:p>
          <a:p>
            <a:pPr indent="0" lvl="0" marL="0" rtl="0" algn="l">
              <a:spcBef>
                <a:spcPts val="1600"/>
              </a:spcBef>
              <a:spcAft>
                <a:spcPts val="0"/>
              </a:spcAft>
              <a:buNone/>
            </a:pPr>
            <a:r>
              <a:rPr lang="en"/>
              <a:t>COVID-19 Historical Data Table gives us information about the number of confirmed case in each. </a:t>
            </a:r>
            <a:endParaRPr/>
          </a:p>
          <a:p>
            <a:pPr indent="0" lvl="0" marL="0" rtl="0" algn="l">
              <a:spcBef>
                <a:spcPts val="1600"/>
              </a:spcBef>
              <a:spcAft>
                <a:spcPts val="0"/>
              </a:spcAft>
              <a:buNone/>
            </a:pPr>
            <a:r>
              <a:rPr lang="en"/>
              <a:t>We also use google shape file for counties in Wisconsin to get the geographic information. </a:t>
            </a:r>
            <a:endParaRPr/>
          </a:p>
          <a:p>
            <a:pPr indent="0" lvl="0" marL="0" rtl="0" algn="l">
              <a:spcBef>
                <a:spcPts val="1600"/>
              </a:spcBef>
              <a:spcAft>
                <a:spcPts val="1600"/>
              </a:spcAft>
              <a:buNone/>
            </a:pPr>
            <a:r>
              <a:rPr lang="en"/>
              <a:t>Finally we merge all of the above data to form a single data frame and removed NaN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We used both supervised and unsupervised methods: </a:t>
            </a:r>
            <a:endParaRPr/>
          </a:p>
          <a:p>
            <a:pPr indent="-342900" lvl="0" marL="457200" rtl="0" algn="l">
              <a:spcBef>
                <a:spcPts val="1600"/>
              </a:spcBef>
              <a:spcAft>
                <a:spcPts val="0"/>
              </a:spcAft>
              <a:buSzPts val="1800"/>
              <a:buChar char="●"/>
            </a:pPr>
            <a:r>
              <a:rPr lang="en" u="none"/>
              <a:t>Spatial Clustering: Apply K-Medoid Clustering method to </a:t>
            </a:r>
            <a:r>
              <a:rPr lang="en"/>
              <a:t>classify 71 counties in Wisconsin into three clusters </a:t>
            </a:r>
            <a:endParaRPr/>
          </a:p>
          <a:p>
            <a:pPr indent="-342900" lvl="0" marL="457200" rtl="0" algn="l">
              <a:spcBef>
                <a:spcPts val="0"/>
              </a:spcBef>
              <a:spcAft>
                <a:spcPts val="0"/>
              </a:spcAft>
              <a:buSzPts val="1800"/>
              <a:buChar char="●"/>
            </a:pPr>
            <a:r>
              <a:rPr lang="en"/>
              <a:t>For each cluster, find the best model of a multiple linear regression in Rstudio to regress the number of confirmed cases in each county on percent change in human mobility of different places and population density  </a:t>
            </a:r>
            <a:endParaRPr/>
          </a:p>
          <a:p>
            <a:pPr indent="-342900" lvl="0" marL="457200" rtl="0" algn="l">
              <a:spcBef>
                <a:spcPts val="0"/>
              </a:spcBef>
              <a:spcAft>
                <a:spcPts val="0"/>
              </a:spcAft>
              <a:buSzPts val="1800"/>
              <a:buChar char="●"/>
            </a:pPr>
            <a:r>
              <a:rPr lang="en" u="none"/>
              <a:t>We will apply Time Space Analysis using Kepler.gl to a</a:t>
            </a:r>
            <a:r>
              <a:rPr lang="en"/>
              <a:t>nalyse the flights changes over time from January to April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and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6110500" y="80963"/>
            <a:ext cx="2094300" cy="48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Apply K-Medoid Clustering method to form cluster of Counties :</a:t>
            </a:r>
            <a:endParaRPr/>
          </a:p>
          <a:p>
            <a:pPr indent="0" lvl="0" marL="0" rtl="0" algn="ctr">
              <a:spcBef>
                <a:spcPts val="0"/>
              </a:spcBef>
              <a:spcAft>
                <a:spcPts val="0"/>
              </a:spcAft>
              <a:buNone/>
            </a:pPr>
            <a:r>
              <a:rPr lang="en"/>
              <a:t>Features used:</a:t>
            </a:r>
            <a:endParaRPr/>
          </a:p>
          <a:p>
            <a:pPr indent="-361950" lvl="0" marL="457200" rtl="0" algn="l">
              <a:spcBef>
                <a:spcPts val="0"/>
              </a:spcBef>
              <a:spcAft>
                <a:spcPts val="0"/>
              </a:spcAft>
              <a:buSzPts val="2100"/>
              <a:buAutoNum type="arabicPeriod"/>
            </a:pPr>
            <a:r>
              <a:rPr lang="en"/>
              <a:t>Number of Confirmed cases </a:t>
            </a:r>
            <a:endParaRPr/>
          </a:p>
          <a:p>
            <a:pPr indent="-361950" lvl="0" marL="457200" rtl="0" algn="l">
              <a:spcBef>
                <a:spcPts val="0"/>
              </a:spcBef>
              <a:spcAft>
                <a:spcPts val="0"/>
              </a:spcAft>
              <a:buSzPts val="2100"/>
              <a:buAutoNum type="arabicPeriod"/>
            </a:pPr>
            <a:r>
              <a:rPr lang="en"/>
              <a:t>Geographical coordinates </a:t>
            </a:r>
            <a:endParaRPr/>
          </a:p>
        </p:txBody>
      </p:sp>
      <p:pic>
        <p:nvPicPr>
          <p:cNvPr id="98" name="Google Shape;98;p19"/>
          <p:cNvPicPr preferRelativeResize="0"/>
          <p:nvPr/>
        </p:nvPicPr>
        <p:blipFill>
          <a:blip r:embed="rId3">
            <a:alphaModFix/>
          </a:blip>
          <a:stretch>
            <a:fillRect/>
          </a:stretch>
        </p:blipFill>
        <p:spPr>
          <a:xfrm>
            <a:off x="749075" y="220375"/>
            <a:ext cx="4507600" cy="459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499575" y="2144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Multiple Linear Regressions for Different Clusters</a:t>
            </a:r>
            <a:endParaRPr/>
          </a:p>
        </p:txBody>
      </p:sp>
      <p:sp>
        <p:nvSpPr>
          <p:cNvPr id="104" name="Google Shape;104;p20"/>
          <p:cNvSpPr txBox="1"/>
          <p:nvPr/>
        </p:nvSpPr>
        <p:spPr>
          <a:xfrm>
            <a:off x="152650" y="951200"/>
            <a:ext cx="8704500" cy="40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Average"/>
                <a:ea typeface="Average"/>
                <a:cs typeface="Average"/>
                <a:sym typeface="Average"/>
              </a:rPr>
              <a:t>1.  Model for Southern counties(red points):</a:t>
            </a:r>
            <a:endParaRPr sz="2200">
              <a:solidFill>
                <a:srgbClr val="FFFFFF"/>
              </a:solidFill>
              <a:latin typeface="Average"/>
              <a:ea typeface="Average"/>
              <a:cs typeface="Average"/>
              <a:sym typeface="Average"/>
            </a:endParaRPr>
          </a:p>
          <a:p>
            <a:pPr indent="0" lvl="0" marL="0" rtl="0" algn="l">
              <a:spcBef>
                <a:spcPts val="0"/>
              </a:spcBef>
              <a:spcAft>
                <a:spcPts val="0"/>
              </a:spcAft>
              <a:buNone/>
            </a:pPr>
            <a:r>
              <a:t/>
            </a:r>
            <a:endParaRPr sz="2200">
              <a:solidFill>
                <a:srgbClr val="FFFFFF"/>
              </a:solidFill>
              <a:latin typeface="Average"/>
              <a:ea typeface="Average"/>
              <a:cs typeface="Average"/>
              <a:sym typeface="Average"/>
            </a:endParaRPr>
          </a:p>
          <a:p>
            <a:pPr indent="0" lvl="0" marL="0" rtl="0" algn="l">
              <a:spcBef>
                <a:spcPts val="0"/>
              </a:spcBef>
              <a:spcAft>
                <a:spcPts val="0"/>
              </a:spcAft>
              <a:buNone/>
            </a:pPr>
            <a:r>
              <a:rPr lang="en" sz="2200">
                <a:solidFill>
                  <a:srgbClr val="FFFFFF"/>
                </a:solidFill>
                <a:latin typeface="Average"/>
                <a:ea typeface="Average"/>
                <a:cs typeface="Average"/>
                <a:sym typeface="Average"/>
              </a:rPr>
              <a:t>All variables are numerical and continuous</a:t>
            </a:r>
            <a:endParaRPr sz="2200">
              <a:solidFill>
                <a:srgbClr val="FFFFFF"/>
              </a:solidFill>
              <a:latin typeface="Average"/>
              <a:ea typeface="Average"/>
              <a:cs typeface="Average"/>
              <a:sym typeface="Average"/>
            </a:endParaRPr>
          </a:p>
          <a:p>
            <a:pPr indent="0" lvl="0" marL="0" rtl="0" algn="l">
              <a:spcBef>
                <a:spcPts val="0"/>
              </a:spcBef>
              <a:spcAft>
                <a:spcPts val="0"/>
              </a:spcAft>
              <a:buNone/>
            </a:pPr>
            <a:r>
              <a:t/>
            </a:r>
            <a:endParaRPr sz="22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Confirmed cases =67.70+ 6.352*10^-3*pop + 59.49*residen + 20.77*work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+ 7.740*gro_ph + 14.6*retail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 -1.315*10^-4*population *grocery_pharmacy_mean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 -1.882*10^-3*population * residential_mean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 -6.57*10^-4*population *  Workplaces_mean</a:t>
            </a:r>
            <a:endParaRPr sz="1500">
              <a:solidFill>
                <a:srgbClr val="FFFFFF"/>
              </a:solidFill>
              <a:latin typeface="Average"/>
              <a:ea typeface="Average"/>
              <a:cs typeface="Average"/>
              <a:sym typeface="Average"/>
            </a:endParaRPr>
          </a:p>
          <a:p>
            <a:pPr indent="0" lvl="0" marL="0" rtl="0" algn="l">
              <a:spcBef>
                <a:spcPts val="0"/>
              </a:spcBef>
              <a:spcAft>
                <a:spcPts val="0"/>
              </a:spcAft>
              <a:buNone/>
            </a:pPr>
            <a:r>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Pop- county population</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Residen- mean value of percent mobility change for residence place</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 sz="1500">
                <a:solidFill>
                  <a:srgbClr val="FFFFFF"/>
                </a:solidFill>
                <a:latin typeface="Average"/>
                <a:ea typeface="Average"/>
                <a:cs typeface="Average"/>
                <a:sym typeface="Average"/>
              </a:rPr>
              <a:t>Work-mean </a:t>
            </a:r>
            <a:r>
              <a:rPr lang="en" sz="1500">
                <a:solidFill>
                  <a:schemeClr val="dk1"/>
                </a:solidFill>
                <a:latin typeface="Average"/>
                <a:ea typeface="Average"/>
                <a:cs typeface="Average"/>
                <a:sym typeface="Average"/>
              </a:rPr>
              <a:t>value of percent mobility change for workplace</a:t>
            </a:r>
            <a:endParaRPr sz="15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Gro_ph -Mean value of percent mobility change for grocery store and pharmacy</a:t>
            </a:r>
            <a:endParaRPr sz="1500">
              <a:solidFill>
                <a:schemeClr val="dk1"/>
              </a:solidFill>
              <a:latin typeface="Average"/>
              <a:ea typeface="Average"/>
              <a:cs typeface="Average"/>
              <a:sym typeface="Average"/>
            </a:endParaRPr>
          </a:p>
          <a:p>
            <a:pPr indent="0" lvl="0" marL="0" rtl="0" algn="l">
              <a:spcBef>
                <a:spcPts val="0"/>
              </a:spcBef>
              <a:spcAft>
                <a:spcPts val="0"/>
              </a:spcAft>
              <a:buNone/>
            </a:pPr>
            <a:r>
              <a:rPr lang="en" sz="1500">
                <a:solidFill>
                  <a:schemeClr val="dk1"/>
                </a:solidFill>
                <a:latin typeface="Average"/>
                <a:ea typeface="Average"/>
                <a:cs typeface="Average"/>
                <a:sym typeface="Average"/>
              </a:rPr>
              <a:t>Retail - mean value of percent mobility change for retail and recreation</a:t>
            </a:r>
            <a:endParaRPr sz="1500">
              <a:solidFill>
                <a:schemeClr val="dk1"/>
              </a:solidFill>
              <a:latin typeface="Average"/>
              <a:ea typeface="Average"/>
              <a:cs typeface="Average"/>
              <a:sym typeface="Average"/>
            </a:endParaRPr>
          </a:p>
          <a:p>
            <a:pPr indent="0" lvl="0" marL="0" rtl="0" algn="l">
              <a:spcBef>
                <a:spcPts val="0"/>
              </a:spcBef>
              <a:spcAft>
                <a:spcPts val="0"/>
              </a:spcAft>
              <a:buNone/>
            </a:pPr>
            <a:r>
              <a:t/>
            </a:r>
            <a:endParaRPr sz="2200">
              <a:solidFill>
                <a:srgbClr val="FFFFFF"/>
              </a:solidFill>
              <a:latin typeface="Average"/>
              <a:ea typeface="Average"/>
              <a:cs typeface="Average"/>
              <a:sym typeface="Average"/>
            </a:endParaRPr>
          </a:p>
          <a:p>
            <a:pPr indent="0" lvl="0" marL="0" rtl="0" algn="l">
              <a:spcBef>
                <a:spcPts val="0"/>
              </a:spcBef>
              <a:spcAft>
                <a:spcPts val="0"/>
              </a:spcAft>
              <a:buNone/>
            </a:pPr>
            <a:r>
              <a:t/>
            </a:r>
            <a:endParaRPr sz="2200">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highlight>
                <a:srgbClr val="FFFFFF"/>
              </a:highlight>
              <a:latin typeface="Average"/>
              <a:ea typeface="Average"/>
              <a:cs typeface="Average"/>
              <a:sym typeface="Average"/>
            </a:endParaRPr>
          </a:p>
        </p:txBody>
      </p:sp>
      <p:pic>
        <p:nvPicPr>
          <p:cNvPr id="105" name="Google Shape;105;p20"/>
          <p:cNvPicPr preferRelativeResize="0"/>
          <p:nvPr/>
        </p:nvPicPr>
        <p:blipFill>
          <a:blip r:embed="rId3">
            <a:alphaModFix/>
          </a:blip>
          <a:stretch>
            <a:fillRect/>
          </a:stretch>
        </p:blipFill>
        <p:spPr>
          <a:xfrm>
            <a:off x="6396275" y="766050"/>
            <a:ext cx="2747725" cy="323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0" y="819525"/>
            <a:ext cx="5418900" cy="40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Average"/>
                <a:ea typeface="Average"/>
                <a:cs typeface="Average"/>
                <a:sym typeface="Average"/>
              </a:rPr>
              <a:t>2</a:t>
            </a:r>
            <a:r>
              <a:rPr lang="en" sz="2200">
                <a:latin typeface="Average"/>
                <a:ea typeface="Average"/>
                <a:cs typeface="Average"/>
                <a:sym typeface="Average"/>
              </a:rPr>
              <a:t>.  Model for Northwestern counties(green points):</a:t>
            </a:r>
            <a:endParaRPr sz="2200">
              <a:latin typeface="Average"/>
              <a:ea typeface="Average"/>
              <a:cs typeface="Average"/>
              <a:sym typeface="Average"/>
            </a:endParaRPr>
          </a:p>
          <a:p>
            <a:pPr indent="0" lvl="0" marL="0" rtl="0" algn="l">
              <a:spcBef>
                <a:spcPts val="0"/>
              </a:spcBef>
              <a:spcAft>
                <a:spcPts val="0"/>
              </a:spcAft>
              <a:buNone/>
            </a:pPr>
            <a:r>
              <a:t/>
            </a:r>
            <a:endParaRPr sz="2200">
              <a:latin typeface="Average"/>
              <a:ea typeface="Average"/>
              <a:cs typeface="Average"/>
              <a:sym typeface="Average"/>
            </a:endParaRPr>
          </a:p>
          <a:p>
            <a:pPr indent="0" lvl="0" marL="0" rtl="0" algn="l">
              <a:spcBef>
                <a:spcPts val="0"/>
              </a:spcBef>
              <a:spcAft>
                <a:spcPts val="0"/>
              </a:spcAft>
              <a:buNone/>
            </a:pPr>
            <a:r>
              <a:rPr lang="en" sz="2200">
                <a:latin typeface="Average"/>
                <a:ea typeface="Average"/>
                <a:cs typeface="Average"/>
                <a:sym typeface="Average"/>
              </a:rPr>
              <a:t>All variables are numerical and continuous</a:t>
            </a:r>
            <a:endParaRPr sz="2200">
              <a:latin typeface="Average"/>
              <a:ea typeface="Average"/>
              <a:cs typeface="Average"/>
              <a:sym typeface="Average"/>
            </a:endParaRPr>
          </a:p>
          <a:p>
            <a:pPr indent="0" lvl="0" marL="0" rtl="0" algn="l">
              <a:spcBef>
                <a:spcPts val="0"/>
              </a:spcBef>
              <a:spcAft>
                <a:spcPts val="0"/>
              </a:spcAft>
              <a:buNone/>
            </a:pPr>
            <a:r>
              <a:t/>
            </a:r>
            <a:endParaRPr sz="2200">
              <a:latin typeface="Average"/>
              <a:ea typeface="Average"/>
              <a:cs typeface="Average"/>
              <a:sym typeface="Average"/>
            </a:endParaRPr>
          </a:p>
          <a:p>
            <a:pPr indent="0" lvl="0" marL="0" rtl="0" algn="l">
              <a:spcBef>
                <a:spcPts val="0"/>
              </a:spcBef>
              <a:spcAft>
                <a:spcPts val="0"/>
              </a:spcAft>
              <a:buNone/>
            </a:pPr>
            <a:r>
              <a:rPr lang="en" sz="1500">
                <a:latin typeface="Average"/>
                <a:ea typeface="Average"/>
                <a:cs typeface="Average"/>
                <a:sym typeface="Average"/>
              </a:rPr>
              <a:t>Confirmed cases =780.9+ -1.501*10^-2*population + 1.188*10^2residential_mean + 1.037*10^2*workplaces_mean + -13.88grocery_pharmacy_mean + -1.803retail_recreation_mean + 7.989*10^-4*population *grocery_pharmacy_mean + -3.914*10^-3*population * residential_mean + -2.870*10^-3*population *  workplaces_mean</a:t>
            </a:r>
            <a:endParaRPr sz="1500">
              <a:latin typeface="Average"/>
              <a:ea typeface="Average"/>
              <a:cs typeface="Average"/>
              <a:sym typeface="Average"/>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147275" y="2144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Multiple Linear Regressions for Different Clusters</a:t>
            </a:r>
            <a:endParaRPr/>
          </a:p>
        </p:txBody>
      </p:sp>
      <p:pic>
        <p:nvPicPr>
          <p:cNvPr id="112" name="Google Shape;112;p21"/>
          <p:cNvPicPr preferRelativeResize="0"/>
          <p:nvPr/>
        </p:nvPicPr>
        <p:blipFill>
          <a:blip r:embed="rId3">
            <a:alphaModFix/>
          </a:blip>
          <a:stretch>
            <a:fillRect/>
          </a:stretch>
        </p:blipFill>
        <p:spPr>
          <a:xfrm>
            <a:off x="5382785" y="214426"/>
            <a:ext cx="3761215" cy="436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