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i="1" sz="2400"/>
            </a:lvl1pPr>
          </a:lstStyle>
          <a:p>
            <a:pPr/>
            <a:r>
              <a:t>–Johnny Appleseed</a:t>
            </a:r>
          </a:p>
        </p:txBody>
      </p:sp>
      <p:sp>
        <p:nvSpPr>
          <p:cNvPr id="94" name="“Type a quote here.”"/>
          <p:cNvSpPr txBox="1"/>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Triangle"/>
          <p:cNvSpPr/>
          <p:nvPr/>
        </p:nvSpPr>
        <p:spPr>
          <a:xfrm flipH="1" rot="5406775">
            <a:off x="1701136" y="5031783"/>
            <a:ext cx="1097179" cy="25160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000000"/>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20" name="Triangle"/>
          <p:cNvSpPr/>
          <p:nvPr/>
        </p:nvSpPr>
        <p:spPr>
          <a:xfrm rot="16206775">
            <a:off x="10394723" y="5079987"/>
            <a:ext cx="1092230" cy="24148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000000"/>
          </a:solidFill>
          <a:ln w="12700">
            <a:miter lim="400000"/>
          </a:ln>
        </p:spPr>
        <p:txBody>
          <a:bodyPr lIns="50800" tIns="50800" rIns="50800" bIns="50800" anchor="ctr"/>
          <a:lstStyle/>
          <a:p>
            <a:pPr>
              <a:defRPr b="0" sz="2200">
                <a:solidFill>
                  <a:srgbClr val="FFFFFF"/>
                </a:solidFill>
                <a:latin typeface="+mn-lt"/>
                <a:ea typeface="+mn-ea"/>
                <a:cs typeface="+mn-cs"/>
                <a:sym typeface="Helvetica Neue Medium"/>
              </a:defRPr>
            </a:pPr>
          </a:p>
        </p:txBody>
      </p:sp>
      <p:sp>
        <p:nvSpPr>
          <p:cNvPr id="121" name="Uber"/>
          <p:cNvSpPr txBox="1"/>
          <p:nvPr/>
        </p:nvSpPr>
        <p:spPr>
          <a:xfrm>
            <a:off x="950341" y="768630"/>
            <a:ext cx="1172719" cy="64714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lvl1pPr>
          </a:lstStyle>
          <a:p>
            <a:pPr/>
            <a:r>
              <a:t>Uber</a:t>
            </a:r>
          </a:p>
        </p:txBody>
      </p:sp>
      <p:sp>
        <p:nvSpPr>
          <p:cNvPr id="122" name="Mobile"/>
          <p:cNvSpPr txBox="1"/>
          <p:nvPr/>
        </p:nvSpPr>
        <p:spPr>
          <a:xfrm>
            <a:off x="4849774" y="4074770"/>
            <a:ext cx="1095452" cy="461060"/>
          </a:xfrm>
          <a:prstGeom prst="rect">
            <a:avLst/>
          </a:prstGeom>
          <a:solidFill>
            <a:srgbClr val="DA83D2"/>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Mobile</a:t>
            </a:r>
          </a:p>
        </p:txBody>
      </p:sp>
      <p:sp>
        <p:nvSpPr>
          <p:cNvPr id="123" name="Internet"/>
          <p:cNvSpPr txBox="1"/>
          <p:nvPr/>
        </p:nvSpPr>
        <p:spPr>
          <a:xfrm>
            <a:off x="4770373" y="1852270"/>
            <a:ext cx="1254253" cy="461060"/>
          </a:xfrm>
          <a:prstGeom prst="rect">
            <a:avLst/>
          </a:prstGeom>
          <a:solidFill>
            <a:srgbClr val="FFF665"/>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Internet</a:t>
            </a:r>
          </a:p>
        </p:txBody>
      </p:sp>
      <p:sp>
        <p:nvSpPr>
          <p:cNvPr id="124" name="Credit Card"/>
          <p:cNvSpPr txBox="1"/>
          <p:nvPr/>
        </p:nvSpPr>
        <p:spPr>
          <a:xfrm>
            <a:off x="6435293" y="5128870"/>
            <a:ext cx="1785214" cy="461060"/>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Credit Card</a:t>
            </a:r>
          </a:p>
        </p:txBody>
      </p:sp>
      <p:sp>
        <p:nvSpPr>
          <p:cNvPr id="125" name="Security"/>
          <p:cNvSpPr txBox="1"/>
          <p:nvPr/>
        </p:nvSpPr>
        <p:spPr>
          <a:xfrm>
            <a:off x="10908423" y="6303244"/>
            <a:ext cx="1170154" cy="436396"/>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200">
                <a:solidFill>
                  <a:srgbClr val="FFFFFF"/>
                </a:solidFill>
                <a:latin typeface="+mn-lt"/>
                <a:ea typeface="+mn-ea"/>
                <a:cs typeface="+mn-cs"/>
                <a:sym typeface="Helvetica Neue Medium"/>
              </a:defRPr>
            </a:lvl1pPr>
          </a:lstStyle>
          <a:p>
            <a:pPr/>
            <a:r>
              <a:t>Security</a:t>
            </a:r>
          </a:p>
        </p:txBody>
      </p:sp>
      <p:sp>
        <p:nvSpPr>
          <p:cNvPr id="126" name="Riders"/>
          <p:cNvSpPr txBox="1"/>
          <p:nvPr/>
        </p:nvSpPr>
        <p:spPr>
          <a:xfrm>
            <a:off x="3078581" y="2906370"/>
            <a:ext cx="1056438" cy="461060"/>
          </a:xfrm>
          <a:prstGeom prst="rect">
            <a:avLst/>
          </a:prstGeom>
          <a:solidFill>
            <a:srgbClr val="6CFF68"/>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Riders</a:t>
            </a:r>
          </a:p>
        </p:txBody>
      </p:sp>
      <p:sp>
        <p:nvSpPr>
          <p:cNvPr id="127" name="Bank Account"/>
          <p:cNvSpPr txBox="1"/>
          <p:nvPr/>
        </p:nvSpPr>
        <p:spPr>
          <a:xfrm>
            <a:off x="2845307" y="5128870"/>
            <a:ext cx="2157985" cy="461060"/>
          </a:xfrm>
          <a:prstGeom prst="rect">
            <a:avLst/>
          </a:prstGeom>
          <a:solidFill>
            <a:srgbClr val="9AA3F6"/>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Bank Account</a:t>
            </a:r>
          </a:p>
        </p:txBody>
      </p:sp>
      <p:sp>
        <p:nvSpPr>
          <p:cNvPr id="128" name="Review"/>
          <p:cNvSpPr txBox="1"/>
          <p:nvPr/>
        </p:nvSpPr>
        <p:spPr>
          <a:xfrm>
            <a:off x="8000441" y="1852270"/>
            <a:ext cx="1169518" cy="461060"/>
          </a:xfrm>
          <a:prstGeom prst="rect">
            <a:avLst/>
          </a:prstGeom>
          <a:solidFill>
            <a:srgbClr val="FF684C"/>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Review</a:t>
            </a:r>
          </a:p>
        </p:txBody>
      </p:sp>
      <p:sp>
        <p:nvSpPr>
          <p:cNvPr id="129" name="Food Delivery"/>
          <p:cNvSpPr txBox="1"/>
          <p:nvPr/>
        </p:nvSpPr>
        <p:spPr>
          <a:xfrm>
            <a:off x="7646111" y="4074770"/>
            <a:ext cx="2106778" cy="461060"/>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Food Delivery</a:t>
            </a:r>
          </a:p>
        </p:txBody>
      </p:sp>
      <p:sp>
        <p:nvSpPr>
          <p:cNvPr id="130" name="Car Selection"/>
          <p:cNvSpPr txBox="1"/>
          <p:nvPr/>
        </p:nvSpPr>
        <p:spPr>
          <a:xfrm>
            <a:off x="5593080" y="2906370"/>
            <a:ext cx="2072641" cy="461060"/>
          </a:xfrm>
          <a:prstGeom prst="rect">
            <a:avLst/>
          </a:prstGeom>
          <a:solidFill>
            <a:srgbClr val="5DFFF7"/>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Car Selection</a:t>
            </a:r>
          </a:p>
        </p:txBody>
      </p:sp>
      <p:sp>
        <p:nvSpPr>
          <p:cNvPr id="131" name="Missing Wedge: Cashless…"/>
          <p:cNvSpPr txBox="1"/>
          <p:nvPr/>
        </p:nvSpPr>
        <p:spPr>
          <a:xfrm>
            <a:off x="3123488" y="6701828"/>
            <a:ext cx="7240969" cy="17601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Missing Wedge: Cashless</a:t>
            </a:r>
          </a:p>
          <a:p>
            <a:pPr>
              <a:defRPr sz="1400"/>
            </a:pPr>
            <a:r>
              <a:t>One of the most useful functions of using mobile applications to find rides through Uber, is the cashless function. However, if tip is not included in the payment already or if riders don’t have the ability to adjust the tip, it would still be necessary to carry cash for tipping purposes. In addition, it adds to another form of payment when riders have already linked their credit cards or bank accounts to the system. The lack of completely cashless system may reduce the number of riders overall.</a:t>
            </a:r>
          </a:p>
        </p:txBody>
      </p:sp>
      <p:sp>
        <p:nvSpPr>
          <p:cNvPr id="132" name="Speed"/>
          <p:cNvSpPr txBox="1"/>
          <p:nvPr/>
        </p:nvSpPr>
        <p:spPr>
          <a:xfrm>
            <a:off x="1240228" y="6303244"/>
            <a:ext cx="947471" cy="436396"/>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200">
                <a:solidFill>
                  <a:srgbClr val="FFFFFF"/>
                </a:solidFill>
                <a:latin typeface="+mn-lt"/>
                <a:ea typeface="+mn-ea"/>
                <a:cs typeface="+mn-cs"/>
                <a:sym typeface="Helvetica Neue Medium"/>
              </a:defRPr>
            </a:lvl1pPr>
          </a:lstStyle>
          <a:p>
            <a:pPr/>
            <a:r>
              <a:t>Speed</a:t>
            </a:r>
          </a:p>
        </p:txBody>
      </p:sp>
      <p:sp>
        <p:nvSpPr>
          <p:cNvPr id="133" name="Drivers"/>
          <p:cNvSpPr txBox="1"/>
          <p:nvPr/>
        </p:nvSpPr>
        <p:spPr>
          <a:xfrm>
            <a:off x="9354870" y="2963520"/>
            <a:ext cx="1153060" cy="461060"/>
          </a:xfrm>
          <a:prstGeom prst="rect">
            <a:avLst/>
          </a:prstGeom>
          <a:solidFill>
            <a:schemeClr val="accent6">
              <a:satOff val="-15808"/>
              <a:lumOff val="-17557"/>
            </a:schemeClr>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Drivers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