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0"/>
  </p:notesMasterIdLst>
  <p:sldIdLst>
    <p:sldId id="401" r:id="rId2"/>
    <p:sldId id="445" r:id="rId3"/>
    <p:sldId id="455" r:id="rId4"/>
    <p:sldId id="461" r:id="rId5"/>
    <p:sldId id="467" r:id="rId6"/>
    <p:sldId id="468" r:id="rId7"/>
    <p:sldId id="403" r:id="rId8"/>
    <p:sldId id="405" r:id="rId9"/>
    <p:sldId id="406" r:id="rId10"/>
    <p:sldId id="408" r:id="rId11"/>
    <p:sldId id="469" r:id="rId12"/>
    <p:sldId id="470" r:id="rId13"/>
    <p:sldId id="471" r:id="rId14"/>
    <p:sldId id="472" r:id="rId15"/>
    <p:sldId id="457" r:id="rId16"/>
    <p:sldId id="409" r:id="rId17"/>
    <p:sldId id="413" r:id="rId18"/>
    <p:sldId id="453" r:id="rId19"/>
    <p:sldId id="414" r:id="rId20"/>
    <p:sldId id="415" r:id="rId21"/>
    <p:sldId id="475" r:id="rId22"/>
    <p:sldId id="473" r:id="rId23"/>
    <p:sldId id="474" r:id="rId24"/>
    <p:sldId id="417" r:id="rId25"/>
    <p:sldId id="426" r:id="rId26"/>
    <p:sldId id="454" r:id="rId27"/>
    <p:sldId id="427" r:id="rId28"/>
    <p:sldId id="447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43E78D2-8438-409A-AA74-2D56C6A4A5FF}" type="datetimeFigureOut">
              <a:rPr lang="en-US"/>
              <a:pPr>
                <a:defRPr/>
              </a:pPr>
              <a:t>11/1/2017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SG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SG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7FA277E-EF31-4F1E-B14E-130E8235D582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528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C2AB38D-EBC3-4D50-90B2-FE37198F5F6D}" type="slidenum">
              <a:rPr lang="en-SG" smtClean="0"/>
              <a:pPr/>
              <a:t>1</a:t>
            </a:fld>
            <a:endParaRPr lang="en-SG" smtClean="0"/>
          </a:p>
        </p:txBody>
      </p:sp>
    </p:spTree>
    <p:extLst>
      <p:ext uri="{BB962C8B-B14F-4D97-AF65-F5344CB8AC3E}">
        <p14:creationId xmlns:p14="http://schemas.microsoft.com/office/powerpoint/2010/main" val="3611347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EC31D1E-6AAA-45F7-B6B7-9C5D6E45886B}" type="slidenum">
              <a:rPr lang="en-SG" smtClean="0"/>
              <a:pPr/>
              <a:t>12</a:t>
            </a:fld>
            <a:endParaRPr lang="en-SG" smtClean="0"/>
          </a:p>
        </p:txBody>
      </p:sp>
    </p:spTree>
    <p:extLst>
      <p:ext uri="{BB962C8B-B14F-4D97-AF65-F5344CB8AC3E}">
        <p14:creationId xmlns:p14="http://schemas.microsoft.com/office/powerpoint/2010/main" val="3820375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2B084EB-5734-4CA3-A001-86D06D1AE895}" type="slidenum">
              <a:rPr lang="en-SG" smtClean="0"/>
              <a:pPr/>
              <a:t>16</a:t>
            </a:fld>
            <a:endParaRPr lang="en-SG" smtClean="0"/>
          </a:p>
        </p:txBody>
      </p:sp>
    </p:spTree>
    <p:extLst>
      <p:ext uri="{BB962C8B-B14F-4D97-AF65-F5344CB8AC3E}">
        <p14:creationId xmlns:p14="http://schemas.microsoft.com/office/powerpoint/2010/main" val="180603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F8E3308-6DDA-4B80-B925-9249AF28A821}" type="slidenum">
              <a:rPr lang="en-SG" smtClean="0"/>
              <a:pPr/>
              <a:t>17</a:t>
            </a:fld>
            <a:endParaRPr lang="en-SG" smtClean="0"/>
          </a:p>
        </p:txBody>
      </p:sp>
    </p:spTree>
    <p:extLst>
      <p:ext uri="{BB962C8B-B14F-4D97-AF65-F5344CB8AC3E}">
        <p14:creationId xmlns:p14="http://schemas.microsoft.com/office/powerpoint/2010/main" val="1369141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F8E3308-6DDA-4B80-B925-9249AF28A821}" type="slidenum">
              <a:rPr lang="en-SG" smtClean="0"/>
              <a:pPr/>
              <a:t>18</a:t>
            </a:fld>
            <a:endParaRPr lang="en-SG" smtClean="0"/>
          </a:p>
        </p:txBody>
      </p:sp>
    </p:spTree>
    <p:extLst>
      <p:ext uri="{BB962C8B-B14F-4D97-AF65-F5344CB8AC3E}">
        <p14:creationId xmlns:p14="http://schemas.microsoft.com/office/powerpoint/2010/main" val="594618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E5FFA28-C0B1-4C2D-8277-6E75ACEBA9EE}" type="slidenum">
              <a:rPr lang="en-SG" smtClean="0"/>
              <a:pPr/>
              <a:t>19</a:t>
            </a:fld>
            <a:endParaRPr lang="en-SG" smtClean="0"/>
          </a:p>
        </p:txBody>
      </p:sp>
    </p:spTree>
    <p:extLst>
      <p:ext uri="{BB962C8B-B14F-4D97-AF65-F5344CB8AC3E}">
        <p14:creationId xmlns:p14="http://schemas.microsoft.com/office/powerpoint/2010/main" val="3606268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5010760-3F12-411D-BC53-F319BC5EF92F}" type="slidenum">
              <a:rPr lang="en-SG" smtClean="0"/>
              <a:pPr/>
              <a:t>20</a:t>
            </a:fld>
            <a:endParaRPr lang="en-SG" smtClean="0"/>
          </a:p>
        </p:txBody>
      </p:sp>
    </p:spTree>
    <p:extLst>
      <p:ext uri="{BB962C8B-B14F-4D97-AF65-F5344CB8AC3E}">
        <p14:creationId xmlns:p14="http://schemas.microsoft.com/office/powerpoint/2010/main" val="1991394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D1611FE-EA4C-4605-B1AF-A1A403063F80}" type="slidenum">
              <a:rPr lang="en-SG" smtClean="0"/>
              <a:pPr/>
              <a:t>22</a:t>
            </a:fld>
            <a:endParaRPr lang="en-SG" smtClean="0"/>
          </a:p>
        </p:txBody>
      </p:sp>
    </p:spTree>
    <p:extLst>
      <p:ext uri="{BB962C8B-B14F-4D97-AF65-F5344CB8AC3E}">
        <p14:creationId xmlns:p14="http://schemas.microsoft.com/office/powerpoint/2010/main" val="3783914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844EA9-01B4-489C-A4B3-F27FC0912D3F}" type="slidenum">
              <a:rPr lang="en-SG" smtClean="0"/>
              <a:pPr/>
              <a:t>24</a:t>
            </a:fld>
            <a:endParaRPr lang="en-SG" smtClean="0"/>
          </a:p>
        </p:txBody>
      </p:sp>
    </p:spTree>
    <p:extLst>
      <p:ext uri="{BB962C8B-B14F-4D97-AF65-F5344CB8AC3E}">
        <p14:creationId xmlns:p14="http://schemas.microsoft.com/office/powerpoint/2010/main" val="4142225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E66E0DB-1A46-4617-B854-8D66243CD7CD}" type="slidenum">
              <a:rPr lang="en-SG" smtClean="0"/>
              <a:pPr/>
              <a:t>25</a:t>
            </a:fld>
            <a:endParaRPr lang="en-SG" smtClean="0"/>
          </a:p>
        </p:txBody>
      </p:sp>
    </p:spTree>
    <p:extLst>
      <p:ext uri="{BB962C8B-B14F-4D97-AF65-F5344CB8AC3E}">
        <p14:creationId xmlns:p14="http://schemas.microsoft.com/office/powerpoint/2010/main" val="4030950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3BD9939-00B4-4732-9974-A4A2CB67C0B9}" type="slidenum">
              <a:rPr lang="en-SG" smtClean="0"/>
              <a:pPr/>
              <a:t>27</a:t>
            </a:fld>
            <a:endParaRPr lang="en-SG" smtClean="0"/>
          </a:p>
        </p:txBody>
      </p:sp>
    </p:spTree>
    <p:extLst>
      <p:ext uri="{BB962C8B-B14F-4D97-AF65-F5344CB8AC3E}">
        <p14:creationId xmlns:p14="http://schemas.microsoft.com/office/powerpoint/2010/main" val="3530942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F2CB16C-BED8-4E26-839F-D21971B565EB}" type="slidenum">
              <a:rPr lang="en-SG" smtClean="0"/>
              <a:pPr/>
              <a:t>2</a:t>
            </a:fld>
            <a:endParaRPr lang="en-SG" smtClean="0"/>
          </a:p>
        </p:txBody>
      </p:sp>
    </p:spTree>
    <p:extLst>
      <p:ext uri="{BB962C8B-B14F-4D97-AF65-F5344CB8AC3E}">
        <p14:creationId xmlns:p14="http://schemas.microsoft.com/office/powerpoint/2010/main" val="369824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5ABB4DE-1701-4221-8836-5A62A1C56639}" type="slidenum">
              <a:rPr lang="en-SG" smtClean="0"/>
              <a:pPr/>
              <a:t>28</a:t>
            </a:fld>
            <a:endParaRPr lang="en-SG" smtClean="0"/>
          </a:p>
        </p:txBody>
      </p:sp>
    </p:spTree>
    <p:extLst>
      <p:ext uri="{BB962C8B-B14F-4D97-AF65-F5344CB8AC3E}">
        <p14:creationId xmlns:p14="http://schemas.microsoft.com/office/powerpoint/2010/main" val="3021255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2FDCE7-EC5A-4D2C-B49E-1E90398B6212}" type="slidenum">
              <a:rPr lang="en-SG" smtClean="0"/>
              <a:pPr/>
              <a:t>5</a:t>
            </a:fld>
            <a:endParaRPr lang="en-SG" smtClean="0"/>
          </a:p>
        </p:txBody>
      </p:sp>
    </p:spTree>
    <p:extLst>
      <p:ext uri="{BB962C8B-B14F-4D97-AF65-F5344CB8AC3E}">
        <p14:creationId xmlns:p14="http://schemas.microsoft.com/office/powerpoint/2010/main" val="4110263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2FDCE7-EC5A-4D2C-B49E-1E90398B6212}" type="slidenum">
              <a:rPr lang="en-SG" smtClean="0"/>
              <a:pPr/>
              <a:t>6</a:t>
            </a:fld>
            <a:endParaRPr lang="en-SG" smtClean="0"/>
          </a:p>
        </p:txBody>
      </p:sp>
    </p:spTree>
    <p:extLst>
      <p:ext uri="{BB962C8B-B14F-4D97-AF65-F5344CB8AC3E}">
        <p14:creationId xmlns:p14="http://schemas.microsoft.com/office/powerpoint/2010/main" val="539133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F16C38C-260C-45C4-B0C4-5075A4F77B14}" type="slidenum">
              <a:rPr lang="en-SG" smtClean="0"/>
              <a:pPr/>
              <a:t>7</a:t>
            </a:fld>
            <a:endParaRPr lang="en-SG" smtClean="0"/>
          </a:p>
        </p:txBody>
      </p:sp>
    </p:spTree>
    <p:extLst>
      <p:ext uri="{BB962C8B-B14F-4D97-AF65-F5344CB8AC3E}">
        <p14:creationId xmlns:p14="http://schemas.microsoft.com/office/powerpoint/2010/main" val="2452626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3B7B9CF-82EC-4110-AC71-1AAB1E36FF8F}" type="slidenum">
              <a:rPr lang="en-SG" smtClean="0"/>
              <a:pPr/>
              <a:t>8</a:t>
            </a:fld>
            <a:endParaRPr lang="en-SG" smtClean="0"/>
          </a:p>
        </p:txBody>
      </p:sp>
    </p:spTree>
    <p:extLst>
      <p:ext uri="{BB962C8B-B14F-4D97-AF65-F5344CB8AC3E}">
        <p14:creationId xmlns:p14="http://schemas.microsoft.com/office/powerpoint/2010/main" val="2594184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AE69F00-11A4-4782-875F-610D2538CB12}" type="slidenum">
              <a:rPr lang="en-SG" smtClean="0"/>
              <a:pPr/>
              <a:t>9</a:t>
            </a:fld>
            <a:endParaRPr lang="en-SG" smtClean="0"/>
          </a:p>
        </p:txBody>
      </p:sp>
    </p:spTree>
    <p:extLst>
      <p:ext uri="{BB962C8B-B14F-4D97-AF65-F5344CB8AC3E}">
        <p14:creationId xmlns:p14="http://schemas.microsoft.com/office/powerpoint/2010/main" val="4101061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272C188-5CFF-48F2-9C15-549EB064BC4A}" type="slidenum">
              <a:rPr lang="en-SG" smtClean="0"/>
              <a:pPr/>
              <a:t>10</a:t>
            </a:fld>
            <a:endParaRPr lang="en-SG" smtClean="0"/>
          </a:p>
        </p:txBody>
      </p:sp>
    </p:spTree>
    <p:extLst>
      <p:ext uri="{BB962C8B-B14F-4D97-AF65-F5344CB8AC3E}">
        <p14:creationId xmlns:p14="http://schemas.microsoft.com/office/powerpoint/2010/main" val="2593992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6CBEBC-721C-4823-994D-A4B38BFF836E}" type="slidenum">
              <a:rPr lang="en-SG" smtClean="0"/>
              <a:pPr/>
              <a:t>11</a:t>
            </a:fld>
            <a:endParaRPr lang="en-SG" smtClean="0"/>
          </a:p>
        </p:txBody>
      </p:sp>
    </p:spTree>
    <p:extLst>
      <p:ext uri="{BB962C8B-B14F-4D97-AF65-F5344CB8AC3E}">
        <p14:creationId xmlns:p14="http://schemas.microsoft.com/office/powerpoint/2010/main" val="409930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46833-FCA2-4116-8AC0-2AB43F73DE7F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149D0-C3E5-491F-95C6-7AEF186374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AE883-6214-4E4C-AEAE-015BE0DF9CAD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F6FD1-1246-48DA-A539-8083661FB7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27FA1-6BF3-417D-9300-0C8B4F99E293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4B87B-DEB0-4729-8461-D591C4E59B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20600-BFEF-41A3-9D4D-7D06C1FA231C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83CE9-7A8B-45BA-A412-63E4D2FD1A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15DA9-DF52-4A76-8F3D-F5608F8E1DC2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46688-B852-414B-805C-0ACD44B780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D43AB-39E4-453D-BFB8-759F89BF4571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C9A8F-D7C7-42D9-9A16-9A87217698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7B242-3C25-48CB-8749-DC1292FAB86C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18A38-3ECE-45BC-9762-B0B579374A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140D7-C42A-47FF-861C-A37E18297FC1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A6D6B-DC04-4787-A568-A9387B62D6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A61A9-0E90-4E22-9392-C9EAC1543F02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C154A-D965-4957-A195-A78869A1AC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B8062-23BC-42BF-80F2-9BCA75300B60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63316-968F-4DDC-A6A9-D532438914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7D78B-97D7-4CBD-8FD9-E944DACD4945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D7E8E-2A56-4750-887B-E1C8EA0CC7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7AE98D7-34A4-4397-AAB9-B1F3DBD4C829}" type="datetime1">
              <a:rPr lang="en-US" smtClean="0"/>
              <a:t>11/1/2017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402F2C-5C6F-4062-A420-1C6760974E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794" r:id="rId2"/>
    <p:sldLayoutId id="2147483801" r:id="rId3"/>
    <p:sldLayoutId id="2147483795" r:id="rId4"/>
    <p:sldLayoutId id="2147483802" r:id="rId5"/>
    <p:sldLayoutId id="2147483796" r:id="rId6"/>
    <p:sldLayoutId id="2147483797" r:id="rId7"/>
    <p:sldLayoutId id="2147483803" r:id="rId8"/>
    <p:sldLayoutId id="2147483804" r:id="rId9"/>
    <p:sldLayoutId id="2147483798" r:id="rId10"/>
    <p:sldLayoutId id="214748379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S</a:t>
            </a:r>
            <a:r>
              <a:rPr dirty="0" err="1" smtClean="0"/>
              <a:t>truct</a:t>
            </a:r>
            <a:r>
              <a:rPr dirty="0" smtClean="0"/>
              <a:t>, array  and Pointer (ii)</a:t>
            </a:r>
            <a:endParaRPr dirty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C Lecture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Arrays - Initializing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Assuming you want to create an array with the default value of 8, you can use</a:t>
            </a:r>
          </a:p>
          <a:p>
            <a:pPr lvl="2" eaLnBrk="1" hangingPunct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intArray</a:t>
            </a:r>
            <a:r>
              <a:rPr lang="en-US" dirty="0" smtClean="0"/>
              <a:t>[3] = {8, 8, 8};</a:t>
            </a:r>
          </a:p>
          <a:p>
            <a:pPr marL="339725" lvl="1" indent="0" eaLnBrk="1" hangingPunct="1">
              <a:buNone/>
            </a:pPr>
            <a:r>
              <a:rPr lang="en-US" dirty="0" smtClean="0"/>
              <a:t>Or</a:t>
            </a:r>
          </a:p>
          <a:p>
            <a:pPr lvl="2" eaLnBrk="1" hangingPunct="1"/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= 0;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GB" dirty="0" smtClean="0"/>
              <a:t>		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intArray</a:t>
            </a:r>
            <a:r>
              <a:rPr lang="en-GB" dirty="0" smtClean="0"/>
              <a:t>[3];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GB" dirty="0" smtClean="0"/>
              <a:t>		for(</a:t>
            </a:r>
            <a:r>
              <a:rPr lang="en-GB" dirty="0" err="1" smtClean="0"/>
              <a:t>i</a:t>
            </a:r>
            <a:r>
              <a:rPr lang="en-GB" dirty="0" smtClean="0"/>
              <a:t> = 0;i &lt; 3;i++)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GB" dirty="0" smtClean="0"/>
              <a:t>			</a:t>
            </a:r>
            <a:r>
              <a:rPr lang="en-GB" dirty="0" err="1" smtClean="0"/>
              <a:t>intArray</a:t>
            </a:r>
            <a:r>
              <a:rPr lang="en-GB" dirty="0" smtClean="0"/>
              <a:t>[</a:t>
            </a:r>
            <a:r>
              <a:rPr lang="en-GB" dirty="0" err="1" smtClean="0"/>
              <a:t>i</a:t>
            </a:r>
            <a:r>
              <a:rPr lang="en-GB" dirty="0" smtClean="0"/>
              <a:t>] = 8;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GB" dirty="0" smtClean="0"/>
              <a:t>		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C154A-D965-4957-A195-A78869A1AC0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Array of  char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Array of char in C is served as string type</a:t>
            </a:r>
          </a:p>
          <a:p>
            <a:pPr lvl="1" eaLnBrk="1" hangingPunct="1"/>
            <a:r>
              <a:rPr lang="en-US" dirty="0" smtClean="0"/>
              <a:t>C implements 'Null Byte termination' convention.</a:t>
            </a:r>
          </a:p>
          <a:p>
            <a:pPr eaLnBrk="1" hangingPunct="1"/>
            <a:r>
              <a:rPr lang="en-US" dirty="0" smtClean="0"/>
              <a:t>They are declared and initialized differently. </a:t>
            </a:r>
          </a:p>
          <a:p>
            <a:pPr lvl="1" eaLnBrk="1" hangingPunct="1"/>
            <a:r>
              <a:rPr lang="en-US" dirty="0" smtClean="0"/>
              <a:t>For a 6 characters long char array, it will only be able to hold 5 displayable characters. </a:t>
            </a:r>
          </a:p>
          <a:p>
            <a:pPr lvl="2" eaLnBrk="1" hangingPunct="1"/>
            <a:r>
              <a:rPr lang="en-US" dirty="0" smtClean="0"/>
              <a:t>The last character is always the terminator or null character</a:t>
            </a:r>
          </a:p>
          <a:p>
            <a:pPr marL="36512" indent="0" eaLnBrk="1" hangingPunct="1">
              <a:buNone/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C154A-D965-4957-A195-A78869A1AC0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5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c</a:t>
            </a:r>
            <a:r>
              <a:rPr lang="en-US" dirty="0" smtClean="0"/>
              <a:t>har array 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36512" indent="0" eaLnBrk="1" hangingPunct="1">
              <a:buNone/>
            </a:pPr>
            <a:r>
              <a:rPr lang="en-US" sz="2800" dirty="0" smtClean="0"/>
              <a:t>Declaration and initialization</a:t>
            </a:r>
          </a:p>
          <a:p>
            <a:pPr eaLnBrk="1" hangingPunct="1"/>
            <a:r>
              <a:rPr lang="en-US" sz="2800" dirty="0" smtClean="0"/>
              <a:t>This is one way</a:t>
            </a:r>
          </a:p>
          <a:p>
            <a:pPr lvl="1" eaLnBrk="1" hangingPunct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str1[] = {'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H','o','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',' ','r',' ','u','?','\0'};</a:t>
            </a:r>
          </a:p>
          <a:p>
            <a:pPr eaLnBrk="1" hangingPunct="1"/>
            <a:r>
              <a:rPr lang="en-US" sz="2800" dirty="0" smtClean="0"/>
              <a:t>These are the </a:t>
            </a:r>
            <a:r>
              <a:rPr lang="en-US" sz="2800" dirty="0"/>
              <a:t>u</a:t>
            </a:r>
            <a:r>
              <a:rPr lang="en-US" sz="2800" dirty="0" smtClean="0"/>
              <a:t>sual ways</a:t>
            </a:r>
            <a:endParaRPr lang="en-US" sz="2800" dirty="0"/>
          </a:p>
          <a:p>
            <a:pPr lvl="1" eaLnBrk="1" hangingPunct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str2[] = "How r u?";</a:t>
            </a:r>
          </a:p>
          <a:p>
            <a:pPr lvl="1" eaLnBrk="1" hangingPunct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 str3 = "How r u?";</a:t>
            </a:r>
            <a:endParaRPr lang="en-US" sz="2400" dirty="0" smtClean="0"/>
          </a:p>
          <a:p>
            <a:pPr marL="379412" indent="-342900" eaLnBrk="1" hangingPunct="1"/>
            <a:r>
              <a:rPr lang="en-US" sz="2800" dirty="0" smtClean="0"/>
              <a:t>The </a:t>
            </a:r>
            <a:r>
              <a:rPr lang="en-US" sz="2800" dirty="0"/>
              <a:t>double</a:t>
            </a:r>
            <a:r>
              <a:rPr lang="en-US" sz="2800" dirty="0" smtClean="0"/>
              <a:t> quotes surrounding the char array automatically adds the terminator  '\0</a:t>
            </a:r>
            <a:r>
              <a:rPr lang="en-US" sz="2800" dirty="0"/>
              <a:t>'</a:t>
            </a:r>
            <a:r>
              <a:rPr lang="en-US" sz="2800" dirty="0" smtClean="0"/>
              <a:t> .</a:t>
            </a:r>
            <a:endParaRPr lang="en-US" sz="2800" dirty="0"/>
          </a:p>
          <a:p>
            <a:pPr marL="379412" indent="-342900" eaLnBrk="1" hangingPunct="1"/>
            <a:r>
              <a:rPr lang="en-US" sz="2400" dirty="0" smtClean="0"/>
              <a:t>The </a:t>
            </a:r>
            <a:r>
              <a:rPr lang="en-US" sz="2400" dirty="0"/>
              <a:t>current "length" of a C string is determined by the position of the 'Null Byte</a:t>
            </a:r>
            <a:r>
              <a:rPr lang="en-US" sz="2400" dirty="0" smtClean="0"/>
              <a:t>'</a:t>
            </a:r>
            <a:endParaRPr lang="en-US" sz="2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C154A-D965-4957-A195-A78869A1AC0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2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related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#include &lt;</a:t>
            </a:r>
            <a:r>
              <a:rPr lang="en-GB" dirty="0" err="1" smtClean="0"/>
              <a:t>string.h</a:t>
            </a:r>
            <a:r>
              <a:rPr lang="en-GB" dirty="0" smtClean="0"/>
              <a:t>&gt;</a:t>
            </a:r>
          </a:p>
          <a:p>
            <a:r>
              <a:rPr lang="en-GB" dirty="0" err="1" smtClean="0"/>
              <a:t>strcpy</a:t>
            </a:r>
            <a:r>
              <a:rPr lang="en-GB" dirty="0" smtClean="0"/>
              <a:t>(char * </a:t>
            </a:r>
            <a:r>
              <a:rPr lang="en-GB" dirty="0" err="1" smtClean="0"/>
              <a:t>dest</a:t>
            </a:r>
            <a:r>
              <a:rPr lang="en-GB" dirty="0" smtClean="0"/>
              <a:t>, char * source)</a:t>
            </a:r>
          </a:p>
          <a:p>
            <a:pPr lvl="1"/>
            <a:r>
              <a:rPr lang="en-GB" dirty="0" smtClean="0"/>
              <a:t>String copy</a:t>
            </a:r>
          </a:p>
          <a:p>
            <a:r>
              <a:rPr lang="en-GB" dirty="0" err="1" smtClean="0"/>
              <a:t>strcmp</a:t>
            </a:r>
            <a:r>
              <a:rPr lang="en-GB" dirty="0" smtClean="0"/>
              <a:t>(char * str1, char * str2)</a:t>
            </a:r>
          </a:p>
          <a:p>
            <a:pPr lvl="1"/>
            <a:r>
              <a:rPr lang="en-GB" dirty="0" smtClean="0"/>
              <a:t>String comparison</a:t>
            </a:r>
          </a:p>
          <a:p>
            <a:pPr lvl="2"/>
            <a:r>
              <a:rPr lang="en-GB" dirty="0" smtClean="0"/>
              <a:t>Returns </a:t>
            </a:r>
          </a:p>
          <a:p>
            <a:pPr lvl="3"/>
            <a:r>
              <a:rPr lang="en-GB" dirty="0" smtClean="0"/>
              <a:t>0 when str1 equals str2</a:t>
            </a:r>
          </a:p>
          <a:p>
            <a:pPr lvl="3"/>
            <a:r>
              <a:rPr lang="en-GB" dirty="0" smtClean="0"/>
              <a:t>1 when str1 greater than str2</a:t>
            </a:r>
          </a:p>
          <a:p>
            <a:pPr lvl="3"/>
            <a:r>
              <a:rPr lang="en-GB" dirty="0" smtClean="0"/>
              <a:t>-1 when str1 less than str2</a:t>
            </a:r>
          </a:p>
          <a:p>
            <a:r>
              <a:rPr lang="en-GB" dirty="0" err="1" smtClean="0"/>
              <a:t>strcat</a:t>
            </a:r>
            <a:r>
              <a:rPr lang="en-GB" dirty="0" smtClean="0"/>
              <a:t>(char * </a:t>
            </a:r>
            <a:r>
              <a:rPr lang="en-GB" dirty="0" err="1" smtClean="0"/>
              <a:t>str</a:t>
            </a:r>
            <a:r>
              <a:rPr lang="en-GB" dirty="0" smtClean="0"/>
              <a:t>, char * </a:t>
            </a:r>
            <a:r>
              <a:rPr lang="en-GB" dirty="0" err="1" smtClean="0"/>
              <a:t>addon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String concatenation </a:t>
            </a:r>
          </a:p>
          <a:p>
            <a:pPr lvl="1"/>
            <a:endParaRPr lang="en-GB" dirty="0" smtClean="0"/>
          </a:p>
          <a:p>
            <a:pPr lvl="3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83CE9-7A8B-45BA-A412-63E4D2FD1A6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7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12" indent="0">
              <a:buNone/>
              <a:tabLst>
                <a:tab pos="363538" algn="l"/>
              </a:tabLst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512" indent="0">
              <a:buNone/>
              <a:tabLst>
                <a:tab pos="363538" algn="l"/>
              </a:tabLst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512" indent="0">
              <a:buNone/>
              <a:tabLst>
                <a:tab pos="363538" algn="l"/>
              </a:tabLst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36512" indent="0">
              <a:buNone/>
              <a:tabLst>
                <a:tab pos="363538" algn="l"/>
              </a:tabLst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[20] , 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addon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[20];</a:t>
            </a:r>
          </a:p>
          <a:p>
            <a:pPr marL="36512" indent="0">
              <a:buNone/>
              <a:tabLst>
                <a:tab pos="363538" algn="l"/>
              </a:tabLst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,"Hello");</a:t>
            </a:r>
            <a:endParaRPr lang="en-GB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12" indent="0">
              <a:buNone/>
              <a:tabLst>
                <a:tab pos="363538" algn="l"/>
              </a:tabLst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addon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," 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Kitty");</a:t>
            </a:r>
            <a:endParaRPr lang="en-GB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12" indent="0">
              <a:buNone/>
              <a:tabLst>
                <a:tab pos="363538" algn="l"/>
              </a:tabLst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src,addon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512" indent="0">
              <a:buNone/>
              <a:tabLst>
                <a:tab pos="363538" algn="l"/>
              </a:tabLst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("%s\n",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6512" indent="0">
              <a:buNone/>
              <a:tabLst>
                <a:tab pos="363538" algn="l"/>
              </a:tabLst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output : </a:t>
            </a:r>
            <a:r>
              <a:rPr lang="en-GB" sz="29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Kitty 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36512" indent="0">
              <a:buNone/>
              <a:tabLst>
                <a:tab pos="363538" algn="l"/>
              </a:tabLst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 = '\0'; /* insert a null byte */</a:t>
            </a:r>
          </a:p>
          <a:p>
            <a:pPr marL="36512" indent="0">
              <a:buNone/>
              <a:tabLst>
                <a:tab pos="363538" algn="l"/>
              </a:tabLst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GB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("%s\n",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GB" sz="2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12" indent="0">
              <a:buNone/>
              <a:tabLst>
                <a:tab pos="363538" algn="l"/>
              </a:tabLst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prints 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? 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36512" indent="0">
              <a:buNone/>
              <a:tabLst>
                <a:tab pos="363538" algn="l"/>
              </a:tabLst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83CE9-7A8B-45BA-A412-63E4D2FD1A6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3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5800" y="2209800"/>
            <a:ext cx="7239000" cy="403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of </a:t>
            </a:r>
            <a:r>
              <a:rPr lang="en-GB" dirty="0" err="1" smtClean="0"/>
              <a:t>struct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Declaration of </a:t>
            </a:r>
            <a:r>
              <a:rPr lang="en-GB" sz="2400" dirty="0" err="1" smtClean="0"/>
              <a:t>struct</a:t>
            </a:r>
            <a:r>
              <a:rPr lang="en-GB" sz="2400" dirty="0" smtClean="0"/>
              <a:t> array</a:t>
            </a:r>
          </a:p>
          <a:p>
            <a:pPr marL="449263" lvl="1" indent="0">
              <a:buNone/>
            </a:pPr>
            <a:endParaRPr lang="en-GB" sz="10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9263" lvl="1" indent="0">
              <a:buNone/>
            </a:pPr>
            <a:r>
              <a:rPr lang="en-GB" sz="16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GB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GB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9263" lvl="1" indent="0">
              <a:buNone/>
            </a:pPr>
            <a:r>
              <a:rPr lang="en-GB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GB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9263" lvl="1" indent="0">
              <a:buNone/>
            </a:pPr>
            <a:r>
              <a:rPr lang="en-GB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GB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account {</a:t>
            </a:r>
          </a:p>
          <a:p>
            <a:pPr marL="449263" lvl="1" indent="0">
              <a:buNone/>
            </a:pPr>
            <a:r>
              <a:rPr lang="en-GB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GB" sz="16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u_name</a:t>
            </a:r>
            <a:r>
              <a:rPr lang="en-GB" sz="16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[50</a:t>
            </a:r>
            <a:r>
              <a:rPr lang="en-GB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449263" lvl="1" indent="0">
              <a:buNone/>
            </a:pPr>
            <a:r>
              <a:rPr lang="en-GB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GB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login_id</a:t>
            </a:r>
            <a:r>
              <a:rPr lang="en-GB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[25];</a:t>
            </a:r>
          </a:p>
          <a:p>
            <a:pPr marL="449263" lvl="1" indent="0">
              <a:buNone/>
            </a:pPr>
            <a:r>
              <a:rPr lang="en-GB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password[25]; </a:t>
            </a:r>
          </a:p>
          <a:p>
            <a:pPr marL="449263" lvl="1" indent="0">
              <a:buNone/>
            </a:pPr>
            <a:r>
              <a:rPr lang="en-GB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 </a:t>
            </a:r>
            <a:r>
              <a:rPr lang="en-GB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49263" lvl="1" indent="0">
              <a:buNone/>
            </a:pPr>
            <a:r>
              <a:rPr lang="en-GB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Acct;</a:t>
            </a:r>
          </a:p>
          <a:p>
            <a:pPr marL="449263" lvl="1" indent="0">
              <a:buNone/>
            </a:pPr>
            <a:r>
              <a:rPr lang="en-GB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449263" lvl="1" indent="0">
              <a:buNone/>
            </a:pPr>
            <a:r>
              <a:rPr lang="en-GB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Acct dism2A01[21] , dism2A02[18];</a:t>
            </a:r>
          </a:p>
          <a:p>
            <a:pPr marL="449263" lvl="1" indent="0">
              <a:buNone/>
            </a:pPr>
            <a:r>
              <a:rPr lang="en-GB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GB" sz="16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(&amp;(dism2A01[0</a:t>
            </a:r>
            <a:r>
              <a:rPr lang="en-GB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GB" sz="16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u_name</a:t>
            </a:r>
            <a:r>
              <a:rPr lang="en-GB" sz="16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[0]),"Jo </a:t>
            </a:r>
            <a:r>
              <a:rPr lang="en-GB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Tan");</a:t>
            </a:r>
          </a:p>
          <a:p>
            <a:pPr marL="449263" lvl="1" indent="0">
              <a:buNone/>
            </a:pPr>
            <a:r>
              <a:rPr lang="en-GB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dism2A01[0].</a:t>
            </a:r>
            <a:r>
              <a:rPr lang="en-GB" sz="16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 </a:t>
            </a:r>
            <a:r>
              <a:rPr lang="en-GB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1234</a:t>
            </a:r>
            <a:r>
              <a:rPr lang="en-GB" sz="16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49263" lvl="1" indent="0">
              <a:buNone/>
            </a:pPr>
            <a:r>
              <a:rPr lang="en-GB" sz="16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sz="16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("%s:%d\n",dism2A01[0].u_name,dism2A01[0].ac);</a:t>
            </a:r>
            <a:endParaRPr lang="en-GB" sz="16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9263" lvl="1" indent="0">
              <a:buNone/>
            </a:pPr>
            <a:r>
              <a:rPr lang="en-GB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83CE9-7A8B-45BA-A412-63E4D2FD1A6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6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Arrays – single dimensional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A two dimensional array is similar to a single dimensional array, but has a second dimension to the array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939198"/>
              </p:ext>
            </p:extLst>
          </p:nvPr>
        </p:nvGraphicFramePr>
        <p:xfrm>
          <a:off x="1828800" y="1600200"/>
          <a:ext cx="541020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4467"/>
                <a:gridCol w="1903533"/>
                <a:gridCol w="2362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1111212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1111220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1111224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1111228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C154A-D965-4957-A195-A78869A1AC0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Arrays – two dimensional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A two dimensional array X</a:t>
            </a:r>
          </a:p>
          <a:p>
            <a:pPr lvl="1" eaLnBrk="1" hangingPunct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X[3][2];</a:t>
            </a:r>
          </a:p>
          <a:p>
            <a:pPr lvl="1" eaLnBrk="1" hangingPunct="1"/>
            <a:r>
              <a:rPr lang="en-US" dirty="0" smtClean="0"/>
              <a:t>Can be 'thought' as this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Although it is better represented as a matrix, within the logical memory, it still behaves as a single dimension array</a:t>
            </a:r>
          </a:p>
          <a:p>
            <a:pPr eaLnBrk="1" hangingPunct="1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38395"/>
              </p:ext>
            </p:extLst>
          </p:nvPr>
        </p:nvGraphicFramePr>
        <p:xfrm>
          <a:off x="2209800" y="3124200"/>
          <a:ext cx="36576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 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 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 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X[0][0]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X[0][1]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 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X[1][0]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X[1][1]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 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X[2][0]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X[2][1]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C154A-D965-4957-A195-A78869A1AC0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Arrays - Multidimensional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The multi dimensional array X</a:t>
            </a:r>
          </a:p>
          <a:p>
            <a:pPr lvl="1" eaLnBrk="1" hangingPunct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X[3][2];</a:t>
            </a:r>
          </a:p>
          <a:p>
            <a:pPr lvl="1" eaLnBrk="1" hangingPunct="1"/>
            <a:r>
              <a:rPr lang="en-US" dirty="0" smtClean="0"/>
              <a:t>Can be 'thought' as like this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Although it is better represented as a matrix, within the logical memory, it still behaves as a single dimension array</a:t>
            </a:r>
          </a:p>
          <a:p>
            <a:pPr eaLnBrk="1" hangingPunct="1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082006"/>
              </p:ext>
            </p:extLst>
          </p:nvPr>
        </p:nvGraphicFramePr>
        <p:xfrm>
          <a:off x="2209800" y="3200400"/>
          <a:ext cx="36576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 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 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 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X[0][0]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X[0][1]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 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X[1][0]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X[1][1]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 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X[2][0]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X[2][1]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3063"/>
              </p:ext>
            </p:extLst>
          </p:nvPr>
        </p:nvGraphicFramePr>
        <p:xfrm>
          <a:off x="1752600" y="2590800"/>
          <a:ext cx="6172200" cy="3733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5660"/>
                <a:gridCol w="2171636"/>
                <a:gridCol w="2694904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address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1111212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1111216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X[1][0]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1111220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1111224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X[2][0]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1111228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X[2][1]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1111232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C154A-D965-4957-A195-A78869A1AC0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9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Arrays – two dimensional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Declaring a 2D array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multi[3][3];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Initializing a 2D array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	multi[3][3] = {{0, 1, 2}, {0, 1, 2}, {0, 1, 2}};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Initializing a 2 dimensional array using loops will require a nested loop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C154A-D965-4957-A195-A78869A1AC0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Define </a:t>
            </a:r>
            <a:r>
              <a:rPr lang="en-US" dirty="0" err="1"/>
              <a:t>struct</a:t>
            </a:r>
            <a:r>
              <a:rPr lang="en-US" dirty="0"/>
              <a:t> in C</a:t>
            </a:r>
          </a:p>
          <a:p>
            <a:pPr eaLnBrk="1" hangingPunct="1"/>
            <a:r>
              <a:rPr lang="en-US" dirty="0"/>
              <a:t>Pass by value vs Pass by reference (II)</a:t>
            </a:r>
          </a:p>
          <a:p>
            <a:pPr eaLnBrk="1" hangingPunct="1"/>
            <a:r>
              <a:rPr lang="en-GB" dirty="0" smtClean="0"/>
              <a:t>Declare and initialize an array</a:t>
            </a:r>
          </a:p>
          <a:p>
            <a:pPr eaLnBrk="1" hangingPunct="1"/>
            <a:r>
              <a:rPr lang="en-GB" dirty="0" smtClean="0"/>
              <a:t>Iterate through an array</a:t>
            </a:r>
          </a:p>
          <a:p>
            <a:pPr eaLnBrk="1" hangingPunct="1"/>
            <a:r>
              <a:rPr lang="en-GB" dirty="0" smtClean="0"/>
              <a:t>Array of char</a:t>
            </a:r>
          </a:p>
          <a:p>
            <a:pPr eaLnBrk="1" hangingPunct="1"/>
            <a:r>
              <a:rPr lang="en-US" dirty="0" smtClean="0"/>
              <a:t>Use array of </a:t>
            </a:r>
            <a:r>
              <a:rPr lang="en-US" dirty="0" err="1" smtClean="0"/>
              <a:t>struct</a:t>
            </a:r>
            <a:endParaRPr lang="en-US" dirty="0" smtClean="0"/>
          </a:p>
          <a:p>
            <a:pPr eaLnBrk="1" hangingPunct="1"/>
            <a:r>
              <a:rPr lang="en-US" dirty="0" smtClean="0"/>
              <a:t>Multi-dimensional arrays</a:t>
            </a:r>
          </a:p>
          <a:p>
            <a:pPr eaLnBrk="1" hangingPunct="1"/>
            <a:r>
              <a:rPr lang="en-US" dirty="0" smtClean="0"/>
              <a:t>Access </a:t>
            </a:r>
            <a:r>
              <a:rPr lang="en-US" dirty="0"/>
              <a:t>a</a:t>
            </a:r>
            <a:r>
              <a:rPr lang="en-US" dirty="0" smtClean="0"/>
              <a:t>rray and </a:t>
            </a:r>
            <a:r>
              <a:rPr lang="en-US" dirty="0" err="1" smtClean="0"/>
              <a:t>struct</a:t>
            </a:r>
            <a:r>
              <a:rPr lang="en-US" dirty="0" smtClean="0"/>
              <a:t> using pointers</a:t>
            </a:r>
          </a:p>
          <a:p>
            <a:pPr eaLnBrk="1" hangingPunct="1"/>
            <a:r>
              <a:rPr lang="en-US" dirty="0" smtClean="0"/>
              <a:t>Simple </a:t>
            </a:r>
            <a:r>
              <a:rPr lang="en-US" smtClean="0"/>
              <a:t>pointer arithmetic</a:t>
            </a:r>
            <a:endParaRPr lang="en-US" dirty="0"/>
          </a:p>
          <a:p>
            <a:pPr marL="36512" indent="0" eaLnBrk="1" hangingPunct="1">
              <a:buNone/>
            </a:pPr>
            <a:endParaRPr lang="en-US" dirty="0"/>
          </a:p>
          <a:p>
            <a:pPr eaLnBrk="1" hangingPunct="1"/>
            <a:endParaRPr lang="en-GB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C154A-D965-4957-A195-A78869A1AC0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Arrays – two dimensional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Accessing to all contents of a 2 dimensional array usually requires a pair of nested loop</a:t>
            </a:r>
          </a:p>
          <a:p>
            <a:pPr marL="36512" lvl="1" indent="0" eaLnBrk="1" hangingPunct="1">
              <a:buSzPct val="80000"/>
              <a:buNone/>
            </a:pPr>
            <a:endParaRPr lang="en-US" dirty="0" smtClean="0"/>
          </a:p>
          <a:p>
            <a:pPr marL="319087" lvl="2" indent="0" eaLnBrk="1" hangingPunct="1">
              <a:buSzPct val="80000"/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x[3][3], row, col ;</a:t>
            </a:r>
          </a:p>
          <a:p>
            <a:pPr marL="319087" lvl="2" indent="0" eaLnBrk="1" hangingPunct="1">
              <a:buSzPct val="80000"/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(row = 0 ; row &lt; 3 ; row++) {</a:t>
            </a:r>
          </a:p>
          <a:p>
            <a:pPr marL="593724" lvl="3" indent="0" eaLnBrk="1" hangingPunct="1">
              <a:buSzPct val="80000"/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(col = 0 ; col &lt; 3 ; col++) {</a:t>
            </a:r>
          </a:p>
          <a:p>
            <a:pPr marL="593724" lvl="3" indent="0" eaLnBrk="1" hangingPunct="1">
              <a:buSzPct val="8000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x[row][col] = 2016 ; /* all set to 2016 */</a:t>
            </a:r>
          </a:p>
          <a:p>
            <a:pPr marL="593724" lvl="3" indent="0" eaLnBrk="1" hangingPunct="1">
              <a:buSzPct val="8000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9087" lvl="2" indent="0" eaLnBrk="1" hangingPunct="1">
              <a:buSzPct val="8000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C154A-D965-4957-A195-A78869A1AC0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21858" y="3124199"/>
            <a:ext cx="6398142" cy="30019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Array of 'string' in C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0358" y="1600200"/>
            <a:ext cx="7467600" cy="4525963"/>
          </a:xfrm>
        </p:spPr>
        <p:txBody>
          <a:bodyPr/>
          <a:lstStyle/>
          <a:p>
            <a:r>
              <a:rPr lang="en-SG" dirty="0" smtClean="0"/>
              <a:t>There is no string data type</a:t>
            </a:r>
          </a:p>
          <a:p>
            <a:r>
              <a:rPr lang="en-SG" dirty="0" smtClean="0"/>
              <a:t>Use array of char array as </a:t>
            </a:r>
          </a:p>
          <a:p>
            <a:pPr lvl="1"/>
            <a:r>
              <a:rPr lang="en-SG" dirty="0" smtClean="0"/>
              <a:t>an array of 'string'</a:t>
            </a:r>
          </a:p>
          <a:p>
            <a:pPr marL="731838" lvl="2" indent="0">
              <a:buNone/>
            </a:pPr>
            <a:r>
              <a:rPr lang="en-SG" sz="18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SG" sz="18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 </a:t>
            </a:r>
            <a:r>
              <a:rPr lang="en-SG" sz="18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name_list</a:t>
            </a:r>
            <a:r>
              <a:rPr lang="en-SG" sz="18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[10][30] ; // store 10 names</a:t>
            </a:r>
          </a:p>
          <a:p>
            <a:pPr marL="731838" lvl="2" indent="0">
              <a:buNone/>
            </a:pPr>
            <a:r>
              <a:rPr lang="en-SG" sz="18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8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8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8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731838" lvl="2" indent="0">
              <a:buNone/>
            </a:pPr>
            <a:r>
              <a:rPr lang="en-SG" sz="18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SG" sz="18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(</a:t>
            </a:r>
            <a:r>
              <a:rPr lang="en-SG" sz="18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8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; </a:t>
            </a:r>
            <a:r>
              <a:rPr lang="en-SG" sz="18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8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10;i++) {</a:t>
            </a:r>
          </a:p>
          <a:p>
            <a:pPr marL="1023937" lvl="3" indent="0">
              <a:buNone/>
            </a:pPr>
            <a:r>
              <a:rPr lang="en-SG" sz="18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SG" sz="18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trcpy</a:t>
            </a:r>
            <a:r>
              <a:rPr lang="en-SG" sz="18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SG" sz="18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name_list</a:t>
            </a:r>
            <a:r>
              <a:rPr lang="en-SG" sz="18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8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8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SG" sz="18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SG" sz="18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],"ironman");</a:t>
            </a:r>
          </a:p>
          <a:p>
            <a:pPr marL="731838" lvl="2" indent="0">
              <a:buNone/>
            </a:pPr>
            <a:r>
              <a:rPr lang="en-SG" sz="18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31838" lvl="2" indent="0">
              <a:buNone/>
            </a:pPr>
            <a:r>
              <a:rPr lang="en-SG" sz="18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SG" sz="18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8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; </a:t>
            </a:r>
            <a:r>
              <a:rPr lang="en-SG" sz="18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8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10;i++) {</a:t>
            </a:r>
          </a:p>
          <a:p>
            <a:pPr marL="1023937" lvl="3" indent="0">
              <a:buNone/>
            </a:pPr>
            <a:r>
              <a:rPr lang="en-SG" sz="18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8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("%s\n",&amp;</a:t>
            </a:r>
            <a:r>
              <a:rPr lang="en-SG" sz="18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name_list</a:t>
            </a:r>
            <a:r>
              <a:rPr lang="en-SG" sz="18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8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8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SG" sz="18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SG" sz="18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SG" sz="18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838" lvl="2" indent="0">
              <a:buNone/>
            </a:pPr>
            <a:r>
              <a:rPr lang="en-SG" sz="18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31838" lvl="2" indent="0">
              <a:buNone/>
            </a:pPr>
            <a:endParaRPr lang="en-S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C154A-D965-4957-A195-A78869A1AC0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1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81138"/>
            <a:ext cx="8229600" cy="4876800"/>
          </a:xfrm>
          <a:prstGeom prst="rect">
            <a:avLst/>
          </a:prstGeom>
          <a:solidFill>
            <a:srgbClr val="002060"/>
          </a:solidFill>
          <a:effectLst>
            <a:glow rad="228600">
              <a:schemeClr val="accent1">
                <a:satMod val="175000"/>
                <a:alpha val="40000"/>
              </a:schemeClr>
            </a:glow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Sample Program : Array of Random values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4294967295"/>
          </p:nvPr>
        </p:nvSpPr>
        <p:spPr>
          <a:xfrm>
            <a:off x="304800" y="1447800"/>
            <a:ext cx="8382000" cy="4846638"/>
          </a:xfrm>
          <a:noFill/>
          <a:effectLst>
            <a:glow>
              <a:schemeClr val="accent1">
                <a:satMod val="175000"/>
              </a:schemeClr>
            </a:glow>
            <a:softEdge rad="63500"/>
          </a:effectLst>
        </p:spPr>
        <p:txBody>
          <a:bodyPr>
            <a:normAutofit fontScale="85000" lnSpcReduction="20000"/>
          </a:bodyPr>
          <a:lstStyle/>
          <a:p>
            <a:pPr>
              <a:buFont typeface="Wingdings 2" pitchFamily="18" charset="2"/>
              <a:buNone/>
            </a:pPr>
            <a:endParaRPr lang="en-GB" sz="2000" dirty="0" smtClean="0"/>
          </a:p>
          <a:p>
            <a:pPr>
              <a:buFont typeface="Wingdings 2" pitchFamily="18" charset="2"/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file: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random_odd.c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buFont typeface="Wingdings 2" pitchFamily="18" charset="2"/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GB" sz="2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SIZE 300                   /* User Defined Macro */</a:t>
            </a:r>
          </a:p>
          <a:p>
            <a:pPr>
              <a:buFont typeface="Wingdings 2" pitchFamily="18" charset="2"/>
              <a:buNone/>
            </a:pPr>
            <a:r>
              <a:rPr lang="en-GB" sz="2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20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random_gen</a:t>
            </a:r>
            <a:r>
              <a:rPr lang="en-GB" sz="2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[] , </a:t>
            </a:r>
            <a:r>
              <a:rPr lang="en-GB" sz="20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;</a:t>
            </a:r>
            <a:endParaRPr lang="en-US" sz="20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x[SIZE] ; /* array declaration */</a:t>
            </a:r>
          </a:p>
          <a:p>
            <a:pPr>
              <a:buFont typeface="Wingdings 2" pitchFamily="18" charset="2"/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0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random_gen</a:t>
            </a:r>
            <a:r>
              <a:rPr lang="en-GB" sz="2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SIZE); </a:t>
            </a:r>
            <a:r>
              <a:rPr lang="en-GB" sz="2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loading in random values to x</a:t>
            </a:r>
            <a:endParaRPr lang="en-US" sz="20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for(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0;i &lt;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SIZE;i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    </a:t>
            </a:r>
          </a:p>
          <a:p>
            <a:pPr>
              <a:buFont typeface="Wingdings 2" pitchFamily="18" charset="2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looping through the entire array */</a:t>
            </a:r>
          </a:p>
          <a:p>
            <a:pPr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/*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display only if current item is an odd number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>
              <a:buFont typeface="Wingdings 2" pitchFamily="18" charset="2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if(x[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2) { </a:t>
            </a:r>
          </a:p>
          <a:p>
            <a:pPr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("%d:  %4d\n",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x[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buFont typeface="Wingdings 2" pitchFamily="18" charset="2"/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>
              <a:buFont typeface="Wingdings 2" pitchFamily="18" charset="2"/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	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GB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C154A-D965-4957-A195-A78869A1AC0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1474750"/>
            <a:ext cx="7848600" cy="4087850"/>
          </a:xfrm>
          <a:prstGeom prst="rect">
            <a:avLst/>
          </a:prstGeom>
          <a:solidFill>
            <a:srgbClr val="002060"/>
          </a:solidFill>
          <a:effectLst>
            <a:glow rad="228600">
              <a:schemeClr val="accent1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random_gen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1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file :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random_gen.c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3651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512" indent="0">
              <a:buNone/>
            </a:pPr>
            <a:r>
              <a:rPr lang="en-GB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time.h</a:t>
            </a:r>
            <a:r>
              <a:rPr lang="en-GB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51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random_gen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a[] 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49263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449263" lvl="1" indent="0">
              <a:buNone/>
            </a:pPr>
            <a:r>
              <a:rPr lang="en-GB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GB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(time(NULL));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use current time to do a seed gen. */</a:t>
            </a:r>
          </a:p>
          <a:p>
            <a:pPr marL="449263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 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pPr marL="449263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 (</a:t>
            </a:r>
            <a:r>
              <a:rPr lang="en-GB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rand() %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1000) + 1;  </a:t>
            </a:r>
          </a:p>
          <a:p>
            <a:pPr marL="449263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/* rand() returns a random integer value </a:t>
            </a:r>
          </a:p>
          <a:p>
            <a:pPr marL="449263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between 0 to RAND_MAX */</a:t>
            </a:r>
          </a:p>
          <a:p>
            <a:pPr marL="3651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828419"/>
            <a:ext cx="37338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Called by main() : </a:t>
            </a:r>
          </a:p>
          <a:p>
            <a:r>
              <a:rPr lang="en-GB" dirty="0" err="1" smtClean="0">
                <a:solidFill>
                  <a:srgbClr val="FFFF00"/>
                </a:solidFill>
              </a:rPr>
              <a:t>random_gen</a:t>
            </a:r>
            <a:r>
              <a:rPr lang="en-GB" dirty="0" smtClean="0">
                <a:solidFill>
                  <a:srgbClr val="FFFF00"/>
                </a:solidFill>
              </a:rPr>
              <a:t>(x</a:t>
            </a:r>
            <a:r>
              <a:rPr lang="en-GB" dirty="0">
                <a:solidFill>
                  <a:srgbClr val="FFFF00"/>
                </a:solidFill>
              </a:rPr>
              <a:t>, SIZE); 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83CE9-7A8B-45BA-A412-63E4D2FD1A6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5479832"/>
            <a:ext cx="6477000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Compile a C program from more 2 or more C source files :</a:t>
            </a:r>
          </a:p>
          <a:p>
            <a:r>
              <a:rPr lang="en-SG" dirty="0" smtClean="0">
                <a:solidFill>
                  <a:schemeClr val="bg1"/>
                </a:solidFill>
              </a:rPr>
              <a:t>$cc –o </a:t>
            </a:r>
            <a:r>
              <a:rPr lang="en-SG" dirty="0" err="1" smtClean="0">
                <a:solidFill>
                  <a:schemeClr val="bg1"/>
                </a:solidFill>
              </a:rPr>
              <a:t>random_odd</a:t>
            </a:r>
            <a:r>
              <a:rPr lang="en-SG" dirty="0" smtClean="0">
                <a:solidFill>
                  <a:schemeClr val="bg1"/>
                </a:solidFill>
              </a:rPr>
              <a:t> </a:t>
            </a:r>
            <a:r>
              <a:rPr lang="en-SG" dirty="0" err="1" smtClean="0">
                <a:solidFill>
                  <a:schemeClr val="bg1"/>
                </a:solidFill>
              </a:rPr>
              <a:t>random_odd.c</a:t>
            </a:r>
            <a:r>
              <a:rPr lang="en-SG" dirty="0" smtClean="0">
                <a:solidFill>
                  <a:schemeClr val="bg1"/>
                </a:solidFill>
              </a:rPr>
              <a:t> </a:t>
            </a:r>
            <a:r>
              <a:rPr lang="en-SG" dirty="0" err="1" smtClean="0">
                <a:solidFill>
                  <a:schemeClr val="bg1"/>
                </a:solidFill>
              </a:rPr>
              <a:t>random_gen.c</a:t>
            </a:r>
            <a:r>
              <a:rPr lang="en-SG" dirty="0" smtClean="0">
                <a:solidFill>
                  <a:schemeClr val="bg1"/>
                </a:solidFill>
              </a:rPr>
              <a:t> 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34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Arrays – Exercise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Create a 2 dimensional array of integer</a:t>
            </a:r>
          </a:p>
          <a:p>
            <a:pPr lvl="1" eaLnBrk="1" hangingPunct="1"/>
            <a:r>
              <a:rPr lang="en-US" dirty="0" smtClean="0"/>
              <a:t>Array Size - 15 rows x 15 cols</a:t>
            </a:r>
          </a:p>
          <a:p>
            <a:pPr eaLnBrk="1" hangingPunct="1"/>
            <a:r>
              <a:rPr lang="en-US" dirty="0" smtClean="0"/>
              <a:t>Use a loop to populate the 2 dimensional array with random integer values (1 to 1000).</a:t>
            </a:r>
          </a:p>
          <a:p>
            <a:pPr eaLnBrk="1" hangingPunct="1"/>
            <a:r>
              <a:rPr lang="en-US" dirty="0" smtClean="0"/>
              <a:t>Get a number from the user and search the 2 dimensional array for the number that is closest to the user input.</a:t>
            </a:r>
          </a:p>
          <a:p>
            <a:pPr eaLnBrk="1" hangingPunct="1"/>
            <a:r>
              <a:rPr lang="en-US" dirty="0" smtClean="0"/>
              <a:t>Print out both the array indexes (row and col)  and the number it is found.</a:t>
            </a:r>
          </a:p>
          <a:p>
            <a:pPr eaLnBrk="1" hangingPunct="1"/>
            <a:r>
              <a:rPr lang="en-US" dirty="0" smtClean="0"/>
              <a:t>Try if you can directly reuse </a:t>
            </a:r>
            <a:r>
              <a:rPr lang="en-US" dirty="0" err="1" smtClean="0"/>
              <a:t>random_gen.c</a:t>
            </a:r>
            <a:r>
              <a:rPr lang="en-US" dirty="0" smtClean="0"/>
              <a:t> in this exercise.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C154A-D965-4957-A195-A78869A1AC0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dirty="0"/>
              <a:t>Accessing Array using pointer</a:t>
            </a:r>
            <a:endParaRPr lang="en-US" dirty="0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Pointers have a weird effect when their values are increased.</a:t>
            </a:r>
          </a:p>
          <a:p>
            <a:pPr eaLnBrk="1" hangingPunct="1"/>
            <a:r>
              <a:rPr lang="en-US" dirty="0" smtClean="0"/>
              <a:t>An example of how a pointer value is increased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x[2] = {5 ,  6} 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 = &amp;x[0];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	</a:t>
            </a:r>
            <a:r>
              <a:rPr lang="en-US" dirty="0" err="1" smtClean="0"/>
              <a:t>ptr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ptr</a:t>
            </a:r>
            <a:r>
              <a:rPr lang="en-US" dirty="0" smtClean="0"/>
              <a:t> + 1;           // same effect if using </a:t>
            </a:r>
            <a:r>
              <a:rPr lang="en-US" dirty="0" err="1" smtClean="0"/>
              <a:t>ptr</a:t>
            </a:r>
            <a:r>
              <a:rPr lang="en-US" dirty="0" smtClean="0"/>
              <a:t>++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/>
              <a:t>	</a:t>
            </a:r>
            <a:r>
              <a:rPr lang="en-US" dirty="0" smtClean="0"/>
              <a:t>*</a:t>
            </a:r>
            <a:r>
              <a:rPr lang="en-US" dirty="0" err="1" smtClean="0"/>
              <a:t>ptr</a:t>
            </a:r>
            <a:r>
              <a:rPr lang="en-US" dirty="0" smtClean="0"/>
              <a:t> = 99;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("x[0] is %d , x[1] is %d \n", x[0], x[1]) 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    /* do you know what is the outcome ? */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C154A-D965-4957-A195-A78869A1AC0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Pointers Arithmetic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a given pointer</a:t>
            </a:r>
          </a:p>
          <a:p>
            <a:pPr lvl="1"/>
            <a:r>
              <a:rPr lang="en-GB" dirty="0" smtClean="0"/>
              <a:t>+ 1  does not mean</a:t>
            </a:r>
          </a:p>
          <a:p>
            <a:pPr lvl="2"/>
            <a:r>
              <a:rPr lang="en-GB" dirty="0"/>
              <a:t>a</a:t>
            </a:r>
            <a:r>
              <a:rPr lang="en-GB" dirty="0" smtClean="0"/>
              <a:t>dd 1 to its content</a:t>
            </a:r>
          </a:p>
          <a:p>
            <a:pPr lvl="1"/>
            <a:r>
              <a:rPr lang="en-GB" dirty="0" smtClean="0"/>
              <a:t>+ 1 really means</a:t>
            </a:r>
          </a:p>
          <a:p>
            <a:pPr lvl="2"/>
            <a:r>
              <a:rPr lang="en-GB" dirty="0" smtClean="0"/>
              <a:t>'Advance' the pointer to the next position</a:t>
            </a:r>
          </a:p>
          <a:p>
            <a:pPr lvl="2"/>
            <a:r>
              <a:rPr lang="en-GB" dirty="0" smtClean="0"/>
              <a:t>For char * , next position means next byte </a:t>
            </a:r>
          </a:p>
          <a:p>
            <a:pPr lvl="2"/>
            <a:r>
              <a:rPr lang="en-GB" dirty="0" smtClean="0"/>
              <a:t>For </a:t>
            </a:r>
            <a:r>
              <a:rPr lang="en-GB" dirty="0" err="1" smtClean="0"/>
              <a:t>int</a:t>
            </a:r>
            <a:r>
              <a:rPr lang="en-GB" dirty="0" smtClean="0"/>
              <a:t> * , next position means 4 bytes away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- N really means </a:t>
            </a:r>
          </a:p>
          <a:p>
            <a:pPr lvl="2"/>
            <a:r>
              <a:rPr lang="en-GB" dirty="0" smtClean="0"/>
              <a:t>'Moving' the pointer 'backward' for N positions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83CE9-7A8B-45BA-A412-63E4D2FD1A6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2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Pointers Arithmetic example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6512" indent="0" eaLnBrk="1" hangingPunct="1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x[6] = {0,21,12,53,-4,75} ;</a:t>
            </a:r>
          </a:p>
          <a:p>
            <a:pPr marL="36512" indent="0" eaLnBrk="1" hangingPunct="1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 </a:t>
            </a:r>
            <a:r>
              <a:rPr lang="en-US" dirty="0" err="1" smtClean="0"/>
              <a:t>xptr</a:t>
            </a:r>
            <a:r>
              <a:rPr lang="en-US" dirty="0" smtClean="0"/>
              <a:t> = x ;  // x is equivalent to &amp;x[0]</a:t>
            </a:r>
          </a:p>
          <a:p>
            <a:pPr marL="36512" indent="0" eaLnBrk="1" hangingPunct="1">
              <a:buNone/>
            </a:pPr>
            <a:r>
              <a:rPr lang="en-US" dirty="0" err="1" smtClean="0"/>
              <a:t>xptr</a:t>
            </a:r>
            <a:r>
              <a:rPr lang="en-US" dirty="0" smtClean="0"/>
              <a:t> = </a:t>
            </a:r>
            <a:r>
              <a:rPr lang="en-US" dirty="0" err="1" smtClean="0"/>
              <a:t>xptr</a:t>
            </a:r>
            <a:r>
              <a:rPr lang="en-US" dirty="0" smtClean="0"/>
              <a:t> + 3 ;</a:t>
            </a:r>
          </a:p>
          <a:p>
            <a:pPr marL="36512" indent="0" eaLnBrk="1" hangingPunct="1">
              <a:buNone/>
            </a:pPr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("%d\n",*</a:t>
            </a:r>
            <a:r>
              <a:rPr lang="en-US" dirty="0" err="1" smtClean="0"/>
              <a:t>xptr</a:t>
            </a:r>
            <a:r>
              <a:rPr lang="en-US" dirty="0" smtClean="0"/>
              <a:t>); // print 53 </a:t>
            </a:r>
          </a:p>
          <a:p>
            <a:pPr marL="36512" indent="0" eaLnBrk="1" hangingPunct="1">
              <a:buNone/>
            </a:pPr>
            <a:r>
              <a:rPr lang="en-US" dirty="0" err="1"/>
              <a:t>xptr</a:t>
            </a:r>
            <a:r>
              <a:rPr lang="en-US" dirty="0"/>
              <a:t> = </a:t>
            </a:r>
            <a:r>
              <a:rPr lang="en-US" dirty="0" err="1"/>
              <a:t>xptr</a:t>
            </a:r>
            <a:r>
              <a:rPr lang="en-US" dirty="0"/>
              <a:t> </a:t>
            </a:r>
            <a:r>
              <a:rPr lang="en-US" dirty="0" smtClean="0"/>
              <a:t>- 2 </a:t>
            </a:r>
            <a:r>
              <a:rPr lang="en-US" dirty="0"/>
              <a:t>;</a:t>
            </a:r>
          </a:p>
          <a:p>
            <a:pPr marL="36512" indent="0" eaLnBrk="1" hangingPunct="1">
              <a:buNone/>
            </a:pPr>
            <a:r>
              <a:rPr lang="en-US" dirty="0" err="1"/>
              <a:t>printf</a:t>
            </a:r>
            <a:r>
              <a:rPr lang="en-US" dirty="0"/>
              <a:t>("%d\n",*</a:t>
            </a:r>
            <a:r>
              <a:rPr lang="en-US" dirty="0" err="1"/>
              <a:t>xptr</a:t>
            </a:r>
            <a:r>
              <a:rPr lang="en-US" dirty="0" smtClean="0"/>
              <a:t>); // print 21</a:t>
            </a:r>
            <a:endParaRPr lang="en-US" dirty="0"/>
          </a:p>
          <a:p>
            <a:pPr marL="36512" indent="0" eaLnBrk="1" hangingPunct="1">
              <a:buNone/>
            </a:pPr>
            <a:endParaRPr lang="en-US" dirty="0" smtClean="0"/>
          </a:p>
          <a:p>
            <a:pPr marL="36512" indent="0" eaLnBrk="1" hangingPunct="1">
              <a:buNone/>
            </a:pPr>
            <a:r>
              <a:rPr lang="en-US" dirty="0" smtClean="0"/>
              <a:t>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C154A-D965-4957-A195-A78869A1AC0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enables user defined data types in C</a:t>
            </a:r>
          </a:p>
          <a:p>
            <a:r>
              <a:rPr lang="en-US" dirty="0" smtClean="0"/>
              <a:t>There is no string type in C</a:t>
            </a:r>
          </a:p>
          <a:p>
            <a:pPr lvl="1"/>
            <a:r>
              <a:rPr lang="en-US" dirty="0" smtClean="0"/>
              <a:t>Use char Array and string library functions to support string like operations </a:t>
            </a:r>
          </a:p>
          <a:p>
            <a:r>
              <a:rPr lang="en-US" dirty="0" smtClean="0"/>
              <a:t>Arrays can be multi-dimensional</a:t>
            </a:r>
          </a:p>
          <a:p>
            <a:r>
              <a:rPr lang="en-US" dirty="0" smtClean="0"/>
              <a:t>Increasing a pointer will yield different results based on the pointer type</a:t>
            </a:r>
          </a:p>
          <a:p>
            <a:r>
              <a:rPr lang="en-US" dirty="0" smtClean="0"/>
              <a:t>Pointers can be used to pass data by reference or by value</a:t>
            </a:r>
          </a:p>
          <a:p>
            <a:r>
              <a:rPr lang="en-US" dirty="0" smtClean="0"/>
              <a:t>Pointers can make function calling more efficient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C154A-D965-4957-A195-A78869A1AC0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struct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Support user defined structured record</a:t>
            </a:r>
          </a:p>
          <a:p>
            <a:pPr lvl="1"/>
            <a:r>
              <a:rPr lang="en-GB" dirty="0" smtClean="0"/>
              <a:t>To implement  simple form of </a:t>
            </a:r>
            <a:r>
              <a:rPr lang="en-GB" dirty="0" smtClean="0">
                <a:solidFill>
                  <a:srgbClr val="FF0000"/>
                </a:solidFill>
              </a:rPr>
              <a:t>data abstraction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Note: Object oriented Programming language provides stronger support of data abstraction with classes.</a:t>
            </a:r>
          </a:p>
          <a:p>
            <a:r>
              <a:rPr lang="en-GB" dirty="0" smtClean="0"/>
              <a:t>A </a:t>
            </a:r>
            <a:r>
              <a:rPr lang="en-GB" dirty="0" err="1" smtClean="0"/>
              <a:t>struct</a:t>
            </a:r>
            <a:r>
              <a:rPr lang="en-GB" dirty="0" smtClean="0"/>
              <a:t> declaration defines a new structured data type with</a:t>
            </a:r>
          </a:p>
          <a:p>
            <a:pPr lvl="1"/>
            <a:r>
              <a:rPr lang="en-GB" dirty="0" smtClean="0"/>
              <a:t>unique type name</a:t>
            </a:r>
          </a:p>
          <a:p>
            <a:pPr lvl="1"/>
            <a:r>
              <a:rPr lang="en-GB" dirty="0"/>
              <a:t>r</a:t>
            </a:r>
            <a:r>
              <a:rPr lang="en-GB" dirty="0" smtClean="0"/>
              <a:t>ecord fields </a:t>
            </a:r>
          </a:p>
          <a:p>
            <a:pPr marL="146050" indent="0">
              <a:buNone/>
            </a:pPr>
            <a:r>
              <a:rPr lang="en-GB" dirty="0" err="1" smtClean="0">
                <a:solidFill>
                  <a:srgbClr val="FFFF00"/>
                </a:solidFill>
              </a:rPr>
              <a:t>struct</a:t>
            </a:r>
            <a:r>
              <a:rPr lang="en-GB" dirty="0" smtClean="0">
                <a:solidFill>
                  <a:srgbClr val="FFFF00"/>
                </a:solidFill>
              </a:rPr>
              <a:t> account </a:t>
            </a:r>
            <a:r>
              <a:rPr lang="en-GB" dirty="0" smtClean="0"/>
              <a:t>{		         /* type declaration */</a:t>
            </a:r>
          </a:p>
          <a:p>
            <a:pPr marL="146050" indent="0">
              <a:buNone/>
            </a:pPr>
            <a:r>
              <a:rPr lang="en-GB" dirty="0"/>
              <a:t>	</a:t>
            </a:r>
            <a:r>
              <a:rPr lang="en-GB" dirty="0" smtClean="0"/>
              <a:t>char </a:t>
            </a:r>
            <a:r>
              <a:rPr lang="en-GB" dirty="0" err="1" smtClean="0"/>
              <a:t>user_name</a:t>
            </a:r>
            <a:r>
              <a:rPr lang="en-GB" dirty="0" smtClean="0"/>
              <a:t>[50];</a:t>
            </a:r>
          </a:p>
          <a:p>
            <a:pPr marL="146050" indent="0">
              <a:buNone/>
            </a:pPr>
            <a:r>
              <a:rPr lang="en-GB" dirty="0"/>
              <a:t>	</a:t>
            </a:r>
            <a:r>
              <a:rPr lang="en-GB" dirty="0" smtClean="0"/>
              <a:t>char </a:t>
            </a:r>
            <a:r>
              <a:rPr lang="en-GB" dirty="0" err="1" smtClean="0"/>
              <a:t>login_id</a:t>
            </a:r>
            <a:r>
              <a:rPr lang="en-GB" dirty="0" smtClean="0"/>
              <a:t>[25];</a:t>
            </a:r>
          </a:p>
          <a:p>
            <a:pPr marL="146050" indent="0">
              <a:buNone/>
            </a:pPr>
            <a:r>
              <a:rPr lang="en-GB" dirty="0"/>
              <a:t>	</a:t>
            </a:r>
            <a:r>
              <a:rPr lang="en-GB" dirty="0" smtClean="0"/>
              <a:t>char password[25]; </a:t>
            </a:r>
          </a:p>
          <a:p>
            <a:pPr marL="146050" indent="0">
              <a:buNone/>
            </a:pPr>
            <a:r>
              <a:rPr lang="en-GB" dirty="0"/>
              <a:t>	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account_no</a:t>
            </a:r>
            <a:r>
              <a:rPr lang="en-GB" dirty="0" smtClean="0"/>
              <a:t> ;</a:t>
            </a:r>
          </a:p>
          <a:p>
            <a:pPr marL="146050" indent="0">
              <a:buNone/>
            </a:pPr>
            <a:r>
              <a:rPr lang="en-GB" dirty="0" smtClean="0"/>
              <a:t>} ;</a:t>
            </a:r>
          </a:p>
          <a:p>
            <a:pPr marL="146050" indent="0">
              <a:buNone/>
            </a:pPr>
            <a:r>
              <a:rPr lang="en-GB" dirty="0" err="1" smtClean="0">
                <a:solidFill>
                  <a:srgbClr val="FFFF00"/>
                </a:solidFill>
              </a:rPr>
              <a:t>struct</a:t>
            </a:r>
            <a:r>
              <a:rPr lang="en-GB" dirty="0" smtClean="0">
                <a:solidFill>
                  <a:srgbClr val="FFFF00"/>
                </a:solidFill>
              </a:rPr>
              <a:t> account </a:t>
            </a:r>
            <a:r>
              <a:rPr lang="en-GB" dirty="0" smtClean="0"/>
              <a:t>user1, user2, user3;  /* variables declaration*/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83CE9-7A8B-45BA-A412-63E4D2FD1A6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0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typedef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Use </a:t>
            </a:r>
            <a:r>
              <a:rPr lang="en-GB" dirty="0" err="1" smtClean="0"/>
              <a:t>typedef</a:t>
            </a:r>
            <a:r>
              <a:rPr lang="en-GB" dirty="0" smtClean="0"/>
              <a:t> to make handling of </a:t>
            </a:r>
            <a:r>
              <a:rPr lang="en-GB" dirty="0" err="1" smtClean="0"/>
              <a:t>struct</a:t>
            </a:r>
            <a:r>
              <a:rPr lang="en-GB" dirty="0" smtClean="0"/>
              <a:t> data type easier</a:t>
            </a:r>
          </a:p>
          <a:p>
            <a:r>
              <a:rPr lang="en-GB" dirty="0" smtClean="0"/>
              <a:t>For example</a:t>
            </a:r>
          </a:p>
          <a:p>
            <a:pPr marL="449263" lvl="1" indent="0">
              <a:buNone/>
            </a:pPr>
            <a:r>
              <a:rPr lang="en-GB" dirty="0" smtClean="0"/>
              <a:t> </a:t>
            </a:r>
            <a:r>
              <a:rPr lang="en-GB" dirty="0" err="1"/>
              <a:t>struct</a:t>
            </a:r>
            <a:r>
              <a:rPr lang="en-GB" dirty="0"/>
              <a:t> account {</a:t>
            </a:r>
          </a:p>
          <a:p>
            <a:pPr marL="449263" lvl="1" indent="0">
              <a:buNone/>
            </a:pPr>
            <a:r>
              <a:rPr lang="en-GB" dirty="0"/>
              <a:t>	char </a:t>
            </a:r>
            <a:r>
              <a:rPr lang="en-GB" dirty="0" err="1"/>
              <a:t>user_name</a:t>
            </a:r>
            <a:r>
              <a:rPr lang="en-GB" dirty="0"/>
              <a:t>[50];</a:t>
            </a:r>
          </a:p>
          <a:p>
            <a:pPr marL="449263" lvl="1" indent="0">
              <a:buNone/>
            </a:pPr>
            <a:r>
              <a:rPr lang="en-GB" dirty="0"/>
              <a:t>	char </a:t>
            </a:r>
            <a:r>
              <a:rPr lang="en-GB" dirty="0" err="1"/>
              <a:t>login_id</a:t>
            </a:r>
            <a:r>
              <a:rPr lang="en-GB" dirty="0"/>
              <a:t>[25];</a:t>
            </a:r>
          </a:p>
          <a:p>
            <a:pPr marL="449263" lvl="1" indent="0">
              <a:buNone/>
            </a:pPr>
            <a:r>
              <a:rPr lang="en-GB" dirty="0"/>
              <a:t>	char password[25]; </a:t>
            </a:r>
          </a:p>
          <a:p>
            <a:pPr marL="449263" lvl="1" indent="0">
              <a:buNone/>
            </a:pPr>
            <a:r>
              <a:rPr lang="en-GB" dirty="0"/>
              <a:t>	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account_no</a:t>
            </a:r>
            <a:r>
              <a:rPr lang="en-GB" dirty="0"/>
              <a:t> ;</a:t>
            </a:r>
          </a:p>
          <a:p>
            <a:pPr marL="449263" lvl="1" indent="0">
              <a:buNone/>
            </a:pPr>
            <a:r>
              <a:rPr lang="en-GB" dirty="0"/>
              <a:t>} </a:t>
            </a:r>
            <a:r>
              <a:rPr lang="en-GB" dirty="0" smtClean="0"/>
              <a:t>;</a:t>
            </a:r>
          </a:p>
          <a:p>
            <a:pPr marL="449263" lvl="1" indent="0">
              <a:buNone/>
            </a:pPr>
            <a:r>
              <a:rPr lang="en-GB" dirty="0" err="1" smtClean="0">
                <a:solidFill>
                  <a:srgbClr val="FFFF00"/>
                </a:solidFill>
              </a:rPr>
              <a:t>typedef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 smtClean="0"/>
              <a:t>struct</a:t>
            </a:r>
            <a:r>
              <a:rPr lang="en-GB" dirty="0" smtClean="0"/>
              <a:t> account  </a:t>
            </a:r>
            <a:r>
              <a:rPr lang="en-GB" dirty="0" smtClean="0">
                <a:solidFill>
                  <a:srgbClr val="FFFF00"/>
                </a:solidFill>
              </a:rPr>
              <a:t>Acct</a:t>
            </a:r>
            <a:r>
              <a:rPr lang="en-GB" dirty="0" smtClean="0"/>
              <a:t>; </a:t>
            </a:r>
            <a:endParaRPr lang="en-GB" dirty="0"/>
          </a:p>
          <a:p>
            <a:pPr marL="449263" lvl="1" indent="0">
              <a:buNone/>
            </a:pPr>
            <a:r>
              <a:rPr lang="en-GB" dirty="0" smtClean="0">
                <a:solidFill>
                  <a:srgbClr val="FFFF00"/>
                </a:solidFill>
              </a:rPr>
              <a:t>Acct</a:t>
            </a:r>
            <a:r>
              <a:rPr lang="en-GB" dirty="0" smtClean="0"/>
              <a:t> dism2A01[21] </a:t>
            </a:r>
            <a:r>
              <a:rPr lang="en-GB" dirty="0"/>
              <a:t>, </a:t>
            </a:r>
            <a:r>
              <a:rPr lang="en-GB" dirty="0" smtClean="0"/>
              <a:t>dism2A02[18];</a:t>
            </a:r>
            <a:endParaRPr lang="en-GB" dirty="0"/>
          </a:p>
          <a:p>
            <a:r>
              <a:rPr lang="en-GB" dirty="0" smtClean="0"/>
              <a:t>/* </a:t>
            </a:r>
            <a:r>
              <a:rPr lang="en-GB" dirty="0" smtClean="0">
                <a:solidFill>
                  <a:srgbClr val="FFFF00"/>
                </a:solidFill>
              </a:rPr>
              <a:t>Acct</a:t>
            </a:r>
            <a:r>
              <a:rPr lang="en-GB" dirty="0" smtClean="0"/>
              <a:t> is equivalent to </a:t>
            </a:r>
            <a:r>
              <a:rPr lang="en-GB" dirty="0" err="1" smtClean="0">
                <a:solidFill>
                  <a:srgbClr val="FFFF00"/>
                </a:solidFill>
              </a:rPr>
              <a:t>struct</a:t>
            </a:r>
            <a:r>
              <a:rPr lang="en-GB" dirty="0" smtClean="0">
                <a:solidFill>
                  <a:srgbClr val="FFFF00"/>
                </a:solidFill>
              </a:rPr>
              <a:t> account </a:t>
            </a:r>
            <a:r>
              <a:rPr lang="en-GB" dirty="0" smtClean="0"/>
              <a:t>*/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83CE9-7A8B-45BA-A412-63E4D2FD1A6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1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Passing </a:t>
            </a:r>
            <a:r>
              <a:rPr lang="en-US" dirty="0" err="1" smtClean="0"/>
              <a:t>struct</a:t>
            </a:r>
            <a:r>
              <a:rPr lang="en-US" dirty="0" smtClean="0"/>
              <a:t> pointer to calling function 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Supposing we need to implement a function to </a:t>
            </a:r>
          </a:p>
          <a:p>
            <a:pPr lvl="1"/>
            <a:r>
              <a:rPr lang="en-GB" dirty="0" smtClean="0"/>
              <a:t>Reset the </a:t>
            </a:r>
            <a:r>
              <a:rPr lang="en-GB" dirty="0" err="1" smtClean="0"/>
              <a:t>account_no</a:t>
            </a:r>
            <a:r>
              <a:rPr lang="en-GB" dirty="0" smtClean="0"/>
              <a:t> field to zero for a given </a:t>
            </a:r>
            <a:r>
              <a:rPr lang="en-GB" dirty="0" err="1" smtClean="0"/>
              <a:t>struct</a:t>
            </a:r>
            <a:r>
              <a:rPr lang="en-GB" dirty="0" smtClean="0"/>
              <a:t>.</a:t>
            </a:r>
          </a:p>
          <a:p>
            <a:r>
              <a:rPr lang="en-GB" dirty="0" smtClean="0"/>
              <a:t>Examine and compare the following two reset functions</a:t>
            </a:r>
          </a:p>
          <a:p>
            <a:pPr>
              <a:buFont typeface="Wingdings 2" pitchFamily="18" charset="2"/>
              <a:buNone/>
            </a:pPr>
            <a:r>
              <a:rPr lang="en-GB" dirty="0" smtClean="0"/>
              <a:t>	void reset( Acct </a:t>
            </a:r>
            <a:r>
              <a:rPr lang="en-GB" dirty="0" err="1" smtClean="0"/>
              <a:t>acctrec</a:t>
            </a:r>
            <a:r>
              <a:rPr lang="en-GB" dirty="0" smtClean="0"/>
              <a:t> ) {</a:t>
            </a:r>
          </a:p>
          <a:p>
            <a:pPr>
              <a:buFont typeface="Wingdings 2" pitchFamily="18" charset="2"/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err="1" smtClean="0"/>
              <a:t>acctrec.acount_no</a:t>
            </a:r>
            <a:r>
              <a:rPr lang="en-GB" dirty="0" smtClean="0"/>
              <a:t> = 0;</a:t>
            </a:r>
          </a:p>
          <a:p>
            <a:pPr>
              <a:buFont typeface="Wingdings 2" pitchFamily="18" charset="2"/>
              <a:buNone/>
            </a:pPr>
            <a:r>
              <a:rPr lang="en-GB" dirty="0" smtClean="0"/>
              <a:t>	}</a:t>
            </a:r>
          </a:p>
          <a:p>
            <a:pPr>
              <a:buFont typeface="Wingdings 2" pitchFamily="18" charset="2"/>
              <a:buNone/>
            </a:pPr>
            <a:r>
              <a:rPr lang="en-GB" dirty="0"/>
              <a:t>	</a:t>
            </a:r>
            <a:r>
              <a:rPr lang="en-GB" dirty="0" smtClean="0"/>
              <a:t>void reset2( Acct *</a:t>
            </a:r>
            <a:r>
              <a:rPr lang="en-GB" dirty="0" err="1" smtClean="0"/>
              <a:t>accptr</a:t>
            </a:r>
            <a:r>
              <a:rPr lang="en-GB" dirty="0" smtClean="0"/>
              <a:t> ) {</a:t>
            </a:r>
          </a:p>
          <a:p>
            <a:pPr>
              <a:buFont typeface="Wingdings 2" pitchFamily="18" charset="2"/>
              <a:buNone/>
            </a:pPr>
            <a:r>
              <a:rPr lang="en-GB" dirty="0"/>
              <a:t>	</a:t>
            </a:r>
            <a:r>
              <a:rPr lang="en-GB" dirty="0" smtClean="0"/>
              <a:t>	(*</a:t>
            </a:r>
            <a:r>
              <a:rPr lang="en-GB" dirty="0" err="1" smtClean="0"/>
              <a:t>accptr</a:t>
            </a:r>
            <a:r>
              <a:rPr lang="en-GB" dirty="0" smtClean="0"/>
              <a:t>).</a:t>
            </a:r>
            <a:r>
              <a:rPr lang="en-GB" dirty="0" err="1" smtClean="0"/>
              <a:t>account_no</a:t>
            </a:r>
            <a:r>
              <a:rPr lang="en-GB" dirty="0" smtClean="0"/>
              <a:t> = 0; </a:t>
            </a:r>
          </a:p>
          <a:p>
            <a:pPr>
              <a:buFont typeface="Wingdings 2" pitchFamily="18" charset="2"/>
              <a:buNone/>
            </a:pPr>
            <a:r>
              <a:rPr lang="en-GB" dirty="0"/>
              <a:t>	</a:t>
            </a:r>
            <a:r>
              <a:rPr lang="en-GB" dirty="0" smtClean="0"/>
              <a:t>}</a:t>
            </a:r>
            <a:endParaRPr lang="en-US" dirty="0" smtClean="0"/>
          </a:p>
          <a:p>
            <a:pPr>
              <a:buFont typeface="Wingdings 2" pitchFamily="18" charset="2"/>
              <a:buNone/>
            </a:pPr>
            <a:endParaRPr lang="en-GB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229970" y="2314984"/>
            <a:ext cx="5334000" cy="378565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r</a:t>
            </a:r>
            <a:r>
              <a:rPr lang="en-GB" sz="2000" dirty="0" smtClean="0">
                <a:solidFill>
                  <a:schemeClr val="bg1"/>
                </a:solidFill>
              </a:rPr>
              <a:t>eset() – entire Acct record is copied to the calling function. Modification made only applies to the copied version. It costs more of the temporary storage space and </a:t>
            </a:r>
            <a:r>
              <a:rPr lang="en-GB" sz="2000" dirty="0" err="1" smtClean="0">
                <a:solidFill>
                  <a:schemeClr val="bg1"/>
                </a:solidFill>
              </a:rPr>
              <a:t>cpu</a:t>
            </a:r>
            <a:r>
              <a:rPr lang="en-GB" sz="2000" dirty="0" smtClean="0">
                <a:solidFill>
                  <a:schemeClr val="bg1"/>
                </a:solidFill>
              </a:rPr>
              <a:t> time, while not able to accomplish the 'reset' job.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r</a:t>
            </a:r>
            <a:r>
              <a:rPr lang="en-GB" sz="2000" dirty="0" smtClean="0">
                <a:solidFill>
                  <a:schemeClr val="bg1"/>
                </a:solidFill>
              </a:rPr>
              <a:t>eset2() – only 'copy' the address of the target Acct record to the calling function. It takes less temporary storage, less </a:t>
            </a:r>
            <a:r>
              <a:rPr lang="en-GB" sz="2000" dirty="0" err="1" smtClean="0">
                <a:solidFill>
                  <a:schemeClr val="bg1"/>
                </a:solidFill>
              </a:rPr>
              <a:t>cpu</a:t>
            </a:r>
            <a:r>
              <a:rPr lang="en-GB" sz="2000" dirty="0" smtClean="0">
                <a:solidFill>
                  <a:schemeClr val="bg1"/>
                </a:solidFill>
              </a:rPr>
              <a:t> time, while it allow the calling function to reset the target record fields within the function, mission accomplished !  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C154A-D965-4957-A195-A78869A1AC0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struct</a:t>
            </a:r>
            <a:r>
              <a:rPr lang="en-US" dirty="0" smtClean="0"/>
              <a:t> field access operators  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419100" lvl="1" indent="-382588">
              <a:buSzPct val="80000"/>
              <a:buFont typeface="Wingdings 2" pitchFamily="18" charset="2"/>
              <a:buChar char=""/>
            </a:pPr>
            <a:r>
              <a:rPr lang="en-GB" sz="2400" dirty="0" smtClean="0"/>
              <a:t>In the previous sample codes</a:t>
            </a:r>
          </a:p>
          <a:p>
            <a:pPr marL="701675" lvl="2" indent="-382588">
              <a:buSzPct val="80000"/>
              <a:buFont typeface="Wingdings 2" pitchFamily="18" charset="2"/>
              <a:buChar char=""/>
            </a:pPr>
            <a:r>
              <a:rPr lang="en-GB" sz="2000" dirty="0" smtClean="0"/>
              <a:t>The Dot . </a:t>
            </a:r>
            <a:r>
              <a:rPr lang="en-GB" sz="2000" dirty="0"/>
              <a:t>is the </a:t>
            </a:r>
            <a:r>
              <a:rPr lang="en-GB" sz="2000" dirty="0" smtClean="0"/>
              <a:t>field </a:t>
            </a:r>
            <a:r>
              <a:rPr lang="en-GB" sz="2000" dirty="0"/>
              <a:t>access </a:t>
            </a:r>
            <a:r>
              <a:rPr lang="en-GB" sz="2000" dirty="0" smtClean="0"/>
              <a:t>operator</a:t>
            </a:r>
          </a:p>
          <a:p>
            <a:pPr marL="593724" lvl="3" indent="0">
              <a:buSzPct val="80000"/>
              <a:buNone/>
            </a:pPr>
            <a:r>
              <a:rPr lang="en-GB" sz="1600" dirty="0" smtClean="0"/>
              <a:t>	</a:t>
            </a:r>
            <a:r>
              <a:rPr lang="en-GB" sz="1600" dirty="0" err="1" smtClean="0"/>
              <a:t>acctrec.acount_no</a:t>
            </a:r>
            <a:r>
              <a:rPr lang="en-GB" sz="1600" dirty="0" smtClean="0"/>
              <a:t> </a:t>
            </a:r>
            <a:r>
              <a:rPr lang="en-GB" sz="1600" dirty="0"/>
              <a:t>= 0;</a:t>
            </a:r>
          </a:p>
          <a:p>
            <a:pPr marL="593724" lvl="3" indent="0">
              <a:buSzPct val="80000"/>
              <a:buNone/>
            </a:pPr>
            <a:r>
              <a:rPr lang="en-GB" sz="1600" dirty="0" smtClean="0"/>
              <a:t>	(*</a:t>
            </a:r>
            <a:r>
              <a:rPr lang="en-GB" sz="1600" dirty="0" err="1" smtClean="0"/>
              <a:t>accptr</a:t>
            </a:r>
            <a:r>
              <a:rPr lang="en-GB" sz="1600" dirty="0" smtClean="0"/>
              <a:t>).</a:t>
            </a:r>
            <a:r>
              <a:rPr lang="en-GB" sz="1600" dirty="0" err="1" smtClean="0"/>
              <a:t>acount_no</a:t>
            </a:r>
            <a:r>
              <a:rPr lang="en-GB" sz="1600" dirty="0" smtClean="0"/>
              <a:t> </a:t>
            </a:r>
            <a:r>
              <a:rPr lang="en-GB" sz="1600" dirty="0"/>
              <a:t>= 0</a:t>
            </a:r>
            <a:r>
              <a:rPr lang="en-GB" sz="1600" dirty="0" smtClean="0"/>
              <a:t>;</a:t>
            </a:r>
            <a:endParaRPr lang="en-GB" dirty="0" smtClean="0"/>
          </a:p>
          <a:p>
            <a:r>
              <a:rPr lang="en-GB" dirty="0" smtClean="0"/>
              <a:t>-&gt; is also a field access operator</a:t>
            </a:r>
          </a:p>
          <a:p>
            <a:pPr lvl="1"/>
            <a:r>
              <a:rPr lang="en-GB" dirty="0" smtClean="0"/>
              <a:t>It is useful when dealing with </a:t>
            </a:r>
            <a:r>
              <a:rPr lang="en-GB" dirty="0" err="1" smtClean="0"/>
              <a:t>struct</a:t>
            </a:r>
            <a:r>
              <a:rPr lang="en-GB" dirty="0" smtClean="0"/>
              <a:t> pointer. </a:t>
            </a:r>
          </a:p>
          <a:p>
            <a:pPr marL="419100" lvl="1" indent="-382588">
              <a:buSzPct val="80000"/>
              <a:buFont typeface="Wingdings 2" pitchFamily="18" charset="2"/>
              <a:buChar char=""/>
            </a:pPr>
            <a:r>
              <a:rPr lang="en-GB" sz="2400" dirty="0" smtClean="0"/>
              <a:t>Given </a:t>
            </a:r>
            <a:r>
              <a:rPr lang="en-GB" sz="2400" dirty="0"/>
              <a:t>a </a:t>
            </a:r>
            <a:r>
              <a:rPr lang="en-GB" sz="2400" dirty="0" err="1"/>
              <a:t>struct</a:t>
            </a:r>
            <a:r>
              <a:rPr lang="en-GB" sz="2400" dirty="0"/>
              <a:t> variable - student</a:t>
            </a:r>
          </a:p>
          <a:p>
            <a:pPr marL="419100" lvl="1" indent="-382588">
              <a:buSzPct val="80000"/>
              <a:buFont typeface="Wingdings 2" pitchFamily="18" charset="2"/>
              <a:buChar char=""/>
            </a:pPr>
            <a:r>
              <a:rPr lang="en-GB" sz="2400" dirty="0"/>
              <a:t>Given a </a:t>
            </a:r>
            <a:r>
              <a:rPr lang="en-GB" sz="2400" dirty="0" err="1"/>
              <a:t>struct</a:t>
            </a:r>
            <a:r>
              <a:rPr lang="en-GB" sz="2400" dirty="0"/>
              <a:t> pointer – </a:t>
            </a:r>
            <a:r>
              <a:rPr lang="en-GB" sz="2400" dirty="0" err="1"/>
              <a:t>stdptr</a:t>
            </a:r>
            <a:endParaRPr lang="en-GB" sz="2400" dirty="0"/>
          </a:p>
          <a:p>
            <a:pPr marL="449263" lvl="1" indent="0">
              <a:buNone/>
            </a:pPr>
            <a:r>
              <a:rPr lang="en-GB" dirty="0" smtClean="0"/>
              <a:t>and </a:t>
            </a:r>
            <a:r>
              <a:rPr lang="en-GB" dirty="0" err="1" smtClean="0"/>
              <a:t>stdptr</a:t>
            </a:r>
            <a:r>
              <a:rPr lang="en-GB" dirty="0" smtClean="0"/>
              <a:t> = &amp;student </a:t>
            </a:r>
          </a:p>
          <a:p>
            <a:r>
              <a:rPr lang="en-GB" dirty="0" smtClean="0"/>
              <a:t>The following four expressions are doing the same thing !</a:t>
            </a:r>
          </a:p>
          <a:p>
            <a:pPr lvl="1"/>
            <a:r>
              <a:rPr lang="en-GB" sz="2200" dirty="0" err="1" smtClean="0"/>
              <a:t>student.account_no</a:t>
            </a:r>
            <a:r>
              <a:rPr lang="en-GB" sz="2200" dirty="0" smtClean="0"/>
              <a:t> = 0;</a:t>
            </a:r>
          </a:p>
          <a:p>
            <a:pPr lvl="1"/>
            <a:r>
              <a:rPr lang="en-GB" sz="2200" dirty="0" smtClean="0"/>
              <a:t>(*</a:t>
            </a:r>
            <a:r>
              <a:rPr lang="en-GB" sz="2200" dirty="0" err="1" smtClean="0"/>
              <a:t>stdptr</a:t>
            </a:r>
            <a:r>
              <a:rPr lang="en-GB" sz="2200" dirty="0" smtClean="0"/>
              <a:t>).</a:t>
            </a:r>
            <a:r>
              <a:rPr lang="en-GB" sz="2200" dirty="0" err="1" smtClean="0"/>
              <a:t>account_no</a:t>
            </a:r>
            <a:r>
              <a:rPr lang="en-GB" sz="2200" dirty="0" smtClean="0"/>
              <a:t> = 0;</a:t>
            </a:r>
            <a:endParaRPr lang="en-GB" sz="2200" dirty="0"/>
          </a:p>
          <a:p>
            <a:pPr lvl="1"/>
            <a:r>
              <a:rPr lang="en-GB" sz="2200" dirty="0" err="1" smtClean="0"/>
              <a:t>stdptr</a:t>
            </a:r>
            <a:r>
              <a:rPr lang="en-GB" sz="2200" dirty="0" smtClean="0"/>
              <a:t>-&gt;</a:t>
            </a:r>
            <a:r>
              <a:rPr lang="en-GB" sz="2200" dirty="0" err="1" smtClean="0"/>
              <a:t>account_no</a:t>
            </a:r>
            <a:r>
              <a:rPr lang="en-GB" sz="2200" dirty="0" smtClean="0"/>
              <a:t> </a:t>
            </a:r>
            <a:r>
              <a:rPr lang="en-GB" sz="2200" dirty="0"/>
              <a:t>= 0</a:t>
            </a:r>
            <a:r>
              <a:rPr lang="en-GB" sz="2200" dirty="0" smtClean="0"/>
              <a:t>;</a:t>
            </a:r>
          </a:p>
          <a:p>
            <a:pPr lvl="1"/>
            <a:r>
              <a:rPr lang="en-GB" sz="2200" dirty="0" smtClean="0"/>
              <a:t>(&amp;student)-&gt;</a:t>
            </a:r>
            <a:r>
              <a:rPr lang="en-GB" sz="2200" dirty="0" err="1" smtClean="0"/>
              <a:t>account_no</a:t>
            </a:r>
            <a:r>
              <a:rPr lang="en-GB" sz="2200" dirty="0"/>
              <a:t> </a:t>
            </a:r>
            <a:r>
              <a:rPr lang="en-GB" sz="2200" dirty="0" smtClean="0"/>
              <a:t>= 0;</a:t>
            </a:r>
          </a:p>
          <a:p>
            <a:pPr>
              <a:buFont typeface="Wingdings 2" pitchFamily="18" charset="2"/>
              <a:buNone/>
            </a:pPr>
            <a:endParaRPr lang="en-GB" dirty="0" smtClean="0"/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>
              <a:buFont typeface="Wingdings 2" pitchFamily="18" charset="2"/>
              <a:buNone/>
            </a:pPr>
            <a:endParaRPr lang="en-GB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C154A-D965-4957-A195-A78869A1AC0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Arrays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GB" dirty="0" smtClean="0"/>
              <a:t>Arrays are a list of variables with the same data type. 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GB" sz="3000" dirty="0" err="1" smtClean="0"/>
              <a:t>int</a:t>
            </a:r>
            <a:r>
              <a:rPr lang="en-GB" sz="3000" dirty="0" smtClean="0"/>
              <a:t> x1, x2, x3 ; // 3 integers in 3 variables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GB" sz="3000" dirty="0" err="1" smtClean="0"/>
              <a:t>int</a:t>
            </a:r>
            <a:r>
              <a:rPr lang="en-GB" sz="3000" dirty="0" smtClean="0"/>
              <a:t> x[3]; // we can keep them in one list</a:t>
            </a:r>
          </a:p>
          <a:p>
            <a:pPr eaLnBrk="1" hangingPunct="1"/>
            <a:r>
              <a:rPr lang="en-SG" dirty="0" smtClean="0"/>
              <a:t>It enables an easier way to access to  the stored values </a:t>
            </a:r>
          </a:p>
          <a:p>
            <a:pPr eaLnBrk="1" hangingPunct="1"/>
            <a:endParaRPr lang="en-GB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C154A-D965-4957-A195-A78869A1AC0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78630"/>
              </p:ext>
            </p:extLst>
          </p:nvPr>
        </p:nvGraphicFramePr>
        <p:xfrm>
          <a:off x="1447800" y="4708842"/>
          <a:ext cx="6324600" cy="1599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300"/>
                <a:gridCol w="3162300"/>
              </a:tblGrid>
              <a:tr h="1599883">
                <a:tc>
                  <a:txBody>
                    <a:bodyPr/>
                    <a:lstStyle/>
                    <a:p>
                      <a:pPr marL="180975" lvl="1" indent="0" eaLnBrk="1" hangingPunct="1"/>
                      <a:endParaRPr lang="en-SG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180975" lvl="1" indent="0" eaLnBrk="1" hangingPunct="1"/>
                      <a:r>
                        <a:rPr lang="en-SG" sz="160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SG" sz="16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("%d\n",x1); </a:t>
                      </a:r>
                    </a:p>
                    <a:p>
                      <a:pPr marL="180975" lvl="1" indent="0" eaLnBrk="1" hangingPunct="1"/>
                      <a:r>
                        <a:rPr lang="en-SG" sz="160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SG" sz="16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("%d\n",x2); </a:t>
                      </a:r>
                    </a:p>
                    <a:p>
                      <a:pPr marL="180975" lvl="1" indent="0" eaLnBrk="1" hangingPunct="1"/>
                      <a:r>
                        <a:rPr lang="en-SG" sz="160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SG" sz="16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("%d\n",x3);</a:t>
                      </a:r>
                      <a:endParaRPr lang="en-US" sz="1600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indent="0"/>
                      <a:endParaRPr lang="en-SG" dirty="0" smtClean="0"/>
                    </a:p>
                    <a:p>
                      <a:pPr marL="180975" indent="0"/>
                      <a:r>
                        <a:rPr lang="en-SG" sz="1600" b="1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SG" sz="1600" b="1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SG" sz="1600" b="1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SG" sz="1600" b="1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180975" indent="0"/>
                      <a:r>
                        <a:rPr lang="en-SG" sz="1600" b="1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SG" sz="1600" b="1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SG" sz="1600" b="1" baseline="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SG" sz="1600" b="1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=0;i&lt;3;i++) {</a:t>
                      </a:r>
                    </a:p>
                    <a:p>
                      <a:pPr marL="180975" indent="0"/>
                      <a:r>
                        <a:rPr lang="en-SG" sz="1600" b="1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SG" sz="1600" b="1" baseline="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SG" sz="1600" b="1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("%d\</a:t>
                      </a:r>
                      <a:r>
                        <a:rPr lang="en-SG" sz="1600" b="1" baseline="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n",x</a:t>
                      </a:r>
                      <a:r>
                        <a:rPr lang="en-SG" sz="1600" b="1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SG" sz="1600" b="1" baseline="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SG" sz="1600" b="1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]);</a:t>
                      </a:r>
                    </a:p>
                    <a:p>
                      <a:pPr marL="180975" indent="0"/>
                      <a:r>
                        <a:rPr lang="en-SG" sz="1600" b="1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SG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Arrays - Declaration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An array is easily declared</a:t>
            </a:r>
          </a:p>
          <a:p>
            <a:pPr eaLnBrk="1" hangingPunct="1"/>
            <a:endParaRPr lang="en-GB" dirty="0" smtClean="0"/>
          </a:p>
          <a:p>
            <a:pPr lvl="1" eaLnBrk="1" hangingPunct="1"/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intArray</a:t>
            </a:r>
            <a:r>
              <a:rPr lang="en-GB" dirty="0" smtClean="0"/>
              <a:t>[10];   // index range 0 to 9</a:t>
            </a:r>
          </a:p>
          <a:p>
            <a:pPr lvl="1" eaLnBrk="1" hangingPunct="1"/>
            <a:r>
              <a:rPr lang="en-GB" dirty="0" smtClean="0"/>
              <a:t>float </a:t>
            </a:r>
            <a:r>
              <a:rPr lang="en-GB" dirty="0" err="1" smtClean="0"/>
              <a:t>floatArray</a:t>
            </a:r>
            <a:r>
              <a:rPr lang="en-GB" dirty="0" smtClean="0"/>
              <a:t>[200];</a:t>
            </a:r>
          </a:p>
          <a:p>
            <a:pPr lvl="1" eaLnBrk="1" hangingPunct="1"/>
            <a:r>
              <a:rPr lang="en-GB" dirty="0" smtClean="0"/>
              <a:t>char </a:t>
            </a:r>
            <a:r>
              <a:rPr lang="en-GB" dirty="0" err="1" smtClean="0"/>
              <a:t>charArray</a:t>
            </a:r>
            <a:r>
              <a:rPr lang="en-GB" dirty="0" smtClean="0"/>
              <a:t>[3];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/>
              <a:t>A</a:t>
            </a:r>
            <a:r>
              <a:rPr lang="en-GB" dirty="0" smtClean="0"/>
              <a:t>rray index starts from 0 in C</a:t>
            </a:r>
          </a:p>
          <a:p>
            <a:pPr lvl="1" eaLnBrk="1" hangingPunct="1"/>
            <a:r>
              <a:rPr lang="en-GB" dirty="0" smtClean="0"/>
              <a:t>Many of the programming languages later than C follow  this approach.</a:t>
            </a:r>
          </a:p>
          <a:p>
            <a:pPr marL="449263" lvl="1" indent="0" eaLnBrk="1" hangingPunct="1">
              <a:buNone/>
            </a:pPr>
            <a:endParaRPr lang="en-GB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C154A-D965-4957-A195-A78869A1AC0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Arrays - Initializing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An array can be initialized in a few different manners</a:t>
            </a:r>
          </a:p>
          <a:p>
            <a:pPr eaLnBrk="1" hangingPunct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intArray</a:t>
            </a:r>
            <a:r>
              <a:rPr lang="en-US" dirty="0" smtClean="0"/>
              <a:t>[3] = {1, 2, 3}; </a:t>
            </a:r>
          </a:p>
          <a:p>
            <a:pPr eaLnBrk="1" hangingPunct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intArray</a:t>
            </a:r>
            <a:r>
              <a:rPr lang="en-US" dirty="0" smtClean="0"/>
              <a:t>[3];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	</a:t>
            </a:r>
            <a:r>
              <a:rPr lang="en-US" dirty="0" err="1" smtClean="0"/>
              <a:t>intArray</a:t>
            </a:r>
            <a:r>
              <a:rPr lang="en-US" dirty="0" smtClean="0"/>
              <a:t>[0] = 1;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	</a:t>
            </a:r>
            <a:r>
              <a:rPr lang="en-US" dirty="0" err="1" smtClean="0"/>
              <a:t>intArray</a:t>
            </a:r>
            <a:r>
              <a:rPr lang="en-US" dirty="0" smtClean="0"/>
              <a:t>[1] = 2;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	</a:t>
            </a:r>
            <a:r>
              <a:rPr lang="en-US" dirty="0" err="1" smtClean="0"/>
              <a:t>intArray</a:t>
            </a:r>
            <a:r>
              <a:rPr lang="en-US" dirty="0" smtClean="0"/>
              <a:t>[2] = 3;</a:t>
            </a:r>
          </a:p>
          <a:p>
            <a:pPr eaLnBrk="1" hangingPunct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intArray</a:t>
            </a:r>
            <a:r>
              <a:rPr lang="en-US" dirty="0"/>
              <a:t>[] = {1, 2, 3}; // size is </a:t>
            </a:r>
            <a:r>
              <a:rPr lang="en-US" dirty="0" smtClean="0"/>
              <a:t>omitted</a:t>
            </a:r>
            <a:endParaRPr lang="en-US" dirty="0"/>
          </a:p>
          <a:p>
            <a:pPr eaLnBrk="1" hangingPunct="1"/>
            <a:endParaRPr lang="en-GB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ST2411,ST2512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C154A-D965-4957-A195-A78869A1AC0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3487</TotalTime>
  <Words>1577</Words>
  <Application>Microsoft Office PowerPoint</Application>
  <PresentationFormat>On-screen Show (4:3)</PresentationFormat>
  <Paragraphs>430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Franklin Gothic Book</vt:lpstr>
      <vt:lpstr>Wingdings 2</vt:lpstr>
      <vt:lpstr>Technic</vt:lpstr>
      <vt:lpstr>Struct, array  and Pointer (ii)</vt:lpstr>
      <vt:lpstr>Learning Objectives</vt:lpstr>
      <vt:lpstr>struct</vt:lpstr>
      <vt:lpstr>typedef</vt:lpstr>
      <vt:lpstr>Passing struct pointer to calling function </vt:lpstr>
      <vt:lpstr>struct field access operators  </vt:lpstr>
      <vt:lpstr>Arrays</vt:lpstr>
      <vt:lpstr>Arrays - Declaration</vt:lpstr>
      <vt:lpstr>Arrays - Initializing</vt:lpstr>
      <vt:lpstr>Arrays - Initializing</vt:lpstr>
      <vt:lpstr>Array of  char</vt:lpstr>
      <vt:lpstr>char array  </vt:lpstr>
      <vt:lpstr>string related functions</vt:lpstr>
      <vt:lpstr>Sample program</vt:lpstr>
      <vt:lpstr>Array of struct</vt:lpstr>
      <vt:lpstr>Arrays – single dimensional</vt:lpstr>
      <vt:lpstr>Arrays – two dimensional</vt:lpstr>
      <vt:lpstr>Arrays - Multidimensional</vt:lpstr>
      <vt:lpstr>Arrays – two dimensional</vt:lpstr>
      <vt:lpstr>Arrays – two dimensional</vt:lpstr>
      <vt:lpstr>Array of 'string' in C</vt:lpstr>
      <vt:lpstr>Sample Program : Array of Random values</vt:lpstr>
      <vt:lpstr>random_gen()</vt:lpstr>
      <vt:lpstr>Arrays – Exercise</vt:lpstr>
      <vt:lpstr>Accessing Array using pointer</vt:lpstr>
      <vt:lpstr>Pointers Arithmetic</vt:lpstr>
      <vt:lpstr>Pointers Arithmetic example</vt:lpstr>
      <vt:lpstr>Summary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last updated by Karl Kwan</dc:creator>
  <cp:lastModifiedBy>karl</cp:lastModifiedBy>
  <cp:revision>318</cp:revision>
  <dcterms:created xsi:type="dcterms:W3CDTF">2008-07-14T04:52:13Z</dcterms:created>
  <dcterms:modified xsi:type="dcterms:W3CDTF">2017-11-01T10:19:06Z</dcterms:modified>
</cp:coreProperties>
</file>