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5" r:id="rId10"/>
    <p:sldId id="264" r:id="rId11"/>
    <p:sldId id="273" r:id="rId12"/>
    <p:sldId id="272" r:id="rId13"/>
    <p:sldId id="266" r:id="rId14"/>
    <p:sldId id="267" r:id="rId15"/>
    <p:sldId id="270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wenderlich.com/60749/grand-central-dispatch-in-depth-part-1" TargetMode="External"/><Relationship Id="rId2" Type="http://schemas.openxmlformats.org/officeDocument/2006/relationships/hyperlink" Target="http://www.appcoda.com/ios-concurrenc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documentation/foundation/nsoperationqueue?language=objc" TargetMode="External"/><Relationship Id="rId5" Type="http://schemas.openxmlformats.org/officeDocument/2006/relationships/hyperlink" Target="https://developer.apple.com/documentation/foundation/nsoperation" TargetMode="External"/><Relationship Id="rId4" Type="http://schemas.openxmlformats.org/officeDocument/2006/relationships/hyperlink" Target="https://developer.apple.com/documentation/dispatc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355635398"/>
              </p:ext>
            </p:extLst>
          </p:nvPr>
        </p:nvSpPr>
        <p:spPr/>
        <p:txBody>
          <a:bodyPr/>
          <a:lstStyle/>
          <a:p>
            <a:r>
              <a:rPr lang="en-US" dirty="0"/>
              <a:t>Multithreading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849761351"/>
              </p:ext>
            </p:extLst>
          </p:nvPr>
        </p:nvSpPr>
        <p:spPr/>
        <p:txBody>
          <a:bodyPr/>
          <a:lstStyle/>
          <a:p>
            <a:r>
              <a:rPr lang="en-US" dirty="0"/>
              <a:t>Other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77909935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Dispatch after</a:t>
            </a:r>
          </a:p>
          <a:p>
            <a:r>
              <a:rPr lang="en-US" dirty="0"/>
              <a:t>Dispatch once(only obj-c)</a:t>
            </a:r>
          </a:p>
          <a:p>
            <a:r>
              <a:rPr lang="en-US" dirty="0"/>
              <a:t>Barrier</a:t>
            </a:r>
          </a:p>
          <a:p>
            <a:r>
              <a:rPr lang="en-US" dirty="0"/>
              <a:t>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1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715176083"/>
              </p:ext>
            </p:extLst>
          </p:nvPr>
        </p:nvSpPr>
        <p:spPr/>
        <p:txBody>
          <a:bodyPr/>
          <a:lstStyle/>
          <a:p>
            <a:r>
              <a:rPr lang="en-US" dirty="0"/>
              <a:t>Dispatch barrier</a:t>
            </a:r>
            <a:endParaRPr lang="en-US" dirty="0" err="1"/>
          </a:p>
        </p:txBody>
      </p:sp>
      <p:pic>
        <p:nvPicPr>
          <p:cNvPr id="4" name="Picture 4" descr="Screen Shot 2017-08-08 at 10.17.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222" y="1821728"/>
            <a:ext cx="8697248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459140560"/>
              </p:ext>
            </p:extLst>
          </p:nvPr>
        </p:nvSpPr>
        <p:spPr/>
        <p:txBody>
          <a:bodyPr/>
          <a:lstStyle/>
          <a:p>
            <a:r>
              <a:rPr lang="en-US" dirty="0"/>
              <a:t>Dispatch group</a:t>
            </a:r>
          </a:p>
        </p:txBody>
      </p:sp>
      <p:pic>
        <p:nvPicPr>
          <p:cNvPr id="4" name="Picture 4" descr="Screen Shot 2017-08-08 at 10.18.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441" y="1821728"/>
            <a:ext cx="9268809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60168663"/>
              </p:ext>
            </p:extLst>
          </p:nvPr>
        </p:nvSpPr>
        <p:spPr/>
        <p:txBody>
          <a:bodyPr/>
          <a:lstStyle/>
          <a:p>
            <a:r>
              <a:rPr lang="en-US" dirty="0"/>
              <a:t>NSOperation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7019390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solidFill>
                  <a:schemeClr val="tx1"/>
                </a:solidFill>
              </a:rPr>
              <a:t>NSOperation vs. Grand Central Dispatch (GCD)</a:t>
            </a:r>
            <a:endParaRPr lang="en-US" dirty="0"/>
          </a:p>
          <a:p>
            <a:r>
              <a:rPr dirty="0">
                <a:solidFill>
                  <a:srgbClr val="FFFFFF"/>
                </a:solidFill>
              </a:rPr>
              <a:t>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7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142512059"/>
              </p:ext>
            </p:extLst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tx1"/>
                </a:solidFill>
              </a:rPr>
              <a:t>NSOperation vs. Grand Central Dispatch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736735029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GCD</a:t>
            </a:r>
            <a:r>
              <a:rPr lang="en-US" dirty="0"/>
              <a:t> is a lightweight way to represent units of work that are going to be executed concurrently. You don’t schedule these units of work; the system takes care of scheduling for you. Adding dependency among blocks can be a headache. Canceling or suspending a block creates extra work for you as a developer! </a:t>
            </a:r>
          </a:p>
          <a:p>
            <a:pPr marL="285750">
              <a:buFont typeface="Arial"/>
            </a:pPr>
            <a:r>
              <a:rPr lang="en-US" b="1" dirty="0"/>
              <a:t>NSOperation</a:t>
            </a:r>
            <a:r>
              <a:rPr lang="en-US" dirty="0"/>
              <a:t> adds a little extra overhead compared to GCD, but you can add dependency among various operations and re-use, cancel or suspend them.</a:t>
            </a:r>
            <a:endParaRPr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8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9388251"/>
              </p:ext>
            </p:extLst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55464959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Priority</a:t>
            </a:r>
          </a:p>
          <a:p>
            <a:r>
              <a:rPr lang="en-US" dirty="0"/>
              <a:t>Canceling</a:t>
            </a:r>
          </a:p>
          <a:p>
            <a:r>
              <a:rPr lang="en-US" dirty="0"/>
              <a:t>Suspending</a:t>
            </a:r>
          </a:p>
          <a:p>
            <a:r>
              <a:rPr lang="en-US" dirty="0"/>
              <a:t>Dependencies</a:t>
            </a:r>
          </a:p>
          <a:p>
            <a:r>
              <a:rPr lang="en-US" dirty="0"/>
              <a:t>Completions</a:t>
            </a:r>
          </a:p>
        </p:txBody>
      </p:sp>
    </p:spTree>
    <p:extLst>
      <p:ext uri="{BB962C8B-B14F-4D97-AF65-F5344CB8AC3E}">
        <p14:creationId xmlns:p14="http://schemas.microsoft.com/office/powerpoint/2010/main" val="385854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234277446"/>
              </p:ext>
            </p:extLst>
          </p:nvPr>
        </p:nvSpPr>
        <p:spPr/>
        <p:txBody>
          <a:bodyPr/>
          <a:lstStyle/>
          <a:p>
            <a:r>
              <a:rPr lang="en-US" dirty="0"/>
              <a:t>Ready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2575905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NSBlockOperation</a:t>
            </a:r>
          </a:p>
          <a:p>
            <a:r>
              <a:rPr lang="en-US" b="1" dirty="0"/>
              <a:t>NSInvocationOperation</a:t>
            </a:r>
          </a:p>
        </p:txBody>
      </p:sp>
    </p:spTree>
    <p:extLst>
      <p:ext uri="{BB962C8B-B14F-4D97-AF65-F5344CB8AC3E}">
        <p14:creationId xmlns:p14="http://schemas.microsoft.com/office/powerpoint/2010/main" val="314757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56554855"/>
              </p:ext>
            </p:extLst>
          </p:nvPr>
        </p:nvSpPr>
        <p:spPr/>
        <p:txBody>
          <a:bodyPr/>
          <a:lstStyle/>
          <a:p>
            <a:r>
              <a:rPr lang="en-US" dirty="0"/>
              <a:t>NSOperationQueue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20636613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Executes operations one by one</a:t>
            </a:r>
          </a:p>
        </p:txBody>
      </p:sp>
      <p:pic>
        <p:nvPicPr>
          <p:cNvPr id="4" name="Picture 4" descr="Screen Shot 2017-08-08 at 10.2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79" y="2619375"/>
            <a:ext cx="7401640" cy="319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2683354"/>
              </p:ext>
            </p:extLst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9931313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http://www.appcoda.com/ios-concurrency/</a:t>
            </a:r>
            <a:endParaRPr lang="en-US">
              <a:hlinkClick r:id="rId2"/>
            </a:endParaRPr>
          </a:p>
          <a:p>
            <a:r>
              <a:rPr lang="en-US" dirty="0">
                <a:hlinkClick r:id="rId3"/>
              </a:rPr>
              <a:t>https://www.raywenderlich.com/60749/grand-central-dispatch-in-depth-part-1</a:t>
            </a:r>
          </a:p>
          <a:p>
            <a:r>
              <a:rPr lang="en-US" dirty="0">
                <a:hlinkClick r:id="rId4"/>
              </a:rPr>
              <a:t>https://developer.apple.com/documentation/dispatch</a:t>
            </a:r>
          </a:p>
          <a:p>
            <a:r>
              <a:rPr lang="en-US" dirty="0">
                <a:hlinkClick r:id="rId5"/>
              </a:rPr>
              <a:t>https://developer.apple.com/documentation/foundation/nsoperation</a:t>
            </a:r>
          </a:p>
          <a:p>
            <a:r>
              <a:rPr lang="en-US" dirty="0">
                <a:hlinkClick r:id="rId6"/>
              </a:rPr>
              <a:t>https://developer.apple.com/documentation/foundation/nsoperationqueue?language=objc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9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774229033"/>
              </p:ext>
            </p:extLst>
          </p:nvPr>
        </p:nvSpPr>
        <p:spPr/>
        <p:txBody>
          <a:bodyPr/>
          <a:lstStyle/>
          <a:p>
            <a:r>
              <a:rPr lang="en-US" dirty="0"/>
              <a:t>What is thread?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97852127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Thread</a:t>
            </a:r>
          </a:p>
          <a:p>
            <a:r>
              <a:rPr lang="en-US" dirty="0"/>
              <a:t>Address space</a:t>
            </a:r>
          </a:p>
          <a:p>
            <a:r>
              <a:rPr lang="en-US" dirty="0"/>
              <a:t>Parallel execution</a:t>
            </a:r>
          </a:p>
          <a:p>
            <a:r>
              <a:rPr lang="en-US" dirty="0"/>
              <a:t>Main thread</a:t>
            </a:r>
          </a:p>
          <a:p>
            <a:r>
              <a:rPr lang="en-US" dirty="0"/>
              <a:t>UI operations</a:t>
            </a:r>
          </a:p>
        </p:txBody>
      </p:sp>
    </p:spTree>
    <p:extLst>
      <p:ext uri="{BB962C8B-B14F-4D97-AF65-F5344CB8AC3E}">
        <p14:creationId xmlns:p14="http://schemas.microsoft.com/office/powerpoint/2010/main" val="253532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751188640"/>
              </p:ext>
            </p:extLst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976183585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Critical Section</a:t>
            </a:r>
          </a:p>
          <a:p>
            <a:r>
              <a:rPr lang="en-US" b="1" dirty="0"/>
              <a:t>Race Condition</a:t>
            </a:r>
          </a:p>
          <a:p>
            <a:r>
              <a:rPr lang="en-US" b="1" dirty="0"/>
              <a:t>Deadlock</a:t>
            </a:r>
          </a:p>
          <a:p>
            <a:r>
              <a:rPr lang="en-US" b="1" dirty="0"/>
              <a:t>Thread Safe</a:t>
            </a:r>
          </a:p>
          <a:p>
            <a:r>
              <a:rPr lang="en-US" b="1" dirty="0"/>
              <a:t>Context Switch</a:t>
            </a:r>
          </a:p>
          <a:p>
            <a:r>
              <a:rPr dirty="0">
                <a:solidFill>
                  <a:schemeClr val="tx1"/>
                </a:solidFill>
              </a:rPr>
              <a:t>Concurrency vs Parallelism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76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468326726"/>
              </p:ext>
            </p:extLst>
          </p:nvPr>
        </p:nvSpPr>
        <p:spPr/>
        <p:txBody>
          <a:bodyPr/>
          <a:lstStyle/>
          <a:p>
            <a:r>
              <a:rPr lang="en-US" dirty="0"/>
              <a:t>Thread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80272826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Threads</a:t>
            </a:r>
          </a:p>
          <a:p>
            <a:r>
              <a:rPr lang="en-US" dirty="0"/>
              <a:t>GCD</a:t>
            </a:r>
          </a:p>
          <a:p>
            <a:r>
              <a:rPr lang="en-US" dirty="0"/>
              <a:t>NSOperation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705897990"/>
              </p:ext>
            </p:extLst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60084520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NSThread</a:t>
            </a:r>
          </a:p>
          <a:p>
            <a:r>
              <a:rPr lang="en-US" dirty="0"/>
              <a:t>performSelectorOnMainThread </a:t>
            </a:r>
          </a:p>
          <a:p>
            <a:r>
              <a:rPr lang="en-US" dirty="0"/>
              <a:t>performSelector:onThread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4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409196396"/>
              </p:ext>
            </p:extLst>
          </p:nvPr>
        </p:nvSpPr>
        <p:spPr/>
        <p:txBody>
          <a:bodyPr/>
          <a:lstStyle/>
          <a:p>
            <a:r>
              <a:rPr lang="en-US" dirty="0"/>
              <a:t>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030269877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Queues</a:t>
            </a:r>
          </a:p>
          <a:p>
            <a:r>
              <a:rPr lang="en-US" b="1" dirty="0"/>
              <a:t>Executions</a:t>
            </a:r>
          </a:p>
          <a:p>
            <a:r>
              <a:rPr lang="en-US" b="1" dirty="0">
                <a:solidFill>
                  <a:srgbClr val="EDEDED"/>
                </a:solidFill>
              </a:rPr>
              <a:t>Other actions</a:t>
            </a:r>
          </a:p>
        </p:txBody>
      </p:sp>
    </p:spTree>
    <p:extLst>
      <p:ext uri="{BB962C8B-B14F-4D97-AF65-F5344CB8AC3E}">
        <p14:creationId xmlns:p14="http://schemas.microsoft.com/office/powerpoint/2010/main" val="333423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492413431"/>
              </p:ext>
            </p:extLst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159576405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Serial</a:t>
            </a:r>
          </a:p>
          <a:p>
            <a:r>
              <a:rPr lang="en-US" dirty="0"/>
              <a:t>Concurrent</a:t>
            </a:r>
          </a:p>
        </p:txBody>
      </p:sp>
      <p:pic>
        <p:nvPicPr>
          <p:cNvPr id="4" name="Picture 4" descr="Screen Shot 2017-08-08 at 09.41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571500"/>
            <a:ext cx="4969444" cy="2825155"/>
          </a:xfrm>
          <a:prstGeom prst="rect">
            <a:avLst/>
          </a:prstGeom>
        </p:spPr>
      </p:pic>
      <p:pic>
        <p:nvPicPr>
          <p:cNvPr id="6" name="Picture 6" descr="Screen Shot 2017-08-08 at 09.41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1" y="3810000"/>
            <a:ext cx="4757519" cy="279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3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172491150"/>
              </p:ext>
            </p:extLst>
          </p:nvPr>
        </p:nvSpPr>
        <p:spPr/>
        <p:txBody>
          <a:bodyPr/>
          <a:lstStyle/>
          <a:p>
            <a:r>
              <a:rPr lang="en-US" dirty="0"/>
              <a:t>Executions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96601890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Synchronous</a:t>
            </a:r>
          </a:p>
          <a:p>
            <a:r>
              <a:rPr lang="en-US" dirty="0"/>
              <a:t>Asynchronous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724656309"/>
              </p:ext>
            </p:extLst>
          </p:nvPr>
        </p:nvSpPr>
        <p:spPr/>
        <p:txBody>
          <a:bodyPr/>
          <a:lstStyle/>
          <a:p>
            <a:r>
              <a:rPr lang="en-US" dirty="0"/>
              <a:t>Dispatch sync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7530358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Custom Serial Queue:</a:t>
            </a:r>
            <a:r>
              <a:rPr lang="en-US" dirty="0"/>
              <a:t> Be VERY careful in this situation; if you're running in a queue and call </a:t>
            </a:r>
            <a:r>
              <a:rPr lang="en-US" b="1" dirty="0"/>
              <a:t>dispatch_sync</a:t>
            </a:r>
            <a:r>
              <a:rPr lang="en-US" dirty="0"/>
              <a:t> targeting the same queue, you will definitely create a deadlock.</a:t>
            </a:r>
          </a:p>
          <a:p>
            <a:pPr marL="285750">
              <a:buFont typeface="Arial"/>
            </a:pPr>
            <a:r>
              <a:rPr lang="en-US" b="1" dirty="0"/>
              <a:t>Main Queue (Serial):</a:t>
            </a:r>
            <a:r>
              <a:rPr lang="en-US" dirty="0"/>
              <a:t> Be VERY careful for the same reasons as above; this situation also has potential for a deadlock condition.</a:t>
            </a:r>
            <a:endParaRPr dirty="0">
              <a:solidFill>
                <a:schemeClr val="tx1"/>
              </a:solidFill>
            </a:endParaRPr>
          </a:p>
          <a:p>
            <a:pPr marL="285750">
              <a:buFont typeface="Arial"/>
            </a:pPr>
            <a:r>
              <a:rPr lang="en-US" b="1" dirty="0"/>
              <a:t>Concurrent Queue:</a:t>
            </a:r>
            <a:r>
              <a:rPr lang="en-US" dirty="0"/>
              <a:t> This is a good candidate to sync work through dispatch barriers or when waiting for a task to complete so you can perform further processing.</a:t>
            </a:r>
            <a:endParaRPr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4876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Depth</vt:lpstr>
      <vt:lpstr>Multithreading</vt:lpstr>
      <vt:lpstr>What is thread? </vt:lpstr>
      <vt:lpstr>Terminology</vt:lpstr>
      <vt:lpstr>Thread Options</vt:lpstr>
      <vt:lpstr>Threads</vt:lpstr>
      <vt:lpstr>GCD</vt:lpstr>
      <vt:lpstr>Queues</vt:lpstr>
      <vt:lpstr>Executions</vt:lpstr>
      <vt:lpstr>Dispatch sync</vt:lpstr>
      <vt:lpstr>Other tasks</vt:lpstr>
      <vt:lpstr>Dispatch barrier</vt:lpstr>
      <vt:lpstr>Dispatch group</vt:lpstr>
      <vt:lpstr>NSOperation</vt:lpstr>
      <vt:lpstr>NSOperation vs. Grand Central Dispatch </vt:lpstr>
      <vt:lpstr>Features</vt:lpstr>
      <vt:lpstr>Ready operations</vt:lpstr>
      <vt:lpstr>NSOperationQueue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2015-09-22T16:41:35Z</dcterms:created>
  <dcterms:modified xsi:type="dcterms:W3CDTF">2017-08-08T07:24:29Z</dcterms:modified>
</cp:coreProperties>
</file>