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5"/>
  </p:notesMasterIdLst>
  <p:handoutMasterIdLst>
    <p:handoutMasterId r:id="rId26"/>
  </p:handoutMasterIdLst>
  <p:sldIdLst>
    <p:sldId id="256" r:id="rId2"/>
    <p:sldId id="257" r:id="rId3"/>
    <p:sldId id="260" r:id="rId4"/>
    <p:sldId id="280" r:id="rId5"/>
    <p:sldId id="261" r:id="rId6"/>
    <p:sldId id="262" r:id="rId7"/>
    <p:sldId id="263" r:id="rId8"/>
    <p:sldId id="282" r:id="rId9"/>
    <p:sldId id="279" r:id="rId10"/>
    <p:sldId id="265"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5238"/>
  </p:normalViewPr>
  <p:slideViewPr>
    <p:cSldViewPr snapToGrid="0" snapToObjects="1">
      <p:cViewPr varScale="1">
        <p:scale>
          <a:sx n="92" d="100"/>
          <a:sy n="92" d="100"/>
        </p:scale>
        <p:origin x="784" y="184"/>
      </p:cViewPr>
      <p:guideLst/>
    </p:cSldViewPr>
  </p:slideViewPr>
  <p:notesTextViewPr>
    <p:cViewPr>
      <p:scale>
        <a:sx n="1" d="1"/>
        <a:sy n="1" d="1"/>
      </p:scale>
      <p:origin x="0" y="0"/>
    </p:cViewPr>
  </p:notesTextViewPr>
  <p:notesViewPr>
    <p:cSldViewPr snapToGrid="0" snapToObjects="1">
      <p:cViewPr varScale="1">
        <p:scale>
          <a:sx n="88" d="100"/>
          <a:sy n="88" d="100"/>
        </p:scale>
        <p:origin x="3872" y="20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8685213"/>
            <a:ext cx="5384800" cy="458787"/>
          </a:xfrm>
          <a:prstGeom prst="rect">
            <a:avLst/>
          </a:prstGeom>
        </p:spPr>
        <p:txBody>
          <a:bodyPr vert="horz" lIns="91440" tIns="45720" rIns="91440" bIns="45720" rtlCol="0" anchor="b"/>
          <a:lstStyle>
            <a:lvl1pPr algn="l">
              <a:defRPr sz="1200"/>
            </a:lvl1pPr>
          </a:lstStyle>
          <a:p>
            <a:r>
              <a:rPr lang="en-US" dirty="0" smtClean="0"/>
              <a:t>             Computer Engineering  Dept.                   CMPE/SE 131: Software Engineering</a:t>
            </a:r>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60AAF8-A1DB-784C-97E6-7C48614F8049}" type="slidenum">
              <a:rPr lang="en-US" smtClean="0"/>
              <a:t>‹#›</a:t>
            </a:fld>
            <a:endParaRPr lang="en-US"/>
          </a:p>
        </p:txBody>
      </p:sp>
    </p:spTree>
    <p:extLst>
      <p:ext uri="{BB962C8B-B14F-4D97-AF65-F5344CB8AC3E}">
        <p14:creationId xmlns:p14="http://schemas.microsoft.com/office/powerpoint/2010/main" val="81461327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86B49-0633-3D4A-8BAD-5A1D478C3864}" type="datetimeFigureOut">
              <a:rPr lang="en-US" smtClean="0"/>
              <a:t>1/28/18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Computer Engineering  Dept.                    CMPE/SE 131: Software Engineering</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FD41A2-ED32-8245-B93A-A2DF0B439D29}" type="slidenum">
              <a:rPr lang="en-US" smtClean="0"/>
              <a:t>‹#›</a:t>
            </a:fld>
            <a:endParaRPr lang="en-US"/>
          </a:p>
        </p:txBody>
      </p:sp>
    </p:spTree>
    <p:extLst>
      <p:ext uri="{BB962C8B-B14F-4D97-AF65-F5344CB8AC3E}">
        <p14:creationId xmlns:p14="http://schemas.microsoft.com/office/powerpoint/2010/main" val="45538888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Computer Engineering  Dept.                    CMPE/SE 131: Software Engineering</a:t>
            </a:r>
            <a:endParaRPr lang="en-US"/>
          </a:p>
        </p:txBody>
      </p:sp>
      <p:sp>
        <p:nvSpPr>
          <p:cNvPr id="5" name="Slide Number Placeholder 4"/>
          <p:cNvSpPr>
            <a:spLocks noGrp="1"/>
          </p:cNvSpPr>
          <p:nvPr>
            <p:ph type="sldNum" sz="quarter" idx="11"/>
          </p:nvPr>
        </p:nvSpPr>
        <p:spPr/>
        <p:txBody>
          <a:bodyPr/>
          <a:lstStyle/>
          <a:p>
            <a:fld id="{2EFD41A2-ED32-8245-B93A-A2DF0B439D29}" type="slidenum">
              <a:rPr lang="en-US" smtClean="0"/>
              <a:t>1</a:t>
            </a:fld>
            <a:endParaRPr lang="en-US"/>
          </a:p>
        </p:txBody>
      </p:sp>
    </p:spTree>
    <p:extLst>
      <p:ext uri="{BB962C8B-B14F-4D97-AF65-F5344CB8AC3E}">
        <p14:creationId xmlns:p14="http://schemas.microsoft.com/office/powerpoint/2010/main" val="938217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FD41A2-ED32-8245-B93A-A2DF0B439D29}" type="slidenum">
              <a:rPr lang="en-US" smtClean="0"/>
              <a:t>2</a:t>
            </a:fld>
            <a:endParaRPr lang="en-US"/>
          </a:p>
        </p:txBody>
      </p:sp>
      <p:sp>
        <p:nvSpPr>
          <p:cNvPr id="5" name="Footer Placeholder 4"/>
          <p:cNvSpPr>
            <a:spLocks noGrp="1"/>
          </p:cNvSpPr>
          <p:nvPr>
            <p:ph type="ftr" sz="quarter" idx="11"/>
          </p:nvPr>
        </p:nvSpPr>
        <p:spPr/>
        <p:txBody>
          <a:bodyPr/>
          <a:lstStyle/>
          <a:p>
            <a:r>
              <a:rPr lang="en-US" smtClean="0"/>
              <a:t>Computer Engineering  Dept.                    CMPE/SE 131: Software Engineering</a:t>
            </a:r>
            <a:endParaRPr lang="en-US"/>
          </a:p>
        </p:txBody>
      </p:sp>
    </p:spTree>
    <p:extLst>
      <p:ext uri="{BB962C8B-B14F-4D97-AF65-F5344CB8AC3E}">
        <p14:creationId xmlns:p14="http://schemas.microsoft.com/office/powerpoint/2010/main" val="89322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0A8FF59-CD42-E643-9B1B-B83C9A9FEE5E}" type="datetime1">
              <a:rPr lang="en-US" smtClean="0"/>
              <a:t>1/28/18</a:t>
            </a:fld>
            <a:endParaRPr lang="en-US"/>
          </a:p>
        </p:txBody>
      </p:sp>
      <p:sp>
        <p:nvSpPr>
          <p:cNvPr id="5" name="Footer Placeholder 4"/>
          <p:cNvSpPr>
            <a:spLocks noGrp="1"/>
          </p:cNvSpPr>
          <p:nvPr>
            <p:ph type="ftr" sz="quarter" idx="11"/>
          </p:nvPr>
        </p:nvSpPr>
        <p:spPr/>
        <p:txBody>
          <a:bodyPr/>
          <a:lstStyle/>
          <a:p>
            <a:r>
              <a:rPr lang="en-US" dirty="0" smtClean="0"/>
              <a:t>Computer Engineering Department                  CMPE/SE 131: Software Engineering</a:t>
            </a:r>
            <a:endParaRPr lang="en-US" dirty="0"/>
          </a:p>
        </p:txBody>
      </p:sp>
      <p:sp>
        <p:nvSpPr>
          <p:cNvPr id="6" name="Slide Number Placeholder 5"/>
          <p:cNvSpPr>
            <a:spLocks noGrp="1"/>
          </p:cNvSpPr>
          <p:nvPr>
            <p:ph type="sldNum" sz="quarter" idx="12"/>
          </p:nvPr>
        </p:nvSpPr>
        <p:spPr/>
        <p:txBody>
          <a:bodyPr/>
          <a:lstStyle/>
          <a:p>
            <a:fld id="{ED0D3E0C-149A-CB42-B1EA-9CC69AF8019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1FFDF1-7E12-4B46-8753-E05ECAF72205}" type="datetime1">
              <a:rPr lang="en-US" smtClean="0"/>
              <a:t>1/28/18</a:t>
            </a:fld>
            <a:endParaRPr lang="en-US"/>
          </a:p>
        </p:txBody>
      </p:sp>
      <p:sp>
        <p:nvSpPr>
          <p:cNvPr id="5" name="Footer Placeholder 4"/>
          <p:cNvSpPr>
            <a:spLocks noGrp="1"/>
          </p:cNvSpPr>
          <p:nvPr>
            <p:ph type="ftr" sz="quarter" idx="11"/>
          </p:nvPr>
        </p:nvSpPr>
        <p:spPr/>
        <p:txBody>
          <a:bodyPr/>
          <a:lstStyle/>
          <a:p>
            <a:r>
              <a:rPr lang="en-US" smtClean="0"/>
              <a:t>Computer Engineering Department                  CMPE/SE 131: Software Engineering</a:t>
            </a:r>
            <a:endParaRPr lang="en-US"/>
          </a:p>
        </p:txBody>
      </p:sp>
      <p:sp>
        <p:nvSpPr>
          <p:cNvPr id="6" name="Slide Number Placeholder 5"/>
          <p:cNvSpPr>
            <a:spLocks noGrp="1"/>
          </p:cNvSpPr>
          <p:nvPr>
            <p:ph type="sldNum" sz="quarter" idx="12"/>
          </p:nvPr>
        </p:nvSpPr>
        <p:spPr/>
        <p:txBody>
          <a:bodyPr/>
          <a:lstStyle/>
          <a:p>
            <a:fld id="{ED0D3E0C-149A-CB42-B1EA-9CC69AF8019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950658-13F8-C24B-A7E2-B9BEA60F4993}" type="datetime1">
              <a:rPr lang="en-US" smtClean="0"/>
              <a:t>1/28/18</a:t>
            </a:fld>
            <a:endParaRPr lang="en-US"/>
          </a:p>
        </p:txBody>
      </p:sp>
      <p:sp>
        <p:nvSpPr>
          <p:cNvPr id="5" name="Footer Placeholder 4"/>
          <p:cNvSpPr>
            <a:spLocks noGrp="1"/>
          </p:cNvSpPr>
          <p:nvPr>
            <p:ph type="ftr" sz="quarter" idx="11"/>
          </p:nvPr>
        </p:nvSpPr>
        <p:spPr/>
        <p:txBody>
          <a:bodyPr/>
          <a:lstStyle/>
          <a:p>
            <a:r>
              <a:rPr lang="en-US" smtClean="0"/>
              <a:t>Computer Engineering Department                  CMPE/SE 131: Software Engineering</a:t>
            </a:r>
            <a:endParaRPr lang="en-US"/>
          </a:p>
        </p:txBody>
      </p:sp>
      <p:sp>
        <p:nvSpPr>
          <p:cNvPr id="6" name="Slide Number Placeholder 5"/>
          <p:cNvSpPr>
            <a:spLocks noGrp="1"/>
          </p:cNvSpPr>
          <p:nvPr>
            <p:ph type="sldNum" sz="quarter" idx="12"/>
          </p:nvPr>
        </p:nvSpPr>
        <p:spPr/>
        <p:txBody>
          <a:bodyPr/>
          <a:lstStyle/>
          <a:p>
            <a:fld id="{ED0D3E0C-149A-CB42-B1EA-9CC69AF8019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01F860-3C64-C641-BFEB-AAB4F08C218D}" type="datetime1">
              <a:rPr lang="en-US" smtClean="0"/>
              <a:t>1/28/18</a:t>
            </a:fld>
            <a:endParaRPr lang="en-US"/>
          </a:p>
        </p:txBody>
      </p:sp>
      <p:sp>
        <p:nvSpPr>
          <p:cNvPr id="5" name="Footer Placeholder 4"/>
          <p:cNvSpPr>
            <a:spLocks noGrp="1"/>
          </p:cNvSpPr>
          <p:nvPr>
            <p:ph type="ftr" sz="quarter" idx="11"/>
          </p:nvPr>
        </p:nvSpPr>
        <p:spPr/>
        <p:txBody>
          <a:bodyPr/>
          <a:lstStyle/>
          <a:p>
            <a:r>
              <a:rPr lang="en-US" smtClean="0"/>
              <a:t>Computer Engineering Department                  CMPE/SE 131: Software Engineering</a:t>
            </a:r>
            <a:endParaRPr lang="en-US"/>
          </a:p>
        </p:txBody>
      </p:sp>
      <p:sp>
        <p:nvSpPr>
          <p:cNvPr id="6" name="Slide Number Placeholder 5"/>
          <p:cNvSpPr>
            <a:spLocks noGrp="1"/>
          </p:cNvSpPr>
          <p:nvPr>
            <p:ph type="sldNum" sz="quarter" idx="12"/>
          </p:nvPr>
        </p:nvSpPr>
        <p:spPr/>
        <p:txBody>
          <a:bodyPr/>
          <a:lstStyle/>
          <a:p>
            <a:fld id="{ED0D3E0C-149A-CB42-B1EA-9CC69AF80198}" type="slidenum">
              <a:rPr lang="en-US" smtClean="0"/>
              <a:t>‹#›</a:t>
            </a:fld>
            <a:endParaRPr lang="en-US"/>
          </a:p>
        </p:txBody>
      </p:sp>
      <p:pic>
        <p:nvPicPr>
          <p:cNvPr id="7" name="Picture 6" descr="sjsu_logo2"/>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686185" y="6515908"/>
            <a:ext cx="269965" cy="25394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1D83AD-8705-1548-9189-C372B82A3DA6}" type="datetime1">
              <a:rPr lang="en-US" smtClean="0"/>
              <a:t>1/28/18</a:t>
            </a:fld>
            <a:endParaRPr lang="en-US"/>
          </a:p>
        </p:txBody>
      </p:sp>
      <p:sp>
        <p:nvSpPr>
          <p:cNvPr id="5" name="Footer Placeholder 4"/>
          <p:cNvSpPr>
            <a:spLocks noGrp="1"/>
          </p:cNvSpPr>
          <p:nvPr>
            <p:ph type="ftr" sz="quarter" idx="11"/>
          </p:nvPr>
        </p:nvSpPr>
        <p:spPr/>
        <p:txBody>
          <a:bodyPr/>
          <a:lstStyle/>
          <a:p>
            <a:r>
              <a:rPr lang="en-US" smtClean="0"/>
              <a:t>Computer Engineering Department                  CMPE/SE 131: Software Engineering</a:t>
            </a:r>
            <a:endParaRPr lang="en-US"/>
          </a:p>
        </p:txBody>
      </p:sp>
      <p:sp>
        <p:nvSpPr>
          <p:cNvPr id="6" name="Slide Number Placeholder 5"/>
          <p:cNvSpPr>
            <a:spLocks noGrp="1"/>
          </p:cNvSpPr>
          <p:nvPr>
            <p:ph type="sldNum" sz="quarter" idx="12"/>
          </p:nvPr>
        </p:nvSpPr>
        <p:spPr/>
        <p:txBody>
          <a:bodyPr/>
          <a:lstStyle/>
          <a:p>
            <a:fld id="{ED0D3E0C-149A-CB42-B1EA-9CC69AF8019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36E3ED-8FCA-984E-A55B-018192ABD0DE}" type="datetime1">
              <a:rPr lang="en-US" smtClean="0"/>
              <a:t>1/28/18</a:t>
            </a:fld>
            <a:endParaRPr lang="en-US"/>
          </a:p>
        </p:txBody>
      </p:sp>
      <p:sp>
        <p:nvSpPr>
          <p:cNvPr id="6" name="Footer Placeholder 5"/>
          <p:cNvSpPr>
            <a:spLocks noGrp="1"/>
          </p:cNvSpPr>
          <p:nvPr>
            <p:ph type="ftr" sz="quarter" idx="11"/>
          </p:nvPr>
        </p:nvSpPr>
        <p:spPr/>
        <p:txBody>
          <a:bodyPr/>
          <a:lstStyle/>
          <a:p>
            <a:r>
              <a:rPr lang="en-US" smtClean="0"/>
              <a:t>Computer Engineering Department                  CMPE/SE 131: Software Engineering</a:t>
            </a:r>
            <a:endParaRPr lang="en-US"/>
          </a:p>
        </p:txBody>
      </p:sp>
      <p:sp>
        <p:nvSpPr>
          <p:cNvPr id="7" name="Slide Number Placeholder 6"/>
          <p:cNvSpPr>
            <a:spLocks noGrp="1"/>
          </p:cNvSpPr>
          <p:nvPr>
            <p:ph type="sldNum" sz="quarter" idx="12"/>
          </p:nvPr>
        </p:nvSpPr>
        <p:spPr/>
        <p:txBody>
          <a:bodyPr/>
          <a:lstStyle/>
          <a:p>
            <a:fld id="{ED0D3E0C-149A-CB42-B1EA-9CC69AF8019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BB44FC-32AD-B947-BB05-44974EF73EB4}" type="datetime1">
              <a:rPr lang="en-US" smtClean="0"/>
              <a:t>1/28/18</a:t>
            </a:fld>
            <a:endParaRPr lang="en-US"/>
          </a:p>
        </p:txBody>
      </p:sp>
      <p:sp>
        <p:nvSpPr>
          <p:cNvPr id="8" name="Footer Placeholder 7"/>
          <p:cNvSpPr>
            <a:spLocks noGrp="1"/>
          </p:cNvSpPr>
          <p:nvPr>
            <p:ph type="ftr" sz="quarter" idx="11"/>
          </p:nvPr>
        </p:nvSpPr>
        <p:spPr/>
        <p:txBody>
          <a:bodyPr/>
          <a:lstStyle/>
          <a:p>
            <a:r>
              <a:rPr lang="en-US" smtClean="0"/>
              <a:t>Computer Engineering Department                  CMPE/SE 131: Software Engineering</a:t>
            </a:r>
            <a:endParaRPr lang="en-US"/>
          </a:p>
        </p:txBody>
      </p:sp>
      <p:sp>
        <p:nvSpPr>
          <p:cNvPr id="9" name="Slide Number Placeholder 8"/>
          <p:cNvSpPr>
            <a:spLocks noGrp="1"/>
          </p:cNvSpPr>
          <p:nvPr>
            <p:ph type="sldNum" sz="quarter" idx="12"/>
          </p:nvPr>
        </p:nvSpPr>
        <p:spPr/>
        <p:txBody>
          <a:bodyPr/>
          <a:lstStyle/>
          <a:p>
            <a:fld id="{ED0D3E0C-149A-CB42-B1EA-9CC69AF8019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89F21A-0A2D-0645-AFFF-BCBEB4E94E7B}" type="datetime1">
              <a:rPr lang="en-US" smtClean="0"/>
              <a:t>1/28/18</a:t>
            </a:fld>
            <a:endParaRPr lang="en-US"/>
          </a:p>
        </p:txBody>
      </p:sp>
      <p:sp>
        <p:nvSpPr>
          <p:cNvPr id="4" name="Footer Placeholder 3"/>
          <p:cNvSpPr>
            <a:spLocks noGrp="1"/>
          </p:cNvSpPr>
          <p:nvPr>
            <p:ph type="ftr" sz="quarter" idx="11"/>
          </p:nvPr>
        </p:nvSpPr>
        <p:spPr/>
        <p:txBody>
          <a:bodyPr/>
          <a:lstStyle/>
          <a:p>
            <a:r>
              <a:rPr lang="en-US" smtClean="0"/>
              <a:t>Computer Engineering Department                  CMPE/SE 131: Software Engineering</a:t>
            </a:r>
            <a:endParaRPr lang="en-US"/>
          </a:p>
        </p:txBody>
      </p:sp>
      <p:sp>
        <p:nvSpPr>
          <p:cNvPr id="5" name="Slide Number Placeholder 4"/>
          <p:cNvSpPr>
            <a:spLocks noGrp="1"/>
          </p:cNvSpPr>
          <p:nvPr>
            <p:ph type="sldNum" sz="quarter" idx="12"/>
          </p:nvPr>
        </p:nvSpPr>
        <p:spPr/>
        <p:txBody>
          <a:bodyPr/>
          <a:lstStyle/>
          <a:p>
            <a:fld id="{ED0D3E0C-149A-CB42-B1EA-9CC69AF8019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71FFD07-6B28-A447-BFF8-F41B7239A338}" type="datetime1">
              <a:rPr lang="en-US" smtClean="0"/>
              <a:t>1/28/18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Computer Engineering Department                  CMPE/SE 131: Software Engineering</a:t>
            </a:r>
            <a:endParaRPr lang="en-US"/>
          </a:p>
        </p:txBody>
      </p:sp>
      <p:sp>
        <p:nvSpPr>
          <p:cNvPr id="9" name="Slide Number Placeholder 8"/>
          <p:cNvSpPr>
            <a:spLocks noGrp="1"/>
          </p:cNvSpPr>
          <p:nvPr>
            <p:ph type="sldNum" sz="quarter" idx="12"/>
          </p:nvPr>
        </p:nvSpPr>
        <p:spPr/>
        <p:txBody>
          <a:bodyPr/>
          <a:lstStyle/>
          <a:p>
            <a:fld id="{ED0D3E0C-149A-CB42-B1EA-9CC69AF8019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DA86574-20B1-0441-AA40-CEE8F2A92F31}" type="datetime1">
              <a:rPr lang="en-US" smtClean="0"/>
              <a:t>1/28/18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Computer Engineering Department                  CMPE/SE 131: Software Engineering</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D0D3E0C-149A-CB42-B1EA-9CC69AF8019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7D70F0-5CF7-8E43-86F6-561609A02084}" type="datetime1">
              <a:rPr lang="en-US" smtClean="0"/>
              <a:t>1/28/18</a:t>
            </a:fld>
            <a:endParaRPr lang="en-US"/>
          </a:p>
        </p:txBody>
      </p:sp>
      <p:sp>
        <p:nvSpPr>
          <p:cNvPr id="6" name="Footer Placeholder 5"/>
          <p:cNvSpPr>
            <a:spLocks noGrp="1"/>
          </p:cNvSpPr>
          <p:nvPr>
            <p:ph type="ftr" sz="quarter" idx="11"/>
          </p:nvPr>
        </p:nvSpPr>
        <p:spPr/>
        <p:txBody>
          <a:bodyPr/>
          <a:lstStyle/>
          <a:p>
            <a:r>
              <a:rPr lang="en-US" smtClean="0"/>
              <a:t>Computer Engineering Department                  CMPE/SE 131: Software Engineering</a:t>
            </a:r>
            <a:endParaRPr lang="en-US"/>
          </a:p>
        </p:txBody>
      </p:sp>
      <p:sp>
        <p:nvSpPr>
          <p:cNvPr id="7" name="Slide Number Placeholder 6"/>
          <p:cNvSpPr>
            <a:spLocks noGrp="1"/>
          </p:cNvSpPr>
          <p:nvPr>
            <p:ph type="sldNum" sz="quarter" idx="12"/>
          </p:nvPr>
        </p:nvSpPr>
        <p:spPr/>
        <p:txBody>
          <a:bodyPr/>
          <a:lstStyle/>
          <a:p>
            <a:fld id="{ED0D3E0C-149A-CB42-B1EA-9CC69AF8019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55E708C-3764-AC43-934E-7641B8FE5B30}" type="datetime1">
              <a:rPr lang="en-US" smtClean="0"/>
              <a:t>1/28/18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Computer Engineering Department                  CMPE/SE 131: Software Engineering</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r>
              <a:rPr lang="en-US" dirty="0" smtClean="0"/>
              <a:t>2</a:t>
            </a:r>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43085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bhavana.bhasker@sjsu.edu"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CMPE/SE </a:t>
            </a:r>
            <a:r>
              <a:rPr lang="en-US" dirty="0" smtClean="0"/>
              <a:t>257	</a:t>
            </a:r>
            <a:r>
              <a:rPr lang="en-US" dirty="0" smtClean="0"/>
              <a:t/>
            </a:r>
            <a:br>
              <a:rPr lang="en-US" dirty="0" smtClean="0"/>
            </a:br>
            <a:r>
              <a:rPr lang="en-US" dirty="0" smtClean="0"/>
              <a:t>Machine Learning</a:t>
            </a:r>
            <a:r>
              <a:rPr lang="en-US" dirty="0"/>
              <a:t/>
            </a:r>
            <a:br>
              <a:rPr lang="en-US" dirty="0"/>
            </a:br>
            <a:r>
              <a:rPr lang="en-US" dirty="0" smtClean="0"/>
              <a:t>Jan 29</a:t>
            </a:r>
            <a:endParaRPr lang="en-US" dirty="0"/>
          </a:p>
        </p:txBody>
      </p:sp>
      <p:sp>
        <p:nvSpPr>
          <p:cNvPr id="3" name="Subtitle 2"/>
          <p:cNvSpPr>
            <a:spLocks noGrp="1"/>
          </p:cNvSpPr>
          <p:nvPr>
            <p:ph type="subTitle" idx="1"/>
          </p:nvPr>
        </p:nvSpPr>
        <p:spPr>
          <a:xfrm>
            <a:off x="664029" y="4455619"/>
            <a:ext cx="10494422" cy="1520637"/>
          </a:xfrm>
        </p:spPr>
        <p:txBody>
          <a:bodyPr>
            <a:normAutofit fontScale="85000" lnSpcReduction="20000"/>
          </a:bodyPr>
          <a:lstStyle/>
          <a:p>
            <a:pPr algn="ctr"/>
            <a:r>
              <a:rPr lang="en-US" dirty="0" smtClean="0"/>
              <a:t>Department of Computer engineering </a:t>
            </a:r>
          </a:p>
          <a:p>
            <a:pPr algn="ctr"/>
            <a:r>
              <a:rPr lang="en-US" dirty="0" smtClean="0"/>
              <a:t>San José state University </a:t>
            </a:r>
          </a:p>
          <a:p>
            <a:pPr algn="ctr"/>
            <a:r>
              <a:rPr lang="en-US" dirty="0" smtClean="0"/>
              <a:t>Spring 2018</a:t>
            </a:r>
          </a:p>
          <a:p>
            <a:pPr algn="ctr"/>
            <a:r>
              <a:rPr lang="en-US" dirty="0" smtClean="0"/>
              <a:t>Instructor :Bhavana Bhasker</a:t>
            </a:r>
            <a:endParaRPr lang="en-US" dirty="0"/>
          </a:p>
        </p:txBody>
      </p:sp>
      <p:pic>
        <p:nvPicPr>
          <p:cNvPr id="4" name="Picture 3" descr="sjsu_logo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9653426" y="4686015"/>
            <a:ext cx="1371625" cy="129024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7140209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Machine Learning</a:t>
            </a:r>
            <a:r>
              <a:rPr lang="en-US" dirty="0" smtClean="0"/>
              <a:t> </a:t>
            </a:r>
            <a:r>
              <a:rPr lang="en-US" dirty="0" smtClean="0"/>
              <a:t>Introduction</a:t>
            </a:r>
            <a:endParaRPr lang="en-US" dirty="0"/>
          </a:p>
        </p:txBody>
      </p:sp>
    </p:spTree>
    <p:extLst>
      <p:ext uri="{BB962C8B-B14F-4D97-AF65-F5344CB8AC3E}">
        <p14:creationId xmlns:p14="http://schemas.microsoft.com/office/powerpoint/2010/main" val="4653127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Overview on Machine Learning (1/2) </a:t>
            </a:r>
            <a:endParaRPr lang="en-US" dirty="0"/>
          </a:p>
        </p:txBody>
      </p:sp>
      <p:sp>
        <p:nvSpPr>
          <p:cNvPr id="3" name="Content Placeholder 2"/>
          <p:cNvSpPr>
            <a:spLocks noGrp="1"/>
          </p:cNvSpPr>
          <p:nvPr>
            <p:ph idx="1"/>
          </p:nvPr>
        </p:nvSpPr>
        <p:spPr/>
        <p:txBody>
          <a:bodyPr/>
          <a:lstStyle/>
          <a:p>
            <a:r>
              <a:rPr lang="en-US" altLang="en-US" dirty="0"/>
              <a:t>What is Machine Learning ?</a:t>
            </a:r>
          </a:p>
          <a:p>
            <a:pPr lvl="1"/>
            <a:r>
              <a:rPr lang="en-US" altLang="en-US" dirty="0"/>
              <a:t>Field of study that gives computers the ability to learn without being explicitly programmed (</a:t>
            </a:r>
            <a:r>
              <a:rPr lang="en-US" altLang="en-US" sz="2000" i="1" dirty="0"/>
              <a:t>Arthur Samuel, 1959</a:t>
            </a:r>
            <a:r>
              <a:rPr lang="en-US" altLang="en-US" dirty="0"/>
              <a:t>)</a:t>
            </a:r>
          </a:p>
          <a:p>
            <a:pPr lvl="1"/>
            <a:r>
              <a:rPr lang="en-US" altLang="en-US" dirty="0"/>
              <a:t>Concerned with how to construct computer programs that automatically improve with experience (</a:t>
            </a:r>
            <a:r>
              <a:rPr lang="en-US" altLang="en-US" sz="2000" i="1" dirty="0"/>
              <a:t>Tom Mitchell, 1997</a:t>
            </a:r>
            <a:r>
              <a:rPr lang="en-US" altLang="en-US" dirty="0"/>
              <a:t>)</a:t>
            </a:r>
          </a:p>
          <a:p>
            <a:pPr lvl="2"/>
            <a:r>
              <a:rPr lang="en-US" altLang="en-US" dirty="0"/>
              <a:t>Write programs that improve themselves (any computer program that improves its performance at some task through experience)</a:t>
            </a:r>
          </a:p>
          <a:p>
            <a:pPr lvl="2"/>
            <a:r>
              <a:rPr lang="en-US" altLang="en-US" dirty="0"/>
              <a:t>A program to  learn from experience E with respect to some class of tasks T and performance measure P, if its performance at tasks in T, as measured by P, improves with experience E</a:t>
            </a:r>
          </a:p>
          <a:p>
            <a:pPr lvl="3"/>
            <a:r>
              <a:rPr lang="en-US" altLang="en-US" dirty="0"/>
              <a:t>What data to collect (E), what decisions the software needs to make (T), and how we evaluate its results (P)</a:t>
            </a:r>
          </a:p>
          <a:p>
            <a:pPr lvl="1"/>
            <a:r>
              <a:rPr lang="en-US" altLang="en-US" dirty="0"/>
              <a:t>Statisticians learn from data and software may be able to do as well</a:t>
            </a:r>
          </a:p>
          <a:p>
            <a:pPr lvl="2"/>
            <a:r>
              <a:rPr lang="en-US" altLang="en-US" dirty="0"/>
              <a:t>Machine learning often overlaps with Computational Statistics </a:t>
            </a:r>
            <a:r>
              <a:rPr lang="en-US" altLang="en-US" i="1" dirty="0"/>
              <a:t>(Statistical Learning)</a:t>
            </a:r>
          </a:p>
          <a:p>
            <a:endParaRPr lang="en-US" dirty="0"/>
          </a:p>
        </p:txBody>
      </p:sp>
      <p:sp>
        <p:nvSpPr>
          <p:cNvPr id="4" name="Date Placeholder 3"/>
          <p:cNvSpPr>
            <a:spLocks noGrp="1"/>
          </p:cNvSpPr>
          <p:nvPr>
            <p:ph type="dt" sz="half" idx="10"/>
          </p:nvPr>
        </p:nvSpPr>
        <p:spPr/>
        <p:txBody>
          <a:bodyPr/>
          <a:lstStyle/>
          <a:p>
            <a:fld id="{1001F860-3C64-C641-BFEB-AAB4F08C218D}" type="datetime1">
              <a:rPr lang="en-US" smtClean="0"/>
              <a:t>1/28/18</a:t>
            </a:fld>
            <a:endParaRPr lang="en-US"/>
          </a:p>
        </p:txBody>
      </p:sp>
      <p:sp>
        <p:nvSpPr>
          <p:cNvPr id="5" name="Footer Placeholder 4"/>
          <p:cNvSpPr>
            <a:spLocks noGrp="1"/>
          </p:cNvSpPr>
          <p:nvPr>
            <p:ph type="ftr" sz="quarter" idx="11"/>
          </p:nvPr>
        </p:nvSpPr>
        <p:spPr/>
        <p:txBody>
          <a:bodyPr/>
          <a:lstStyle/>
          <a:p>
            <a:r>
              <a:rPr lang="en-US" smtClean="0"/>
              <a:t>Computer Engineering Department                  CMPE/SE 131: Software Engineering</a:t>
            </a:r>
            <a:endParaRPr lang="en-US"/>
          </a:p>
        </p:txBody>
      </p:sp>
    </p:spTree>
    <p:extLst>
      <p:ext uri="{BB962C8B-B14F-4D97-AF65-F5344CB8AC3E}">
        <p14:creationId xmlns:p14="http://schemas.microsoft.com/office/powerpoint/2010/main" val="282212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Overview on Machine Learning (2/2) </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defRPr/>
            </a:pPr>
            <a:r>
              <a:rPr lang="en-US" altLang="en-US" dirty="0"/>
              <a:t>What is Machine Learning (cont.)?</a:t>
            </a:r>
          </a:p>
          <a:p>
            <a:pPr lvl="1">
              <a:buFont typeface="Arial" panose="020B0604020202020204" pitchFamily="34" charset="0"/>
              <a:buChar char="•"/>
              <a:defRPr/>
            </a:pPr>
            <a:r>
              <a:rPr lang="en-US" altLang="en-US" dirty="0"/>
              <a:t>Pattern Recognition has its origin in engineering, where as Machine Learning grew out of computer science. However, these activities can be viewed as 2 facets of the same field</a:t>
            </a:r>
          </a:p>
          <a:p>
            <a:pPr lvl="1">
              <a:buFont typeface="Arial" panose="020B0604020202020204" pitchFamily="34" charset="0"/>
              <a:buChar char="•"/>
              <a:defRPr/>
            </a:pPr>
            <a:r>
              <a:rPr lang="en-US" altLang="en-US" dirty="0"/>
              <a:t> It lies on the boundary of several disciplines</a:t>
            </a:r>
          </a:p>
          <a:p>
            <a:pPr lvl="2">
              <a:buFont typeface="Arial" panose="020B0604020202020204" pitchFamily="34" charset="0"/>
              <a:buChar char="•"/>
              <a:defRPr/>
            </a:pPr>
            <a:r>
              <a:rPr lang="en-US" altLang="en-US" dirty="0"/>
              <a:t>Computer Science, Statistics, Mathematics, and Engineering</a:t>
            </a:r>
          </a:p>
          <a:p>
            <a:pPr lvl="1">
              <a:buFont typeface="Arial" panose="020B0604020202020204" pitchFamily="34" charset="0"/>
              <a:buChar char="•"/>
              <a:defRPr/>
            </a:pPr>
            <a:r>
              <a:rPr lang="en-US" altLang="en-US" dirty="0"/>
              <a:t>A concise definition: “Machine Learning is the </a:t>
            </a:r>
            <a:r>
              <a:rPr lang="en-US" altLang="en-US" i="1" dirty="0">
                <a:solidFill>
                  <a:srgbClr val="FF0000"/>
                </a:solidFill>
              </a:rPr>
              <a:t>training</a:t>
            </a:r>
            <a:r>
              <a:rPr lang="en-US" altLang="en-US" dirty="0"/>
              <a:t> of a </a:t>
            </a:r>
            <a:r>
              <a:rPr lang="en-US" altLang="en-US" i="1" dirty="0">
                <a:solidFill>
                  <a:srgbClr val="FF0000"/>
                </a:solidFill>
              </a:rPr>
              <a:t>model</a:t>
            </a:r>
            <a:r>
              <a:rPr lang="en-US" altLang="en-US" dirty="0"/>
              <a:t> from data that </a:t>
            </a:r>
            <a:r>
              <a:rPr lang="en-US" altLang="en-US" i="1" dirty="0">
                <a:solidFill>
                  <a:srgbClr val="FF0000"/>
                </a:solidFill>
              </a:rPr>
              <a:t>generalizes</a:t>
            </a:r>
            <a:r>
              <a:rPr lang="en-US" altLang="en-US" dirty="0"/>
              <a:t> a decision against a </a:t>
            </a:r>
            <a:r>
              <a:rPr lang="en-US" altLang="en-US" i="1" dirty="0">
                <a:solidFill>
                  <a:srgbClr val="FF0000"/>
                </a:solidFill>
              </a:rPr>
              <a:t>performance </a:t>
            </a:r>
            <a:r>
              <a:rPr lang="en-US" altLang="en-US" dirty="0">
                <a:solidFill>
                  <a:schemeClr val="tx1">
                    <a:lumMod val="95000"/>
                    <a:lumOff val="5000"/>
                  </a:schemeClr>
                </a:solidFill>
              </a:rPr>
              <a:t>measure</a:t>
            </a:r>
            <a:r>
              <a:rPr lang="en-US" altLang="en-US" dirty="0"/>
              <a:t>”.</a:t>
            </a:r>
          </a:p>
          <a:p>
            <a:pPr lvl="2">
              <a:buFont typeface="Arial" panose="020B0604020202020204" pitchFamily="34" charset="0"/>
              <a:buChar char="•"/>
              <a:defRPr/>
            </a:pPr>
            <a:r>
              <a:rPr lang="en-US" altLang="en-US" dirty="0"/>
              <a:t>Training – Need examples/data</a:t>
            </a:r>
          </a:p>
          <a:p>
            <a:pPr lvl="2">
              <a:buFont typeface="Arial" panose="020B0604020202020204" pitchFamily="34" charset="0"/>
              <a:buChar char="•"/>
              <a:defRPr/>
            </a:pPr>
            <a:r>
              <a:rPr lang="en-US" altLang="en-US" dirty="0"/>
              <a:t>Model – Developed by experience</a:t>
            </a:r>
          </a:p>
          <a:p>
            <a:pPr lvl="2">
              <a:buFont typeface="Arial" panose="020B0604020202020204" pitchFamily="34" charset="0"/>
              <a:buChar char="•"/>
              <a:defRPr/>
            </a:pPr>
            <a:r>
              <a:rPr lang="en-US" altLang="en-US" dirty="0"/>
              <a:t>Generalize – Extent the decision to unseen instances</a:t>
            </a:r>
          </a:p>
          <a:p>
            <a:pPr lvl="2">
              <a:buFont typeface="Arial" panose="020B0604020202020204" pitchFamily="34" charset="0"/>
              <a:buChar char="•"/>
              <a:defRPr/>
            </a:pPr>
            <a:r>
              <a:rPr lang="en-US" altLang="en-US" dirty="0"/>
              <a:t>Performance – Quality of the needed results</a:t>
            </a:r>
          </a:p>
          <a:p>
            <a:endParaRPr lang="en-US" dirty="0"/>
          </a:p>
        </p:txBody>
      </p:sp>
      <p:sp>
        <p:nvSpPr>
          <p:cNvPr id="4" name="Date Placeholder 3"/>
          <p:cNvSpPr>
            <a:spLocks noGrp="1"/>
          </p:cNvSpPr>
          <p:nvPr>
            <p:ph type="dt" sz="half" idx="10"/>
          </p:nvPr>
        </p:nvSpPr>
        <p:spPr/>
        <p:txBody>
          <a:bodyPr/>
          <a:lstStyle/>
          <a:p>
            <a:fld id="{1001F860-3C64-C641-BFEB-AAB4F08C218D}" type="datetime1">
              <a:rPr lang="en-US" smtClean="0"/>
              <a:t>1/28/18</a:t>
            </a:fld>
            <a:endParaRPr lang="en-US"/>
          </a:p>
        </p:txBody>
      </p:sp>
      <p:sp>
        <p:nvSpPr>
          <p:cNvPr id="5" name="Footer Placeholder 4"/>
          <p:cNvSpPr>
            <a:spLocks noGrp="1"/>
          </p:cNvSpPr>
          <p:nvPr>
            <p:ph type="ftr" sz="quarter" idx="11"/>
          </p:nvPr>
        </p:nvSpPr>
        <p:spPr/>
        <p:txBody>
          <a:bodyPr/>
          <a:lstStyle/>
          <a:p>
            <a:r>
              <a:rPr lang="en-US" smtClean="0"/>
              <a:t>Computer Engineering Department                  CMPE/SE 131: Software Engineering</a:t>
            </a:r>
            <a:endParaRPr lang="en-US"/>
          </a:p>
        </p:txBody>
      </p:sp>
    </p:spTree>
    <p:extLst>
      <p:ext uri="{BB962C8B-B14F-4D97-AF65-F5344CB8AC3E}">
        <p14:creationId xmlns:p14="http://schemas.microsoft.com/office/powerpoint/2010/main" val="1489024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Areas in ML</a:t>
            </a:r>
            <a:endParaRPr lang="en-US" dirty="0"/>
          </a:p>
        </p:txBody>
      </p:sp>
      <p:sp>
        <p:nvSpPr>
          <p:cNvPr id="3" name="Content Placeholder 2"/>
          <p:cNvSpPr>
            <a:spLocks noGrp="1"/>
          </p:cNvSpPr>
          <p:nvPr>
            <p:ph idx="1"/>
          </p:nvPr>
        </p:nvSpPr>
        <p:spPr/>
        <p:txBody>
          <a:bodyPr>
            <a:normAutofit fontScale="92500" lnSpcReduction="10000"/>
          </a:bodyPr>
          <a:lstStyle/>
          <a:p>
            <a:pPr>
              <a:buFont typeface="Arial" panose="020B0604020202020204" pitchFamily="34" charset="0"/>
              <a:buChar char="•"/>
              <a:defRPr/>
            </a:pPr>
            <a:r>
              <a:rPr lang="en-US" sz="2400" dirty="0"/>
              <a:t>Artificial Intelligence (AI)</a:t>
            </a:r>
          </a:p>
          <a:p>
            <a:pPr lvl="1">
              <a:buFont typeface="Arial" panose="020B0604020202020204" pitchFamily="34" charset="0"/>
              <a:buChar char="•"/>
              <a:defRPr/>
            </a:pPr>
            <a:r>
              <a:rPr lang="en-US" sz="2000" dirty="0"/>
              <a:t>Machine learning started as “Can machines think ?” – Alan Turing (1950)</a:t>
            </a:r>
          </a:p>
          <a:p>
            <a:pPr lvl="1">
              <a:buFont typeface="Arial" panose="020B0604020202020204" pitchFamily="34" charset="0"/>
              <a:buChar char="•"/>
              <a:defRPr/>
            </a:pPr>
            <a:r>
              <a:rPr lang="en-US" sz="2000" dirty="0"/>
              <a:t>Focused on knowledge-based systems with symbolic processing</a:t>
            </a:r>
          </a:p>
          <a:p>
            <a:pPr lvl="1">
              <a:buFont typeface="Arial" panose="020B0604020202020204" pitchFamily="34" charset="0"/>
              <a:buChar char="•"/>
              <a:defRPr/>
            </a:pPr>
            <a:r>
              <a:rPr lang="en-US" sz="2000" dirty="0"/>
              <a:t>Neural Network found to be overlapping with computational statistics</a:t>
            </a:r>
          </a:p>
          <a:p>
            <a:pPr lvl="1">
              <a:buFont typeface="Arial" panose="020B0604020202020204" pitchFamily="34" charset="0"/>
              <a:buChar char="•"/>
              <a:defRPr/>
            </a:pPr>
            <a:r>
              <a:rPr lang="en-US" sz="2000" dirty="0"/>
              <a:t>Machine Learning recognized as a separate field</a:t>
            </a:r>
          </a:p>
          <a:p>
            <a:pPr lvl="2">
              <a:buFont typeface="Arial" panose="020B0604020202020204" pitchFamily="34" charset="0"/>
              <a:buChar char="•"/>
              <a:defRPr/>
            </a:pPr>
            <a:r>
              <a:rPr lang="en-US" sz="1600" dirty="0"/>
              <a:t>Utilize methods and models from statistics and probability theories</a:t>
            </a:r>
          </a:p>
          <a:p>
            <a:pPr lvl="2">
              <a:buFont typeface="Arial" panose="020B0604020202020204" pitchFamily="34" charset="0"/>
              <a:buChar char="•"/>
              <a:defRPr/>
            </a:pPr>
            <a:r>
              <a:rPr lang="en-US" sz="1600" dirty="0"/>
              <a:t>Availability on data acquisition and processing</a:t>
            </a:r>
          </a:p>
          <a:p>
            <a:pPr lvl="2">
              <a:buFont typeface="Arial" panose="020B0604020202020204" pitchFamily="34" charset="0"/>
              <a:buChar char="•"/>
              <a:defRPr/>
            </a:pPr>
            <a:r>
              <a:rPr lang="en-US" sz="1600" dirty="0"/>
              <a:t>Made great progress since mid-90s. Can reach some of the AI goals</a:t>
            </a:r>
          </a:p>
          <a:p>
            <a:pPr lvl="2">
              <a:buFont typeface="Arial" panose="020B0604020202020204" pitchFamily="34" charset="0"/>
              <a:buChar char="•"/>
              <a:defRPr/>
            </a:pPr>
            <a:r>
              <a:rPr lang="en-US" sz="1600" dirty="0"/>
              <a:t>In general, Machine Learning is still referred as AI</a:t>
            </a:r>
          </a:p>
          <a:p>
            <a:pPr>
              <a:buFont typeface="Arial" panose="020B0604020202020204" pitchFamily="34" charset="0"/>
              <a:buChar char="•"/>
              <a:defRPr/>
            </a:pPr>
            <a:r>
              <a:rPr lang="en-US" sz="2400" dirty="0"/>
              <a:t>Data Mining</a:t>
            </a:r>
          </a:p>
          <a:p>
            <a:pPr lvl="1">
              <a:buFont typeface="Arial" panose="020B0604020202020204" pitchFamily="34" charset="0"/>
              <a:buChar char="•"/>
              <a:defRPr/>
            </a:pPr>
            <a:r>
              <a:rPr lang="en-US" sz="2000" dirty="0"/>
              <a:t>Knowledge Discovery in Database (KDD)</a:t>
            </a:r>
          </a:p>
          <a:p>
            <a:pPr lvl="2">
              <a:buFont typeface="Arial" panose="020B0604020202020204" pitchFamily="34" charset="0"/>
              <a:buChar char="•"/>
              <a:defRPr/>
            </a:pPr>
            <a:r>
              <a:rPr lang="en-US" sz="1600" dirty="0"/>
              <a:t>Discovery of unknown properties in the data, while as ML is based on known properties to predict unseen</a:t>
            </a:r>
          </a:p>
          <a:p>
            <a:pPr lvl="2">
              <a:buFont typeface="Arial" panose="020B0604020202020204" pitchFamily="34" charset="0"/>
              <a:buChar char="•"/>
              <a:defRPr/>
            </a:pPr>
            <a:r>
              <a:rPr lang="en-US" sz="1600" dirty="0"/>
              <a:t>Share some methods but with different goal (discover unknown vs reproduce known)</a:t>
            </a:r>
            <a:endParaRPr lang="en-US" dirty="0"/>
          </a:p>
          <a:p>
            <a:endParaRPr lang="en-US" dirty="0"/>
          </a:p>
        </p:txBody>
      </p:sp>
      <p:sp>
        <p:nvSpPr>
          <p:cNvPr id="4" name="Date Placeholder 3"/>
          <p:cNvSpPr>
            <a:spLocks noGrp="1"/>
          </p:cNvSpPr>
          <p:nvPr>
            <p:ph type="dt" sz="half" idx="10"/>
          </p:nvPr>
        </p:nvSpPr>
        <p:spPr/>
        <p:txBody>
          <a:bodyPr/>
          <a:lstStyle/>
          <a:p>
            <a:fld id="{1001F860-3C64-C641-BFEB-AAB4F08C218D}" type="datetime1">
              <a:rPr lang="en-US" smtClean="0"/>
              <a:t>1/28/18</a:t>
            </a:fld>
            <a:endParaRPr lang="en-US"/>
          </a:p>
        </p:txBody>
      </p:sp>
      <p:sp>
        <p:nvSpPr>
          <p:cNvPr id="5" name="Footer Placeholder 4"/>
          <p:cNvSpPr>
            <a:spLocks noGrp="1"/>
          </p:cNvSpPr>
          <p:nvPr>
            <p:ph type="ftr" sz="quarter" idx="11"/>
          </p:nvPr>
        </p:nvSpPr>
        <p:spPr/>
        <p:txBody>
          <a:bodyPr/>
          <a:lstStyle/>
          <a:p>
            <a:r>
              <a:rPr lang="en-US" smtClean="0"/>
              <a:t>Computer Engineering Department                  CMPE/SE 131: Software Engineering</a:t>
            </a:r>
            <a:endParaRPr lang="en-US"/>
          </a:p>
        </p:txBody>
      </p:sp>
    </p:spTree>
    <p:extLst>
      <p:ext uri="{BB962C8B-B14F-4D97-AF65-F5344CB8AC3E}">
        <p14:creationId xmlns:p14="http://schemas.microsoft.com/office/powerpoint/2010/main" val="1035148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Areas in ML</a:t>
            </a:r>
            <a:endParaRPr lang="en-US" dirty="0"/>
          </a:p>
        </p:txBody>
      </p:sp>
      <p:sp>
        <p:nvSpPr>
          <p:cNvPr id="3" name="Content Placeholder 2"/>
          <p:cNvSpPr>
            <a:spLocks noGrp="1"/>
          </p:cNvSpPr>
          <p:nvPr>
            <p:ph idx="1"/>
          </p:nvPr>
        </p:nvSpPr>
        <p:spPr/>
        <p:txBody>
          <a:bodyPr/>
          <a:lstStyle/>
          <a:p>
            <a:r>
              <a:rPr lang="en-US" altLang="en-US" dirty="0"/>
              <a:t>Statistics</a:t>
            </a:r>
          </a:p>
          <a:p>
            <a:pPr lvl="1"/>
            <a:r>
              <a:rPr lang="en-US" altLang="en-US" sz="2000" dirty="0"/>
              <a:t>Closely related to Machine Learning</a:t>
            </a:r>
          </a:p>
          <a:p>
            <a:pPr lvl="1"/>
            <a:r>
              <a:rPr lang="en-US" altLang="en-US" sz="2000" dirty="0"/>
              <a:t>Some statisticians adopted methods from ML leading to a field of “Statistical Learning”</a:t>
            </a:r>
          </a:p>
          <a:p>
            <a:r>
              <a:rPr lang="en-US" altLang="en-US" dirty="0"/>
              <a:t>Big Data Analytics</a:t>
            </a:r>
          </a:p>
          <a:p>
            <a:pPr lvl="1"/>
            <a:r>
              <a:rPr lang="en-US" altLang="en-US" sz="2000" dirty="0"/>
              <a:t>Utilizes Machine Learning techniques, such as Deep Learning, for analytics portion</a:t>
            </a:r>
          </a:p>
          <a:p>
            <a:pPr lvl="1"/>
            <a:r>
              <a:rPr lang="en-US" altLang="en-US" sz="2000" dirty="0"/>
              <a:t>Big Data heavy on data storage, retrieval, and processing</a:t>
            </a:r>
          </a:p>
          <a:p>
            <a:r>
              <a:rPr lang="en-US" altLang="en-US" dirty="0"/>
              <a:t>Deep Learning</a:t>
            </a:r>
          </a:p>
          <a:p>
            <a:pPr lvl="1"/>
            <a:r>
              <a:rPr lang="en-US" altLang="en-US" dirty="0"/>
              <a:t>A branch of Machine Learning based on a set of algorithms to model high level abstractions in data by using multiple processing layers with complex structures</a:t>
            </a:r>
          </a:p>
          <a:p>
            <a:endParaRPr lang="en-US" dirty="0"/>
          </a:p>
        </p:txBody>
      </p:sp>
      <p:sp>
        <p:nvSpPr>
          <p:cNvPr id="4" name="Date Placeholder 3"/>
          <p:cNvSpPr>
            <a:spLocks noGrp="1"/>
          </p:cNvSpPr>
          <p:nvPr>
            <p:ph type="dt" sz="half" idx="10"/>
          </p:nvPr>
        </p:nvSpPr>
        <p:spPr/>
        <p:txBody>
          <a:bodyPr/>
          <a:lstStyle/>
          <a:p>
            <a:fld id="{1001F860-3C64-C641-BFEB-AAB4F08C218D}" type="datetime1">
              <a:rPr lang="en-US" smtClean="0"/>
              <a:t>1/28/18</a:t>
            </a:fld>
            <a:endParaRPr lang="en-US"/>
          </a:p>
        </p:txBody>
      </p:sp>
      <p:sp>
        <p:nvSpPr>
          <p:cNvPr id="5" name="Footer Placeholder 4"/>
          <p:cNvSpPr>
            <a:spLocks noGrp="1"/>
          </p:cNvSpPr>
          <p:nvPr>
            <p:ph type="ftr" sz="quarter" idx="11"/>
          </p:nvPr>
        </p:nvSpPr>
        <p:spPr/>
        <p:txBody>
          <a:bodyPr/>
          <a:lstStyle/>
          <a:p>
            <a:r>
              <a:rPr lang="en-US" smtClean="0"/>
              <a:t>Computer Engineering Department                  CMPE/SE 131: Software Engineering</a:t>
            </a:r>
            <a:endParaRPr lang="en-US"/>
          </a:p>
        </p:txBody>
      </p:sp>
    </p:spTree>
    <p:extLst>
      <p:ext uri="{BB962C8B-B14F-4D97-AF65-F5344CB8AC3E}">
        <p14:creationId xmlns:p14="http://schemas.microsoft.com/office/powerpoint/2010/main" val="113238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Machine Learning Major Tasks (at Highest Level) </a:t>
            </a:r>
            <a:endParaRPr lang="en-US" dirty="0"/>
          </a:p>
        </p:txBody>
      </p:sp>
      <p:sp>
        <p:nvSpPr>
          <p:cNvPr id="3" name="Content Placeholder 2"/>
          <p:cNvSpPr>
            <a:spLocks noGrp="1"/>
          </p:cNvSpPr>
          <p:nvPr>
            <p:ph idx="1"/>
          </p:nvPr>
        </p:nvSpPr>
        <p:spPr/>
        <p:txBody>
          <a:bodyPr>
            <a:normAutofit lnSpcReduction="10000"/>
          </a:bodyPr>
          <a:lstStyle/>
          <a:p>
            <a:pPr>
              <a:buFont typeface="Arial" charset="0"/>
              <a:buChar char="•"/>
            </a:pPr>
            <a:r>
              <a:rPr lang="en-US" altLang="en-US" dirty="0"/>
              <a:t>Define the problem (what to learn and what to predict)</a:t>
            </a:r>
          </a:p>
          <a:p>
            <a:pPr>
              <a:buFont typeface="Arial" charset="0"/>
              <a:buChar char="•"/>
            </a:pPr>
            <a:r>
              <a:rPr lang="en-US" altLang="en-US" dirty="0"/>
              <a:t>Define parameters/features from which the data will be collected</a:t>
            </a:r>
          </a:p>
          <a:p>
            <a:pPr>
              <a:buFont typeface="Arial" charset="0"/>
              <a:buChar char="•"/>
            </a:pPr>
            <a:r>
              <a:rPr lang="en-US" altLang="en-US" dirty="0"/>
              <a:t>Pre-process data</a:t>
            </a:r>
          </a:p>
          <a:p>
            <a:pPr>
              <a:buFont typeface="Arial" charset="0"/>
              <a:buChar char="•"/>
            </a:pPr>
            <a:r>
              <a:rPr lang="en-US" altLang="en-US" dirty="0"/>
              <a:t>Decide what the target results would be</a:t>
            </a:r>
          </a:p>
          <a:p>
            <a:pPr>
              <a:buFont typeface="Arial" charset="0"/>
              <a:buChar char="•"/>
            </a:pPr>
            <a:r>
              <a:rPr lang="en-US" altLang="en-US" dirty="0"/>
              <a:t>Develop or decide what models/algorithms to be used for training</a:t>
            </a:r>
          </a:p>
          <a:p>
            <a:pPr>
              <a:buFont typeface="Arial" charset="0"/>
              <a:buChar char="•"/>
            </a:pPr>
            <a:r>
              <a:rPr lang="en-US" altLang="en-US" dirty="0"/>
              <a:t>Use the training data to train the model and come up with an acceptable prediction accuracy with the test data set and validate</a:t>
            </a:r>
          </a:p>
          <a:p>
            <a:pPr>
              <a:buFont typeface="Arial" charset="0"/>
              <a:buChar char="•"/>
            </a:pPr>
            <a:r>
              <a:rPr lang="en-US" altLang="en-US" dirty="0"/>
              <a:t>Extend the model for unseen data with acceptable accuracy</a:t>
            </a:r>
          </a:p>
          <a:p>
            <a:pPr>
              <a:buFont typeface="Arial" charset="0"/>
              <a:buChar char="•"/>
            </a:pPr>
            <a:r>
              <a:rPr lang="en-US" altLang="en-US" dirty="0"/>
              <a:t>Improve the accuracy as needed to minimize the prediction errors (the loss function) by fine tuning the algorithm or using another one to compare/validate</a:t>
            </a:r>
          </a:p>
          <a:p>
            <a:endParaRPr lang="en-US" dirty="0"/>
          </a:p>
        </p:txBody>
      </p:sp>
      <p:sp>
        <p:nvSpPr>
          <p:cNvPr id="4" name="Date Placeholder 3"/>
          <p:cNvSpPr>
            <a:spLocks noGrp="1"/>
          </p:cNvSpPr>
          <p:nvPr>
            <p:ph type="dt" sz="half" idx="10"/>
          </p:nvPr>
        </p:nvSpPr>
        <p:spPr/>
        <p:txBody>
          <a:bodyPr/>
          <a:lstStyle/>
          <a:p>
            <a:fld id="{1001F860-3C64-C641-BFEB-AAB4F08C218D}" type="datetime1">
              <a:rPr lang="en-US" smtClean="0"/>
              <a:t>1/28/18</a:t>
            </a:fld>
            <a:endParaRPr lang="en-US"/>
          </a:p>
        </p:txBody>
      </p:sp>
      <p:sp>
        <p:nvSpPr>
          <p:cNvPr id="5" name="Footer Placeholder 4"/>
          <p:cNvSpPr>
            <a:spLocks noGrp="1"/>
          </p:cNvSpPr>
          <p:nvPr>
            <p:ph type="ftr" sz="quarter" idx="11"/>
          </p:nvPr>
        </p:nvSpPr>
        <p:spPr/>
        <p:txBody>
          <a:bodyPr/>
          <a:lstStyle/>
          <a:p>
            <a:r>
              <a:rPr lang="en-US" smtClean="0"/>
              <a:t>Computer Engineering Department                  CMPE/SE 131: Software Engineering</a:t>
            </a:r>
            <a:endParaRPr lang="en-US"/>
          </a:p>
        </p:txBody>
      </p:sp>
    </p:spTree>
    <p:extLst>
      <p:ext uri="{BB962C8B-B14F-4D97-AF65-F5344CB8AC3E}">
        <p14:creationId xmlns:p14="http://schemas.microsoft.com/office/powerpoint/2010/main" val="728135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needed for the class </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Anaconda</a:t>
            </a:r>
          </a:p>
          <a:p>
            <a:pPr>
              <a:buFont typeface="Arial" charset="0"/>
              <a:buChar char="•"/>
            </a:pPr>
            <a:r>
              <a:rPr lang="en-US" dirty="0" smtClean="0"/>
              <a:t> Python 3.5 </a:t>
            </a:r>
          </a:p>
          <a:p>
            <a:pPr>
              <a:buFont typeface="Arial" charset="0"/>
              <a:buChar char="•"/>
            </a:pPr>
            <a:r>
              <a:rPr lang="en-US" dirty="0"/>
              <a:t> </a:t>
            </a:r>
            <a:r>
              <a:rPr lang="en-US" dirty="0" err="1" smtClean="0"/>
              <a:t>Keras</a:t>
            </a:r>
            <a:r>
              <a:rPr lang="en-US" dirty="0" smtClean="0"/>
              <a:t> </a:t>
            </a:r>
          </a:p>
          <a:p>
            <a:pPr>
              <a:buFont typeface="Arial" charset="0"/>
              <a:buChar char="•"/>
            </a:pPr>
            <a:r>
              <a:rPr lang="en-US" dirty="0" smtClean="0"/>
              <a:t>Tensor flow </a:t>
            </a:r>
          </a:p>
          <a:p>
            <a:pPr>
              <a:buFont typeface="Arial" charset="0"/>
              <a:buChar char="•"/>
            </a:pPr>
            <a:r>
              <a:rPr lang="en-US" dirty="0"/>
              <a:t> </a:t>
            </a:r>
            <a:r>
              <a:rPr lang="en-US" dirty="0" smtClean="0"/>
              <a:t>NLTK </a:t>
            </a:r>
          </a:p>
          <a:p>
            <a:pPr>
              <a:buFont typeface="Arial" charset="0"/>
              <a:buChar char="•"/>
            </a:pPr>
            <a:r>
              <a:rPr lang="en-US" dirty="0" err="1" smtClean="0"/>
              <a:t>Scikit</a:t>
            </a:r>
            <a:r>
              <a:rPr lang="en-US" dirty="0" smtClean="0"/>
              <a:t> </a:t>
            </a:r>
          </a:p>
          <a:p>
            <a:pPr marL="0" indent="0">
              <a:buNone/>
            </a:pPr>
            <a:endParaRPr lang="en-US" dirty="0"/>
          </a:p>
        </p:txBody>
      </p:sp>
      <p:sp>
        <p:nvSpPr>
          <p:cNvPr id="4" name="Date Placeholder 3"/>
          <p:cNvSpPr>
            <a:spLocks noGrp="1"/>
          </p:cNvSpPr>
          <p:nvPr>
            <p:ph type="dt" sz="half" idx="10"/>
          </p:nvPr>
        </p:nvSpPr>
        <p:spPr/>
        <p:txBody>
          <a:bodyPr/>
          <a:lstStyle/>
          <a:p>
            <a:fld id="{1001F860-3C64-C641-BFEB-AAB4F08C218D}" type="datetime1">
              <a:rPr lang="en-US" smtClean="0"/>
              <a:t>1/28/18</a:t>
            </a:fld>
            <a:endParaRPr lang="en-US"/>
          </a:p>
        </p:txBody>
      </p:sp>
      <p:sp>
        <p:nvSpPr>
          <p:cNvPr id="5" name="Footer Placeholder 4"/>
          <p:cNvSpPr>
            <a:spLocks noGrp="1"/>
          </p:cNvSpPr>
          <p:nvPr>
            <p:ph type="ftr" sz="quarter" idx="11"/>
          </p:nvPr>
        </p:nvSpPr>
        <p:spPr/>
        <p:txBody>
          <a:bodyPr/>
          <a:lstStyle/>
          <a:p>
            <a:r>
              <a:rPr lang="en-US" smtClean="0"/>
              <a:t>Computer Engineering Department                  CMPE/SE 131: Software Engineering</a:t>
            </a:r>
            <a:endParaRPr lang="en-US"/>
          </a:p>
        </p:txBody>
      </p:sp>
    </p:spTree>
    <p:extLst>
      <p:ext uri="{BB962C8B-B14F-4D97-AF65-F5344CB8AC3E}">
        <p14:creationId xmlns:p14="http://schemas.microsoft.com/office/powerpoint/2010/main" val="1230107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Machine learning? </a:t>
            </a:r>
            <a:endParaRPr lang="en-US" dirty="0"/>
          </a:p>
        </p:txBody>
      </p:sp>
      <p:sp>
        <p:nvSpPr>
          <p:cNvPr id="3" name="Content Placeholder 2"/>
          <p:cNvSpPr>
            <a:spLocks noGrp="1"/>
          </p:cNvSpPr>
          <p:nvPr>
            <p:ph idx="1"/>
          </p:nvPr>
        </p:nvSpPr>
        <p:spPr/>
        <p:txBody>
          <a:bodyPr/>
          <a:lstStyle/>
          <a:p>
            <a:r>
              <a:rPr lang="en-US" dirty="0"/>
              <a:t>Machine learning can be defined as a process of identifying patterns in the data to automate a task.</a:t>
            </a:r>
          </a:p>
          <a:p>
            <a:r>
              <a:rPr lang="en-US" dirty="0"/>
              <a:t>Consider the task of predicting a location of the house based on the price, elevation and year built attributes. The attributes that we use to identify the patterns are referred to as the features. We learn the patterns in data and assign weights to each of these features. The weight indicates the importance of a feature. We can then use these weights and feature combination to make a prediction about the location of the house.</a:t>
            </a:r>
          </a:p>
          <a:p>
            <a:endParaRPr lang="en-US" dirty="0"/>
          </a:p>
        </p:txBody>
      </p:sp>
      <p:sp>
        <p:nvSpPr>
          <p:cNvPr id="4" name="Date Placeholder 3"/>
          <p:cNvSpPr>
            <a:spLocks noGrp="1"/>
          </p:cNvSpPr>
          <p:nvPr>
            <p:ph type="dt" sz="half" idx="10"/>
          </p:nvPr>
        </p:nvSpPr>
        <p:spPr/>
        <p:txBody>
          <a:bodyPr/>
          <a:lstStyle/>
          <a:p>
            <a:fld id="{1001F860-3C64-C641-BFEB-AAB4F08C218D}" type="datetime1">
              <a:rPr lang="en-US" smtClean="0"/>
              <a:t>1/28/18</a:t>
            </a:fld>
            <a:endParaRPr lang="en-US"/>
          </a:p>
        </p:txBody>
      </p:sp>
      <p:sp>
        <p:nvSpPr>
          <p:cNvPr id="5" name="Footer Placeholder 4"/>
          <p:cNvSpPr>
            <a:spLocks noGrp="1"/>
          </p:cNvSpPr>
          <p:nvPr>
            <p:ph type="ftr" sz="quarter" idx="11"/>
          </p:nvPr>
        </p:nvSpPr>
        <p:spPr/>
        <p:txBody>
          <a:bodyPr/>
          <a:lstStyle/>
          <a:p>
            <a:r>
              <a:rPr lang="en-US" smtClean="0"/>
              <a:t>Computer Engineering Department                  CMPE/SE 131: Software Engineering</a:t>
            </a:r>
            <a:endParaRPr lang="en-US"/>
          </a:p>
        </p:txBody>
      </p:sp>
    </p:spTree>
    <p:extLst>
      <p:ext uri="{BB962C8B-B14F-4D97-AF65-F5344CB8AC3E}">
        <p14:creationId xmlns:p14="http://schemas.microsoft.com/office/powerpoint/2010/main" val="1622592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Ingestion</a:t>
            </a:r>
            <a:endParaRPr lang="en-US" dirty="0"/>
          </a:p>
        </p:txBody>
      </p:sp>
      <p:sp>
        <p:nvSpPr>
          <p:cNvPr id="3" name="Content Placeholder 2"/>
          <p:cNvSpPr>
            <a:spLocks noGrp="1"/>
          </p:cNvSpPr>
          <p:nvPr>
            <p:ph idx="1"/>
          </p:nvPr>
        </p:nvSpPr>
        <p:spPr/>
        <p:txBody>
          <a:bodyPr/>
          <a:lstStyle/>
          <a:p>
            <a:pPr>
              <a:buFont typeface="Arial" charset="0"/>
              <a:buChar char="•"/>
            </a:pPr>
            <a:r>
              <a:rPr lang="en-US" dirty="0"/>
              <a:t>It is important to identify the data sources and persist the data for </a:t>
            </a:r>
            <a:r>
              <a:rPr lang="en-US" dirty="0" smtClean="0"/>
              <a:t>preprocessing</a:t>
            </a:r>
          </a:p>
          <a:p>
            <a:pPr>
              <a:buFont typeface="Arial" charset="0"/>
              <a:buChar char="•"/>
            </a:pPr>
            <a:r>
              <a:rPr lang="en-US" dirty="0" smtClean="0"/>
              <a:t>. </a:t>
            </a:r>
            <a:r>
              <a:rPr lang="en-US" dirty="0"/>
              <a:t>Business understanding or collaboration with the domain experts is required to ingest the proper data</a:t>
            </a:r>
            <a:r>
              <a:rPr lang="en-US" dirty="0" smtClean="0"/>
              <a:t>.</a:t>
            </a:r>
          </a:p>
          <a:p>
            <a:pPr>
              <a:buFont typeface="Arial" charset="0"/>
              <a:buChar char="•"/>
            </a:pPr>
            <a:r>
              <a:rPr lang="en-US" dirty="0" smtClean="0"/>
              <a:t> </a:t>
            </a:r>
            <a:r>
              <a:rPr lang="en-US" dirty="0"/>
              <a:t>The selected target data set will be used further for data preprocessing.</a:t>
            </a:r>
            <a:endParaRPr lang="en-US" dirty="0"/>
          </a:p>
        </p:txBody>
      </p:sp>
      <p:sp>
        <p:nvSpPr>
          <p:cNvPr id="4" name="Date Placeholder 3"/>
          <p:cNvSpPr>
            <a:spLocks noGrp="1"/>
          </p:cNvSpPr>
          <p:nvPr>
            <p:ph type="dt" sz="half" idx="10"/>
          </p:nvPr>
        </p:nvSpPr>
        <p:spPr/>
        <p:txBody>
          <a:bodyPr/>
          <a:lstStyle/>
          <a:p>
            <a:fld id="{1001F860-3C64-C641-BFEB-AAB4F08C218D}" type="datetime1">
              <a:rPr lang="en-US" smtClean="0"/>
              <a:t>1/28/18</a:t>
            </a:fld>
            <a:endParaRPr lang="en-US"/>
          </a:p>
        </p:txBody>
      </p:sp>
      <p:sp>
        <p:nvSpPr>
          <p:cNvPr id="5" name="Footer Placeholder 4"/>
          <p:cNvSpPr>
            <a:spLocks noGrp="1"/>
          </p:cNvSpPr>
          <p:nvPr>
            <p:ph type="ftr" sz="quarter" idx="11"/>
          </p:nvPr>
        </p:nvSpPr>
        <p:spPr/>
        <p:txBody>
          <a:bodyPr/>
          <a:lstStyle/>
          <a:p>
            <a:r>
              <a:rPr lang="en-US" smtClean="0"/>
              <a:t>Computer Engineering Department                  CMPE/SE 131: Software Engineering</a:t>
            </a:r>
            <a:endParaRPr lang="en-US"/>
          </a:p>
        </p:txBody>
      </p:sp>
    </p:spTree>
    <p:extLst>
      <p:ext uri="{BB962C8B-B14F-4D97-AF65-F5344CB8AC3E}">
        <p14:creationId xmlns:p14="http://schemas.microsoft.com/office/powerpoint/2010/main" val="394248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idx="1"/>
          </p:nvPr>
        </p:nvSpPr>
        <p:spPr/>
        <p:txBody>
          <a:bodyPr/>
          <a:lstStyle/>
          <a:p>
            <a:pPr>
              <a:buFont typeface="Arial" charset="0"/>
              <a:buChar char="•"/>
            </a:pPr>
            <a:r>
              <a:rPr lang="en-US" dirty="0"/>
              <a:t>The raw data can be either structured or unstructured. </a:t>
            </a:r>
            <a:endParaRPr lang="en-US" dirty="0" smtClean="0"/>
          </a:p>
          <a:p>
            <a:pPr>
              <a:buFont typeface="Arial" charset="0"/>
              <a:buChar char="•"/>
            </a:pPr>
            <a:r>
              <a:rPr lang="en-US" dirty="0" smtClean="0"/>
              <a:t>The </a:t>
            </a:r>
            <a:r>
              <a:rPr lang="en-US" dirty="0"/>
              <a:t>data handling techniques will be applied on the raw data to process the data into a format suitable for performing data aggregation operations. </a:t>
            </a:r>
            <a:endParaRPr lang="en-US" dirty="0" smtClean="0"/>
          </a:p>
          <a:p>
            <a:pPr>
              <a:buFont typeface="Arial" charset="0"/>
              <a:buChar char="•"/>
            </a:pPr>
            <a:r>
              <a:rPr lang="en-US" dirty="0" smtClean="0"/>
              <a:t>The </a:t>
            </a:r>
            <a:r>
              <a:rPr lang="en-US" dirty="0"/>
              <a:t>selected dataset can contain noise or outliers. </a:t>
            </a:r>
            <a:endParaRPr lang="en-US" dirty="0" smtClean="0"/>
          </a:p>
          <a:p>
            <a:pPr>
              <a:buFont typeface="Arial" charset="0"/>
              <a:buChar char="•"/>
            </a:pPr>
            <a:r>
              <a:rPr lang="en-US" dirty="0" smtClean="0"/>
              <a:t>The </a:t>
            </a:r>
            <a:r>
              <a:rPr lang="en-US" dirty="0"/>
              <a:t>data preprocessing module contains the strategies to remove the outliers. </a:t>
            </a:r>
            <a:endParaRPr lang="en-US" dirty="0" smtClean="0"/>
          </a:p>
          <a:p>
            <a:pPr>
              <a:buFont typeface="Arial" charset="0"/>
              <a:buChar char="•"/>
            </a:pPr>
            <a:r>
              <a:rPr lang="en-US" dirty="0" smtClean="0"/>
              <a:t>This </a:t>
            </a:r>
            <a:r>
              <a:rPr lang="en-US" dirty="0"/>
              <a:t>phase will be followed by feature extraction or selection. Dimensionality reduction techniques will be used to select the important features. </a:t>
            </a:r>
            <a:endParaRPr lang="en-US" dirty="0"/>
          </a:p>
        </p:txBody>
      </p:sp>
      <p:sp>
        <p:nvSpPr>
          <p:cNvPr id="4" name="Date Placeholder 3"/>
          <p:cNvSpPr>
            <a:spLocks noGrp="1"/>
          </p:cNvSpPr>
          <p:nvPr>
            <p:ph type="dt" sz="half" idx="10"/>
          </p:nvPr>
        </p:nvSpPr>
        <p:spPr/>
        <p:txBody>
          <a:bodyPr/>
          <a:lstStyle/>
          <a:p>
            <a:fld id="{1001F860-3C64-C641-BFEB-AAB4F08C218D}" type="datetime1">
              <a:rPr lang="en-US" smtClean="0"/>
              <a:t>1/28/18</a:t>
            </a:fld>
            <a:endParaRPr lang="en-US"/>
          </a:p>
        </p:txBody>
      </p:sp>
      <p:sp>
        <p:nvSpPr>
          <p:cNvPr id="5" name="Footer Placeholder 4"/>
          <p:cNvSpPr>
            <a:spLocks noGrp="1"/>
          </p:cNvSpPr>
          <p:nvPr>
            <p:ph type="ftr" sz="quarter" idx="11"/>
          </p:nvPr>
        </p:nvSpPr>
        <p:spPr/>
        <p:txBody>
          <a:bodyPr/>
          <a:lstStyle/>
          <a:p>
            <a:r>
              <a:rPr lang="en-US" smtClean="0"/>
              <a:t>Computer Engineering Department                  CMPE/SE 131: Software Engineering</a:t>
            </a:r>
            <a:endParaRPr lang="en-US"/>
          </a:p>
        </p:txBody>
      </p:sp>
    </p:spTree>
    <p:extLst>
      <p:ext uri="{BB962C8B-B14F-4D97-AF65-F5344CB8AC3E}">
        <p14:creationId xmlns:p14="http://schemas.microsoft.com/office/powerpoint/2010/main" val="882919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Information </a:t>
            </a:r>
            <a:endParaRPr lang="en-US" dirty="0"/>
          </a:p>
        </p:txBody>
      </p:sp>
      <p:sp>
        <p:nvSpPr>
          <p:cNvPr id="3" name="Content Placeholder 2"/>
          <p:cNvSpPr>
            <a:spLocks noGrp="1"/>
          </p:cNvSpPr>
          <p:nvPr>
            <p:ph idx="1"/>
          </p:nvPr>
        </p:nvSpPr>
        <p:spPr/>
        <p:txBody>
          <a:bodyPr/>
          <a:lstStyle/>
          <a:p>
            <a:r>
              <a:rPr lang="en-US" sz="2400" dirty="0"/>
              <a:t>Office </a:t>
            </a:r>
            <a:r>
              <a:rPr lang="en-US" sz="2400" dirty="0" smtClean="0"/>
              <a:t>hours</a:t>
            </a:r>
          </a:p>
          <a:p>
            <a:pPr lvl="1"/>
            <a:r>
              <a:rPr lang="en-US" sz="2400" dirty="0" smtClean="0"/>
              <a:t>5:00 </a:t>
            </a:r>
            <a:r>
              <a:rPr lang="en-US" sz="2400" dirty="0"/>
              <a:t>– </a:t>
            </a:r>
            <a:r>
              <a:rPr lang="en-US" sz="2400" dirty="0" smtClean="0"/>
              <a:t>6:00 </a:t>
            </a:r>
            <a:r>
              <a:rPr lang="en-US" sz="2400" dirty="0"/>
              <a:t>PM Monday </a:t>
            </a:r>
            <a:endParaRPr lang="en-US" sz="2400" dirty="0" smtClean="0"/>
          </a:p>
          <a:p>
            <a:pPr lvl="1"/>
            <a:r>
              <a:rPr lang="en-US" sz="2400" dirty="0" smtClean="0"/>
              <a:t>ENG </a:t>
            </a:r>
            <a:r>
              <a:rPr lang="en-US" sz="2400" dirty="0"/>
              <a:t>250</a:t>
            </a:r>
          </a:p>
          <a:p>
            <a:pPr lvl="5"/>
            <a:endParaRPr lang="en-US" sz="2400" dirty="0"/>
          </a:p>
          <a:p>
            <a:r>
              <a:rPr lang="en-US" sz="2400" dirty="0" smtClean="0"/>
              <a:t>Canvas </a:t>
            </a:r>
          </a:p>
          <a:p>
            <a:pPr lvl="1"/>
            <a:r>
              <a:rPr lang="en-US" sz="2400" dirty="0" smtClean="0"/>
              <a:t>Green </a:t>
            </a:r>
            <a:r>
              <a:rPr lang="en-US" sz="2400" dirty="0"/>
              <a:t>sheet</a:t>
            </a:r>
          </a:p>
          <a:p>
            <a:pPr lvl="1"/>
            <a:r>
              <a:rPr lang="en-US" sz="2400" dirty="0"/>
              <a:t>Assignments</a:t>
            </a:r>
          </a:p>
          <a:p>
            <a:pPr lvl="1"/>
            <a:r>
              <a:rPr lang="en-US" sz="2400" dirty="0"/>
              <a:t>Lecture notes </a:t>
            </a:r>
          </a:p>
          <a:p>
            <a:endParaRPr lang="en-US" dirty="0"/>
          </a:p>
        </p:txBody>
      </p:sp>
      <p:sp>
        <p:nvSpPr>
          <p:cNvPr id="4" name="Footer Placeholder 3"/>
          <p:cNvSpPr>
            <a:spLocks noGrp="1"/>
          </p:cNvSpPr>
          <p:nvPr>
            <p:ph type="ftr" sz="quarter" idx="11"/>
          </p:nvPr>
        </p:nvSpPr>
        <p:spPr/>
        <p:txBody>
          <a:bodyPr/>
          <a:lstStyle/>
          <a:p>
            <a:r>
              <a:rPr lang="en-US" smtClean="0"/>
              <a:t>Computer Engineering Department                  CMPE/SE 131: Software Engineering</a:t>
            </a:r>
            <a:endParaRPr lang="en-US"/>
          </a:p>
        </p:txBody>
      </p:sp>
      <p:sp>
        <p:nvSpPr>
          <p:cNvPr id="6" name="Date Placeholder 5"/>
          <p:cNvSpPr>
            <a:spLocks noGrp="1"/>
          </p:cNvSpPr>
          <p:nvPr>
            <p:ph type="dt" sz="half" idx="10"/>
          </p:nvPr>
        </p:nvSpPr>
        <p:spPr/>
        <p:txBody>
          <a:bodyPr/>
          <a:lstStyle/>
          <a:p>
            <a:fld id="{8BA7DC95-A688-DF4C-BB6E-21D843069F06}" type="datetime1">
              <a:rPr lang="en-US" smtClean="0"/>
              <a:t>1/28/18</a:t>
            </a:fld>
            <a:endParaRPr lang="en-US"/>
          </a:p>
        </p:txBody>
      </p:sp>
    </p:spTree>
    <p:extLst>
      <p:ext uri="{BB962C8B-B14F-4D97-AF65-F5344CB8AC3E}">
        <p14:creationId xmlns:p14="http://schemas.microsoft.com/office/powerpoint/2010/main" val="16056488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Building</a:t>
            </a:r>
            <a:endParaRPr lang="en-US" dirty="0"/>
          </a:p>
        </p:txBody>
      </p:sp>
      <p:sp>
        <p:nvSpPr>
          <p:cNvPr id="3" name="Content Placeholder 2"/>
          <p:cNvSpPr>
            <a:spLocks noGrp="1"/>
          </p:cNvSpPr>
          <p:nvPr>
            <p:ph idx="1"/>
          </p:nvPr>
        </p:nvSpPr>
        <p:spPr/>
        <p:txBody>
          <a:bodyPr/>
          <a:lstStyle/>
          <a:p>
            <a:pPr>
              <a:buFont typeface="Arial" charset="0"/>
              <a:buChar char="•"/>
            </a:pPr>
            <a:r>
              <a:rPr lang="en-US" dirty="0"/>
              <a:t>The objective of machine learning model is defined in this </a:t>
            </a:r>
            <a:r>
              <a:rPr lang="en-US" dirty="0" smtClean="0"/>
              <a:t>phase</a:t>
            </a:r>
          </a:p>
          <a:p>
            <a:pPr>
              <a:buFont typeface="Arial" charset="0"/>
              <a:buChar char="•"/>
            </a:pPr>
            <a:r>
              <a:rPr lang="en-US" dirty="0" smtClean="0"/>
              <a:t>. </a:t>
            </a:r>
            <a:r>
              <a:rPr lang="en-US" dirty="0"/>
              <a:t>An appropriate machine learning algorithm will be applied in this phase to build the model. This phase is also known as learning phase</a:t>
            </a:r>
            <a:r>
              <a:rPr lang="en-US" dirty="0" smtClean="0"/>
              <a:t>.</a:t>
            </a:r>
          </a:p>
          <a:p>
            <a:pPr>
              <a:buFont typeface="Arial" charset="0"/>
              <a:buChar char="•"/>
            </a:pPr>
            <a:r>
              <a:rPr lang="en-US" dirty="0" smtClean="0"/>
              <a:t> </a:t>
            </a:r>
            <a:r>
              <a:rPr lang="en-US" dirty="0"/>
              <a:t>Once the model is built/trained, it can be used later for real-time inferences.</a:t>
            </a:r>
            <a:endParaRPr lang="en-US" dirty="0"/>
          </a:p>
        </p:txBody>
      </p:sp>
      <p:sp>
        <p:nvSpPr>
          <p:cNvPr id="4" name="Date Placeholder 3"/>
          <p:cNvSpPr>
            <a:spLocks noGrp="1"/>
          </p:cNvSpPr>
          <p:nvPr>
            <p:ph type="dt" sz="half" idx="10"/>
          </p:nvPr>
        </p:nvSpPr>
        <p:spPr/>
        <p:txBody>
          <a:bodyPr/>
          <a:lstStyle/>
          <a:p>
            <a:fld id="{1001F860-3C64-C641-BFEB-AAB4F08C218D}" type="datetime1">
              <a:rPr lang="en-US" smtClean="0"/>
              <a:t>1/28/18</a:t>
            </a:fld>
            <a:endParaRPr lang="en-US"/>
          </a:p>
        </p:txBody>
      </p:sp>
      <p:sp>
        <p:nvSpPr>
          <p:cNvPr id="5" name="Footer Placeholder 4"/>
          <p:cNvSpPr>
            <a:spLocks noGrp="1"/>
          </p:cNvSpPr>
          <p:nvPr>
            <p:ph type="ftr" sz="quarter" idx="11"/>
          </p:nvPr>
        </p:nvSpPr>
        <p:spPr/>
        <p:txBody>
          <a:bodyPr/>
          <a:lstStyle/>
          <a:p>
            <a:r>
              <a:rPr lang="en-US" smtClean="0"/>
              <a:t>Computer Engineering Department                  CMPE/SE 131: Software Engineering</a:t>
            </a:r>
            <a:endParaRPr lang="en-US"/>
          </a:p>
        </p:txBody>
      </p:sp>
    </p:spTree>
    <p:extLst>
      <p:ext uri="{BB962C8B-B14F-4D97-AF65-F5344CB8AC3E}">
        <p14:creationId xmlns:p14="http://schemas.microsoft.com/office/powerpoint/2010/main" val="869588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Evaluation and Knowledge Presentation</a:t>
            </a:r>
            <a:endParaRPr lang="en-US" dirty="0"/>
          </a:p>
        </p:txBody>
      </p:sp>
      <p:sp>
        <p:nvSpPr>
          <p:cNvPr id="3" name="Content Placeholder 2"/>
          <p:cNvSpPr>
            <a:spLocks noGrp="1"/>
          </p:cNvSpPr>
          <p:nvPr>
            <p:ph idx="1"/>
          </p:nvPr>
        </p:nvSpPr>
        <p:spPr/>
        <p:txBody>
          <a:bodyPr/>
          <a:lstStyle/>
          <a:p>
            <a:pPr>
              <a:buFont typeface="Arial" charset="0"/>
              <a:buChar char="•"/>
            </a:pPr>
            <a:r>
              <a:rPr lang="en-US" dirty="0"/>
              <a:t>The model’s performance will be evaluated in this phase. </a:t>
            </a:r>
            <a:endParaRPr lang="en-US" dirty="0" smtClean="0"/>
          </a:p>
          <a:p>
            <a:pPr>
              <a:buFont typeface="Arial" charset="0"/>
              <a:buChar char="•"/>
            </a:pPr>
            <a:r>
              <a:rPr lang="en-US" dirty="0" smtClean="0"/>
              <a:t>Model </a:t>
            </a:r>
            <a:r>
              <a:rPr lang="en-US" dirty="0"/>
              <a:t>evaluation is an important process which determines the model’s efficiency to perform real time operations. </a:t>
            </a:r>
            <a:endParaRPr lang="en-US" dirty="0" smtClean="0"/>
          </a:p>
          <a:p>
            <a:pPr>
              <a:buFont typeface="Arial" charset="0"/>
              <a:buChar char="•"/>
            </a:pPr>
            <a:r>
              <a:rPr lang="en-US" dirty="0" smtClean="0"/>
              <a:t>Several </a:t>
            </a:r>
            <a:r>
              <a:rPr lang="en-US" dirty="0"/>
              <a:t>metrics for classification and regression tasks will be used to asses the performance of the model. </a:t>
            </a:r>
            <a:endParaRPr lang="en-US" dirty="0" smtClean="0"/>
          </a:p>
          <a:p>
            <a:pPr>
              <a:buFont typeface="Arial" charset="0"/>
              <a:buChar char="•"/>
            </a:pPr>
            <a:r>
              <a:rPr lang="en-US" dirty="0" smtClean="0"/>
              <a:t>The </a:t>
            </a:r>
            <a:r>
              <a:rPr lang="en-US" dirty="0"/>
              <a:t>metrics such as accuracy, precision and recall will be determined for the classification tasks and mean squared error, r^2 value and mean absolute error will be computed for the regression operations. Once the desired performance is achieved, the model will be used to perform real time operations</a:t>
            </a:r>
            <a:r>
              <a:rPr lang="en-US" dirty="0" smtClean="0"/>
              <a:t>.</a:t>
            </a:r>
          </a:p>
          <a:p>
            <a:pPr>
              <a:buFont typeface="Arial" charset="0"/>
              <a:buChar char="•"/>
            </a:pPr>
            <a:r>
              <a:rPr lang="en-US" dirty="0"/>
              <a:t>The insights from the machine learning model will be used in </a:t>
            </a:r>
            <a:r>
              <a:rPr lang="en-US" dirty="0" smtClean="0"/>
              <a:t>knowledge presentation to </a:t>
            </a:r>
            <a:r>
              <a:rPr lang="en-US" dirty="0"/>
              <a:t>make important business decisions.</a:t>
            </a:r>
            <a:endParaRPr lang="en-US" dirty="0"/>
          </a:p>
        </p:txBody>
      </p:sp>
      <p:sp>
        <p:nvSpPr>
          <p:cNvPr id="4" name="Date Placeholder 3"/>
          <p:cNvSpPr>
            <a:spLocks noGrp="1"/>
          </p:cNvSpPr>
          <p:nvPr>
            <p:ph type="dt" sz="half" idx="10"/>
          </p:nvPr>
        </p:nvSpPr>
        <p:spPr/>
        <p:txBody>
          <a:bodyPr/>
          <a:lstStyle/>
          <a:p>
            <a:fld id="{1001F860-3C64-C641-BFEB-AAB4F08C218D}" type="datetime1">
              <a:rPr lang="en-US" smtClean="0"/>
              <a:t>1/28/18</a:t>
            </a:fld>
            <a:endParaRPr lang="en-US"/>
          </a:p>
        </p:txBody>
      </p:sp>
      <p:sp>
        <p:nvSpPr>
          <p:cNvPr id="5" name="Footer Placeholder 4"/>
          <p:cNvSpPr>
            <a:spLocks noGrp="1"/>
          </p:cNvSpPr>
          <p:nvPr>
            <p:ph type="ftr" sz="quarter" idx="11"/>
          </p:nvPr>
        </p:nvSpPr>
        <p:spPr/>
        <p:txBody>
          <a:bodyPr/>
          <a:lstStyle/>
          <a:p>
            <a:r>
              <a:rPr lang="en-US" smtClean="0"/>
              <a:t>Computer Engineering Department                  CMPE/SE 131: Software Engineering</a:t>
            </a:r>
            <a:endParaRPr lang="en-US"/>
          </a:p>
        </p:txBody>
      </p:sp>
    </p:spTree>
    <p:extLst>
      <p:ext uri="{BB962C8B-B14F-4D97-AF65-F5344CB8AC3E}">
        <p14:creationId xmlns:p14="http://schemas.microsoft.com/office/powerpoint/2010/main" val="564584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discussions</a:t>
            </a:r>
            <a:endParaRPr lang="en-US" dirty="0"/>
          </a:p>
        </p:txBody>
      </p:sp>
      <p:sp>
        <p:nvSpPr>
          <p:cNvPr id="4" name="Date Placeholder 3"/>
          <p:cNvSpPr>
            <a:spLocks noGrp="1"/>
          </p:cNvSpPr>
          <p:nvPr>
            <p:ph type="dt" sz="half" idx="10"/>
          </p:nvPr>
        </p:nvSpPr>
        <p:spPr/>
        <p:txBody>
          <a:bodyPr/>
          <a:lstStyle/>
          <a:p>
            <a:fld id="{1001F860-3C64-C641-BFEB-AAB4F08C218D}" type="datetime1">
              <a:rPr lang="en-US" smtClean="0"/>
              <a:t>1/28/18</a:t>
            </a:fld>
            <a:endParaRPr lang="en-US"/>
          </a:p>
        </p:txBody>
      </p:sp>
      <p:sp>
        <p:nvSpPr>
          <p:cNvPr id="5" name="Footer Placeholder 4"/>
          <p:cNvSpPr>
            <a:spLocks noGrp="1"/>
          </p:cNvSpPr>
          <p:nvPr>
            <p:ph type="ftr" sz="quarter" idx="11"/>
          </p:nvPr>
        </p:nvSpPr>
        <p:spPr/>
        <p:txBody>
          <a:bodyPr/>
          <a:lstStyle/>
          <a:p>
            <a:r>
              <a:rPr lang="en-US" smtClean="0"/>
              <a:t>Computer Engineering Department                  CMPE/SE 131: Software Engineering</a:t>
            </a:r>
            <a:endParaRPr lang="en-US"/>
          </a:p>
        </p:txBody>
      </p:sp>
      <p:sp>
        <p:nvSpPr>
          <p:cNvPr id="7" name="TextBox 6"/>
          <p:cNvSpPr txBox="1"/>
          <p:nvPr/>
        </p:nvSpPr>
        <p:spPr>
          <a:xfrm>
            <a:off x="1097279" y="1884217"/>
            <a:ext cx="9639993" cy="1477328"/>
          </a:xfrm>
          <a:prstGeom prst="rect">
            <a:avLst/>
          </a:prstGeom>
          <a:noFill/>
        </p:spPr>
        <p:txBody>
          <a:bodyPr wrap="square" rtlCol="0">
            <a:spAutoFit/>
          </a:bodyPr>
          <a:lstStyle/>
          <a:p>
            <a:pPr marL="285750" indent="-285750">
              <a:buFont typeface="Wingdings" charset="2"/>
              <a:buChar char="Ø"/>
            </a:pPr>
            <a:r>
              <a:rPr lang="en-US" dirty="0" smtClean="0"/>
              <a:t>Can we achieve Artificial super intelligence? </a:t>
            </a:r>
          </a:p>
          <a:p>
            <a:pPr marL="285750" indent="-285750">
              <a:buFont typeface="Wingdings" charset="2"/>
              <a:buChar char="Ø"/>
            </a:pPr>
            <a:r>
              <a:rPr lang="en-US" dirty="0" smtClean="0"/>
              <a:t>If yes, when we can we achieve? </a:t>
            </a:r>
          </a:p>
          <a:p>
            <a:pPr marL="285750" indent="-285750">
              <a:buFont typeface="Wingdings" charset="2"/>
              <a:buChar char="Ø"/>
            </a:pPr>
            <a:r>
              <a:rPr lang="en-US" dirty="0" smtClean="0"/>
              <a:t>Pros of cons of Super intelligence </a:t>
            </a:r>
          </a:p>
          <a:p>
            <a:pPr marL="285750" indent="-285750">
              <a:buFont typeface="Wingdings" charset="2"/>
              <a:buChar char="Ø"/>
            </a:pPr>
            <a:r>
              <a:rPr lang="en-US" dirty="0" smtClean="0"/>
              <a:t>Enslaved AI</a:t>
            </a:r>
            <a:r>
              <a:rPr lang="en-US" dirty="0"/>
              <a:t> </a:t>
            </a:r>
            <a:r>
              <a:rPr lang="en-US" dirty="0" smtClean="0"/>
              <a:t>b/s Controlling (GOD) AI </a:t>
            </a:r>
            <a:endParaRPr lang="en-US" dirty="0" smtClean="0"/>
          </a:p>
          <a:p>
            <a:endParaRPr lang="en-US" dirty="0"/>
          </a:p>
        </p:txBody>
      </p:sp>
    </p:spTree>
    <p:extLst>
      <p:ext uri="{BB962C8B-B14F-4D97-AF65-F5344CB8AC3E}">
        <p14:creationId xmlns:p14="http://schemas.microsoft.com/office/powerpoint/2010/main" val="143334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a:t>
            </a:r>
            <a:r>
              <a:rPr lang="en-US" dirty="0" smtClean="0"/>
              <a:t>Overview on Machine learning</a:t>
            </a:r>
          </a:p>
          <a:p>
            <a:pPr>
              <a:buFont typeface="Arial" charset="0"/>
              <a:buChar char="•"/>
            </a:pPr>
            <a:r>
              <a:rPr lang="en-US" dirty="0" smtClean="0"/>
              <a:t>Steps in machine learning </a:t>
            </a:r>
          </a:p>
          <a:p>
            <a:pPr>
              <a:buFont typeface="Arial" charset="0"/>
              <a:buChar char="•"/>
            </a:pPr>
            <a:endParaRPr lang="en-US" dirty="0" smtClean="0"/>
          </a:p>
          <a:p>
            <a:pPr>
              <a:buFont typeface="Arial" charset="0"/>
              <a:buChar char="•"/>
            </a:pPr>
            <a:endParaRPr lang="en-US" dirty="0" smtClean="0"/>
          </a:p>
        </p:txBody>
      </p:sp>
      <p:sp>
        <p:nvSpPr>
          <p:cNvPr id="4" name="Date Placeholder 3"/>
          <p:cNvSpPr>
            <a:spLocks noGrp="1"/>
          </p:cNvSpPr>
          <p:nvPr>
            <p:ph type="dt" sz="half" idx="10"/>
          </p:nvPr>
        </p:nvSpPr>
        <p:spPr/>
        <p:txBody>
          <a:bodyPr/>
          <a:lstStyle/>
          <a:p>
            <a:fld id="{0C42C4DC-C345-1348-9594-654D9C559459}" type="datetime1">
              <a:rPr lang="en-US" smtClean="0"/>
              <a:t>1/28/18</a:t>
            </a:fld>
            <a:endParaRPr lang="en-US"/>
          </a:p>
        </p:txBody>
      </p:sp>
      <p:sp>
        <p:nvSpPr>
          <p:cNvPr id="5" name="Footer Placeholder 4"/>
          <p:cNvSpPr>
            <a:spLocks noGrp="1"/>
          </p:cNvSpPr>
          <p:nvPr>
            <p:ph type="ftr" sz="quarter" idx="11"/>
          </p:nvPr>
        </p:nvSpPr>
        <p:spPr/>
        <p:txBody>
          <a:bodyPr/>
          <a:lstStyle/>
          <a:p>
            <a:r>
              <a:rPr lang="en-US" smtClean="0"/>
              <a:t>Computer Engineering Department                  CMPE/SE 131: Software Engineering</a:t>
            </a:r>
            <a:endParaRPr lang="en-US"/>
          </a:p>
        </p:txBody>
      </p:sp>
    </p:spTree>
    <p:extLst>
      <p:ext uri="{BB962C8B-B14F-4D97-AF65-F5344CB8AC3E}">
        <p14:creationId xmlns:p14="http://schemas.microsoft.com/office/powerpoint/2010/main" val="1135506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Grading Policy</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9297759"/>
              </p:ext>
            </p:extLst>
          </p:nvPr>
        </p:nvGraphicFramePr>
        <p:xfrm>
          <a:off x="1068387" y="2244372"/>
          <a:ext cx="10058400" cy="2743200"/>
        </p:xfrm>
        <a:graphic>
          <a:graphicData uri="http://schemas.openxmlformats.org/drawingml/2006/table">
            <a:tbl>
              <a:tblPr firstRow="1" bandRow="1">
                <a:tableStyleId>{5C22544A-7EE6-4342-B048-85BDC9FD1C3A}</a:tableStyleId>
              </a:tblPr>
              <a:tblGrid>
                <a:gridCol w="5029200"/>
                <a:gridCol w="5029200"/>
              </a:tblGrid>
              <a:tr h="370840">
                <a:tc>
                  <a:txBody>
                    <a:bodyPr/>
                    <a:lstStyle/>
                    <a:p>
                      <a:r>
                        <a:rPr lang="en-US" sz="2400" dirty="0" smtClean="0"/>
                        <a:t>Tasks</a:t>
                      </a:r>
                      <a:endParaRPr lang="en-US" sz="2400" dirty="0"/>
                    </a:p>
                  </a:txBody>
                  <a:tcPr/>
                </a:tc>
                <a:tc>
                  <a:txBody>
                    <a:bodyPr/>
                    <a:lstStyle/>
                    <a:p>
                      <a:r>
                        <a:rPr lang="en-US" sz="2400" dirty="0" smtClean="0"/>
                        <a:t>%age</a:t>
                      </a:r>
                      <a:endParaRPr lang="en-US" sz="2400" dirty="0"/>
                    </a:p>
                  </a:txBody>
                  <a:tcPr/>
                </a:tc>
              </a:tr>
              <a:tr h="370840">
                <a:tc>
                  <a:txBody>
                    <a:bodyPr/>
                    <a:lstStyle/>
                    <a:p>
                      <a:r>
                        <a:rPr lang="en-US" sz="2400" dirty="0" smtClean="0"/>
                        <a:t>Assignments</a:t>
                      </a:r>
                      <a:endParaRPr lang="en-US" sz="2400" dirty="0"/>
                    </a:p>
                  </a:txBody>
                  <a:tcPr/>
                </a:tc>
                <a:tc>
                  <a:txBody>
                    <a:bodyPr/>
                    <a:lstStyle/>
                    <a:p>
                      <a:r>
                        <a:rPr lang="en-US" sz="2400" dirty="0" smtClean="0"/>
                        <a:t>15</a:t>
                      </a:r>
                      <a:r>
                        <a:rPr lang="en-US" sz="2400" dirty="0" smtClean="0"/>
                        <a:t>%</a:t>
                      </a:r>
                      <a:endParaRPr lang="en-US" sz="2400" dirty="0"/>
                    </a:p>
                  </a:txBody>
                  <a:tcPr/>
                </a:tc>
              </a:tr>
              <a:tr h="370840">
                <a:tc>
                  <a:txBody>
                    <a:bodyPr/>
                    <a:lstStyle/>
                    <a:p>
                      <a:r>
                        <a:rPr lang="en-US" sz="2400" dirty="0" smtClean="0"/>
                        <a:t>Pop </a:t>
                      </a:r>
                      <a:r>
                        <a:rPr lang="en-US" sz="2400" dirty="0" smtClean="0"/>
                        <a:t>Quizzes</a:t>
                      </a:r>
                      <a:endParaRPr lang="en-US" sz="2400" dirty="0"/>
                    </a:p>
                  </a:txBody>
                  <a:tcPr/>
                </a:tc>
                <a:tc>
                  <a:txBody>
                    <a:bodyPr/>
                    <a:lstStyle/>
                    <a:p>
                      <a:r>
                        <a:rPr lang="en-US" sz="2400" dirty="0" smtClean="0"/>
                        <a:t>5%</a:t>
                      </a:r>
                      <a:endParaRPr lang="en-US" sz="2400" dirty="0"/>
                    </a:p>
                  </a:txBody>
                  <a:tcPr/>
                </a:tc>
              </a:tr>
              <a:tr h="370840">
                <a:tc>
                  <a:txBody>
                    <a:bodyPr/>
                    <a:lstStyle/>
                    <a:p>
                      <a:r>
                        <a:rPr lang="en-US" sz="2400" dirty="0" smtClean="0"/>
                        <a:t>Final Projects</a:t>
                      </a:r>
                      <a:r>
                        <a:rPr lang="en-US" sz="2400" baseline="0" dirty="0" smtClean="0"/>
                        <a:t> and </a:t>
                      </a:r>
                      <a:r>
                        <a:rPr lang="en-US" sz="2400" baseline="0" dirty="0" smtClean="0"/>
                        <a:t>Reviews</a:t>
                      </a:r>
                      <a:endParaRPr lang="en-US" sz="2400" dirty="0"/>
                    </a:p>
                  </a:txBody>
                  <a:tcPr/>
                </a:tc>
                <a:tc>
                  <a:txBody>
                    <a:bodyPr/>
                    <a:lstStyle/>
                    <a:p>
                      <a:r>
                        <a:rPr lang="en-US" sz="2400" dirty="0" smtClean="0"/>
                        <a:t>30%</a:t>
                      </a:r>
                      <a:endParaRPr lang="en-US" sz="2400" dirty="0"/>
                    </a:p>
                  </a:txBody>
                  <a:tcPr/>
                </a:tc>
              </a:tr>
              <a:tr h="370840">
                <a:tc>
                  <a:txBody>
                    <a:bodyPr/>
                    <a:lstStyle/>
                    <a:p>
                      <a:r>
                        <a:rPr lang="en-US" sz="2400" dirty="0" smtClean="0"/>
                        <a:t>Midterm </a:t>
                      </a:r>
                      <a:r>
                        <a:rPr lang="en-US" sz="2400" dirty="0" smtClean="0"/>
                        <a:t>Exam</a:t>
                      </a:r>
                      <a:endParaRPr lang="en-US" sz="2400" dirty="0"/>
                    </a:p>
                  </a:txBody>
                  <a:tcPr/>
                </a:tc>
                <a:tc>
                  <a:txBody>
                    <a:bodyPr/>
                    <a:lstStyle/>
                    <a:p>
                      <a:r>
                        <a:rPr lang="en-US" sz="2400" dirty="0" smtClean="0"/>
                        <a:t>20%</a:t>
                      </a:r>
                      <a:endParaRPr lang="en-US" sz="2400" dirty="0"/>
                    </a:p>
                  </a:txBody>
                  <a:tcPr/>
                </a:tc>
              </a:tr>
              <a:tr h="370840">
                <a:tc>
                  <a:txBody>
                    <a:bodyPr/>
                    <a:lstStyle/>
                    <a:p>
                      <a:r>
                        <a:rPr lang="en-US" sz="2400" dirty="0" smtClean="0"/>
                        <a:t>Final </a:t>
                      </a:r>
                      <a:r>
                        <a:rPr lang="en-US" sz="2400" dirty="0" smtClean="0"/>
                        <a:t>Exam</a:t>
                      </a:r>
                      <a:endParaRPr lang="en-US" sz="2400" dirty="0"/>
                    </a:p>
                  </a:txBody>
                  <a:tcPr/>
                </a:tc>
                <a:tc>
                  <a:txBody>
                    <a:bodyPr/>
                    <a:lstStyle/>
                    <a:p>
                      <a:r>
                        <a:rPr lang="en-US" sz="2400" dirty="0" smtClean="0"/>
                        <a:t>30</a:t>
                      </a:r>
                      <a:r>
                        <a:rPr lang="en-US" sz="2400" dirty="0" smtClean="0"/>
                        <a:t>%</a:t>
                      </a:r>
                      <a:endParaRPr lang="en-US" sz="2400" dirty="0"/>
                    </a:p>
                  </a:txBody>
                  <a:tcPr/>
                </a:tc>
              </a:tr>
            </a:tbl>
          </a:graphicData>
        </a:graphic>
      </p:graphicFrame>
      <p:sp>
        <p:nvSpPr>
          <p:cNvPr id="4" name="Date Placeholder 3"/>
          <p:cNvSpPr>
            <a:spLocks noGrp="1"/>
          </p:cNvSpPr>
          <p:nvPr>
            <p:ph type="dt" sz="half" idx="10"/>
          </p:nvPr>
        </p:nvSpPr>
        <p:spPr/>
        <p:txBody>
          <a:bodyPr/>
          <a:lstStyle/>
          <a:p>
            <a:fld id="{29A095FF-1DE5-B34D-A8E2-3B2E91B32625}" type="datetime1">
              <a:rPr lang="en-US" smtClean="0"/>
              <a:t>1/28/18</a:t>
            </a:fld>
            <a:endParaRPr lang="en-US"/>
          </a:p>
        </p:txBody>
      </p:sp>
      <p:sp>
        <p:nvSpPr>
          <p:cNvPr id="5" name="Footer Placeholder 4"/>
          <p:cNvSpPr>
            <a:spLocks noGrp="1"/>
          </p:cNvSpPr>
          <p:nvPr>
            <p:ph type="ftr" sz="quarter" idx="11"/>
          </p:nvPr>
        </p:nvSpPr>
        <p:spPr/>
        <p:txBody>
          <a:bodyPr/>
          <a:lstStyle/>
          <a:p>
            <a:r>
              <a:rPr lang="en-US" smtClean="0"/>
              <a:t>Computer Engineering Department                  CMPE/SE 131: Software Engineering</a:t>
            </a:r>
            <a:endParaRPr lang="en-US"/>
          </a:p>
        </p:txBody>
      </p:sp>
    </p:spTree>
    <p:extLst>
      <p:ext uri="{BB962C8B-B14F-4D97-AF65-F5344CB8AC3E}">
        <p14:creationId xmlns:p14="http://schemas.microsoft.com/office/powerpoint/2010/main" val="16582506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35744358"/>
              </p:ext>
            </p:extLst>
          </p:nvPr>
        </p:nvGraphicFramePr>
        <p:xfrm>
          <a:off x="1482438" y="1856509"/>
          <a:ext cx="8188037" cy="4046195"/>
        </p:xfrm>
        <a:graphic>
          <a:graphicData uri="http://schemas.openxmlformats.org/drawingml/2006/table">
            <a:tbl>
              <a:tblPr firstRow="1" firstCol="1" bandRow="1"/>
              <a:tblGrid>
                <a:gridCol w="1682735"/>
                <a:gridCol w="1682735"/>
                <a:gridCol w="3377709"/>
                <a:gridCol w="1444858"/>
              </a:tblGrid>
              <a:tr h="219432">
                <a:tc>
                  <a:txBody>
                    <a:bodyPr/>
                    <a:lstStyle/>
                    <a:p>
                      <a:pPr marL="0" marR="0">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Week</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Date</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Topics, Readings, Assignments</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Due</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19432">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1</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1/29</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Introduction,  ML Overview and Challenges</a:t>
                      </a:r>
                      <a:endParaRPr lang="en-US" sz="700">
                        <a:effectLst/>
                        <a:latin typeface="Calibri" charset="0"/>
                        <a:ea typeface="Calibri" charset="0"/>
                        <a:cs typeface="Times New Roman" charset="0"/>
                      </a:endParaRPr>
                    </a:p>
                  </a:txBody>
                  <a:tcPr marL="41083" marR="410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7677">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2</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2/05</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Review on Linear Algebra, Probability, and Statistics. Machine Learning Basics</a:t>
                      </a:r>
                      <a:endParaRPr lang="en-US" sz="700">
                        <a:effectLst/>
                        <a:latin typeface="Calibri" charset="0"/>
                        <a:ea typeface="Calibri" charset="0"/>
                        <a:cs typeface="Times New Roman" charset="0"/>
                      </a:endParaRPr>
                    </a:p>
                  </a:txBody>
                  <a:tcPr marL="41083" marR="410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7677">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3</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2/12</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Perceptron Learning Algorithm, Hoeffding Inequality, Linear Models. HW#1 </a:t>
                      </a:r>
                      <a:endParaRPr lang="en-US" sz="700">
                        <a:effectLst/>
                        <a:latin typeface="Calibri" charset="0"/>
                        <a:ea typeface="Calibri" charset="0"/>
                        <a:cs typeface="Times New Roman" charset="0"/>
                      </a:endParaRPr>
                    </a:p>
                  </a:txBody>
                  <a:tcPr marL="41083" marR="410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7677">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4</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2/19</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Linear Models, Non-linear Transformation, Errors &amp; Noise, Training &amp; Testing </a:t>
                      </a:r>
                      <a:endParaRPr lang="en-US" sz="700">
                        <a:effectLst/>
                        <a:latin typeface="Calibri" charset="0"/>
                        <a:ea typeface="Calibri" charset="0"/>
                        <a:cs typeface="Times New Roman" charset="0"/>
                      </a:endParaRPr>
                    </a:p>
                  </a:txBody>
                  <a:tcPr marL="41083" marR="410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HW#1</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7677">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5</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2/26</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Generalization, VC Dimension and the Bias-Variance Tradeoff. HW#2</a:t>
                      </a:r>
                      <a:endParaRPr lang="en-US" sz="700">
                        <a:effectLst/>
                        <a:latin typeface="Calibri" charset="0"/>
                        <a:ea typeface="Calibri" charset="0"/>
                        <a:cs typeface="Times New Roman" charset="0"/>
                      </a:endParaRPr>
                    </a:p>
                  </a:txBody>
                  <a:tcPr marL="41083" marR="410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7677">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6</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3/05</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ML Project Process and Data Preprocessing. </a:t>
                      </a:r>
                      <a:endParaRPr lang="en-US" sz="700">
                        <a:effectLst/>
                        <a:latin typeface="Calibri" charset="0"/>
                        <a:ea typeface="Calibri" charset="0"/>
                        <a:cs typeface="Times New Roman" charset="0"/>
                      </a:endParaRPr>
                    </a:p>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Algorithms Overview</a:t>
                      </a:r>
                      <a:endParaRPr lang="en-US" sz="700">
                        <a:effectLst/>
                        <a:latin typeface="Calibri" charset="0"/>
                        <a:ea typeface="Calibri" charset="0"/>
                        <a:cs typeface="Times New Roman" charset="0"/>
                      </a:endParaRPr>
                    </a:p>
                  </a:txBody>
                  <a:tcPr marL="41083" marR="410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HW#2</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19432">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7</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3/12</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b="1">
                          <a:solidFill>
                            <a:srgbClr val="FF0000"/>
                          </a:solidFill>
                          <a:effectLst/>
                          <a:latin typeface="Calibri" charset="0"/>
                          <a:ea typeface="Times New Roman" charset="0"/>
                          <a:cs typeface="Times New Roman" charset="0"/>
                        </a:rPr>
                        <a:t>Mid-term Exam</a:t>
                      </a:r>
                      <a:endParaRPr lang="en-US" sz="700">
                        <a:effectLst/>
                        <a:latin typeface="Calibri" charset="0"/>
                        <a:ea typeface="Calibri" charset="0"/>
                        <a:cs typeface="Times New Roman" charset="0"/>
                      </a:endParaRPr>
                    </a:p>
                  </a:txBody>
                  <a:tcPr marL="41083" marR="410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7677">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8</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3/19</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Neural Networks (Multilayer Perceptron, Back Propagation).</a:t>
                      </a:r>
                      <a:endParaRPr lang="en-US" sz="700">
                        <a:effectLst/>
                        <a:latin typeface="Calibri" charset="0"/>
                        <a:ea typeface="Calibri" charset="0"/>
                        <a:cs typeface="Times New Roman" charset="0"/>
                      </a:endParaRPr>
                    </a:p>
                  </a:txBody>
                  <a:tcPr marL="41083" marR="410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7677">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9</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3/26</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Overfitting, Regularization, and Validation. Project Case Studies. HW#3</a:t>
                      </a:r>
                      <a:endParaRPr lang="en-US" sz="700">
                        <a:effectLst/>
                        <a:latin typeface="Calibri" charset="0"/>
                        <a:ea typeface="Calibri" charset="0"/>
                        <a:cs typeface="Times New Roman" charset="0"/>
                      </a:endParaRPr>
                    </a:p>
                  </a:txBody>
                  <a:tcPr marL="41083" marR="410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19432">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10</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dirty="0">
                          <a:solidFill>
                            <a:srgbClr val="000000"/>
                          </a:solidFill>
                          <a:effectLst/>
                          <a:latin typeface="Calibri" charset="0"/>
                          <a:ea typeface="Times New Roman" charset="0"/>
                          <a:cs typeface="Times New Roman" charset="0"/>
                        </a:rPr>
                        <a:t>4/02</a:t>
                      </a:r>
                      <a:endParaRPr lang="en-US" sz="700" dirty="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Deep Learning : CNN HW#4</a:t>
                      </a:r>
                      <a:endParaRPr lang="en-US" sz="700">
                        <a:effectLst/>
                        <a:latin typeface="Calibri" charset="0"/>
                        <a:ea typeface="Calibri" charset="0"/>
                        <a:cs typeface="Times New Roman" charset="0"/>
                      </a:endParaRPr>
                    </a:p>
                  </a:txBody>
                  <a:tcPr marL="41083" marR="410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7677">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11</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4/09</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Deep Learning : RNN – Seq to Seq, Attention based models</a:t>
                      </a:r>
                      <a:endParaRPr lang="en-US" sz="700">
                        <a:effectLst/>
                        <a:latin typeface="Calibri" charset="0"/>
                        <a:ea typeface="Calibri" charset="0"/>
                        <a:cs typeface="Times New Roman" charset="0"/>
                      </a:endParaRPr>
                    </a:p>
                  </a:txBody>
                  <a:tcPr marL="41083" marR="410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HW#3</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5550">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12</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4/16</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Unsupervised Learning, (Clustering, kNN, PCA, ICA).</a:t>
                      </a:r>
                      <a:endParaRPr lang="en-US" sz="700">
                        <a:effectLst/>
                        <a:latin typeface="Calibri" charset="0"/>
                        <a:ea typeface="Calibri" charset="0"/>
                        <a:cs typeface="Times New Roman" charset="0"/>
                      </a:endParaRPr>
                    </a:p>
                  </a:txBody>
                  <a:tcPr marL="41083" marR="410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HW#4</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19432">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13</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4/23</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Decision Trees, Ensemble Methods.</a:t>
                      </a:r>
                      <a:endParaRPr lang="en-US" sz="700">
                        <a:effectLst/>
                        <a:latin typeface="Calibri" charset="0"/>
                        <a:ea typeface="Calibri" charset="0"/>
                        <a:cs typeface="Times New Roman" charset="0"/>
                      </a:endParaRPr>
                    </a:p>
                  </a:txBody>
                  <a:tcPr marL="41083" marR="410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19432">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14</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4/30</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Computer Vision and Machine Learning</a:t>
                      </a:r>
                      <a:endParaRPr lang="en-US" sz="700">
                        <a:effectLst/>
                        <a:latin typeface="Calibri" charset="0"/>
                        <a:ea typeface="Calibri" charset="0"/>
                        <a:cs typeface="Times New Roman" charset="0"/>
                      </a:endParaRPr>
                    </a:p>
                  </a:txBody>
                  <a:tcPr marL="41083" marR="410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19432">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15</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5/07</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Reinforcement Learning</a:t>
                      </a:r>
                      <a:endParaRPr lang="en-US" sz="700">
                        <a:effectLst/>
                        <a:latin typeface="Calibri" charset="0"/>
                        <a:ea typeface="Calibri" charset="0"/>
                        <a:cs typeface="Times New Roman" charset="0"/>
                      </a:endParaRPr>
                    </a:p>
                  </a:txBody>
                  <a:tcPr marL="41083" marR="410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43104">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16</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5/14</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Semester Project Presentation.</a:t>
                      </a:r>
                      <a:endParaRPr lang="en-US" sz="700">
                        <a:effectLst/>
                        <a:latin typeface="Calibri" charset="0"/>
                        <a:ea typeface="Calibri" charset="0"/>
                        <a:cs typeface="Times New Roman" charset="0"/>
                      </a:endParaRPr>
                    </a:p>
                  </a:txBody>
                  <a:tcPr marL="41083" marR="410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19432">
                <a:tc>
                  <a:txBody>
                    <a:bodyPr/>
                    <a:lstStyle/>
                    <a:p>
                      <a:pPr marL="0" marR="0">
                        <a:lnSpc>
                          <a:spcPct val="107000"/>
                        </a:lnSpc>
                        <a:spcBef>
                          <a:spcPts val="0"/>
                        </a:spcBef>
                        <a:spcAft>
                          <a:spcPts val="0"/>
                        </a:spcAft>
                      </a:pPr>
                      <a:r>
                        <a:rPr lang="en-US" sz="700" dirty="0">
                          <a:solidFill>
                            <a:srgbClr val="000000"/>
                          </a:solidFill>
                          <a:effectLst/>
                          <a:latin typeface="Calibri" charset="0"/>
                          <a:ea typeface="Times New Roman" charset="0"/>
                          <a:cs typeface="Times New Roman" charset="0"/>
                        </a:rPr>
                        <a:t>17</a:t>
                      </a:r>
                      <a:endParaRPr lang="en-US" sz="700" dirty="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5/21</a:t>
                      </a:r>
                      <a:endParaRPr lang="en-US" sz="70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b="1">
                          <a:solidFill>
                            <a:srgbClr val="FF0000"/>
                          </a:solidFill>
                          <a:effectLst/>
                          <a:latin typeface="Calibri" charset="0"/>
                          <a:ea typeface="Times New Roman" charset="0"/>
                          <a:cs typeface="Times New Roman" charset="0"/>
                        </a:rPr>
                        <a:t>Final Exam 17:15 – 19:30 pm</a:t>
                      </a:r>
                      <a:endParaRPr lang="en-US" sz="700">
                        <a:effectLst/>
                        <a:latin typeface="Calibri" charset="0"/>
                        <a:ea typeface="Calibri" charset="0"/>
                        <a:cs typeface="Times New Roman" charset="0"/>
                      </a:endParaRPr>
                    </a:p>
                  </a:txBody>
                  <a:tcPr marL="41083" marR="410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dirty="0" err="1">
                          <a:solidFill>
                            <a:srgbClr val="000000"/>
                          </a:solidFill>
                          <a:effectLst/>
                          <a:latin typeface="Calibri" charset="0"/>
                          <a:ea typeface="Times New Roman" charset="0"/>
                          <a:cs typeface="Times New Roman" charset="0"/>
                        </a:rPr>
                        <a:t>Proj</a:t>
                      </a:r>
                      <a:r>
                        <a:rPr lang="en-US" sz="700" dirty="0">
                          <a:solidFill>
                            <a:srgbClr val="000000"/>
                          </a:solidFill>
                          <a:effectLst/>
                          <a:latin typeface="Calibri" charset="0"/>
                          <a:ea typeface="Times New Roman" charset="0"/>
                          <a:cs typeface="Times New Roman" charset="0"/>
                        </a:rPr>
                        <a:t>. </a:t>
                      </a:r>
                      <a:r>
                        <a:rPr lang="en-US" sz="700" dirty="0" err="1">
                          <a:solidFill>
                            <a:srgbClr val="000000"/>
                          </a:solidFill>
                          <a:effectLst/>
                          <a:latin typeface="Calibri" charset="0"/>
                          <a:ea typeface="Times New Roman" charset="0"/>
                          <a:cs typeface="Times New Roman" charset="0"/>
                        </a:rPr>
                        <a:t>Rpt</a:t>
                      </a:r>
                      <a:endParaRPr lang="en-US" sz="700" dirty="0">
                        <a:effectLst/>
                        <a:latin typeface="Calibri" charset="0"/>
                        <a:ea typeface="Calibri" charset="0"/>
                        <a:cs typeface="Times New Roman" charset="0"/>
                      </a:endParaRPr>
                    </a:p>
                  </a:txBody>
                  <a:tcPr marL="41083" marR="4108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4" name="Date Placeholder 3"/>
          <p:cNvSpPr>
            <a:spLocks noGrp="1"/>
          </p:cNvSpPr>
          <p:nvPr>
            <p:ph type="dt" sz="half" idx="10"/>
          </p:nvPr>
        </p:nvSpPr>
        <p:spPr/>
        <p:txBody>
          <a:bodyPr/>
          <a:lstStyle/>
          <a:p>
            <a:fld id="{1001F860-3C64-C641-BFEB-AAB4F08C218D}" type="datetime1">
              <a:rPr lang="en-US" smtClean="0"/>
              <a:t>1/28/18</a:t>
            </a:fld>
            <a:endParaRPr lang="en-US"/>
          </a:p>
        </p:txBody>
      </p:sp>
      <p:sp>
        <p:nvSpPr>
          <p:cNvPr id="5" name="Footer Placeholder 4"/>
          <p:cNvSpPr>
            <a:spLocks noGrp="1"/>
          </p:cNvSpPr>
          <p:nvPr>
            <p:ph type="ftr" sz="quarter" idx="11"/>
          </p:nvPr>
        </p:nvSpPr>
        <p:spPr/>
        <p:txBody>
          <a:bodyPr/>
          <a:lstStyle/>
          <a:p>
            <a:r>
              <a:rPr lang="en-US" smtClean="0"/>
              <a:t>Computer Engineering Department                  CMPE/SE 131: Software Engineering</a:t>
            </a:r>
            <a:endParaRPr lang="en-US"/>
          </a:p>
        </p:txBody>
      </p:sp>
    </p:spTree>
    <p:extLst>
      <p:ext uri="{BB962C8B-B14F-4D97-AF65-F5344CB8AC3E}">
        <p14:creationId xmlns:p14="http://schemas.microsoft.com/office/powerpoint/2010/main" val="1479486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Projects</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sz="2400" dirty="0" smtClean="0"/>
              <a:t> Objective : </a:t>
            </a:r>
            <a:r>
              <a:rPr lang="en-US" sz="2400" dirty="0" smtClean="0"/>
              <a:t>Machine learning application </a:t>
            </a:r>
            <a:endParaRPr lang="en-US" sz="2400" dirty="0" smtClean="0"/>
          </a:p>
          <a:p>
            <a:pPr>
              <a:buFont typeface="Arial" charset="0"/>
              <a:buChar char="•"/>
            </a:pPr>
            <a:r>
              <a:rPr lang="en-US" sz="2400" dirty="0" smtClean="0"/>
              <a:t>Team size : 4 members per team </a:t>
            </a:r>
          </a:p>
          <a:p>
            <a:pPr marL="0" indent="0">
              <a:buNone/>
            </a:pPr>
            <a:r>
              <a:rPr lang="en-US" sz="2400" dirty="0" smtClean="0"/>
              <a:t>Be </a:t>
            </a:r>
            <a:r>
              <a:rPr lang="en-US" sz="2400" dirty="0"/>
              <a:t>sure you’ll be able to meet and communicate with each other and work together well.</a:t>
            </a:r>
          </a:p>
          <a:p>
            <a:pPr marL="0" indent="0">
              <a:buNone/>
            </a:pPr>
            <a:endParaRPr lang="en-US" sz="2400" dirty="0"/>
          </a:p>
          <a:p>
            <a:endParaRPr lang="en-US" sz="2400" dirty="0" smtClean="0"/>
          </a:p>
          <a:p>
            <a:endParaRPr lang="en-US" sz="2400" dirty="0"/>
          </a:p>
        </p:txBody>
      </p:sp>
      <p:sp>
        <p:nvSpPr>
          <p:cNvPr id="4" name="Date Placeholder 3"/>
          <p:cNvSpPr>
            <a:spLocks noGrp="1"/>
          </p:cNvSpPr>
          <p:nvPr>
            <p:ph type="dt" sz="half" idx="10"/>
          </p:nvPr>
        </p:nvSpPr>
        <p:spPr/>
        <p:txBody>
          <a:bodyPr/>
          <a:lstStyle/>
          <a:p>
            <a:fld id="{8BC464F7-82CE-C945-9B70-794B03DC9FAE}" type="datetime1">
              <a:rPr lang="en-US" smtClean="0"/>
              <a:t>1/28/18</a:t>
            </a:fld>
            <a:endParaRPr lang="en-US"/>
          </a:p>
        </p:txBody>
      </p:sp>
      <p:sp>
        <p:nvSpPr>
          <p:cNvPr id="5" name="Footer Placeholder 4"/>
          <p:cNvSpPr>
            <a:spLocks noGrp="1"/>
          </p:cNvSpPr>
          <p:nvPr>
            <p:ph type="ftr" sz="quarter" idx="11"/>
          </p:nvPr>
        </p:nvSpPr>
        <p:spPr/>
        <p:txBody>
          <a:bodyPr/>
          <a:lstStyle/>
          <a:p>
            <a:r>
              <a:rPr lang="en-US" smtClean="0"/>
              <a:t>Computer Engineering Department                  CMPE/SE 131: Software Engineering</a:t>
            </a:r>
            <a:endParaRPr lang="en-US"/>
          </a:p>
        </p:txBody>
      </p:sp>
    </p:spTree>
    <p:extLst>
      <p:ext uri="{BB962C8B-B14F-4D97-AF65-F5344CB8AC3E}">
        <p14:creationId xmlns:p14="http://schemas.microsoft.com/office/powerpoint/2010/main" val="4390179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Projects</a:t>
            </a:r>
          </a:p>
        </p:txBody>
      </p:sp>
      <p:sp>
        <p:nvSpPr>
          <p:cNvPr id="3" name="Content Placeholder 2"/>
          <p:cNvSpPr>
            <a:spLocks noGrp="1"/>
          </p:cNvSpPr>
          <p:nvPr>
            <p:ph idx="1"/>
          </p:nvPr>
        </p:nvSpPr>
        <p:spPr/>
        <p:txBody>
          <a:bodyPr/>
          <a:lstStyle/>
          <a:p>
            <a:pPr marL="91440" lvl="1" indent="-91440">
              <a:spcBef>
                <a:spcPts val="1200"/>
              </a:spcBef>
              <a:spcAft>
                <a:spcPts val="200"/>
              </a:spcAft>
              <a:buSzPct val="100000"/>
              <a:buFont typeface="Arial" charset="0"/>
              <a:buChar char="•"/>
            </a:pPr>
            <a:r>
              <a:rPr lang="en-US" sz="2400" dirty="0" smtClean="0">
                <a:solidFill>
                  <a:srgbClr val="B23C00"/>
                </a:solidFill>
              </a:rPr>
              <a:t>Each </a:t>
            </a:r>
            <a:r>
              <a:rPr lang="en-US" sz="2400" dirty="0">
                <a:solidFill>
                  <a:srgbClr val="B23C00"/>
                </a:solidFill>
              </a:rPr>
              <a:t>team member will receive the same score </a:t>
            </a:r>
            <a:r>
              <a:rPr lang="en-US" sz="2400" dirty="0"/>
              <a:t>on each team assignment </a:t>
            </a:r>
          </a:p>
          <a:p>
            <a:pPr marL="91440" lvl="1" indent="-91440">
              <a:spcBef>
                <a:spcPts val="1200"/>
              </a:spcBef>
              <a:spcAft>
                <a:spcPts val="200"/>
              </a:spcAft>
              <a:buSzPct val="100000"/>
              <a:buFont typeface="Arial" charset="0"/>
              <a:buChar char="•"/>
            </a:pPr>
            <a:r>
              <a:rPr lang="en-US" sz="2400" dirty="0" smtClean="0"/>
              <a:t>Finalize </a:t>
            </a:r>
            <a:r>
              <a:rPr lang="en-US" sz="2400" dirty="0" smtClean="0"/>
              <a:t>your team and send the below details to </a:t>
            </a:r>
            <a:r>
              <a:rPr lang="en-US" sz="2400" dirty="0" smtClean="0">
                <a:hlinkClick r:id="rId2"/>
              </a:rPr>
              <a:t>bhavana.bhasker@sjsu.edu</a:t>
            </a:r>
            <a:r>
              <a:rPr lang="en-US" sz="2400" dirty="0" smtClean="0"/>
              <a:t> by Monday, </a:t>
            </a:r>
            <a:r>
              <a:rPr lang="en-US" sz="2400" dirty="0" smtClean="0"/>
              <a:t>Feb 5</a:t>
            </a:r>
            <a:r>
              <a:rPr lang="en-US" sz="2400" dirty="0" smtClean="0"/>
              <a:t>: </a:t>
            </a:r>
            <a:endParaRPr lang="en-US" sz="2400" dirty="0" smtClean="0"/>
          </a:p>
          <a:p>
            <a:pPr marL="0" lvl="1" indent="0">
              <a:spcBef>
                <a:spcPts val="1200"/>
              </a:spcBef>
              <a:spcAft>
                <a:spcPts val="200"/>
              </a:spcAft>
              <a:buSzPct val="100000"/>
              <a:buNone/>
            </a:pPr>
            <a:r>
              <a:rPr lang="en-US" sz="2400" dirty="0"/>
              <a:t> </a:t>
            </a:r>
            <a:r>
              <a:rPr lang="en-US" sz="2400" dirty="0" smtClean="0"/>
              <a:t>                                    a. Team Name </a:t>
            </a:r>
          </a:p>
          <a:p>
            <a:pPr marL="0" lvl="1" indent="0">
              <a:spcBef>
                <a:spcPts val="1200"/>
              </a:spcBef>
              <a:spcAft>
                <a:spcPts val="200"/>
              </a:spcAft>
              <a:buSzPct val="100000"/>
              <a:buNone/>
            </a:pPr>
            <a:r>
              <a:rPr lang="en-US" sz="2400" dirty="0"/>
              <a:t> </a:t>
            </a:r>
            <a:r>
              <a:rPr lang="en-US" sz="2400" dirty="0" smtClean="0"/>
              <a:t>                                    b. List of team members and Student Id </a:t>
            </a:r>
          </a:p>
          <a:p>
            <a:pPr marL="0" lvl="1" indent="0">
              <a:spcBef>
                <a:spcPts val="1200"/>
              </a:spcBef>
              <a:spcAft>
                <a:spcPts val="200"/>
              </a:spcAft>
              <a:buSzPct val="100000"/>
              <a:buNone/>
            </a:pPr>
            <a:r>
              <a:rPr lang="en-US" sz="2400" dirty="0"/>
              <a:t> </a:t>
            </a:r>
            <a:r>
              <a:rPr lang="en-US" sz="2400" dirty="0" smtClean="0"/>
              <a:t>                                    c. Abstract of your project </a:t>
            </a:r>
            <a:endParaRPr lang="en-US" sz="2400" dirty="0"/>
          </a:p>
          <a:p>
            <a:pPr marL="91440" lvl="1" indent="-91440">
              <a:spcBef>
                <a:spcPts val="1200"/>
              </a:spcBef>
              <a:spcAft>
                <a:spcPts val="200"/>
              </a:spcAft>
              <a:buSzPct val="100000"/>
              <a:buFont typeface="Arial" charset="0"/>
              <a:buChar char="•"/>
            </a:pPr>
            <a:endParaRPr lang="en-US" sz="2400" dirty="0"/>
          </a:p>
          <a:p>
            <a:pPr>
              <a:buFont typeface="Arial" charset="0"/>
              <a:buChar char="•"/>
            </a:pPr>
            <a:endParaRPr lang="en-US" dirty="0"/>
          </a:p>
        </p:txBody>
      </p:sp>
      <p:sp>
        <p:nvSpPr>
          <p:cNvPr id="4" name="Date Placeholder 3"/>
          <p:cNvSpPr>
            <a:spLocks noGrp="1"/>
          </p:cNvSpPr>
          <p:nvPr>
            <p:ph type="dt" sz="half" idx="10"/>
          </p:nvPr>
        </p:nvSpPr>
        <p:spPr/>
        <p:txBody>
          <a:bodyPr/>
          <a:lstStyle/>
          <a:p>
            <a:fld id="{66DEBBCA-AE7D-8841-802B-530E6F63A5DB}" type="datetime1">
              <a:rPr lang="en-US" smtClean="0"/>
              <a:t>1/28/18</a:t>
            </a:fld>
            <a:endParaRPr lang="en-US"/>
          </a:p>
        </p:txBody>
      </p:sp>
      <p:sp>
        <p:nvSpPr>
          <p:cNvPr id="5" name="Footer Placeholder 4"/>
          <p:cNvSpPr>
            <a:spLocks noGrp="1"/>
          </p:cNvSpPr>
          <p:nvPr>
            <p:ph type="ftr" sz="quarter" idx="11"/>
          </p:nvPr>
        </p:nvSpPr>
        <p:spPr/>
        <p:txBody>
          <a:bodyPr/>
          <a:lstStyle/>
          <a:p>
            <a:r>
              <a:rPr lang="en-US" smtClean="0"/>
              <a:t>Computer Engineering Department                  CMPE/SE 131: Software Engineering</a:t>
            </a:r>
            <a:endParaRPr lang="en-US"/>
          </a:p>
        </p:txBody>
      </p:sp>
    </p:spTree>
    <p:extLst>
      <p:ext uri="{BB962C8B-B14F-4D97-AF65-F5344CB8AC3E}">
        <p14:creationId xmlns:p14="http://schemas.microsoft.com/office/powerpoint/2010/main" val="1639045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Postmortem Assessment Report</a:t>
            </a:r>
          </a:p>
        </p:txBody>
      </p:sp>
      <p:sp>
        <p:nvSpPr>
          <p:cNvPr id="3" name="Content Placeholder 2"/>
          <p:cNvSpPr>
            <a:spLocks noGrp="1"/>
          </p:cNvSpPr>
          <p:nvPr>
            <p:ph idx="1"/>
          </p:nvPr>
        </p:nvSpPr>
        <p:spPr/>
        <p:txBody>
          <a:bodyPr/>
          <a:lstStyle/>
          <a:p>
            <a:r>
              <a:rPr lang="en-US" sz="2400" dirty="0"/>
              <a:t>At the end of the semester, each student will </a:t>
            </a:r>
            <a:r>
              <a:rPr lang="en-US" sz="2400" dirty="0">
                <a:solidFill>
                  <a:srgbClr val="B23C00"/>
                </a:solidFill>
              </a:rPr>
              <a:t>individually</a:t>
            </a:r>
            <a:r>
              <a:rPr lang="en-US" sz="2400" dirty="0">
                <a:solidFill>
                  <a:srgbClr val="A40000"/>
                </a:solidFill>
              </a:rPr>
              <a:t> </a:t>
            </a:r>
            <a:r>
              <a:rPr lang="en-US" sz="2400" dirty="0"/>
              <a:t>turn in a short (one page) report:</a:t>
            </a:r>
          </a:p>
          <a:p>
            <a:pPr lvl="4"/>
            <a:endParaRPr lang="en-US" sz="2400" dirty="0"/>
          </a:p>
          <a:p>
            <a:pPr lvl="1"/>
            <a:r>
              <a:rPr lang="en-US" sz="2400" dirty="0"/>
              <a:t>A brief description of </a:t>
            </a:r>
            <a:r>
              <a:rPr lang="en-US" sz="2400" dirty="0">
                <a:solidFill>
                  <a:srgbClr val="B23C00"/>
                </a:solidFill>
              </a:rPr>
              <a:t>what you learned </a:t>
            </a:r>
            <a:r>
              <a:rPr lang="en-US" sz="2400" dirty="0"/>
              <a:t>in the course.</a:t>
            </a:r>
          </a:p>
          <a:p>
            <a:pPr lvl="4"/>
            <a:endParaRPr lang="en-US" sz="2400" dirty="0"/>
          </a:p>
          <a:p>
            <a:pPr lvl="1"/>
            <a:r>
              <a:rPr lang="en-US" sz="2400" dirty="0"/>
              <a:t>An assessment of </a:t>
            </a:r>
            <a:r>
              <a:rPr lang="en-US" sz="2400" dirty="0">
                <a:solidFill>
                  <a:srgbClr val="B23C00"/>
                </a:solidFill>
              </a:rPr>
              <a:t>your personal accomplishments </a:t>
            </a:r>
            <a:r>
              <a:rPr lang="en-US" sz="2400" dirty="0"/>
              <a:t/>
            </a:r>
            <a:br>
              <a:rPr lang="en-US" sz="2400" dirty="0"/>
            </a:br>
            <a:r>
              <a:rPr lang="en-US" sz="2400" dirty="0"/>
              <a:t>for your project team. </a:t>
            </a:r>
          </a:p>
          <a:p>
            <a:pPr lvl="4"/>
            <a:endParaRPr lang="en-US" sz="2400" dirty="0"/>
          </a:p>
          <a:p>
            <a:pPr lvl="1"/>
            <a:r>
              <a:rPr lang="en-US" sz="2400" dirty="0"/>
              <a:t>An assessment of each of </a:t>
            </a:r>
            <a:br>
              <a:rPr lang="en-US" sz="2400" dirty="0"/>
            </a:br>
            <a:r>
              <a:rPr lang="en-US" sz="2400" dirty="0">
                <a:solidFill>
                  <a:srgbClr val="B23C00"/>
                </a:solidFill>
              </a:rPr>
              <a:t>your project team members</a:t>
            </a:r>
            <a:r>
              <a:rPr lang="en-US" sz="2400" dirty="0"/>
              <a:t>.</a:t>
            </a:r>
          </a:p>
          <a:p>
            <a:endParaRPr lang="en-US" dirty="0"/>
          </a:p>
        </p:txBody>
      </p:sp>
      <p:sp>
        <p:nvSpPr>
          <p:cNvPr id="4" name="Date Placeholder 3"/>
          <p:cNvSpPr>
            <a:spLocks noGrp="1"/>
          </p:cNvSpPr>
          <p:nvPr>
            <p:ph type="dt" sz="half" idx="10"/>
          </p:nvPr>
        </p:nvSpPr>
        <p:spPr/>
        <p:txBody>
          <a:bodyPr/>
          <a:lstStyle/>
          <a:p>
            <a:fld id="{C70EBCE6-7AB8-8A48-A494-265D8EFE152E}" type="datetime1">
              <a:rPr lang="en-US" smtClean="0"/>
              <a:t>1/28/18</a:t>
            </a:fld>
            <a:endParaRPr lang="en-US"/>
          </a:p>
        </p:txBody>
      </p:sp>
      <p:sp>
        <p:nvSpPr>
          <p:cNvPr id="5" name="Footer Placeholder 4"/>
          <p:cNvSpPr>
            <a:spLocks noGrp="1"/>
          </p:cNvSpPr>
          <p:nvPr>
            <p:ph type="ftr" sz="quarter" idx="11"/>
          </p:nvPr>
        </p:nvSpPr>
        <p:spPr/>
        <p:txBody>
          <a:bodyPr/>
          <a:lstStyle/>
          <a:p>
            <a:r>
              <a:rPr lang="en-US" smtClean="0"/>
              <a:t>Computer Engineering Department                  CMPE/SE 131: Software Engineering</a:t>
            </a:r>
            <a:endParaRPr lang="en-US"/>
          </a:p>
        </p:txBody>
      </p:sp>
    </p:spTree>
    <p:extLst>
      <p:ext uri="{BB962C8B-B14F-4D97-AF65-F5344CB8AC3E}">
        <p14:creationId xmlns:p14="http://schemas.microsoft.com/office/powerpoint/2010/main" val="1096646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Machine Learning Application Areas (Examples)</a:t>
            </a:r>
            <a:endParaRPr lang="en-US" dirty="0"/>
          </a:p>
        </p:txBody>
      </p:sp>
      <p:sp>
        <p:nvSpPr>
          <p:cNvPr id="3" name="Content Placeholder 2"/>
          <p:cNvSpPr>
            <a:spLocks noGrp="1"/>
          </p:cNvSpPr>
          <p:nvPr>
            <p:ph idx="1"/>
          </p:nvPr>
        </p:nvSpPr>
        <p:spPr/>
        <p:txBody>
          <a:bodyPr>
            <a:normAutofit/>
          </a:bodyPr>
          <a:lstStyle/>
          <a:p>
            <a:pPr>
              <a:lnSpc>
                <a:spcPct val="100000"/>
              </a:lnSpc>
            </a:pPr>
            <a:r>
              <a:rPr lang="en-US" altLang="en-US" sz="2400" dirty="0" smtClean="0">
                <a:latin typeface="Arial" charset="0"/>
                <a:ea typeface="Arial" charset="0"/>
                <a:cs typeface="Arial" charset="0"/>
              </a:rPr>
              <a:t>Computational </a:t>
            </a:r>
            <a:r>
              <a:rPr lang="en-US" altLang="en-US" sz="2400" dirty="0">
                <a:latin typeface="Arial" charset="0"/>
                <a:ea typeface="Arial" charset="0"/>
                <a:cs typeface="Arial" charset="0"/>
              </a:rPr>
              <a:t>Finance</a:t>
            </a:r>
          </a:p>
          <a:p>
            <a:pPr>
              <a:lnSpc>
                <a:spcPct val="100000"/>
              </a:lnSpc>
            </a:pPr>
            <a:r>
              <a:rPr lang="en-US" altLang="en-US" sz="2400" dirty="0">
                <a:latin typeface="Arial" charset="0"/>
                <a:ea typeface="Arial" charset="0"/>
                <a:cs typeface="Arial" charset="0"/>
              </a:rPr>
              <a:t>Computer Vision</a:t>
            </a:r>
          </a:p>
          <a:p>
            <a:pPr>
              <a:lnSpc>
                <a:spcPct val="100000"/>
              </a:lnSpc>
            </a:pPr>
            <a:r>
              <a:rPr lang="en-US" altLang="en-US" sz="2400" dirty="0">
                <a:latin typeface="Arial" charset="0"/>
                <a:ea typeface="Arial" charset="0"/>
                <a:cs typeface="Arial" charset="0"/>
              </a:rPr>
              <a:t>Credit Card Fraud</a:t>
            </a:r>
          </a:p>
          <a:p>
            <a:pPr>
              <a:lnSpc>
                <a:spcPct val="100000"/>
              </a:lnSpc>
            </a:pPr>
            <a:r>
              <a:rPr lang="en-US" altLang="en-US" sz="2400" dirty="0" smtClean="0">
                <a:latin typeface="Arial" charset="0"/>
                <a:ea typeface="Arial" charset="0"/>
                <a:cs typeface="Arial" charset="0"/>
              </a:rPr>
              <a:t>Medical </a:t>
            </a:r>
            <a:r>
              <a:rPr lang="en-US" altLang="en-US" sz="2400" dirty="0">
                <a:latin typeface="Arial" charset="0"/>
                <a:ea typeface="Arial" charset="0"/>
                <a:cs typeface="Arial" charset="0"/>
              </a:rPr>
              <a:t>Diagnosis</a:t>
            </a:r>
          </a:p>
          <a:p>
            <a:pPr>
              <a:lnSpc>
                <a:spcPct val="100000"/>
              </a:lnSpc>
            </a:pPr>
            <a:r>
              <a:rPr lang="en-US" altLang="en-US" sz="2400" dirty="0" smtClean="0">
                <a:latin typeface="Arial" charset="0"/>
                <a:ea typeface="Arial" charset="0"/>
                <a:cs typeface="Arial" charset="0"/>
              </a:rPr>
              <a:t>Speech </a:t>
            </a:r>
            <a:r>
              <a:rPr lang="en-US" altLang="en-US" sz="2400" dirty="0">
                <a:latin typeface="Arial" charset="0"/>
                <a:ea typeface="Arial" charset="0"/>
                <a:cs typeface="Arial" charset="0"/>
              </a:rPr>
              <a:t>and Handwriting Recognition</a:t>
            </a:r>
          </a:p>
          <a:p>
            <a:pPr>
              <a:lnSpc>
                <a:spcPct val="100000"/>
              </a:lnSpc>
            </a:pPr>
            <a:r>
              <a:rPr lang="en-US" altLang="en-US" sz="2400" dirty="0">
                <a:latin typeface="Arial" charset="0"/>
                <a:ea typeface="Arial" charset="0"/>
                <a:cs typeface="Arial" charset="0"/>
              </a:rPr>
              <a:t>Stock Market Analysis</a:t>
            </a:r>
          </a:p>
          <a:p>
            <a:endParaRPr lang="en-US" dirty="0"/>
          </a:p>
        </p:txBody>
      </p:sp>
      <p:sp>
        <p:nvSpPr>
          <p:cNvPr id="4" name="Date Placeholder 3"/>
          <p:cNvSpPr>
            <a:spLocks noGrp="1"/>
          </p:cNvSpPr>
          <p:nvPr>
            <p:ph type="dt" sz="half" idx="10"/>
          </p:nvPr>
        </p:nvSpPr>
        <p:spPr/>
        <p:txBody>
          <a:bodyPr/>
          <a:lstStyle/>
          <a:p>
            <a:fld id="{1001F860-3C64-C641-BFEB-AAB4F08C218D}" type="datetime1">
              <a:rPr lang="en-US" smtClean="0"/>
              <a:t>1/28/18</a:t>
            </a:fld>
            <a:endParaRPr lang="en-US"/>
          </a:p>
        </p:txBody>
      </p:sp>
      <p:sp>
        <p:nvSpPr>
          <p:cNvPr id="5" name="Footer Placeholder 4"/>
          <p:cNvSpPr>
            <a:spLocks noGrp="1"/>
          </p:cNvSpPr>
          <p:nvPr>
            <p:ph type="ftr" sz="quarter" idx="11"/>
          </p:nvPr>
        </p:nvSpPr>
        <p:spPr/>
        <p:txBody>
          <a:bodyPr/>
          <a:lstStyle/>
          <a:p>
            <a:r>
              <a:rPr lang="en-US" smtClean="0"/>
              <a:t>Computer Engineering Department                  CMPE/SE 131: Software Engineering</a:t>
            </a:r>
            <a:endParaRPr lang="en-US"/>
          </a:p>
        </p:txBody>
      </p:sp>
    </p:spTree>
    <p:extLst>
      <p:ext uri="{BB962C8B-B14F-4D97-AF65-F5344CB8AC3E}">
        <p14:creationId xmlns:p14="http://schemas.microsoft.com/office/powerpoint/2010/main" val="1270346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sz="3200" b="1"/>
              <a:t>Course Goals and Student Learning Objectives</a:t>
            </a:r>
          </a:p>
        </p:txBody>
      </p:sp>
      <p:sp>
        <p:nvSpPr>
          <p:cNvPr id="21507" name="Content Placeholder 2"/>
          <p:cNvSpPr>
            <a:spLocks noGrp="1"/>
          </p:cNvSpPr>
          <p:nvPr>
            <p:ph idx="1"/>
          </p:nvPr>
        </p:nvSpPr>
        <p:spPr>
          <a:xfrm>
            <a:off x="838200" y="1362075"/>
            <a:ext cx="10515600" cy="4814888"/>
          </a:xfrm>
        </p:spPr>
        <p:txBody>
          <a:bodyPr/>
          <a:lstStyle/>
          <a:p>
            <a:pPr>
              <a:buFont typeface="Arial" panose="020B0604020202020204" pitchFamily="34" charset="0"/>
              <a:buChar char="•"/>
              <a:defRPr/>
            </a:pPr>
            <a:endParaRPr lang="en-US" sz="1600" dirty="0"/>
          </a:p>
          <a:p>
            <a:pPr marL="0" indent="0">
              <a:buFont typeface="Arial" panose="020B0604020202020204" pitchFamily="34" charset="0"/>
              <a:buNone/>
              <a:defRPr/>
            </a:pPr>
            <a:r>
              <a:rPr lang="en-US" sz="2000" dirty="0"/>
              <a:t>At the end of the course, the student </a:t>
            </a:r>
            <a:r>
              <a:rPr lang="en-US" sz="2000" dirty="0" smtClean="0"/>
              <a:t>will</a:t>
            </a:r>
            <a:endParaRPr lang="en-US" sz="2000" dirty="0"/>
          </a:p>
          <a:p>
            <a:pPr marL="0" indent="0">
              <a:buFont typeface="Arial" panose="020B0604020202020204" pitchFamily="34" charset="0"/>
              <a:buNone/>
              <a:defRPr/>
            </a:pPr>
            <a:r>
              <a:rPr lang="en-US" sz="2000" dirty="0"/>
              <a:t>1. Be able to explain concepts, practices, tools and methods of Machine Learning.</a:t>
            </a:r>
          </a:p>
          <a:p>
            <a:pPr marL="0" indent="0">
              <a:buFont typeface="Arial" panose="020B0604020202020204" pitchFamily="34" charset="0"/>
              <a:buNone/>
              <a:defRPr/>
            </a:pPr>
            <a:r>
              <a:rPr lang="en-US" sz="2000" dirty="0"/>
              <a:t>2. Be able to perform data classification, regression, and clustering tasks in some fields such as</a:t>
            </a:r>
          </a:p>
          <a:p>
            <a:pPr marL="0" indent="0">
              <a:buFont typeface="Arial" panose="020B0604020202020204" pitchFamily="34" charset="0"/>
              <a:buNone/>
              <a:defRPr/>
            </a:pPr>
            <a:r>
              <a:rPr lang="en-US" sz="2000" dirty="0"/>
              <a:t>science, engineering, healthcare, or social media, etc. with the appropriate techniques/algorithms.</a:t>
            </a:r>
          </a:p>
          <a:p>
            <a:pPr marL="0" indent="0">
              <a:buFont typeface="Arial" panose="020B0604020202020204" pitchFamily="34" charset="0"/>
              <a:buNone/>
              <a:defRPr/>
            </a:pPr>
            <a:r>
              <a:rPr lang="en-US" sz="2000" dirty="0"/>
              <a:t>3. </a:t>
            </a:r>
            <a:r>
              <a:rPr lang="en-US" sz="2000" dirty="0"/>
              <a:t>Be able to apply modern </a:t>
            </a:r>
            <a:r>
              <a:rPr lang="en-US" sz="2000" dirty="0" smtClean="0"/>
              <a:t>tools and </a:t>
            </a:r>
            <a:r>
              <a:rPr lang="en-US" sz="2000" dirty="0"/>
              <a:t>languages (such as R, Java, or Python) to perform the learning from data homework and projects.</a:t>
            </a:r>
          </a:p>
          <a:p>
            <a:pPr marL="0" indent="0">
              <a:buFont typeface="Arial" panose="020B0604020202020204" pitchFamily="34" charset="0"/>
              <a:buNone/>
              <a:defRPr/>
            </a:pPr>
            <a:r>
              <a:rPr lang="en-US" sz="2000" dirty="0"/>
              <a:t>4. Be able to work on algorithm fine-tuning research and development projects to improve prediction accuracy and deep learning projects.</a:t>
            </a:r>
          </a:p>
          <a:p>
            <a:pPr marL="0" indent="0">
              <a:buFont typeface="Arial" panose="020B0604020202020204" pitchFamily="34" charset="0"/>
              <a:buNone/>
              <a:defRPr/>
            </a:pPr>
            <a:r>
              <a:rPr lang="en-US" sz="2000" dirty="0"/>
              <a:t>5. Be able to design, implement, and present a team project focusing on Machine Learning applications.  </a:t>
            </a:r>
          </a:p>
          <a:p>
            <a:pPr marL="0" indent="0" eaLnBrk="1" fontAlgn="auto" hangingPunct="1">
              <a:spcAft>
                <a:spcPts val="0"/>
              </a:spcAft>
              <a:buFont typeface="Arial" panose="020B0604020202020204" pitchFamily="34" charset="0"/>
              <a:buNone/>
              <a:defRPr/>
            </a:pPr>
            <a:endParaRPr lang="en-US" sz="1600" dirty="0"/>
          </a:p>
        </p:txBody>
      </p:sp>
      <p:sp>
        <p:nvSpPr>
          <p:cNvPr id="4" name="Footer Placeholder 3"/>
          <p:cNvSpPr>
            <a:spLocks noGrp="1"/>
          </p:cNvSpPr>
          <p:nvPr>
            <p:ph type="ftr" sz="quarter" idx="11"/>
          </p:nvPr>
        </p:nvSpPr>
        <p:spPr/>
        <p:txBody>
          <a:bodyPr/>
          <a:lstStyle/>
          <a:p>
            <a:pPr>
              <a:defRPr/>
            </a:pPr>
            <a:r>
              <a:rPr lang="en-US"/>
              <a:t>SJSU CMPE297-02 Machine Learning</a:t>
            </a:r>
          </a:p>
        </p:txBody>
      </p:sp>
      <p:sp>
        <p:nvSpPr>
          <p:cNvPr id="5" name="Slide Number Placeholder 4"/>
          <p:cNvSpPr>
            <a:spLocks noGrp="1"/>
          </p:cNvSpPr>
          <p:nvPr>
            <p:ph type="sldNum" sz="quarter" idx="12"/>
          </p:nvPr>
        </p:nvSpPr>
        <p:spPr/>
        <p:txBody>
          <a:bodyPr/>
          <a:lstStyle/>
          <a:p>
            <a:pPr>
              <a:defRPr/>
            </a:pPr>
            <a:fld id="{1C56E98B-51A7-FD45-8438-8B61B947EC4D}" type="slidenum">
              <a:rPr lang="en-US" smtClean="0"/>
              <a:pPr>
                <a:defRPr/>
              </a:pPr>
              <a:t>9</a:t>
            </a:fld>
            <a:endParaRPr lang="en-US"/>
          </a:p>
        </p:txBody>
      </p:sp>
    </p:spTree>
    <p:extLst>
      <p:ext uri="{BB962C8B-B14F-4D97-AF65-F5344CB8AC3E}">
        <p14:creationId xmlns:p14="http://schemas.microsoft.com/office/powerpoint/2010/main" val="79078683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850</TotalTime>
  <Words>1796</Words>
  <Application>Microsoft Macintosh PowerPoint</Application>
  <PresentationFormat>Widescreen</PresentationFormat>
  <Paragraphs>272</Paragraphs>
  <Slides>23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Calibri</vt:lpstr>
      <vt:lpstr>Calibri Light</vt:lpstr>
      <vt:lpstr>Times New Roman</vt:lpstr>
      <vt:lpstr>Wingdings</vt:lpstr>
      <vt:lpstr>Arial</vt:lpstr>
      <vt:lpstr>Retrospect</vt:lpstr>
      <vt:lpstr>CMPE/SE 257  Machine Learning Jan 29</vt:lpstr>
      <vt:lpstr>Basic Information </vt:lpstr>
      <vt:lpstr>Grading Policy</vt:lpstr>
      <vt:lpstr>Syllabus</vt:lpstr>
      <vt:lpstr>Team Projects</vt:lpstr>
      <vt:lpstr>Team Projects</vt:lpstr>
      <vt:lpstr>Postmortem Assessment Report</vt:lpstr>
      <vt:lpstr>Machine Learning Application Areas (Examples)</vt:lpstr>
      <vt:lpstr>Course Goals and Student Learning Objectives</vt:lpstr>
      <vt:lpstr>Machine Learning Introduction</vt:lpstr>
      <vt:lpstr>Overview on Machine Learning (1/2) </vt:lpstr>
      <vt:lpstr>Overview on Machine Learning (2/2) </vt:lpstr>
      <vt:lpstr>Areas in ML</vt:lpstr>
      <vt:lpstr>Areas in ML</vt:lpstr>
      <vt:lpstr>Machine Learning Major Tasks (at Highest Level) </vt:lpstr>
      <vt:lpstr>Software needed for the class </vt:lpstr>
      <vt:lpstr>What is Machine learning? </vt:lpstr>
      <vt:lpstr>Data Ingestion</vt:lpstr>
      <vt:lpstr>Data Preprocessing</vt:lpstr>
      <vt:lpstr>Model Building</vt:lpstr>
      <vt:lpstr>Model Evaluation and Knowledge Presentation</vt:lpstr>
      <vt:lpstr>Machine learning discussions</vt:lpstr>
      <vt:lpstr>Summary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CMPE/SE 131 Software Engineering I August 24</dc:title>
  <dc:creator>Bhavana Bhasker</dc:creator>
  <cp:lastModifiedBy>Microsoft Office User</cp:lastModifiedBy>
  <cp:revision>77</cp:revision>
  <dcterms:created xsi:type="dcterms:W3CDTF">2017-08-23T20:25:19Z</dcterms:created>
  <dcterms:modified xsi:type="dcterms:W3CDTF">2018-01-29T04:04:04Z</dcterms:modified>
</cp:coreProperties>
</file>