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2" r:id="rId3"/>
    <p:sldId id="303" r:id="rId4"/>
    <p:sldId id="304" r:id="rId5"/>
    <p:sldId id="324" r:id="rId6"/>
    <p:sldId id="325" r:id="rId7"/>
    <p:sldId id="326" r:id="rId8"/>
    <p:sldId id="327" r:id="rId9"/>
    <p:sldId id="328" r:id="rId10"/>
    <p:sldId id="329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30" r:id="rId21"/>
    <p:sldId id="331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09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5213"/>
  </p:normalViewPr>
  <p:slideViewPr>
    <p:cSldViewPr snapToGrid="0" snapToObjects="1">
      <p:cViewPr varScale="1">
        <p:scale>
          <a:sx n="92" d="100"/>
          <a:sy n="9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384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             Computer Engineering  Dept.                   CMPE/SE 131: 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0AAF8-A1DB-784C-97E6-7C48614F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32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86B49-0633-3D4A-8BAD-5A1D478C3864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41A2-ED32-8245-B93A-A2DF0B43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88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Engineering  Dept.                    CMPE/SE 131: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D41A2-ED32-8245-B93A-A2DF0B439D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9363A-8266-3A4C-97CF-18949F6BB2D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5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5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9363A-8266-3A4C-97CF-18949F6BB2D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5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8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67F22-A451-2840-8240-3A1C226BC5E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9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0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DC7F-D538-7F48-AA93-AB63EA9BA5C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31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25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54E88-33CC-BC4C-A7B3-9873832EE3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33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11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75AE2-9410-C046-8D60-84AD126FA4C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35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98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94583-891F-E247-819D-92006465E87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03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5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5E59D-7FCB-A043-9C78-0709E9843B9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05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73063" y="696913"/>
            <a:ext cx="6188075" cy="3481387"/>
          </a:xfrm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410075"/>
            <a:ext cx="508635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F227-0695-9344-B09B-F5D2365C02EC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9526-176D-B348-94EB-BCEDD2C2405D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79F-3994-0C47-A330-34EAD44F8DF0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jsu_log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6185" y="6515908"/>
            <a:ext cx="269965" cy="2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EB94-F904-FC45-8699-A5583FC0BED3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0A60-0336-324A-8B42-2F016D5F841D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9A97-9454-6E48-BDAB-4B4C07915477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55BC-FCA1-494B-BFC3-D523CE1F7E39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02D9-5BBB-D048-8F38-C1FDB787396E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DB9815-8F55-3F41-8458-51B07F43B070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095A-A553-2A47-B6A5-C847964262FD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3E0C-149A-CB42-B1EA-9CC69AF80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ADB21A-63B5-F343-9D36-63D6867A2EA8}" type="datetime1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Computer Engineering Department                  CMPE/SE 257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CMPE/SE 257	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Feb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029" y="4455619"/>
            <a:ext cx="10494422" cy="152063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Department of Computer engineering </a:t>
            </a:r>
          </a:p>
          <a:p>
            <a:pPr algn="ctr"/>
            <a:r>
              <a:rPr lang="en-US" dirty="0" smtClean="0"/>
              <a:t>San José state University </a:t>
            </a:r>
          </a:p>
          <a:p>
            <a:pPr algn="ctr"/>
            <a:r>
              <a:rPr lang="en-US" dirty="0" smtClean="0"/>
              <a:t>Spring 2018</a:t>
            </a:r>
          </a:p>
          <a:p>
            <a:pPr algn="ctr"/>
            <a:r>
              <a:rPr lang="en-US" dirty="0" smtClean="0"/>
              <a:t>Instructor :Bhavana Bhasker</a:t>
            </a:r>
            <a:endParaRPr lang="en-US" dirty="0"/>
          </a:p>
        </p:txBody>
      </p:sp>
      <p:pic>
        <p:nvPicPr>
          <p:cNvPr id="4" name="Picture 3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3426" y="4686015"/>
            <a:ext cx="1371625" cy="12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2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772400" cy="4114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None/>
            </a:pPr>
            <a:r>
              <a:rPr lang="en-US" altLang="en-US" sz="2800">
                <a:latin typeface="Times New Roman" charset="0"/>
                <a:ea typeface="Arial Unicode MS" charset="0"/>
              </a:rPr>
              <a:t>	Two dice are rolled and the sum of the face values is six.  What is the probability that at least one of the dice came up a 3?</a:t>
            </a:r>
          </a:p>
          <a:p>
            <a:pPr marL="609600" indent="-609600">
              <a:spcBef>
                <a:spcPct val="0"/>
              </a:spcBef>
              <a:buClrTx/>
              <a:buSzTx/>
              <a:buNone/>
            </a:pPr>
            <a:endParaRPr lang="en-US" altLang="en-US" sz="2800">
              <a:latin typeface="Times New Roman" charset="0"/>
              <a:ea typeface="Arial Unicode MS" charset="0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 b="1">
                <a:latin typeface="Times New Roman" charset="0"/>
                <a:ea typeface="Arial Unicode MS" charset="0"/>
              </a:rPr>
              <a:t>1/5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2/3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1/2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5/6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1.0</a:t>
            </a:r>
          </a:p>
        </p:txBody>
      </p:sp>
      <p:sp>
        <p:nvSpPr>
          <p:cNvPr id="1134596" name="Text Box 4"/>
          <p:cNvSpPr txBox="1">
            <a:spLocks noChangeArrowheads="1"/>
          </p:cNvSpPr>
          <p:nvPr/>
        </p:nvSpPr>
        <p:spPr bwMode="auto">
          <a:xfrm>
            <a:off x="5181600" y="3810001"/>
            <a:ext cx="4648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How can you get a 6 on two dice? 1-5, 5-1, 2-4, 4-2, 3-3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One of these five has a 3.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ym typeface="Symbol" charset="2"/>
              </a:rPr>
              <a:t></a:t>
            </a:r>
            <a:r>
              <a:rPr lang="en-US" altLang="en-US" sz="2400"/>
              <a:t>1/5 </a:t>
            </a:r>
          </a:p>
        </p:txBody>
      </p:sp>
    </p:spTree>
    <p:extLst>
      <p:ext uri="{BB962C8B-B14F-4D97-AF65-F5344CB8AC3E}">
        <p14:creationId xmlns:p14="http://schemas.microsoft.com/office/powerpoint/2010/main" val="2248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Conditional Probabilities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5" y="1945654"/>
            <a:ext cx="8319035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CC8E-6994-804E-8ECF-16BB457F4B23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06667"/>
            <a:ext cx="10058400" cy="27019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9871-7E78-964F-9072-D5C662A3372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EBD-E545-724A-9C2B-CC08D41DB70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3" y="1972416"/>
            <a:ext cx="10058400" cy="2701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6696"/>
            <a:ext cx="4432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Baye’s</a:t>
            </a:r>
            <a:r>
              <a:rPr lang="en-US" dirty="0" smtClean="0"/>
              <a:t> Rule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9" y="1970954"/>
            <a:ext cx="8619046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F2CA-0622-B74B-8DF1-8190EF8A4AE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6B7E-EF50-4041-8038-EA54DE3F8DE0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834816"/>
            <a:ext cx="9144000" cy="43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F77-4B38-2D43-BD19-F38F6AA2D6D3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913376"/>
            <a:ext cx="9504218" cy="42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42-B7A2-5A4B-BC27-C12D5F045135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2020925"/>
            <a:ext cx="9144000" cy="41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Distribution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0" y="2087210"/>
            <a:ext cx="7638898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320D-6F82-3841-973D-121BAF0FF4D4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24" y="1965036"/>
            <a:ext cx="3829976" cy="22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0964-1742-7D4B-B28E-A2FB90AD0ED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8" y="1926873"/>
            <a:ext cx="6338746" cy="1675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4436364"/>
            <a:ext cx="8769927" cy="1607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1926873"/>
            <a:ext cx="3588327" cy="24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5" y="1846263"/>
            <a:ext cx="9411455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00AB-AE59-8A49-981B-B4A3B113796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Binomial distribution: example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6128" y="2105890"/>
            <a:ext cx="7772400" cy="4419600"/>
          </a:xfrm>
        </p:spPr>
        <p:txBody>
          <a:bodyPr/>
          <a:lstStyle/>
          <a:p>
            <a:r>
              <a:rPr lang="en-US" altLang="en-US"/>
              <a:t>If I toss a coin 20 times, what’s the probability of getting exactly 10 heads?</a:t>
            </a:r>
          </a:p>
          <a:p>
            <a:pPr lvl="1"/>
            <a:endParaRPr lang="en-US" altLang="en-US" dirty="0"/>
          </a:p>
          <a:p>
            <a:pPr>
              <a:buFont typeface="Wingdings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1202180" name="Group 4"/>
          <p:cNvGrpSpPr>
            <a:grpSpLocks/>
          </p:cNvGrpSpPr>
          <p:nvPr/>
        </p:nvGrpSpPr>
        <p:grpSpPr bwMode="auto">
          <a:xfrm>
            <a:off x="2015836" y="3186546"/>
            <a:ext cx="3200400" cy="1003300"/>
            <a:chOff x="2832" y="1680"/>
            <a:chExt cx="2016" cy="632"/>
          </a:xfrm>
        </p:grpSpPr>
        <p:sp>
          <p:nvSpPr>
            <p:cNvPr id="1202181" name="Rectangle 5"/>
            <p:cNvSpPr>
              <a:spLocks noChangeArrowheads="1"/>
            </p:cNvSpPr>
            <p:nvPr/>
          </p:nvSpPr>
          <p:spPr bwMode="auto">
            <a:xfrm>
              <a:off x="2832" y="1680"/>
              <a:ext cx="2016" cy="62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202182" name="Object 6"/>
            <p:cNvGraphicFramePr>
              <a:graphicFrameLocks noChangeAspect="1"/>
            </p:cNvGraphicFramePr>
            <p:nvPr/>
          </p:nvGraphicFramePr>
          <p:xfrm>
            <a:off x="2928" y="1728"/>
            <a:ext cx="178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4" imgW="1244520" imgH="406080" progId="Equation.3">
                    <p:embed/>
                  </p:oleObj>
                </mc:Choice>
                <mc:Fallback>
                  <p:oleObj name="Equation" r:id="rId4" imgW="12445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1780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49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Binomial distribution: example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7772400" cy="4419600"/>
          </a:xfrm>
        </p:spPr>
        <p:txBody>
          <a:bodyPr/>
          <a:lstStyle/>
          <a:p>
            <a:r>
              <a:rPr lang="en-US" altLang="en-US"/>
              <a:t>If I toss a coin 20 times, what’s the probability of getting of getting 2 or fewer heads?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1204228" name="Group 4"/>
          <p:cNvGrpSpPr>
            <a:grpSpLocks/>
          </p:cNvGrpSpPr>
          <p:nvPr/>
        </p:nvGrpSpPr>
        <p:grpSpPr bwMode="auto">
          <a:xfrm>
            <a:off x="1835727" y="2826327"/>
            <a:ext cx="7696200" cy="2895600"/>
            <a:chOff x="576" y="2016"/>
            <a:chExt cx="4848" cy="1824"/>
          </a:xfrm>
        </p:grpSpPr>
        <p:sp>
          <p:nvSpPr>
            <p:cNvPr id="1204229" name="Rectangle 5"/>
            <p:cNvSpPr>
              <a:spLocks noChangeArrowheads="1"/>
            </p:cNvSpPr>
            <p:nvPr/>
          </p:nvSpPr>
          <p:spPr bwMode="auto">
            <a:xfrm>
              <a:off x="576" y="2016"/>
              <a:ext cx="4848" cy="17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204230" name="Object 6"/>
            <p:cNvGraphicFramePr>
              <a:graphicFrameLocks noChangeAspect="1"/>
            </p:cNvGraphicFramePr>
            <p:nvPr/>
          </p:nvGraphicFramePr>
          <p:xfrm>
            <a:off x="864" y="2016"/>
            <a:ext cx="4512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4" imgW="3073320" imgH="1460160" progId="Equation.3">
                    <p:embed/>
                  </p:oleObj>
                </mc:Choice>
                <mc:Fallback>
                  <p:oleObj name="Equation" r:id="rId4" imgW="3073320" imgH="1460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16"/>
                          <a:ext cx="4512" cy="1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66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Distribution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8887"/>
            <a:ext cx="10058400" cy="33374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7EAF-6BC6-BC46-94F7-F09735390B2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998762"/>
            <a:ext cx="9919855" cy="31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4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mean and variance of these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4593"/>
          </a:xfrm>
        </p:spPr>
        <p:txBody>
          <a:bodyPr/>
          <a:lstStyle/>
          <a:p>
            <a:r>
              <a:rPr lang="en-US" dirty="0" smtClean="0"/>
              <a:t>1. Bernoulli </a:t>
            </a:r>
          </a:p>
          <a:p>
            <a:r>
              <a:rPr lang="en-US" dirty="0" smtClean="0"/>
              <a:t>2. Binomial </a:t>
            </a:r>
          </a:p>
          <a:p>
            <a:r>
              <a:rPr lang="en-US" dirty="0" smtClean="0"/>
              <a:t>2. Multinomial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mean and variance of these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37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Bernoulli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Binomial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Multinomial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11" y="1971653"/>
            <a:ext cx="3815640" cy="1430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92" y="3889095"/>
            <a:ext cx="3206395" cy="933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8" y="5260694"/>
            <a:ext cx="4184074" cy="9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" y="1896751"/>
            <a:ext cx="9501920" cy="38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873024"/>
            <a:ext cx="6621318" cy="39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a Gaussian distribution?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2475"/>
            <a:ext cx="4901443" cy="148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3" y="2022475"/>
            <a:ext cx="5524794" cy="39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4582"/>
            <a:ext cx="9116291" cy="39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7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54" y="1846263"/>
            <a:ext cx="9746417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486B-20F6-EA4A-BB5E-1B05323A12F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I.I.D</a:t>
            </a:r>
            <a:r>
              <a:rPr lang="hr-H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A36-92C5-3449-AEE5-54A66D39FFB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5" y="2191328"/>
            <a:ext cx="10414085" cy="25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0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Ingest any dataset from internet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Clean the dataset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Analyze mean, median and variance of the dataset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 graphs to display that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93-5883-604B-AECE-C5EE904FD524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</a:p>
          <a:p>
            <a:r>
              <a:rPr lang="en-US" dirty="0" err="1" smtClean="0"/>
              <a:t>Baye’s</a:t>
            </a:r>
            <a:r>
              <a:rPr lang="en-US" dirty="0" smtClean="0"/>
              <a:t> Rule</a:t>
            </a:r>
          </a:p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Lab1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9227-412D-0E47-B4CB-9C28BE7F7032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and Conditional Probabilities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2" y="1931918"/>
            <a:ext cx="6578600" cy="37719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48F6-316F-7C44-82A1-AAA706ACE80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Engineering Department                  CMPE/SE 257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  <a:ea typeface="Arial Unicode MS" charset="0"/>
              </a:rPr>
              <a:t>Practice Problem: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604" y="1965722"/>
            <a:ext cx="7772400" cy="4343400"/>
          </a:xfrm>
        </p:spPr>
        <p:txBody>
          <a:bodyPr/>
          <a:lstStyle/>
          <a:p>
            <a:r>
              <a:rPr lang="en-US" altLang="en-US" dirty="0">
                <a:ea typeface="Arial Unicode MS" charset="0"/>
              </a:rPr>
              <a:t>The number of patients seen in the ER in any given hour is a random variable represented by </a:t>
            </a:r>
            <a:r>
              <a:rPr lang="en-US" altLang="en-US" i="1" dirty="0">
                <a:ea typeface="Arial Unicode MS" charset="0"/>
              </a:rPr>
              <a:t>x</a:t>
            </a:r>
            <a:r>
              <a:rPr lang="en-US" altLang="en-US" dirty="0">
                <a:ea typeface="Arial Unicode MS" charset="0"/>
              </a:rPr>
              <a:t>. The probability distribution for </a:t>
            </a:r>
            <a:r>
              <a:rPr lang="en-US" altLang="en-US" i="1" dirty="0">
                <a:ea typeface="Arial Unicode MS" charset="0"/>
              </a:rPr>
              <a:t>x</a:t>
            </a:r>
            <a:r>
              <a:rPr lang="en-US" altLang="en-US" dirty="0">
                <a:ea typeface="Arial Unicode MS" charset="0"/>
              </a:rPr>
              <a:t> is:</a:t>
            </a:r>
          </a:p>
          <a:p>
            <a:endParaRPr lang="en-US" altLang="en-US" dirty="0">
              <a:ea typeface="Arial Unicode MS" charset="0"/>
            </a:endParaRPr>
          </a:p>
          <a:p>
            <a:endParaRPr lang="en-US" altLang="en-US" dirty="0">
              <a:ea typeface="Arial Unicode MS" charset="0"/>
            </a:endParaRPr>
          </a:p>
        </p:txBody>
      </p:sp>
      <p:grpSp>
        <p:nvGrpSpPr>
          <p:cNvPr id="1124356" name="Group 4"/>
          <p:cNvGrpSpPr>
            <a:grpSpLocks/>
          </p:cNvGrpSpPr>
          <p:nvPr/>
        </p:nvGrpSpPr>
        <p:grpSpPr bwMode="auto">
          <a:xfrm>
            <a:off x="3429000" y="3276600"/>
            <a:ext cx="5791200" cy="838200"/>
            <a:chOff x="-3" y="-3"/>
            <a:chExt cx="2230" cy="754"/>
          </a:xfrm>
        </p:grpSpPr>
        <p:grpSp>
          <p:nvGrpSpPr>
            <p:cNvPr id="1124357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112435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1243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charset="0"/>
                      <a:ea typeface="Arial Unicode MS" charset="0"/>
                    </a:rPr>
                    <a:t>x</a:t>
                  </a:r>
                  <a:endParaRPr lang="en-US" altLang="en-US" sz="2400">
                    <a:latin typeface="Arial Unicode MS" charset="0"/>
                    <a:ea typeface="Arial Unicode MS" charset="0"/>
                  </a:endParaRP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1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1243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10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4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124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1243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0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124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13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3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1243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14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6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1243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charset="0"/>
                      <a:ea typeface="Arial Unicode MS" charset="0"/>
                    </a:rPr>
                    <a:t>P(x)</a:t>
                  </a:r>
                  <a:endParaRPr lang="en-US" altLang="en-US" sz="2400">
                    <a:latin typeface="Arial Unicode MS" charset="0"/>
                    <a:ea typeface="Arial Unicode MS" charset="0"/>
                  </a:endParaRP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9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1243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.4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12438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5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1243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8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1243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9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91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12439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9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2439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124395" name="Rectangle 43"/>
          <p:cNvSpPr>
            <a:spLocks noChangeArrowheads="1"/>
          </p:cNvSpPr>
          <p:nvPr/>
        </p:nvSpPr>
        <p:spPr bwMode="auto">
          <a:xfrm>
            <a:off x="1399896" y="4160044"/>
            <a:ext cx="7467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Find the probability that in a given hour: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a.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exactly 14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b.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At least 12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c.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At most 11 patients arrive </a:t>
            </a:r>
          </a:p>
        </p:txBody>
      </p:sp>
    </p:spTree>
    <p:extLst>
      <p:ext uri="{BB962C8B-B14F-4D97-AF65-F5344CB8AC3E}">
        <p14:creationId xmlns:p14="http://schemas.microsoft.com/office/powerpoint/2010/main" val="1205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  <a:ea typeface="Arial Unicode MS" charset="0"/>
              </a:rPr>
              <a:t>Practice Problem: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7772400" cy="4343400"/>
          </a:xfrm>
        </p:spPr>
        <p:txBody>
          <a:bodyPr/>
          <a:lstStyle/>
          <a:p>
            <a:r>
              <a:rPr lang="en-US" altLang="en-US" dirty="0">
                <a:ea typeface="Arial Unicode MS" charset="0"/>
              </a:rPr>
              <a:t>The number of patients seen in the ER in any given hour is a random variable represented by </a:t>
            </a:r>
            <a:r>
              <a:rPr lang="en-US" altLang="en-US" i="1" dirty="0">
                <a:ea typeface="Arial Unicode MS" charset="0"/>
              </a:rPr>
              <a:t>x</a:t>
            </a:r>
            <a:r>
              <a:rPr lang="en-US" altLang="en-US" dirty="0">
                <a:ea typeface="Arial Unicode MS" charset="0"/>
              </a:rPr>
              <a:t>. The probability distribution for </a:t>
            </a:r>
            <a:r>
              <a:rPr lang="en-US" altLang="en-US" i="1" dirty="0">
                <a:ea typeface="Arial Unicode MS" charset="0"/>
              </a:rPr>
              <a:t>x</a:t>
            </a:r>
            <a:r>
              <a:rPr lang="en-US" altLang="en-US" dirty="0">
                <a:ea typeface="Arial Unicode MS" charset="0"/>
              </a:rPr>
              <a:t> is:</a:t>
            </a:r>
          </a:p>
          <a:p>
            <a:endParaRPr lang="en-US" altLang="en-US" dirty="0">
              <a:ea typeface="Arial Unicode MS" charset="0"/>
            </a:endParaRPr>
          </a:p>
          <a:p>
            <a:endParaRPr lang="en-US" altLang="en-US" dirty="0">
              <a:ea typeface="Arial Unicode MS" charset="0"/>
            </a:endParaRPr>
          </a:p>
        </p:txBody>
      </p:sp>
      <p:grpSp>
        <p:nvGrpSpPr>
          <p:cNvPr id="1124356" name="Group 4"/>
          <p:cNvGrpSpPr>
            <a:grpSpLocks/>
          </p:cNvGrpSpPr>
          <p:nvPr/>
        </p:nvGrpSpPr>
        <p:grpSpPr bwMode="auto">
          <a:xfrm>
            <a:off x="3429000" y="3276600"/>
            <a:ext cx="5791200" cy="838200"/>
            <a:chOff x="-3" y="-3"/>
            <a:chExt cx="2230" cy="754"/>
          </a:xfrm>
        </p:grpSpPr>
        <p:grpSp>
          <p:nvGrpSpPr>
            <p:cNvPr id="1124357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112435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1243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charset="0"/>
                      <a:ea typeface="Arial Unicode MS" charset="0"/>
                    </a:rPr>
                    <a:t>x</a:t>
                  </a:r>
                  <a:endParaRPr lang="en-US" altLang="en-US" sz="2400">
                    <a:latin typeface="Arial Unicode MS" charset="0"/>
                    <a:ea typeface="Arial Unicode MS" charset="0"/>
                  </a:endParaRP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1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1243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10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4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124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6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1243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0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124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13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3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1243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14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6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1243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charset="0"/>
                      <a:ea typeface="Arial Unicode MS" charset="0"/>
                    </a:rPr>
                    <a:t>P(x)</a:t>
                  </a:r>
                  <a:endParaRPr lang="en-US" altLang="en-US" sz="2400">
                    <a:latin typeface="Arial Unicode MS" charset="0"/>
                    <a:ea typeface="Arial Unicode MS" charset="0"/>
                  </a:endParaRP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7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79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1243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.4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12438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5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1243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.2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88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1243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9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24391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12439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charset="0"/>
                      <a:ea typeface="Arial Unicode MS" charset="0"/>
                    </a:rPr>
                    <a:t>.1</a:t>
                  </a:r>
                </a:p>
                <a:p>
                  <a:endParaRPr lang="en-US" altLang="en-US" sz="2400">
                    <a:latin typeface="Times New Roman" charset="0"/>
                  </a:endParaRPr>
                </a:p>
              </p:txBody>
            </p:sp>
            <p:sp>
              <p:nvSpPr>
                <p:cNvPr id="112439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2439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124395" name="Rectangle 43"/>
          <p:cNvSpPr>
            <a:spLocks noChangeArrowheads="1"/>
          </p:cNvSpPr>
          <p:nvPr/>
        </p:nvSpPr>
        <p:spPr bwMode="auto">
          <a:xfrm>
            <a:off x="1575392" y="4144962"/>
            <a:ext cx="7467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>
                <a:ea typeface="Arial Unicode MS" charset="0"/>
              </a:rPr>
              <a:t>Find the probability that in a given hour: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a.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exactly 14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b.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At least 12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2"/>
              <a:buNone/>
            </a:pPr>
            <a:r>
              <a:rPr lang="en-US" altLang="en-US" sz="2800" dirty="0">
                <a:ea typeface="Arial Unicode MS" charset="0"/>
              </a:rPr>
              <a:t>c.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    </a:t>
            </a:r>
            <a:r>
              <a:rPr lang="en-US" altLang="en-US" sz="2400" dirty="0">
                <a:ea typeface="Arial Unicode MS" charset="0"/>
              </a:rPr>
              <a:t>At most 11 patients arrive </a:t>
            </a:r>
          </a:p>
        </p:txBody>
      </p:sp>
      <p:sp>
        <p:nvSpPr>
          <p:cNvPr id="1124396" name="Text Box 44"/>
          <p:cNvSpPr txBox="1">
            <a:spLocks noChangeArrowheads="1"/>
          </p:cNvSpPr>
          <p:nvPr/>
        </p:nvSpPr>
        <p:spPr bwMode="auto">
          <a:xfrm>
            <a:off x="6629400" y="4767258"/>
            <a:ext cx="2590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Unicode MS" charset="0"/>
                <a:ea typeface="Arial Unicode MS" charset="0"/>
              </a:rPr>
              <a:t> </a:t>
            </a:r>
            <a:r>
              <a:rPr lang="en-US" altLang="en-US" sz="2400" i="1">
                <a:latin typeface="Times New Roman" charset="0"/>
                <a:ea typeface="Times New Roman" charset="0"/>
                <a:cs typeface="Times New Roman" charset="0"/>
              </a:rPr>
              <a:t>p(x=14)</a:t>
            </a:r>
            <a:r>
              <a:rPr lang="en-US" altLang="en-US" sz="2400">
                <a:latin typeface="Times New Roman" charset="0"/>
                <a:ea typeface="Times New Roman" charset="0"/>
                <a:cs typeface="Times New Roman" charset="0"/>
              </a:rPr>
              <a:t>= .1</a:t>
            </a:r>
            <a:r>
              <a:rPr lang="en-US" altLang="en-US" sz="2400">
                <a:latin typeface="Times New Roman" charset="0"/>
              </a:rPr>
              <a:t> </a:t>
            </a:r>
          </a:p>
        </p:txBody>
      </p:sp>
      <p:sp>
        <p:nvSpPr>
          <p:cNvPr id="1124397" name="Text Box 45"/>
          <p:cNvSpPr txBox="1">
            <a:spLocks noChangeArrowheads="1"/>
          </p:cNvSpPr>
          <p:nvPr/>
        </p:nvSpPr>
        <p:spPr bwMode="auto">
          <a:xfrm>
            <a:off x="6578008" y="5338180"/>
            <a:ext cx="3733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charset="0"/>
                <a:ea typeface="Times New Roman" charset="0"/>
                <a:cs typeface="Times New Roman" charset="0"/>
              </a:rPr>
              <a:t>p(x</a:t>
            </a:r>
            <a:r>
              <a:rPr lang="en-US" altLang="en-US" sz="2400" i="1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</a:t>
            </a:r>
            <a:r>
              <a:rPr lang="en-US" altLang="en-US" sz="2400" i="1">
                <a:latin typeface="Times New Roman" charset="0"/>
                <a:ea typeface="Times New Roman" charset="0"/>
                <a:cs typeface="Times New Roman" charset="0"/>
              </a:rPr>
              <a:t>12)</a:t>
            </a:r>
            <a:r>
              <a:rPr lang="en-US" altLang="en-US" sz="2400">
                <a:latin typeface="Times New Roman" charset="0"/>
                <a:ea typeface="Times New Roman" charset="0"/>
                <a:cs typeface="Times New Roman" charset="0"/>
              </a:rPr>
              <a:t>= (.2 + .1 +.1) = .4</a:t>
            </a:r>
            <a:r>
              <a:rPr lang="en-US" altLang="en-US" sz="2400">
                <a:solidFill>
                  <a:srgbClr val="9999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124398" name="Text Box 46"/>
          <p:cNvSpPr txBox="1">
            <a:spLocks noChangeArrowheads="1"/>
          </p:cNvSpPr>
          <p:nvPr/>
        </p:nvSpPr>
        <p:spPr bwMode="auto">
          <a:xfrm>
            <a:off x="6740522" y="5874300"/>
            <a:ext cx="3048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charset="0"/>
                <a:ea typeface="Times New Roman" charset="0"/>
                <a:cs typeface="Times New Roman" charset="0"/>
              </a:rPr>
              <a:t>p(x≤11)</a:t>
            </a:r>
            <a:r>
              <a:rPr lang="en-US" altLang="en-US" sz="2400">
                <a:latin typeface="Times New Roman" charset="0"/>
                <a:ea typeface="Times New Roman" charset="0"/>
                <a:cs typeface="Times New Roman" charset="0"/>
              </a:rPr>
              <a:t>= (.4 +.2) = .6</a:t>
            </a: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4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95" grpId="0" autoUpdateAnimBg="0"/>
      <p:bldP spid="1124396" grpId="0" autoUpdateAnimBg="0"/>
      <p:bldP spid="1124397" grpId="0" autoUpdateAnimBg="0"/>
      <p:bldP spid="11243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1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772400" cy="4114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None/>
            </a:pPr>
            <a:r>
              <a:rPr lang="en-US" altLang="en-US" sz="2800">
                <a:latin typeface="Times New Roman" charset="0"/>
                <a:ea typeface="Arial Unicode MS" charset="0"/>
              </a:rPr>
              <a:t>	If you toss a die, what’s the probability that you roll a 3 or less?   </a:t>
            </a:r>
          </a:p>
          <a:p>
            <a:pPr marL="609600" indent="-609600">
              <a:spcBef>
                <a:spcPct val="0"/>
              </a:spcBef>
              <a:buClrTx/>
              <a:buSzTx/>
              <a:buNone/>
            </a:pPr>
            <a:endParaRPr lang="en-US" altLang="en-US" sz="2800">
              <a:latin typeface="Times New Roman" charset="0"/>
              <a:ea typeface="Arial Unicode MS" charset="0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1/3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1/2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5/6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11679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1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772400" cy="4114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None/>
            </a:pPr>
            <a:r>
              <a:rPr lang="en-US" altLang="en-US" sz="2800">
                <a:latin typeface="Times New Roman" charset="0"/>
                <a:ea typeface="Arial Unicode MS" charset="0"/>
              </a:rPr>
              <a:t>	If you toss a die, what’s the probability that you roll a 3 or less?   </a:t>
            </a:r>
          </a:p>
          <a:p>
            <a:pPr marL="609600" indent="-609600">
              <a:spcBef>
                <a:spcPct val="0"/>
              </a:spcBef>
              <a:buClrTx/>
              <a:buSzTx/>
              <a:buNone/>
            </a:pPr>
            <a:endParaRPr lang="en-US" altLang="en-US" sz="2800">
              <a:latin typeface="Times New Roman" charset="0"/>
              <a:ea typeface="Arial Unicode MS" charset="0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1/3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 b="1">
                <a:latin typeface="Times New Roman" charset="0"/>
                <a:ea typeface="Arial Unicode MS" charset="0"/>
              </a:rPr>
              <a:t>1/2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5/6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02924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2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772400" cy="4114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None/>
            </a:pPr>
            <a:r>
              <a:rPr lang="en-US" altLang="en-US" sz="2800">
                <a:latin typeface="Times New Roman" charset="0"/>
                <a:ea typeface="Arial Unicode MS" charset="0"/>
              </a:rPr>
              <a:t>	Two dice are rolled and the sum of the face values is six?  What is the probability that at least one of the dice came up a 3?</a:t>
            </a:r>
          </a:p>
          <a:p>
            <a:pPr marL="609600" indent="-609600">
              <a:spcBef>
                <a:spcPct val="0"/>
              </a:spcBef>
              <a:buClrTx/>
              <a:buSzTx/>
              <a:buNone/>
            </a:pPr>
            <a:endParaRPr lang="en-US" altLang="en-US" sz="2800">
              <a:latin typeface="Times New Roman" charset="0"/>
              <a:ea typeface="Arial Unicode MS" charset="0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1/5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2/3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1/2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5/6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800">
                <a:latin typeface="Times New Roman" charset="0"/>
                <a:ea typeface="Arial Unicode MS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846029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1996</TotalTime>
  <Words>534</Words>
  <Application>Microsoft Macintosh PowerPoint</Application>
  <PresentationFormat>Widescreen</PresentationFormat>
  <Paragraphs>192</Paragraphs>
  <Slides>32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Unicode MS</vt:lpstr>
      <vt:lpstr>Calibri</vt:lpstr>
      <vt:lpstr>Calibri Light</vt:lpstr>
      <vt:lpstr>Arial</vt:lpstr>
      <vt:lpstr>Symbol</vt:lpstr>
      <vt:lpstr>Times New Roman</vt:lpstr>
      <vt:lpstr>Wingdings</vt:lpstr>
      <vt:lpstr>Retrospect</vt:lpstr>
      <vt:lpstr>Microsoft Equation 3.0</vt:lpstr>
      <vt:lpstr>CMPE/SE 257  Machine Learning Feb 12</vt:lpstr>
      <vt:lpstr>Sample Space</vt:lpstr>
      <vt:lpstr>Probability</vt:lpstr>
      <vt:lpstr>Joint and Conditional Probabilities</vt:lpstr>
      <vt:lpstr>Practice Problem:</vt:lpstr>
      <vt:lpstr>Practice Problem:</vt:lpstr>
      <vt:lpstr>Review Question 1</vt:lpstr>
      <vt:lpstr>Review Question 1</vt:lpstr>
      <vt:lpstr>Review Question 2</vt:lpstr>
      <vt:lpstr>Review Question 2</vt:lpstr>
      <vt:lpstr>Independent and Conditional Probabilities</vt:lpstr>
      <vt:lpstr>Example</vt:lpstr>
      <vt:lpstr>Example</vt:lpstr>
      <vt:lpstr>Baye’s Rule</vt:lpstr>
      <vt:lpstr>Baye’s Rule</vt:lpstr>
      <vt:lpstr>Example</vt:lpstr>
      <vt:lpstr>Example</vt:lpstr>
      <vt:lpstr>Bernoulli Distribution</vt:lpstr>
      <vt:lpstr>Binomial Distribution</vt:lpstr>
      <vt:lpstr>Binomial distribution: example</vt:lpstr>
      <vt:lpstr>Binomial distribution: example</vt:lpstr>
      <vt:lpstr>Multinomial Distribution</vt:lpstr>
      <vt:lpstr>Multinomial Distribution</vt:lpstr>
      <vt:lpstr>What is the mean and variance of these distribution?</vt:lpstr>
      <vt:lpstr>What is the mean and variance of these distribution?</vt:lpstr>
      <vt:lpstr>Gaussian Distribution</vt:lpstr>
      <vt:lpstr>Gaussian Distribution</vt:lpstr>
      <vt:lpstr>How to identify a Gaussian distribution?</vt:lpstr>
      <vt:lpstr>Multivariate Gaussian Distribution</vt:lpstr>
      <vt:lpstr>I.I.D.</vt:lpstr>
      <vt:lpstr>Lab1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CMPE/SE 131 Software Engineering I August 24</dc:title>
  <dc:creator>Bhavana Bhasker</dc:creator>
  <cp:lastModifiedBy>Microsoft Office User</cp:lastModifiedBy>
  <cp:revision>416</cp:revision>
  <dcterms:created xsi:type="dcterms:W3CDTF">2017-08-23T20:25:19Z</dcterms:created>
  <dcterms:modified xsi:type="dcterms:W3CDTF">2018-02-13T00:32:33Z</dcterms:modified>
</cp:coreProperties>
</file>