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3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384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             Computer Engineering  Dept.                   CMPE/SE 131: 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0AAF8-A1DB-784C-97E6-7C48614F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32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86B49-0633-3D4A-8BAD-5A1D478C3864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Computer Engineering  Dept.                    CMPE/SE 131: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41A2-ED32-8245-B93A-A2DF0B43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88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Engineering  Dept.                    CMPE/SE 131: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D41A2-ED32-8245-B93A-A2DF0B439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Engineering  Dept.                    CMPE/SE 131: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D41A2-ED32-8245-B93A-A2DF0B439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570D-7CA1-EB4E-ABAB-E2076D1BE184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7D15-95EE-AC40-A539-8349890A665D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F604-1180-0B48-A899-6EA467A446EC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E42C-FA1C-2145-9897-CA0DE9553114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jsu_log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6185" y="6515908"/>
            <a:ext cx="269965" cy="25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7B3E-EB30-A147-97E7-0C3AF7464902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4B10-B58D-8F49-913E-E1BB457615D4}" type="datetime1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CAB2-C41A-8040-8F37-275E9C886E50}" type="datetime1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7EAA-D4F5-1F40-91E5-B97AEC1DEA18}" type="datetime1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A79-F93E-EE4F-9842-D989C7EE0138}" type="datetime1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31625E-3BA7-124E-A96D-6ED13368BD4E}" type="datetime1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65ED-E2BF-7A4C-8C55-3FD13BEFA309}" type="datetime1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AE4DC9-242B-CF4D-9599-E488658D93A4}" type="datetime1">
              <a:rPr lang="en-US" smtClean="0"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CMPE/SE 257	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Feb 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029" y="4455619"/>
            <a:ext cx="10494422" cy="152063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Department of Computer engineering </a:t>
            </a:r>
          </a:p>
          <a:p>
            <a:pPr algn="ctr"/>
            <a:r>
              <a:rPr lang="en-US" dirty="0" smtClean="0"/>
              <a:t>San José state University </a:t>
            </a:r>
          </a:p>
          <a:p>
            <a:pPr algn="ctr"/>
            <a:r>
              <a:rPr lang="en-US" dirty="0" smtClean="0"/>
              <a:t>Spring 2018</a:t>
            </a:r>
          </a:p>
          <a:p>
            <a:pPr algn="ctr"/>
            <a:r>
              <a:rPr lang="en-US" dirty="0" smtClean="0"/>
              <a:t>Instructor :Bhavana Bhasker</a:t>
            </a:r>
            <a:endParaRPr lang="en-US" dirty="0"/>
          </a:p>
        </p:txBody>
      </p:sp>
      <p:pic>
        <p:nvPicPr>
          <p:cNvPr id="4" name="Picture 3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3426" y="4686015"/>
            <a:ext cx="1371625" cy="12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Addition and Subtraction 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</a:t>
            </a:r>
            <a:r>
              <a:rPr lang="en-US" sz="2800" dirty="0" smtClean="0"/>
              <a:t>np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 = </a:t>
            </a:r>
            <a:r>
              <a:rPr lang="en-US" sz="2800" dirty="0" err="1"/>
              <a:t>np.array</a:t>
            </a:r>
            <a:r>
              <a:rPr lang="en-US" sz="2800" dirty="0"/>
              <a:t>([[1,2],[3,4</a:t>
            </a:r>
            <a:r>
              <a:rPr lang="en-US" sz="2800" dirty="0" smtClean="0"/>
              <a:t>]])</a:t>
            </a:r>
          </a:p>
          <a:p>
            <a:r>
              <a:rPr lang="en-US" sz="2800" dirty="0" smtClean="0"/>
              <a:t>print</a:t>
            </a:r>
            <a:r>
              <a:rPr lang="en-US" sz="2800" dirty="0"/>
              <a:t>("Given Array</a:t>
            </a:r>
            <a:r>
              <a:rPr lang="en-US" sz="2800" dirty="0" smtClean="0"/>
              <a:t>")</a:t>
            </a:r>
          </a:p>
          <a:p>
            <a:r>
              <a:rPr lang="en-US" sz="2800" dirty="0" smtClean="0"/>
              <a:t>print(A</a:t>
            </a:r>
            <a:r>
              <a:rPr lang="en-US" sz="2800" dirty="0"/>
              <a:t>) </a:t>
            </a:r>
            <a:endParaRPr lang="en-US" sz="2800" dirty="0" smtClean="0"/>
          </a:p>
          <a:p>
            <a:r>
              <a:rPr lang="en-US" sz="2800" dirty="0" smtClean="0"/>
              <a:t>print</a:t>
            </a:r>
            <a:r>
              <a:rPr lang="en-US" sz="2800" dirty="0"/>
              <a:t>("A + A ") </a:t>
            </a:r>
            <a:endParaRPr lang="en-US" sz="2800" dirty="0" smtClean="0"/>
          </a:p>
          <a:p>
            <a:r>
              <a:rPr lang="en-US" sz="2800" dirty="0" smtClean="0"/>
              <a:t>print(A </a:t>
            </a:r>
            <a:r>
              <a:rPr lang="en-US" sz="2800" dirty="0"/>
              <a:t>+ A ) </a:t>
            </a:r>
            <a:endParaRPr lang="en-US" sz="2800" dirty="0" smtClean="0"/>
          </a:p>
          <a:p>
            <a:r>
              <a:rPr lang="en-US" sz="2800" dirty="0" smtClean="0"/>
              <a:t>print</a:t>
            </a:r>
            <a:r>
              <a:rPr lang="en-US" sz="2800" dirty="0"/>
              <a:t>("A - A") </a:t>
            </a:r>
            <a:endParaRPr lang="en-US" sz="2800" dirty="0" smtClean="0"/>
          </a:p>
          <a:p>
            <a:r>
              <a:rPr lang="en-US" sz="2800" dirty="0" smtClean="0"/>
              <a:t>print(A </a:t>
            </a:r>
            <a:r>
              <a:rPr lang="en-US" sz="2800" dirty="0"/>
              <a:t>- A)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253-6263-7B40-9AB1-A3206EE5721F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Matrix Multiplication</a:t>
            </a:r>
          </a:p>
          <a:p>
            <a:r>
              <a:rPr lang="en-US" sz="2800" dirty="0"/>
              <a:t>Matrix A with the shape(</a:t>
            </a:r>
            <a:r>
              <a:rPr lang="en-US" sz="2800" dirty="0" err="1"/>
              <a:t>m,n</a:t>
            </a:r>
            <a:r>
              <a:rPr lang="en-US" sz="2800" dirty="0"/>
              <a:t>) when multiplied with matrix B of shape (</a:t>
            </a:r>
            <a:r>
              <a:rPr lang="en-US" sz="2800" dirty="0" err="1"/>
              <a:t>n,p</a:t>
            </a:r>
            <a:r>
              <a:rPr lang="en-US" sz="2800" dirty="0"/>
              <a:t>) will result in matrix C of shape (</a:t>
            </a:r>
            <a:r>
              <a:rPr lang="en-US" sz="2800" dirty="0" err="1"/>
              <a:t>m,p</a:t>
            </a:r>
            <a:r>
              <a:rPr lang="en-US" sz="2800" dirty="0"/>
              <a:t>). In other words, two matrices can be </a:t>
            </a:r>
            <a:r>
              <a:rPr lang="en-US" sz="2800" dirty="0" err="1"/>
              <a:t>mutliplied</a:t>
            </a:r>
            <a:r>
              <a:rPr lang="en-US" sz="2800" dirty="0"/>
              <a:t> only if the no of columns in A = no of rows in matrix B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In general, Matrix multiplication is not </a:t>
            </a:r>
            <a:r>
              <a:rPr lang="en-US" sz="2800" dirty="0" smtClean="0"/>
              <a:t>commutative</a:t>
            </a:r>
          </a:p>
          <a:p>
            <a:r>
              <a:rPr lang="en-US" sz="2800" b="1" dirty="0"/>
              <a:t>AB ≠ </a:t>
            </a:r>
            <a:r>
              <a:rPr lang="en-US" sz="2800" b="1" dirty="0" smtClean="0"/>
              <a:t>BA</a:t>
            </a:r>
          </a:p>
          <a:p>
            <a:r>
              <a:rPr lang="en-US" sz="2800" dirty="0" smtClean="0"/>
              <a:t>Note</a:t>
            </a:r>
            <a:r>
              <a:rPr lang="en-US" sz="2800" dirty="0"/>
              <a:t>: The </a:t>
            </a:r>
            <a:r>
              <a:rPr lang="en-US" sz="2800" b="1" dirty="0"/>
              <a:t>dot product</a:t>
            </a:r>
            <a:r>
              <a:rPr lang="en-US" sz="2800" dirty="0"/>
              <a:t> between two vectors x and y of the same dimensionality is the matrix product </a:t>
            </a:r>
            <a:r>
              <a:rPr lang="en-US" sz="2800" dirty="0" err="1"/>
              <a:t>x</a:t>
            </a:r>
            <a:r>
              <a:rPr lang="en-US" sz="2800" baseline="30000" dirty="0" err="1"/>
              <a:t>T</a:t>
            </a:r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513A-2C87-4A4B-8077-0939D6DC9869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err="1" smtClean="0"/>
              <a:t>Hadamard</a:t>
            </a:r>
            <a:r>
              <a:rPr lang="en-US" sz="2800" b="1" i="1" dirty="0" smtClean="0"/>
              <a:t> </a:t>
            </a:r>
            <a:r>
              <a:rPr lang="en-US" sz="2800" b="1" i="1" dirty="0"/>
              <a:t>product/Element-wise </a:t>
            </a:r>
            <a:r>
              <a:rPr lang="en-US" sz="2800" b="1" i="1" dirty="0" smtClean="0"/>
              <a:t>product</a:t>
            </a:r>
          </a:p>
          <a:p>
            <a:r>
              <a:rPr lang="en-US" sz="2800" dirty="0"/>
              <a:t>The </a:t>
            </a:r>
            <a:r>
              <a:rPr lang="en-US" sz="2800" dirty="0" err="1" smtClean="0"/>
              <a:t>Hadamard</a:t>
            </a:r>
            <a:r>
              <a:rPr lang="en-US" sz="2800" dirty="0" smtClean="0"/>
              <a:t> </a:t>
            </a:r>
            <a:r>
              <a:rPr lang="en-US" sz="2800" dirty="0"/>
              <a:t>product A o B, is a matrix with the elements given by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AoB</a:t>
            </a:r>
            <a:r>
              <a:rPr lang="en-US" sz="2800" dirty="0"/>
              <a:t>)</a:t>
            </a:r>
            <a:r>
              <a:rPr lang="en-US" sz="2800" baseline="-25000" dirty="0" err="1"/>
              <a:t>i,j</a:t>
            </a:r>
            <a:r>
              <a:rPr lang="en-US" sz="2800" dirty="0"/>
              <a:t> = (A)</a:t>
            </a:r>
            <a:r>
              <a:rPr lang="en-US" sz="2800" baseline="-25000" dirty="0" err="1"/>
              <a:t>i,j</a:t>
            </a:r>
            <a:r>
              <a:rPr lang="en-US" sz="2800" dirty="0"/>
              <a:t>(B)</a:t>
            </a:r>
            <a:r>
              <a:rPr lang="en-US" sz="2800" baseline="-25000" dirty="0" err="1"/>
              <a:t>i,j</a:t>
            </a:r>
            <a:endParaRPr lang="en-US" sz="2800" dirty="0"/>
          </a:p>
          <a:p>
            <a:r>
              <a:rPr lang="en-US" sz="2800" dirty="0"/>
              <a:t>For example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then </a:t>
            </a:r>
            <a:r>
              <a:rPr lang="en-US" sz="2800" dirty="0"/>
              <a:t>element-wise product is</a:t>
            </a:r>
            <a:r>
              <a:rPr lang="en-US" sz="2800" dirty="0" smtClean="0"/>
              <a:t>,</a:t>
            </a:r>
          </a:p>
          <a:p>
            <a:pPr lvl="1"/>
            <a:endParaRPr lang="en-US" sz="26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E70F-ECE5-4141-9021-82EB080070D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64" y="3232727"/>
            <a:ext cx="3187700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5072240"/>
            <a:ext cx="3835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Identity Matrix </a:t>
            </a:r>
          </a:p>
          <a:p>
            <a:r>
              <a:rPr lang="en-US" sz="2800" dirty="0"/>
              <a:t>The identity matrix is a square matrix whose diagonal values are set to 1 with all other values being 0. The identity matrix is denoted as I</a:t>
            </a:r>
            <a:r>
              <a:rPr lang="en-US" sz="2800" baseline="-25000" dirty="0"/>
              <a:t>n</a:t>
            </a:r>
            <a:r>
              <a:rPr lang="en-US" sz="2800" dirty="0"/>
              <a:t>, where I</a:t>
            </a:r>
            <a:r>
              <a:rPr lang="en-US" sz="2800" baseline="-25000" dirty="0"/>
              <a:t>n</a:t>
            </a:r>
            <a:r>
              <a:rPr lang="en-US" sz="2800" dirty="0"/>
              <a:t> ∈ R </a:t>
            </a:r>
            <a:r>
              <a:rPr lang="en-US" sz="2800" baseline="30000" dirty="0"/>
              <a:t>n x n</a:t>
            </a:r>
            <a:r>
              <a:rPr lang="en-US" sz="2800" dirty="0"/>
              <a:t>.</a:t>
            </a:r>
          </a:p>
          <a:p>
            <a:r>
              <a:rPr lang="en-US" sz="2800" dirty="0"/>
              <a:t>The output of multiplication of a square matrix A by the identity matrix is the same matrix A.</a:t>
            </a:r>
          </a:p>
          <a:p>
            <a:r>
              <a:rPr lang="en-US" sz="2800" b="1" dirty="0"/>
              <a:t>AI = A = IA</a:t>
            </a:r>
            <a:endParaRPr lang="en-US" sz="26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AB75-2B32-EB4B-BF61-A2687D338B99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 smtClean="0"/>
              <a:t>Matrix Properties </a:t>
            </a:r>
          </a:p>
          <a:p>
            <a:r>
              <a:rPr lang="en-US" sz="2800" b="1" i="1" dirty="0" smtClean="0"/>
              <a:t>1. Rank</a:t>
            </a:r>
          </a:p>
          <a:p>
            <a:r>
              <a:rPr lang="en-US" sz="2800" dirty="0"/>
              <a:t>The rank of a matrix A is the number of linearly independent rows or columns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How to find the rank of a matrix? </a:t>
            </a:r>
          </a:p>
          <a:p>
            <a:endParaRPr lang="en-US" sz="2800" b="1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0470-B57D-4142-B22C-69AAD2443608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/>
              <a:t>Matrix Properties </a:t>
            </a:r>
          </a:p>
          <a:p>
            <a:r>
              <a:rPr lang="en-US" sz="2800" b="1" i="1" dirty="0"/>
              <a:t>1. Rank</a:t>
            </a:r>
          </a:p>
          <a:p>
            <a:r>
              <a:rPr lang="en-US" dirty="0" smtClean="0"/>
              <a:t>Find the row echelon form of a matrix</a:t>
            </a:r>
          </a:p>
          <a:p>
            <a:r>
              <a:rPr lang="en-US" dirty="0" smtClean="0"/>
              <a:t>The row echelon form should satisfy the following conditions: </a:t>
            </a:r>
          </a:p>
          <a:p>
            <a:pPr>
              <a:buFont typeface="Arial" charset="0"/>
              <a:buChar char="•"/>
            </a:pPr>
            <a:r>
              <a:rPr lang="en-US" dirty="0"/>
              <a:t>The first non-zero element in each row, called the </a:t>
            </a:r>
            <a:r>
              <a:rPr lang="en-US" b="1" dirty="0"/>
              <a:t>leading entry</a:t>
            </a:r>
            <a:r>
              <a:rPr lang="en-US" dirty="0"/>
              <a:t>, is 1.</a:t>
            </a:r>
          </a:p>
          <a:p>
            <a:pPr>
              <a:buFont typeface="Arial" charset="0"/>
              <a:buChar char="•"/>
            </a:pPr>
            <a:r>
              <a:rPr lang="en-US" dirty="0"/>
              <a:t>Each leading entry is in a column to the right of the leading entry in the previous row.</a:t>
            </a:r>
          </a:p>
          <a:p>
            <a:pPr>
              <a:buFont typeface="Arial" charset="0"/>
              <a:buChar char="•"/>
            </a:pPr>
            <a:r>
              <a:rPr lang="en-US" dirty="0"/>
              <a:t>Rows with all zero elements, if any, are below rows having a non-zero element.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0975-F019-EB44-8050-3326E0C848BD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Row-echelon form of matrix A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850-64E9-504C-91D0-A907054BC613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7" y="2506519"/>
            <a:ext cx="4572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rank of matrix A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the row echelon form </a:t>
            </a:r>
            <a:r>
              <a:rPr lang="en-US" b="1" dirty="0" err="1"/>
              <a:t>A</a:t>
            </a:r>
            <a:r>
              <a:rPr lang="en-US" b="1" baseline="-25000" dirty="0" err="1"/>
              <a:t>ref</a:t>
            </a:r>
            <a:r>
              <a:rPr lang="en-US" dirty="0"/>
              <a:t> has two non-zero rows, we know that matrix </a:t>
            </a:r>
            <a:r>
              <a:rPr lang="en-US" b="1" dirty="0"/>
              <a:t>A</a:t>
            </a:r>
            <a:r>
              <a:rPr lang="en-US" dirty="0"/>
              <a:t> has two independent row vectors; and we know that the rank of matrix </a:t>
            </a:r>
            <a:r>
              <a:rPr lang="en-US" b="1" dirty="0"/>
              <a:t>A</a:t>
            </a:r>
            <a:r>
              <a:rPr lang="en-US" dirty="0"/>
              <a:t> is 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F7B-7FE6-4B4A-BD7C-71E3155BB33B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85" y="2555009"/>
            <a:ext cx="3378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rank of a matrix 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smtClean="0"/>
              <a:t>np</a:t>
            </a:r>
          </a:p>
          <a:p>
            <a:r>
              <a:rPr lang="en-US" dirty="0" smtClean="0"/>
              <a:t> </a:t>
            </a:r>
            <a:r>
              <a:rPr lang="en-US" dirty="0"/>
              <a:t>A  = [[4, -5, -13], [-2,3,9</a:t>
            </a:r>
            <a:r>
              <a:rPr lang="en-US" dirty="0" smtClean="0"/>
              <a:t>]]</a:t>
            </a:r>
          </a:p>
          <a:p>
            <a:r>
              <a:rPr lang="en-US" dirty="0" smtClean="0"/>
              <a:t>print</a:t>
            </a:r>
            <a:r>
              <a:rPr lang="en-US" dirty="0"/>
              <a:t>("Given </a:t>
            </a:r>
            <a:r>
              <a:rPr lang="en-US" dirty="0" smtClean="0"/>
              <a:t>matrix”)</a:t>
            </a:r>
          </a:p>
          <a:p>
            <a:r>
              <a:rPr lang="en-US" dirty="0" smtClean="0"/>
              <a:t>print(A)</a:t>
            </a:r>
          </a:p>
          <a:p>
            <a:r>
              <a:rPr lang="en-US" dirty="0" smtClean="0"/>
              <a:t>rank </a:t>
            </a:r>
            <a:r>
              <a:rPr lang="en-US" dirty="0"/>
              <a:t>= </a:t>
            </a:r>
            <a:r>
              <a:rPr lang="en-US" dirty="0" err="1"/>
              <a:t>np.linalg.matrix_rank</a:t>
            </a:r>
            <a:r>
              <a:rPr lang="en-US" dirty="0"/>
              <a:t>(A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</a:t>
            </a:r>
            <a:r>
              <a:rPr lang="en-US" dirty="0"/>
              <a:t>("Rank of A =", rank)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16E-438F-7B46-8552-E9C832CD5FF5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rank of a matrix 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smtClean="0"/>
              <a:t>np</a:t>
            </a:r>
          </a:p>
          <a:p>
            <a:r>
              <a:rPr lang="en-US" dirty="0" smtClean="0"/>
              <a:t> </a:t>
            </a:r>
            <a:r>
              <a:rPr lang="en-US" dirty="0"/>
              <a:t>A  = [[4, -5, -13], [-2,3,9</a:t>
            </a:r>
            <a:r>
              <a:rPr lang="en-US" dirty="0" smtClean="0"/>
              <a:t>]]</a:t>
            </a:r>
          </a:p>
          <a:p>
            <a:r>
              <a:rPr lang="en-US" dirty="0" smtClean="0"/>
              <a:t>print</a:t>
            </a:r>
            <a:r>
              <a:rPr lang="en-US" dirty="0"/>
              <a:t>("Given </a:t>
            </a:r>
            <a:r>
              <a:rPr lang="en-US" dirty="0" smtClean="0"/>
              <a:t>matrix”)</a:t>
            </a:r>
          </a:p>
          <a:p>
            <a:r>
              <a:rPr lang="en-US" dirty="0" smtClean="0"/>
              <a:t>print(A)</a:t>
            </a:r>
          </a:p>
          <a:p>
            <a:r>
              <a:rPr lang="en-US" dirty="0" smtClean="0"/>
              <a:t>rank </a:t>
            </a:r>
            <a:r>
              <a:rPr lang="en-US" dirty="0"/>
              <a:t>= </a:t>
            </a:r>
            <a:r>
              <a:rPr lang="en-US" dirty="0" err="1"/>
              <a:t>np.linalg.matrix_rank</a:t>
            </a:r>
            <a:r>
              <a:rPr lang="en-US" dirty="0"/>
              <a:t>(A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</a:t>
            </a:r>
            <a:r>
              <a:rPr lang="en-US" dirty="0"/>
              <a:t>("Rank of A =", rank)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A9E6-12DD-7543-BCCB-B507EC80859A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Scalar</a:t>
            </a:r>
          </a:p>
          <a:p>
            <a:endParaRPr lang="en-US" sz="2800" dirty="0"/>
          </a:p>
          <a:p>
            <a:r>
              <a:rPr lang="en-US" sz="2800" dirty="0"/>
              <a:t>Scalar is a single number. These values are written in lower case. </a:t>
            </a:r>
            <a:endParaRPr lang="en-US" sz="2800" dirty="0" smtClean="0"/>
          </a:p>
          <a:p>
            <a:r>
              <a:rPr lang="en-US" sz="2800" dirty="0" smtClean="0"/>
              <a:t>Example</a:t>
            </a:r>
            <a:r>
              <a:rPr lang="en-US" sz="2800" dirty="0"/>
              <a:t>: Let p ∈ R be the price per </a:t>
            </a:r>
            <a:r>
              <a:rPr lang="en-US" sz="2800" dirty="0" err="1"/>
              <a:t>sqft</a:t>
            </a:r>
            <a:r>
              <a:rPr lang="en-US" sz="2800" dirty="0"/>
              <a:t>  Here p is the real-valued scalar.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8A6E-964E-F64A-B3F6-E87F6299372D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A matrix in R</a:t>
            </a:r>
            <a:r>
              <a:rPr lang="en-US" baseline="30000" dirty="0"/>
              <a:t>n x n</a:t>
            </a:r>
            <a:r>
              <a:rPr lang="en-US" dirty="0"/>
              <a:t> is said to have full rank if its rank is n.</a:t>
            </a:r>
          </a:p>
          <a:p>
            <a:pPr>
              <a:buFont typeface="Arial" charset="0"/>
              <a:buChar char="•"/>
            </a:pPr>
            <a:r>
              <a:rPr lang="en-US" dirty="0"/>
              <a:t>A matrix is said to be rank deficient if it does not have a full rank.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EB3-A992-554A-AF92-1616EA3CB343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Span of a matrix :</a:t>
            </a:r>
          </a:p>
          <a:p>
            <a:r>
              <a:rPr lang="en-US" dirty="0"/>
              <a:t>Linear span of a set of vectors S = {v1,v2,v3, …</a:t>
            </a:r>
            <a:r>
              <a:rPr lang="en-US" dirty="0" err="1"/>
              <a:t>vn</a:t>
            </a:r>
            <a:r>
              <a:rPr lang="en-US" dirty="0"/>
              <a:t>} in the vector space V is the intersection of all the subspaces containing the set S</a:t>
            </a:r>
          </a:p>
          <a:p>
            <a:r>
              <a:rPr lang="en-US" dirty="0"/>
              <a:t>The span of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consists </a:t>
            </a:r>
            <a:r>
              <a:rPr lang="en-US" dirty="0"/>
              <a:t>of all matrices of the form,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5993-315F-234A-AC30-9DF371DA6325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24" y="5037668"/>
            <a:ext cx="5994400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82" y="3311314"/>
            <a:ext cx="457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Determinant</a:t>
            </a:r>
          </a:p>
          <a:p>
            <a:r>
              <a:rPr lang="en-US" sz="2800" dirty="0"/>
              <a:t>The determinant of a matrix</a:t>
            </a:r>
            <a:r>
              <a:rPr lang="en-US" sz="2800" dirty="0" smtClean="0"/>
              <a:t>,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mr-IN" sz="2800" dirty="0" err="1"/>
              <a:t>is</a:t>
            </a:r>
            <a:r>
              <a:rPr lang="mr-IN" sz="2800" dirty="0"/>
              <a:t>: 2 </a:t>
            </a:r>
            <a:r>
              <a:rPr lang="mr-IN" sz="2800" dirty="0" err="1"/>
              <a:t>x</a:t>
            </a:r>
            <a:r>
              <a:rPr lang="mr-IN" sz="2800" dirty="0"/>
              <a:t> 2 - 3 </a:t>
            </a:r>
            <a:r>
              <a:rPr lang="mr-IN" sz="2800" dirty="0" err="1"/>
              <a:t>x</a:t>
            </a:r>
            <a:r>
              <a:rPr lang="mr-IN" sz="2800" dirty="0"/>
              <a:t> 1 = 4 - 3 = 1</a:t>
            </a:r>
            <a:r>
              <a:rPr lang="mr-IN" sz="2800" dirty="0" smtClean="0"/>
              <a:t>.</a:t>
            </a:r>
            <a:endParaRPr lang="en-US" sz="2800" dirty="0" smtClean="0"/>
          </a:p>
          <a:p>
            <a:r>
              <a:rPr lang="en-US" sz="2800" dirty="0"/>
              <a:t>It is computed from the elements of a square matrix. Determinant of a matrix A is denoted by |A|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E1E4-6721-E340-8D63-D5D217507C45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27" y="2705100"/>
            <a:ext cx="2235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Determinant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= </a:t>
            </a:r>
            <a:r>
              <a:rPr lang="en-US" sz="2800" dirty="0" err="1"/>
              <a:t>np.array</a:t>
            </a:r>
            <a:r>
              <a:rPr lang="en-US" sz="2800" dirty="0"/>
              <a:t>([[2,3],[1,2</a:t>
            </a:r>
            <a:r>
              <a:rPr lang="en-US" sz="2800" dirty="0" smtClean="0"/>
              <a:t>]])</a:t>
            </a:r>
          </a:p>
          <a:p>
            <a:r>
              <a:rPr lang="en-US" sz="2800" dirty="0" err="1" smtClean="0"/>
              <a:t>det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np.linalg.det</a:t>
            </a:r>
            <a:r>
              <a:rPr lang="en-US" sz="2800" dirty="0"/>
              <a:t>(A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print</a:t>
            </a:r>
            <a:r>
              <a:rPr lang="en-US" sz="2800" dirty="0"/>
              <a:t>("The determinant is", </a:t>
            </a:r>
            <a:r>
              <a:rPr lang="en-US" sz="2800" dirty="0" err="1"/>
              <a:t>det</a:t>
            </a:r>
            <a:r>
              <a:rPr lang="en-US" sz="2800" dirty="0"/>
              <a:t>)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E187-7B30-D249-B609-BCF729373458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Gradient</a:t>
            </a:r>
          </a:p>
          <a:p>
            <a:r>
              <a:rPr lang="en-US" sz="2800" dirty="0"/>
              <a:t>Consider f : </a:t>
            </a:r>
            <a:r>
              <a:rPr lang="en-US" sz="2800" dirty="0" err="1"/>
              <a:t>R</a:t>
            </a:r>
            <a:r>
              <a:rPr lang="en-US" sz="2800" baseline="-25000" dirty="0" err="1"/>
              <a:t>m×n</a:t>
            </a:r>
            <a:r>
              <a:rPr lang="en-US" sz="2800" dirty="0"/>
              <a:t> → R, which is a function that takes as input a matrix of size m x n and returns a real value. The gradient of f is a matrix of partial </a:t>
            </a:r>
            <a:r>
              <a:rPr lang="en-US" sz="2800" dirty="0" err="1"/>
              <a:t>derivates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Numpy</a:t>
            </a:r>
            <a:r>
              <a:rPr lang="en-US" sz="2800" dirty="0"/>
              <a:t> package in python offers a function </a:t>
            </a:r>
            <a:r>
              <a:rPr lang="en-US" sz="2800" dirty="0" err="1"/>
              <a:t>numpy.gradient</a:t>
            </a:r>
            <a:r>
              <a:rPr lang="en-US" sz="2800" dirty="0"/>
              <a:t> to compute gradient. This function uses forward, backward and central differences where appropriate.</a:t>
            </a:r>
          </a:p>
          <a:p>
            <a:r>
              <a:rPr lang="en-US" sz="2800" dirty="0"/>
              <a:t>Let’s compute the gradient for </a:t>
            </a:r>
            <a:r>
              <a:rPr lang="en-US" sz="2800" dirty="0" err="1"/>
              <a:t>numpy</a:t>
            </a:r>
            <a:r>
              <a:rPr lang="en-US" sz="2800" dirty="0"/>
              <a:t> array in python</a:t>
            </a:r>
          </a:p>
          <a:p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D05C-2040-9640-AB12-7F346B35514D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Gradient</a:t>
            </a:r>
          </a:p>
          <a:p>
            <a:r>
              <a:rPr lang="en-US" sz="2800" dirty="0"/>
              <a:t>Consider f : </a:t>
            </a:r>
            <a:r>
              <a:rPr lang="en-US" sz="2800" dirty="0" err="1"/>
              <a:t>R</a:t>
            </a:r>
            <a:r>
              <a:rPr lang="en-US" sz="2800" baseline="-25000" dirty="0" err="1"/>
              <a:t>m×n</a:t>
            </a:r>
            <a:r>
              <a:rPr lang="en-US" sz="2800" dirty="0"/>
              <a:t> → R, which is a function that takes as input a matrix of size m x n and returns a real value. The gradient of f is a matrix of partial </a:t>
            </a:r>
            <a:r>
              <a:rPr lang="en-US" sz="2800" dirty="0" err="1"/>
              <a:t>derivates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Numpy</a:t>
            </a:r>
            <a:r>
              <a:rPr lang="en-US" sz="2800" dirty="0"/>
              <a:t> package in python offers a function </a:t>
            </a:r>
            <a:r>
              <a:rPr lang="en-US" sz="2800" dirty="0" err="1"/>
              <a:t>numpy.gradient</a:t>
            </a:r>
            <a:r>
              <a:rPr lang="en-US" sz="2800" dirty="0"/>
              <a:t> to compute gradient. This function uses forward, backward and central differences where appropriate.</a:t>
            </a:r>
          </a:p>
          <a:p>
            <a:r>
              <a:rPr lang="en-US" sz="2800" dirty="0"/>
              <a:t>Let’s compute the gradient for </a:t>
            </a:r>
            <a:r>
              <a:rPr lang="en-US" sz="2800" dirty="0" err="1"/>
              <a:t>numpy</a:t>
            </a:r>
            <a:r>
              <a:rPr lang="en-US" sz="2800" dirty="0"/>
              <a:t> array in python</a:t>
            </a:r>
          </a:p>
          <a:p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A20-0637-8049-B4A7-995522DC35EA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Gradient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</a:t>
            </a:r>
            <a:r>
              <a:rPr lang="en-US" sz="2800" dirty="0" smtClean="0"/>
              <a:t>np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 = </a:t>
            </a:r>
            <a:r>
              <a:rPr lang="en-US" sz="2800" dirty="0" err="1"/>
              <a:t>np.array</a:t>
            </a:r>
            <a:r>
              <a:rPr lang="en-US" sz="2800" dirty="0"/>
              <a:t>([1,2,4,6],</a:t>
            </a:r>
            <a:r>
              <a:rPr lang="en-US" sz="2800" dirty="0" err="1"/>
              <a:t>dtype</a:t>
            </a:r>
            <a:r>
              <a:rPr lang="en-US" sz="2800" dirty="0"/>
              <a:t>=</a:t>
            </a:r>
            <a:r>
              <a:rPr lang="en-US" sz="2800" dirty="0" err="1"/>
              <a:t>np.float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grad </a:t>
            </a:r>
            <a:r>
              <a:rPr lang="en-US" sz="2800" dirty="0"/>
              <a:t>= </a:t>
            </a:r>
            <a:r>
              <a:rPr lang="en-US" sz="2800" dirty="0" err="1"/>
              <a:t>np.gradient</a:t>
            </a:r>
            <a:r>
              <a:rPr lang="en-US" sz="2800" dirty="0"/>
              <a:t>(A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print(grad</a:t>
            </a:r>
            <a:r>
              <a:rPr lang="en-US" sz="2800" dirty="0"/>
              <a:t>)</a:t>
            </a:r>
            <a:endParaRPr lang="en-US" sz="2800" dirty="0" smtClean="0"/>
          </a:p>
          <a:p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DE3-30D7-4842-96F0-5F41D93AB3E7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Gradient</a:t>
            </a:r>
          </a:p>
          <a:p>
            <a:r>
              <a:rPr lang="en-US" sz="2800" dirty="0"/>
              <a:t>Let’s see how </a:t>
            </a:r>
            <a:r>
              <a:rPr lang="en-US" sz="2800" dirty="0" err="1"/>
              <a:t>numpy</a:t>
            </a:r>
            <a:r>
              <a:rPr lang="en-US" sz="2800" dirty="0"/>
              <a:t> computes the gradient.</a:t>
            </a:r>
          </a:p>
          <a:p>
            <a:r>
              <a:rPr lang="en-US" sz="2800" dirty="0"/>
              <a:t>The output from the above function is [1,1.5,2,2]</a:t>
            </a:r>
          </a:p>
          <a:p>
            <a:r>
              <a:rPr lang="en-US" sz="2800" dirty="0"/>
              <a:t>Forward difference is used for the first element, (2 - 1)/1 = 1</a:t>
            </a:r>
          </a:p>
          <a:p>
            <a:r>
              <a:rPr lang="en-US" sz="2800" dirty="0"/>
              <a:t>Central differences is used for the second and third element, (4 - 1)/ 2 = 1.5 (6 - 2)/2 = 2</a:t>
            </a:r>
          </a:p>
          <a:p>
            <a:r>
              <a:rPr lang="en-US" sz="2800" dirty="0"/>
              <a:t>Backward difference is used for last element, (6 - 4) / 1 = 2</a:t>
            </a:r>
          </a:p>
          <a:p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99EC-4592-4F4A-893B-E63736017F66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Random Variable</a:t>
            </a:r>
          </a:p>
          <a:p>
            <a:r>
              <a:rPr lang="en-US" sz="2800" dirty="0"/>
              <a:t>Random variable is a variable that takes different values </a:t>
            </a:r>
            <a:r>
              <a:rPr lang="en-US" sz="2800" dirty="0" smtClean="0"/>
              <a:t>randomly. The </a:t>
            </a:r>
            <a:r>
              <a:rPr lang="en-US" sz="2800" dirty="0"/>
              <a:t>random variable can be either categorical or continuous.</a:t>
            </a:r>
          </a:p>
          <a:p>
            <a:r>
              <a:rPr lang="en-US" sz="2800" b="1" dirty="0"/>
              <a:t>Categorical Variable</a:t>
            </a:r>
          </a:p>
          <a:p>
            <a:r>
              <a:rPr lang="en-US" sz="2800" dirty="0"/>
              <a:t>A variable that takes one of fixed number of possible </a:t>
            </a:r>
            <a:r>
              <a:rPr lang="en-US" sz="2800" dirty="0" smtClean="0"/>
              <a:t>values/states.</a:t>
            </a:r>
            <a:endParaRPr lang="en-US" sz="2800" dirty="0"/>
          </a:p>
          <a:p>
            <a:r>
              <a:rPr lang="en-US" sz="2800" b="1" dirty="0"/>
              <a:t>Bernoulli</a:t>
            </a:r>
            <a:r>
              <a:rPr lang="en-US" sz="2800" dirty="0"/>
              <a:t> variables are the categorical variables that have a binary outcome such as yes/no or success/failure.</a:t>
            </a:r>
          </a:p>
          <a:p>
            <a:r>
              <a:rPr lang="en-US" sz="2800" dirty="0"/>
              <a:t>A </a:t>
            </a:r>
            <a:r>
              <a:rPr lang="en-US" sz="2800" b="1" dirty="0"/>
              <a:t>multi-way</a:t>
            </a:r>
            <a:r>
              <a:rPr lang="en-US" sz="2800" dirty="0"/>
              <a:t> variable is a categorical variable that have three or more outcomes.</a:t>
            </a:r>
          </a:p>
          <a:p>
            <a:r>
              <a:rPr lang="en-US" sz="2800" b="1" dirty="0"/>
              <a:t>Continuous Variable</a:t>
            </a:r>
          </a:p>
          <a:p>
            <a:r>
              <a:rPr lang="en-US" sz="2800" dirty="0"/>
              <a:t>Continuous variable is a variable that has infinite number of possible values.</a:t>
            </a:r>
          </a:p>
          <a:p>
            <a:r>
              <a:rPr lang="en-US" sz="2800" dirty="0"/>
              <a:t>A continuous variable is associated with a real value.</a:t>
            </a:r>
          </a:p>
          <a:p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0C05-B421-4C47-A64F-20060C7DF65F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Random Variable</a:t>
            </a:r>
          </a:p>
          <a:p>
            <a:r>
              <a:rPr lang="en-US" sz="2800" dirty="0"/>
              <a:t>Random variable is a variable that takes different values </a:t>
            </a:r>
            <a:r>
              <a:rPr lang="en-US" sz="2800" dirty="0" smtClean="0"/>
              <a:t>randomly. The </a:t>
            </a:r>
            <a:r>
              <a:rPr lang="en-US" sz="2800" dirty="0"/>
              <a:t>random variable can be either categorical or continuous.</a:t>
            </a:r>
          </a:p>
          <a:p>
            <a:r>
              <a:rPr lang="en-US" sz="2800" b="1" dirty="0"/>
              <a:t>Categorical Variable</a:t>
            </a:r>
          </a:p>
          <a:p>
            <a:r>
              <a:rPr lang="en-US" sz="2800" dirty="0"/>
              <a:t>A variable that takes one of fixed number of possible </a:t>
            </a:r>
            <a:r>
              <a:rPr lang="en-US" sz="2800" dirty="0" smtClean="0"/>
              <a:t>values/states.</a:t>
            </a:r>
            <a:endParaRPr lang="en-US" sz="2800" dirty="0"/>
          </a:p>
          <a:p>
            <a:r>
              <a:rPr lang="en-US" sz="2800" b="1" dirty="0"/>
              <a:t>Bernoulli</a:t>
            </a:r>
            <a:r>
              <a:rPr lang="en-US" sz="2800" dirty="0"/>
              <a:t> variables are the categorical variables that have a binary outcome such as yes/no or success/failure.</a:t>
            </a:r>
          </a:p>
          <a:p>
            <a:r>
              <a:rPr lang="en-US" sz="2800" dirty="0"/>
              <a:t>A </a:t>
            </a:r>
            <a:r>
              <a:rPr lang="en-US" sz="2800" b="1" dirty="0"/>
              <a:t>multi-way</a:t>
            </a:r>
            <a:r>
              <a:rPr lang="en-US" sz="2800" dirty="0"/>
              <a:t> variable is a categorical variable that have three or more outcomes.</a:t>
            </a:r>
          </a:p>
          <a:p>
            <a:r>
              <a:rPr lang="en-US" sz="2800" b="1" dirty="0"/>
              <a:t>Continuous Variable</a:t>
            </a:r>
          </a:p>
          <a:p>
            <a:r>
              <a:rPr lang="en-US" sz="2800" dirty="0"/>
              <a:t>Continuous variable is a variable that has infinite number of possible values.</a:t>
            </a:r>
          </a:p>
          <a:p>
            <a:r>
              <a:rPr lang="en-US" sz="2800" dirty="0"/>
              <a:t>A continuous variable is associated with a real value.</a:t>
            </a:r>
          </a:p>
          <a:p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DF14-4658-EA4E-ADEB-AE9DC96178D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Vector </a:t>
            </a:r>
          </a:p>
          <a:p>
            <a:endParaRPr lang="en-US" sz="2800" dirty="0"/>
          </a:p>
          <a:p>
            <a:r>
              <a:rPr lang="en-US" sz="2800" dirty="0"/>
              <a:t>Vector is an array of real numbers. They are arranged in order and can be accessed using their index</a:t>
            </a:r>
          </a:p>
          <a:p>
            <a:r>
              <a:rPr lang="en-US" sz="2800" dirty="0"/>
              <a:t>Example : x = [x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…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 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6182-0BE6-884D-A8CD-F04DCB9A3F96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Population v/s Sample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 major purpose of data science is to give us information about some group, known as a </a:t>
            </a:r>
            <a:r>
              <a:rPr lang="en-US" sz="2800" i="1" dirty="0" smtClean="0"/>
              <a:t>population</a:t>
            </a:r>
          </a:p>
          <a:p>
            <a:pPr>
              <a:buFont typeface="Arial" charset="0"/>
              <a:buChar char="•"/>
            </a:pPr>
            <a:r>
              <a:rPr lang="en-US" sz="2800" i="1" dirty="0" err="1" smtClean="0"/>
              <a:t>Eg</a:t>
            </a:r>
            <a:r>
              <a:rPr lang="en-US" sz="2800" i="1" dirty="0" smtClean="0"/>
              <a:t>: population of students enrolled in a class </a:t>
            </a:r>
          </a:p>
          <a:p>
            <a:pPr marL="0" indent="0">
              <a:buNone/>
            </a:pPr>
            <a:r>
              <a:rPr lang="en-US" sz="2800" i="1" dirty="0" smtClean="0"/>
              <a:t>        population of people living in a country </a:t>
            </a:r>
          </a:p>
          <a:p>
            <a:pPr marL="0" indent="0"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 purchases made at a store </a:t>
            </a:r>
          </a:p>
          <a:p>
            <a:pPr marL="0" indent="0"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ECED-C86E-EB48-A86C-DC630ECC04F9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Population v/s Sample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we </a:t>
            </a:r>
            <a:r>
              <a:rPr lang="en-US" sz="2800" i="1" dirty="0"/>
              <a:t>randomly</a:t>
            </a:r>
            <a:r>
              <a:rPr lang="en-US" sz="2800" dirty="0"/>
              <a:t> extract a subset from the population (a random group of people, a random selection of purchases), called a </a:t>
            </a:r>
            <a:r>
              <a:rPr lang="en-US" sz="2800" i="1" dirty="0" smtClean="0"/>
              <a:t>sample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i="1" dirty="0" smtClean="0"/>
              <a:t>Note: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1. It is expensive to get data from all members of a population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2. Sampling is performed to learn about the population as a whole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Statisticians use the </a:t>
            </a:r>
            <a:r>
              <a:rPr lang="en-US" sz="2800" b="1" dirty="0"/>
              <a:t>sample</a:t>
            </a:r>
            <a:r>
              <a:rPr lang="en-US" sz="2800" dirty="0"/>
              <a:t> statistics to infer information about the entire </a:t>
            </a:r>
            <a:r>
              <a:rPr lang="en-US" sz="2800" b="1" dirty="0"/>
              <a:t>population</a:t>
            </a:r>
            <a:r>
              <a:rPr lang="en-US" sz="2800" dirty="0"/>
              <a:t> from which the sample is taken.</a:t>
            </a:r>
            <a:r>
              <a:rPr lang="en-US" sz="2800" i="1" dirty="0" smtClean="0"/>
              <a:t>      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BBB7-D467-0149-8819-FC0DD77FAE10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Central Tendency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Use pandas library to create a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with one attribute height.</a:t>
            </a:r>
          </a:p>
          <a:p>
            <a:pPr marL="0" indent="0">
              <a:buNone/>
            </a:pPr>
            <a:r>
              <a:rPr lang="en-US" sz="2800" b="1" dirty="0"/>
              <a:t>import</a:t>
            </a:r>
            <a:r>
              <a:rPr lang="en-US" sz="2800" dirty="0"/>
              <a:t> pandas </a:t>
            </a:r>
            <a:r>
              <a:rPr lang="en-US" sz="2800" b="1" dirty="0"/>
              <a:t>as</a:t>
            </a:r>
            <a:r>
              <a:rPr lang="en-US" sz="2800" dirty="0"/>
              <a:t> </a:t>
            </a:r>
            <a:r>
              <a:rPr lang="en-US" sz="2800" dirty="0" err="1" smtClean="0"/>
              <a:t>pd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i="1" dirty="0"/>
              <a:t># Make a blank data </a:t>
            </a:r>
            <a:r>
              <a:rPr lang="en-US" sz="2800" i="1" dirty="0" smtClean="0"/>
              <a:t>frame</a:t>
            </a:r>
          </a:p>
          <a:p>
            <a:pPr marL="0" indent="0">
              <a:buNone/>
            </a:pPr>
            <a:r>
              <a:rPr lang="en-US" sz="2800" dirty="0" err="1" smtClean="0"/>
              <a:t>df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pd.DataFrame</a:t>
            </a:r>
            <a:r>
              <a:rPr lang="en-US" sz="2800" dirty="0"/>
              <a:t>()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i="1" dirty="0"/>
              <a:t># Populate it with data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r>
              <a:rPr lang="mr-IN" sz="2800" dirty="0" err="1"/>
              <a:t>df</a:t>
            </a:r>
            <a:r>
              <a:rPr lang="mr-IN" sz="2800" dirty="0" smtClean="0"/>
              <a:t>[‘</a:t>
            </a:r>
            <a:r>
              <a:rPr lang="en-US" sz="2800" dirty="0" smtClean="0"/>
              <a:t>height</a:t>
            </a:r>
            <a:r>
              <a:rPr lang="mr-IN" sz="2800" dirty="0" smtClean="0"/>
              <a:t>'] </a:t>
            </a:r>
            <a:r>
              <a:rPr lang="mr-IN" sz="2800" dirty="0"/>
              <a:t>= </a:t>
            </a:r>
            <a:r>
              <a:rPr lang="mr-IN" sz="2800" dirty="0" smtClean="0"/>
              <a:t>[</a:t>
            </a:r>
            <a:r>
              <a:rPr lang="en-US" sz="2800" dirty="0" smtClean="0"/>
              <a:t>5.5</a:t>
            </a:r>
            <a:r>
              <a:rPr lang="mr-IN" sz="2800" dirty="0" smtClean="0"/>
              <a:t>, </a:t>
            </a:r>
            <a:r>
              <a:rPr lang="en-US" sz="2800" dirty="0" smtClean="0"/>
              <a:t>5</a:t>
            </a:r>
            <a:r>
              <a:rPr lang="mr-IN" sz="2800" dirty="0" smtClean="0"/>
              <a:t>, </a:t>
            </a:r>
            <a:r>
              <a:rPr lang="en-US" sz="2800" dirty="0" smtClean="0"/>
              <a:t>4</a:t>
            </a:r>
            <a:r>
              <a:rPr lang="mr-IN" sz="2800" dirty="0" smtClean="0"/>
              <a:t>, </a:t>
            </a:r>
            <a:r>
              <a:rPr lang="en-US" sz="2800" dirty="0" smtClean="0"/>
              <a:t>3</a:t>
            </a:r>
            <a:r>
              <a:rPr lang="mr-IN" sz="2800" dirty="0" smtClean="0"/>
              <a:t>, 3</a:t>
            </a:r>
            <a:r>
              <a:rPr lang="en-US" sz="2800" dirty="0" smtClean="0"/>
              <a:t>.</a:t>
            </a:r>
            <a:r>
              <a:rPr lang="mr-IN" sz="2800" dirty="0" smtClean="0"/>
              <a:t>5</a:t>
            </a:r>
            <a:r>
              <a:rPr lang="mr-IN" sz="2800" dirty="0"/>
              <a:t>, </a:t>
            </a:r>
            <a:r>
              <a:rPr lang="mr-IN" sz="2800" dirty="0" smtClean="0"/>
              <a:t>5</a:t>
            </a:r>
            <a:r>
              <a:rPr lang="en-US" sz="2800" dirty="0" smtClean="0"/>
              <a:t>.</a:t>
            </a:r>
            <a:r>
              <a:rPr lang="mr-IN" sz="2800" dirty="0" smtClean="0"/>
              <a:t>4</a:t>
            </a:r>
            <a:r>
              <a:rPr lang="mr-IN" sz="2800" dirty="0"/>
              <a:t>, </a:t>
            </a:r>
            <a:r>
              <a:rPr lang="mr-IN" sz="2800" dirty="0" smtClean="0"/>
              <a:t>3</a:t>
            </a:r>
            <a:r>
              <a:rPr lang="en-US" sz="2800" dirty="0" smtClean="0"/>
              <a:t>.</a:t>
            </a:r>
            <a:r>
              <a:rPr lang="mr-IN" sz="2800" dirty="0" smtClean="0"/>
              <a:t>5</a:t>
            </a:r>
            <a:r>
              <a:rPr lang="mr-IN" sz="2800" dirty="0"/>
              <a:t>, </a:t>
            </a:r>
            <a:r>
              <a:rPr lang="mr-IN" sz="2800" dirty="0" smtClean="0"/>
              <a:t>3</a:t>
            </a:r>
            <a:r>
              <a:rPr lang="en-US" sz="2800" dirty="0" smtClean="0"/>
              <a:t>.</a:t>
            </a:r>
            <a:r>
              <a:rPr lang="mr-IN" sz="2800" dirty="0" smtClean="0"/>
              <a:t>7</a:t>
            </a:r>
            <a:r>
              <a:rPr lang="mr-IN" sz="2800" dirty="0"/>
              <a:t>]</a:t>
            </a: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3C9-9D45-0542-A74B-D54203A7EA90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Central Tendency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1. Mean 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mean</a:t>
            </a:r>
            <a:r>
              <a:rPr lang="en-US" sz="2800" dirty="0"/>
              <a:t> = sum(x) / </a:t>
            </a:r>
            <a:r>
              <a:rPr lang="en-US" sz="2800" b="1" dirty="0" smtClean="0"/>
              <a:t>n</a:t>
            </a:r>
          </a:p>
          <a:p>
            <a:pPr marL="0" indent="0">
              <a:buNone/>
            </a:pPr>
            <a:r>
              <a:rPr lang="en-US" sz="2800" dirty="0" smtClean="0"/>
              <a:t>Sum(</a:t>
            </a:r>
            <a:r>
              <a:rPr lang="en-US" sz="2800" dirty="0" err="1" smtClean="0"/>
              <a:t>df</a:t>
            </a:r>
            <a:r>
              <a:rPr lang="en-US" sz="2800" dirty="0" smtClean="0"/>
              <a:t>[‘height’]) /</a:t>
            </a:r>
            <a:r>
              <a:rPr lang="en-US" sz="2800" dirty="0" err="1" smtClean="0"/>
              <a:t>len</a:t>
            </a:r>
            <a:r>
              <a:rPr lang="en-US" sz="2800" dirty="0" smtClean="0"/>
              <a:t>(</a:t>
            </a:r>
            <a:r>
              <a:rPr lang="en-US" sz="2800" dirty="0" err="1" smtClean="0"/>
              <a:t>df</a:t>
            </a:r>
            <a:r>
              <a:rPr lang="en-US" sz="2800" dirty="0" smtClean="0"/>
              <a:t>[‘height’])</a:t>
            </a:r>
          </a:p>
          <a:p>
            <a:pPr marL="0" indent="0">
              <a:buNone/>
            </a:pPr>
            <a:r>
              <a:rPr lang="en-US" sz="2800" i="1" dirty="0"/>
              <a:t># Using </a:t>
            </a:r>
            <a:r>
              <a:rPr lang="en-US" sz="2800" i="1" dirty="0" err="1"/>
              <a:t>NumPy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</a:t>
            </a:r>
            <a:r>
              <a:rPr lang="en-US" sz="2800" b="1" dirty="0"/>
              <a:t>as</a:t>
            </a:r>
            <a:r>
              <a:rPr lang="en-US" sz="2800" dirty="0"/>
              <a:t> </a:t>
            </a:r>
            <a:r>
              <a:rPr lang="en-US" sz="2800" dirty="0" smtClean="0"/>
              <a:t>np</a:t>
            </a:r>
          </a:p>
          <a:p>
            <a:pPr marL="0" indent="0">
              <a:buNone/>
            </a:pPr>
            <a:r>
              <a:rPr lang="en-US" sz="2800" dirty="0" err="1"/>
              <a:t>np.mean</a:t>
            </a:r>
            <a:r>
              <a:rPr lang="en-US" sz="2800" dirty="0"/>
              <a:t>(</a:t>
            </a:r>
            <a:r>
              <a:rPr lang="en-US" sz="2800" dirty="0" err="1"/>
              <a:t>df</a:t>
            </a:r>
            <a:r>
              <a:rPr lang="en-US" sz="2800" dirty="0" smtClean="0"/>
              <a:t>[‘height'])</a:t>
            </a: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7FF7-0048-2240-B96C-72589696F8E8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Central Tendency 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2</a:t>
            </a:r>
            <a:r>
              <a:rPr lang="en-US" sz="2800" b="1" dirty="0" smtClean="0"/>
              <a:t>. Median</a:t>
            </a:r>
          </a:p>
          <a:p>
            <a:pPr marL="0" indent="0">
              <a:buNone/>
            </a:pPr>
            <a:r>
              <a:rPr lang="en-US" sz="2800" dirty="0"/>
              <a:t>The </a:t>
            </a:r>
            <a:r>
              <a:rPr lang="en-US" sz="2800" i="1" dirty="0"/>
              <a:t>median</a:t>
            </a:r>
            <a:r>
              <a:rPr lang="en-US" sz="2800" dirty="0"/>
              <a:t> represents the middle value in a variable when the values are ordered from least to </a:t>
            </a:r>
            <a:r>
              <a:rPr lang="en-US" sz="2800" dirty="0" smtClean="0"/>
              <a:t>greatest</a:t>
            </a:r>
          </a:p>
          <a:p>
            <a:pPr marL="0" indent="0">
              <a:buNone/>
            </a:pPr>
            <a:r>
              <a:rPr lang="en-US" sz="2800" dirty="0" smtClean="0"/>
              <a:t>odd values : - &gt; median is the middle value </a:t>
            </a:r>
          </a:p>
          <a:p>
            <a:pPr marL="0" indent="0">
              <a:buNone/>
            </a:pPr>
            <a:r>
              <a:rPr lang="en-US" sz="2800" dirty="0" smtClean="0"/>
              <a:t>Even values :-&gt; median represents the average of two middlemost values 	</a:t>
            </a:r>
          </a:p>
          <a:p>
            <a:pPr>
              <a:buFont typeface="Arial" charset="0"/>
              <a:buChar char="•"/>
            </a:pP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DCDD-6526-FD42-B848-CF46D717082D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Central Tendency 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2</a:t>
            </a:r>
            <a:r>
              <a:rPr lang="en-US" sz="2800" b="1" dirty="0" smtClean="0"/>
              <a:t>. Median</a:t>
            </a:r>
          </a:p>
          <a:p>
            <a:pPr marL="0" indent="0">
              <a:buNone/>
            </a:pPr>
            <a:r>
              <a:rPr lang="en-US" sz="2800" i="1" dirty="0"/>
              <a:t># Using </a:t>
            </a:r>
            <a:r>
              <a:rPr lang="en-US" sz="2800" i="1" dirty="0" err="1"/>
              <a:t>NumPy</a:t>
            </a:r>
            <a:r>
              <a:rPr lang="en-US" sz="2800" i="1" dirty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</a:t>
            </a:r>
            <a:r>
              <a:rPr lang="en-US" sz="2800" b="1" dirty="0"/>
              <a:t>as</a:t>
            </a:r>
            <a:r>
              <a:rPr lang="en-US" sz="2800" dirty="0"/>
              <a:t> np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/>
              <a:t>np.median</a:t>
            </a:r>
            <a:r>
              <a:rPr lang="en-US" sz="2800" dirty="0"/>
              <a:t>(</a:t>
            </a:r>
            <a:r>
              <a:rPr lang="en-US" sz="2800" dirty="0" err="1"/>
              <a:t>df</a:t>
            </a:r>
            <a:r>
              <a:rPr lang="en-US" sz="2800" dirty="0" smtClean="0"/>
              <a:t>[‘height'])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</a:t>
            </a:r>
          </a:p>
          <a:p>
            <a:pPr>
              <a:buFont typeface="Arial" charset="0"/>
              <a:buChar char="•"/>
            </a:pP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BD2-08F8-5248-BA5F-8B28BE727476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Central Tendency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3. Mode </a:t>
            </a:r>
          </a:p>
          <a:p>
            <a:pPr marL="0" indent="0">
              <a:buNone/>
            </a:pPr>
            <a:r>
              <a:rPr lang="en-US" sz="2800" dirty="0"/>
              <a:t>The </a:t>
            </a:r>
            <a:r>
              <a:rPr lang="en-US" sz="2800" i="1" dirty="0"/>
              <a:t>mode</a:t>
            </a:r>
            <a:r>
              <a:rPr lang="en-US" sz="2800" dirty="0"/>
              <a:t> represents the value in a variable that occurs the most frequently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If two or more values in a variable occur with equal frequency, there will be multiple modes.</a:t>
            </a:r>
            <a:br>
              <a:rPr lang="en-US" sz="2800" dirty="0"/>
            </a:br>
            <a:r>
              <a:rPr lang="en-US" sz="2800" dirty="0" smtClean="0"/>
              <a:t>	</a:t>
            </a:r>
          </a:p>
          <a:p>
            <a:pPr>
              <a:buFont typeface="Arial" charset="0"/>
              <a:buChar char="•"/>
            </a:pP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AC6A-DB5A-3B4A-9C21-B032EAFDB1A5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Central Tendency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3. Mode </a:t>
            </a:r>
          </a:p>
          <a:p>
            <a:pPr marL="0" indent="0">
              <a:buNone/>
            </a:pPr>
            <a:r>
              <a:rPr lang="en-US" sz="2800" i="1" dirty="0"/>
              <a:t># Generate a list of unique elements along with how often they occur.</a:t>
            </a:r>
            <a:r>
              <a:rPr lang="en-US" sz="2800" dirty="0"/>
              <a:t> (</a:t>
            </a:r>
            <a:r>
              <a:rPr lang="en-US" sz="2800" b="1" dirty="0"/>
              <a:t>values</a:t>
            </a:r>
            <a:r>
              <a:rPr lang="en-US" sz="2800" dirty="0"/>
              <a:t>, counts) = </a:t>
            </a:r>
            <a:r>
              <a:rPr lang="en-US" sz="2800" dirty="0" err="1"/>
              <a:t>np.unique</a:t>
            </a:r>
            <a:r>
              <a:rPr lang="en-US" sz="2800" dirty="0"/>
              <a:t>(</a:t>
            </a:r>
            <a:r>
              <a:rPr lang="en-US" sz="2800" dirty="0" err="1"/>
              <a:t>df</a:t>
            </a:r>
            <a:r>
              <a:rPr lang="en-US" sz="2800" dirty="0" smtClean="0"/>
              <a:t>[‘height'], </a:t>
            </a:r>
            <a:r>
              <a:rPr lang="en-US" sz="2800" dirty="0" err="1"/>
              <a:t>return_counts</a:t>
            </a:r>
            <a:r>
              <a:rPr lang="en-US" sz="2800" dirty="0"/>
              <a:t>=True)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# </a:t>
            </a:r>
            <a:r>
              <a:rPr lang="en-US" sz="2800" i="1" dirty="0"/>
              <a:t>The location in the values list of the most-frequently-occurring element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/>
              <a:t>ind</a:t>
            </a:r>
            <a:r>
              <a:rPr lang="en-US" sz="2800" dirty="0"/>
              <a:t> = </a:t>
            </a:r>
            <a:r>
              <a:rPr lang="en-US" sz="2800" dirty="0" err="1"/>
              <a:t>np.argmax</a:t>
            </a:r>
            <a:r>
              <a:rPr lang="en-US" sz="2800" dirty="0"/>
              <a:t>(counts)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# </a:t>
            </a:r>
            <a:r>
              <a:rPr lang="en-US" sz="2800" i="1" dirty="0"/>
              <a:t>The most frequent element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b="1" dirty="0"/>
              <a:t>values</a:t>
            </a:r>
            <a:r>
              <a:rPr lang="en-US" sz="2800" dirty="0"/>
              <a:t>[</a:t>
            </a:r>
            <a:r>
              <a:rPr lang="en-US" sz="2800" dirty="0" err="1"/>
              <a:t>ind</a:t>
            </a:r>
            <a:r>
              <a:rPr lang="en-US" sz="2800" dirty="0"/>
              <a:t>]</a:t>
            </a:r>
            <a:br>
              <a:rPr lang="en-US" sz="2800" dirty="0"/>
            </a:br>
            <a:r>
              <a:rPr lang="en-US" sz="2800" dirty="0" smtClean="0"/>
              <a:t>	</a:t>
            </a:r>
          </a:p>
          <a:p>
            <a:pPr>
              <a:buFont typeface="Arial" charset="0"/>
              <a:buChar char="•"/>
            </a:pP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1D1-9FE4-0B46-ABBE-981AF9FB9176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Bias</a:t>
            </a:r>
          </a:p>
          <a:p>
            <a:pPr marL="0" indent="0">
              <a:buNone/>
            </a:pPr>
            <a:r>
              <a:rPr lang="en-US" sz="2800" dirty="0"/>
              <a:t> An estimate is </a:t>
            </a:r>
            <a:r>
              <a:rPr lang="en-US" sz="2800" i="1" dirty="0"/>
              <a:t>"unbiased"</a:t>
            </a:r>
            <a:r>
              <a:rPr lang="en-US" sz="2800" dirty="0"/>
              <a:t> if, across multiple representative samples, the sample estimates converge on the population </a:t>
            </a:r>
            <a:r>
              <a:rPr lang="en-US" sz="2800" dirty="0" smtClean="0"/>
              <a:t>value</a:t>
            </a:r>
          </a:p>
          <a:p>
            <a:pPr marL="0" indent="0">
              <a:buNone/>
            </a:pPr>
            <a:r>
              <a:rPr lang="en-US" sz="2800" dirty="0"/>
              <a:t>A </a:t>
            </a:r>
            <a:r>
              <a:rPr lang="en-US" sz="2800" i="1" dirty="0"/>
              <a:t>"biased"</a:t>
            </a:r>
            <a:r>
              <a:rPr lang="en-US" sz="2800" dirty="0"/>
              <a:t> estimate would converge on a value that was either higher or lower than the population value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Unbiased estimates are useful because they let us use a small group of observations to make generalizations about a much larger group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The mean, median and mode </a:t>
            </a:r>
            <a:r>
              <a:rPr lang="en-US" sz="2800" dirty="0" smtClean="0"/>
              <a:t>are unbiased estimates </a:t>
            </a: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74CF-6328-D848-BFA6-8C902EA69EF4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Bias</a:t>
            </a:r>
          </a:p>
          <a:p>
            <a:pPr marL="0" indent="0">
              <a:buNone/>
            </a:pPr>
            <a:r>
              <a:rPr lang="en-US" sz="2800" dirty="0"/>
              <a:t> An estimate is </a:t>
            </a:r>
            <a:r>
              <a:rPr lang="en-US" sz="2800" i="1" dirty="0"/>
              <a:t>"unbiased"</a:t>
            </a:r>
            <a:r>
              <a:rPr lang="en-US" sz="2800" dirty="0"/>
              <a:t> if, across multiple representative samples, the sample estimates converge on the population </a:t>
            </a:r>
            <a:r>
              <a:rPr lang="en-US" sz="2800" dirty="0" smtClean="0"/>
              <a:t>value</a:t>
            </a:r>
          </a:p>
          <a:p>
            <a:pPr marL="0" indent="0">
              <a:buNone/>
            </a:pPr>
            <a:r>
              <a:rPr lang="en-US" sz="2800" dirty="0"/>
              <a:t>A </a:t>
            </a:r>
            <a:r>
              <a:rPr lang="en-US" sz="2800" i="1" dirty="0"/>
              <a:t>"biased"</a:t>
            </a:r>
            <a:r>
              <a:rPr lang="en-US" sz="2800" dirty="0"/>
              <a:t> estimate would converge on a value that was either higher or lower than the population value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Unbiased estimates are useful because they let us use a small group of observations to make generalizations about a much larger group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The mean, median and mode </a:t>
            </a:r>
            <a:r>
              <a:rPr lang="en-US" sz="2800" dirty="0" smtClean="0"/>
              <a:t>are unbiased estimates </a:t>
            </a: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B239-2470-CD4A-92B4-BB3BCC8389F3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Matrix </a:t>
            </a:r>
          </a:p>
          <a:p>
            <a:pPr marL="0" indent="0">
              <a:buNone/>
            </a:pPr>
            <a:r>
              <a:rPr lang="en-US" sz="2800" dirty="0" smtClean="0"/>
              <a:t>Matrix </a:t>
            </a:r>
            <a:r>
              <a:rPr lang="en-US" sz="2800" dirty="0"/>
              <a:t>is a 2-D array of numbers. An element in a matrix is identified by </a:t>
            </a:r>
            <a:r>
              <a:rPr lang="en-US" sz="2800" dirty="0" err="1"/>
              <a:t>a</a:t>
            </a:r>
            <a:r>
              <a:rPr lang="en-US" sz="2800" baseline="-25000" dirty="0" err="1"/>
              <a:t>ij</a:t>
            </a:r>
            <a:r>
              <a:rPr lang="en-US" sz="2800" dirty="0"/>
              <a:t> where </a:t>
            </a:r>
            <a:r>
              <a:rPr lang="en-US" sz="2800" dirty="0" err="1"/>
              <a:t>i</a:t>
            </a:r>
            <a:r>
              <a:rPr lang="en-US" sz="2800" dirty="0"/>
              <a:t> and j indicate the row and column index respectively. The size of the the matrix is represented as (</a:t>
            </a:r>
            <a:r>
              <a:rPr lang="en-US" sz="2800" dirty="0" err="1"/>
              <a:t>m,n</a:t>
            </a:r>
            <a:r>
              <a:rPr lang="en-US" sz="2800" dirty="0"/>
              <a:t>) where m is no. of rows and n indicates the no. of columns.</a:t>
            </a:r>
          </a:p>
          <a:p>
            <a:r>
              <a:rPr lang="en-US" sz="2800" dirty="0"/>
              <a:t>Example 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8262-F864-3846-8F9F-21BD9D9B4F35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28" y="4446694"/>
            <a:ext cx="34290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Variance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The </a:t>
            </a:r>
            <a:r>
              <a:rPr lang="en-US" sz="2800" i="1" dirty="0"/>
              <a:t>variance</a:t>
            </a:r>
            <a:r>
              <a:rPr lang="en-US" sz="2800" dirty="0"/>
              <a:t> of a variable describes how much values differ from the central tendency, and how much they differ from each other</a:t>
            </a:r>
            <a:r>
              <a:rPr lang="en-US" sz="28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If all the values in a variable are close to the central tendency, then variance is said to be </a:t>
            </a:r>
            <a:r>
              <a:rPr lang="en-US" sz="2800" dirty="0" smtClean="0"/>
              <a:t>low</a:t>
            </a:r>
          </a:p>
          <a:p>
            <a:pPr fontAlgn="base"/>
            <a:r>
              <a:rPr lang="en-US" sz="2800" dirty="0"/>
              <a:t>If values in a variable vary widely, with some far away from the central tendency, variance is said to be high.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mr-IN" sz="2800" dirty="0" err="1"/>
              <a:t>v</a:t>
            </a:r>
            <a:r>
              <a:rPr lang="mr-IN" sz="2800" dirty="0"/>
              <a:t> = </a:t>
            </a:r>
            <a:r>
              <a:rPr lang="mr-IN" sz="2800" dirty="0" err="1"/>
              <a:t>sum</a:t>
            </a:r>
            <a:r>
              <a:rPr lang="mr-IN" sz="2800" dirty="0"/>
              <a:t>((</a:t>
            </a:r>
            <a:r>
              <a:rPr lang="mr-IN" sz="2800" dirty="0" err="1"/>
              <a:t>x</a:t>
            </a:r>
            <a:r>
              <a:rPr lang="mr-IN" sz="2800" dirty="0"/>
              <a:t> - </a:t>
            </a:r>
            <a:r>
              <a:rPr lang="mr-IN" sz="2800" dirty="0" err="1"/>
              <a:t>mean</a:t>
            </a:r>
            <a:r>
              <a:rPr lang="mr-IN" sz="2800" dirty="0"/>
              <a:t>) ** 2) / (</a:t>
            </a:r>
            <a:r>
              <a:rPr lang="mr-IN" sz="2800" dirty="0" err="1"/>
              <a:t>n</a:t>
            </a:r>
            <a:r>
              <a:rPr lang="mr-IN" sz="2800" dirty="0"/>
              <a:t> - 1)</a:t>
            </a: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26EC-62B6-4948-BA82-D2CD300A0162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Variance </a:t>
            </a:r>
          </a:p>
          <a:p>
            <a:pPr>
              <a:buFont typeface="Arial" charset="0"/>
              <a:buChar char="•"/>
            </a:pPr>
            <a:r>
              <a:rPr lang="en-US" sz="2800" dirty="0" err="1"/>
              <a:t>df</a:t>
            </a:r>
            <a:r>
              <a:rPr lang="en-US" sz="2800" dirty="0" smtClean="0"/>
              <a:t>[‘height'].</a:t>
            </a:r>
            <a:r>
              <a:rPr lang="en-US" sz="2800" dirty="0" err="1"/>
              <a:t>var</a:t>
            </a:r>
            <a:r>
              <a:rPr lang="en-US" sz="2800" dirty="0"/>
              <a:t>()</a:t>
            </a: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D210-6C50-5540-933D-7CFCCF498F76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Bias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Variance tradeoff</a:t>
            </a:r>
          </a:p>
          <a:p>
            <a:pPr marL="0" indent="0">
              <a:buNone/>
            </a:pPr>
            <a:r>
              <a:rPr lang="en-US" sz="2800" b="1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327-F61A-E444-AD47-2A8093022A05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81394"/>
            <a:ext cx="7239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Bias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Variance tradeoff</a:t>
            </a:r>
          </a:p>
          <a:p>
            <a:pPr marL="0" indent="0">
              <a:buNone/>
            </a:pPr>
            <a:r>
              <a:rPr lang="en-US" sz="2800" b="1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8048-BB9A-6549-99F3-56A551ED6A22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09" y="2808394"/>
            <a:ext cx="6261100" cy="306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5" y="2376594"/>
            <a:ext cx="4572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Bias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Variance tradeoff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Consider a classifier,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High bias in case of classifier- &gt; when it is </a:t>
            </a:r>
            <a:r>
              <a:rPr lang="en-US" sz="2800" dirty="0" err="1" smtClean="0"/>
              <a:t>underfitting</a:t>
            </a:r>
            <a:r>
              <a:rPr lang="en-US" sz="280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High </a:t>
            </a:r>
            <a:r>
              <a:rPr lang="en-US" sz="2800" dirty="0" smtClean="0"/>
              <a:t>Variance </a:t>
            </a:r>
            <a:r>
              <a:rPr lang="en-US" sz="2800" dirty="0" smtClean="0"/>
              <a:t>-&gt; when it is </a:t>
            </a:r>
            <a:r>
              <a:rPr lang="en-US" sz="2800" dirty="0" err="1" smtClean="0"/>
              <a:t>overfitting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We will see this in detail later </a:t>
            </a:r>
          </a:p>
          <a:p>
            <a:pPr marL="0" indent="0">
              <a:buNone/>
            </a:pPr>
            <a:r>
              <a:rPr lang="en-US" sz="2800" b="1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7291-EEC6-D24A-88C3-DC6F185D469A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 Bias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Variance tradeoff</a:t>
            </a:r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97A-FD3F-7A4E-8B13-39324E5510B5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45" y="2451754"/>
            <a:ext cx="8648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Linear Algebra </a:t>
            </a:r>
          </a:p>
          <a:p>
            <a:r>
              <a:rPr lang="en-US" dirty="0" smtClean="0"/>
              <a:t>Probability and Statistics </a:t>
            </a:r>
          </a:p>
          <a:p>
            <a:r>
              <a:rPr lang="en-US" dirty="0" smtClean="0"/>
              <a:t>1. Types of variable </a:t>
            </a:r>
          </a:p>
          <a:p>
            <a:r>
              <a:rPr lang="en-US" dirty="0" smtClean="0"/>
              <a:t>2. Population v/s sample </a:t>
            </a:r>
          </a:p>
          <a:p>
            <a:r>
              <a:rPr lang="en-US" dirty="0" smtClean="0"/>
              <a:t>3. Central Tendency</a:t>
            </a:r>
          </a:p>
          <a:p>
            <a:r>
              <a:rPr lang="en-US" dirty="0" smtClean="0"/>
              <a:t>4. Bias </a:t>
            </a:r>
          </a:p>
          <a:p>
            <a:r>
              <a:rPr lang="en-US" dirty="0" smtClean="0"/>
              <a:t>5. Variance </a:t>
            </a:r>
          </a:p>
          <a:p>
            <a:r>
              <a:rPr lang="en-US" dirty="0" smtClean="0"/>
              <a:t>6. Bias </a:t>
            </a:r>
            <a:r>
              <a:rPr lang="mr-IN" dirty="0" smtClean="0"/>
              <a:t>–</a:t>
            </a:r>
            <a:r>
              <a:rPr lang="en-US" dirty="0" smtClean="0"/>
              <a:t> Variance tradeoff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6CCB-3CC4-4248-ABCA-DF0FADC6B99C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Tensor</a:t>
            </a:r>
          </a:p>
          <a:p>
            <a:pPr marL="0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some </a:t>
            </a:r>
            <a:r>
              <a:rPr lang="en-US" sz="2800" dirty="0" smtClean="0"/>
              <a:t>use cases </a:t>
            </a:r>
            <a:r>
              <a:rPr lang="en-US" sz="2800" dirty="0"/>
              <a:t>like image processing, we will need an array with more than two axes. The arrays with &gt;2 dimensions are called tensors. An element in the tensor is identified as </a:t>
            </a:r>
            <a:r>
              <a:rPr lang="en-US" sz="2800" dirty="0" err="1"/>
              <a:t>A</a:t>
            </a:r>
            <a:r>
              <a:rPr lang="en-US" sz="2800" baseline="-25000" dirty="0" err="1"/>
              <a:t>ijk</a:t>
            </a:r>
            <a:r>
              <a:rPr lang="en-US" sz="2800" dirty="0"/>
              <a:t> where (</a:t>
            </a:r>
            <a:r>
              <a:rPr lang="en-US" sz="2800" dirty="0" err="1"/>
              <a:t>i,j,k</a:t>
            </a:r>
            <a:r>
              <a:rPr lang="en-US" sz="2800" dirty="0"/>
              <a:t>) are the coordinates of element A.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878-7BC2-1649-8010-BF0BB9ACC6F6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Transpose </a:t>
            </a:r>
          </a:p>
          <a:p>
            <a:r>
              <a:rPr lang="en-US" sz="2800" dirty="0"/>
              <a:t>This operation flips the matrix over its diagonal. The transpose of a matrix A is denoted as A</a:t>
            </a:r>
            <a:r>
              <a:rPr lang="en-US" sz="2800" baseline="30000" dirty="0"/>
              <a:t>T</a:t>
            </a:r>
            <a:r>
              <a:rPr lang="en-US" sz="2800" dirty="0"/>
              <a:t> 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3771-AF31-9247-86A3-0365585FC8F8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Transpose </a:t>
            </a:r>
          </a:p>
          <a:p>
            <a:pPr marL="0" indent="0">
              <a:buNone/>
            </a:pPr>
            <a:r>
              <a:rPr lang="en-US" sz="2800" dirty="0" smtClean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= </a:t>
            </a:r>
            <a:r>
              <a:rPr lang="en-US" sz="2800" dirty="0" err="1"/>
              <a:t>np.array</a:t>
            </a:r>
            <a:r>
              <a:rPr lang="en-US" sz="2800" dirty="0"/>
              <a:t>([[1,2,3],[3,4,5],[5,6,7],[7,8,9</a:t>
            </a:r>
            <a:r>
              <a:rPr lang="en-US" sz="2800" dirty="0" smtClean="0"/>
              <a:t>]])</a:t>
            </a:r>
          </a:p>
          <a:p>
            <a:pPr marL="0" indent="0">
              <a:buNone/>
            </a:pPr>
            <a:r>
              <a:rPr lang="en-US" sz="2800" dirty="0" smtClean="0"/>
              <a:t>At </a:t>
            </a:r>
            <a:r>
              <a:rPr lang="en-US" sz="2800" dirty="0"/>
              <a:t>= </a:t>
            </a:r>
            <a:r>
              <a:rPr lang="en-US" sz="2800" dirty="0" err="1"/>
              <a:t>np.transpose</a:t>
            </a:r>
            <a:r>
              <a:rPr lang="en-US" sz="2800" dirty="0"/>
              <a:t>(A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print</a:t>
            </a:r>
            <a:r>
              <a:rPr lang="en-US" sz="2800" dirty="0"/>
              <a:t>("Given Matrix</a:t>
            </a:r>
            <a:r>
              <a:rPr lang="en-US" sz="2800" dirty="0" smtClean="0"/>
              <a:t>")</a:t>
            </a:r>
          </a:p>
          <a:p>
            <a:pPr marL="0" indent="0">
              <a:buNone/>
            </a:pPr>
            <a:r>
              <a:rPr lang="en-US" sz="2800" dirty="0" smtClean="0"/>
              <a:t>print(A)</a:t>
            </a:r>
          </a:p>
          <a:p>
            <a:pPr marL="0" indent="0">
              <a:buNone/>
            </a:pPr>
            <a:r>
              <a:rPr lang="en-US" sz="2800" dirty="0" smtClean="0"/>
              <a:t>print</a:t>
            </a:r>
            <a:r>
              <a:rPr lang="en-US" sz="2800" dirty="0"/>
              <a:t>("Shape  -----&gt; ",</a:t>
            </a:r>
            <a:r>
              <a:rPr lang="en-US" sz="2800" dirty="0" err="1"/>
              <a:t>A.shape</a:t>
            </a:r>
            <a:r>
              <a:rPr lang="en-US" sz="2800" dirty="0"/>
              <a:t>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print</a:t>
            </a:r>
            <a:r>
              <a:rPr lang="en-US" sz="2800" dirty="0"/>
              <a:t>("Transposed Matrix</a:t>
            </a:r>
            <a:r>
              <a:rPr lang="en-US" sz="2800" dirty="0" smtClean="0"/>
              <a:t>")</a:t>
            </a:r>
          </a:p>
          <a:p>
            <a:pPr marL="0" indent="0">
              <a:buNone/>
            </a:pPr>
            <a:r>
              <a:rPr lang="en-US" sz="2800" dirty="0" smtClean="0"/>
              <a:t>print(At)print</a:t>
            </a:r>
            <a:r>
              <a:rPr lang="en-US" sz="2800" dirty="0"/>
              <a:t>("Shape: ", </a:t>
            </a:r>
            <a:r>
              <a:rPr lang="en-US" sz="2800" dirty="0" err="1"/>
              <a:t>At.shape</a:t>
            </a:r>
            <a:r>
              <a:rPr lang="en-US" sz="2800" dirty="0"/>
              <a:t>)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1ED4-A572-0D49-A0C0-A26CE3D7C742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Matrix Multiplication by Scalar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</a:t>
            </a:r>
            <a:r>
              <a:rPr lang="en-US" sz="2800" dirty="0" smtClean="0"/>
              <a:t>np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 = </a:t>
            </a:r>
            <a:r>
              <a:rPr lang="en-US" sz="2800" dirty="0" err="1"/>
              <a:t>np.array</a:t>
            </a:r>
            <a:r>
              <a:rPr lang="en-US" sz="2800" dirty="0"/>
              <a:t>([[1,2],[3,4</a:t>
            </a:r>
            <a:r>
              <a:rPr lang="en-US" sz="2800" dirty="0" smtClean="0"/>
              <a:t>]])</a:t>
            </a:r>
          </a:p>
          <a:p>
            <a:r>
              <a:rPr lang="en-US" sz="2800" dirty="0" smtClean="0"/>
              <a:t>print</a:t>
            </a:r>
            <a:r>
              <a:rPr lang="en-US" sz="2800" dirty="0"/>
              <a:t>("Given Array</a:t>
            </a:r>
            <a:r>
              <a:rPr lang="en-US" sz="2800" dirty="0" smtClean="0"/>
              <a:t>")</a:t>
            </a:r>
          </a:p>
          <a:p>
            <a:r>
              <a:rPr lang="en-US" sz="2800" dirty="0" smtClean="0"/>
              <a:t>print(A)</a:t>
            </a:r>
          </a:p>
          <a:p>
            <a:r>
              <a:rPr lang="en-US" sz="2800" dirty="0" smtClean="0"/>
              <a:t>c </a:t>
            </a:r>
            <a:r>
              <a:rPr lang="en-US" sz="2800" dirty="0"/>
              <a:t>= 2 </a:t>
            </a:r>
            <a:endParaRPr lang="en-US" sz="2800" dirty="0" smtClean="0"/>
          </a:p>
          <a:p>
            <a:r>
              <a:rPr lang="en-US" sz="2800" dirty="0" smtClean="0"/>
              <a:t>result </a:t>
            </a:r>
            <a:r>
              <a:rPr lang="en-US" sz="2800" dirty="0"/>
              <a:t>= A * c </a:t>
            </a:r>
            <a:endParaRPr lang="en-US" sz="2800" dirty="0" smtClean="0"/>
          </a:p>
          <a:p>
            <a:r>
              <a:rPr lang="en-US" sz="2800" dirty="0" smtClean="0"/>
              <a:t>print</a:t>
            </a:r>
            <a:r>
              <a:rPr lang="en-US" sz="2800" dirty="0"/>
              <a:t>("Multiplying the given matrix with a scalar</a:t>
            </a:r>
            <a:r>
              <a:rPr lang="en-US" sz="2800" dirty="0" smtClean="0"/>
              <a:t>")</a:t>
            </a:r>
          </a:p>
          <a:p>
            <a:r>
              <a:rPr lang="en-US" sz="2800" dirty="0" smtClean="0"/>
              <a:t>print(result</a:t>
            </a:r>
            <a:r>
              <a:rPr lang="en-US" sz="28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F6C-1698-2346-BA4E-BD12B6481E1B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Addition and Subtraction </a:t>
            </a:r>
          </a:p>
          <a:p>
            <a:r>
              <a:rPr lang="en-US" sz="2800" dirty="0"/>
              <a:t>a. Adding two matrices of shape (</a:t>
            </a:r>
            <a:r>
              <a:rPr lang="en-US" sz="2800" dirty="0" err="1"/>
              <a:t>m,n</a:t>
            </a:r>
            <a:r>
              <a:rPr lang="en-US" sz="2800" dirty="0"/>
              <a:t>) result in a third matrix of shape (</a:t>
            </a:r>
            <a:r>
              <a:rPr lang="en-US" sz="2800" dirty="0" err="1"/>
              <a:t>m,n</a:t>
            </a:r>
            <a:r>
              <a:rPr lang="en-US" sz="2800" dirty="0"/>
              <a:t>)</a:t>
            </a:r>
          </a:p>
          <a:p>
            <a:r>
              <a:rPr lang="en-US" sz="2800" dirty="0"/>
              <a:t>b. Adding the matrix A with itself scales the elements of the matrix A by the factor of 2</a:t>
            </a:r>
          </a:p>
          <a:p>
            <a:r>
              <a:rPr lang="en-US" sz="2800" dirty="0"/>
              <a:t>c. Subtracting two matrices of shape(</a:t>
            </a:r>
            <a:r>
              <a:rPr lang="en-US" sz="2800" dirty="0" err="1"/>
              <a:t>m,n</a:t>
            </a:r>
            <a:r>
              <a:rPr lang="en-US" sz="2800" dirty="0"/>
              <a:t>) will result in a output matrix where each element in the output is the difference between the corresponding elements.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E804-A0C8-1B4B-90C3-21A24DF1762F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1858</TotalTime>
  <Words>1723</Words>
  <Application>Microsoft Macintosh PowerPoint</Application>
  <PresentationFormat>Widescreen</PresentationFormat>
  <Paragraphs>376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Mangal</vt:lpstr>
      <vt:lpstr>Retrospect</vt:lpstr>
      <vt:lpstr>CMPE/SE 257  Machine Learning Feb 05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 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Basics of Linear Algebra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Probability and Statistics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CMPE/SE 131 Software Engineering I August 24</dc:title>
  <dc:creator>Bhavana Bhasker</dc:creator>
  <cp:lastModifiedBy>Microsoft Office User</cp:lastModifiedBy>
  <cp:revision>310</cp:revision>
  <dcterms:created xsi:type="dcterms:W3CDTF">2017-08-23T20:25:19Z</dcterms:created>
  <dcterms:modified xsi:type="dcterms:W3CDTF">2018-02-06T05:23:53Z</dcterms:modified>
</cp:coreProperties>
</file>