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6" name="PlaceHolder 2"/>
          <p:cNvSpPr>
            <a:spLocks noGrp="1"/>
          </p:cNvSpPr>
          <p:nvPr>
            <p:ph/>
          </p:nvPr>
        </p:nvSpPr>
        <p:spPr>
          <a:xfrm>
            <a:off x="504000" y="1326600"/>
            <a:ext cx="9071640" cy="3288240"/>
          </a:xfrm>
          <a:prstGeom prst="rect">
            <a:avLst/>
          </a:prstGeom>
          <a:gradFill rotWithShape="0">
            <a:gsLst>
              <a:gs pos="0">
                <a:srgbClr val="ffffff"/>
              </a:gs>
              <a:gs pos="100000">
                <a:srgbClr val="ffffff"/>
              </a:gs>
            </a:gsLst>
            <a:lin ang="3600000"/>
          </a:grad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B6871A6-2DDA-48B5-BD9A-600B82D7231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8" name="PlaceHolder 2"/>
          <p:cNvSpPr>
            <a:spLocks noGrp="1"/>
          </p:cNvSpPr>
          <p:nvPr>
            <p:ph type="subTitle"/>
          </p:nvPr>
        </p:nvSpPr>
        <p:spPr>
          <a:xfrm>
            <a:off x="504000" y="1326600"/>
            <a:ext cx="9071640" cy="328824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2CFF37A-88E3-4A24-909A-ADAE69280B76}"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 name="PlaceHolder 2"/>
          <p:cNvSpPr>
            <a:spLocks noGrp="1"/>
          </p:cNvSpPr>
          <p:nvPr>
            <p:ph type="body"/>
          </p:nvPr>
        </p:nvSpPr>
        <p:spPr>
          <a:xfrm>
            <a:off x="504000" y="1326600"/>
            <a:ext cx="9071640" cy="3288240"/>
          </a:xfrm>
          <a:prstGeom prst="rect">
            <a:avLst/>
          </a:prstGeom>
          <a:gradFill rotWithShape="0">
            <a:gsLst>
              <a:gs pos="0">
                <a:srgbClr val="ffffff"/>
              </a:gs>
              <a:gs pos="100000">
                <a:srgbClr val="ffffff"/>
              </a:gs>
            </a:gsLst>
            <a:lin ang="3600000"/>
          </a:gra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fld id="{DECC2C9C-3CC8-4606-AF7F-9CF4CC1F3689}"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youtu.be/_dHt4HFLCaM?t=112" TargetMode="External"/><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www.newsweek.com/what-critical-race-theory-why-do-some-want-ban-1587389" TargetMode="External"/><Relationship Id="rId2" Type="http://schemas.openxmlformats.org/officeDocument/2006/relationships/hyperlink" Target="https://youtu.be/_dHt4HFLCaM?t=112" TargetMode="External"/><Relationship Id="rId3" Type="http://schemas.openxmlformats.org/officeDocument/2006/relationships/hyperlink" Target="https://kffhealthnews.org/news/article/vermont-gives-blacks-and-other-minority-residents-vaccine-priority/" TargetMode="External"/><Relationship Id="rId4" Type="http://schemas.openxmlformats.org/officeDocument/2006/relationships/hyperlink" Target="https://www.brookings.edu/articles/why-are-states-banning-critical-race-theory/" TargetMode="External"/><Relationship Id="rId5" Type="http://schemas.openxmlformats.org/officeDocument/2006/relationships/hyperlink" Target="https://www.newyorker.com/magazine/2021/09/20/the-man-behind-critical-race-theory" TargetMode="External"/><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Papyrus"/>
              </a:rPr>
              <a:t>State Bans of Critical Race Theory</a:t>
            </a:r>
            <a:endParaRPr b="0" lang="en-US" sz="4400" strike="noStrike" u="none">
              <a:solidFill>
                <a:srgbClr val="000000"/>
              </a:solidFill>
              <a:effectLst/>
              <a:uFillTx/>
              <a:latin typeface="Arial"/>
            </a:endParaRPr>
          </a:p>
        </p:txBody>
      </p:sp>
      <p:sp>
        <p:nvSpPr>
          <p:cNvPr id="10" name="PlaceHolder 2"/>
          <p:cNvSpPr>
            <a:spLocks noGrp="1"/>
          </p:cNvSpPr>
          <p:nvPr>
            <p:ph type="subTitle"/>
          </p:nvPr>
        </p:nvSpPr>
        <p:spPr>
          <a:xfrm>
            <a:off x="454680" y="1371600"/>
            <a:ext cx="9071640" cy="3288240"/>
          </a:xfrm>
          <a:prstGeom prst="rect">
            <a:avLst/>
          </a:prstGeom>
          <a:noFill/>
          <a:ln w="0">
            <a:noFill/>
          </a:ln>
        </p:spPr>
        <p:txBody>
          <a:bodyPr lIns="0" rIns="0" tIns="0" bIns="0" anchor="ctr">
            <a:spAutoFit/>
          </a:bodyPr>
          <a:p>
            <a:pPr indent="0" algn="ctr">
              <a:buNone/>
            </a:pPr>
            <a:r>
              <a:rPr b="0" lang="en-US" sz="3200" strike="noStrike" u="none">
                <a:solidFill>
                  <a:srgbClr val="000000"/>
                </a:solidFill>
                <a:effectLst/>
                <a:uFillTx/>
                <a:latin typeface="Papyrus"/>
              </a:rPr>
              <a:t>Nate Harris</a:t>
            </a:r>
            <a:endParaRPr b="0" lang="en-US" sz="3200" strike="noStrike" u="none">
              <a:solidFill>
                <a:srgbClr val="000000"/>
              </a:solidFill>
              <a:effectLst/>
              <a:uFillTx/>
              <a:latin typeface="Arial"/>
            </a:endParaRPr>
          </a:p>
        </p:txBody>
      </p:sp>
      <p:pic>
        <p:nvPicPr>
          <p:cNvPr id="11" name="" descr=""/>
          <p:cNvPicPr/>
          <p:nvPr/>
        </p:nvPicPr>
        <p:blipFill>
          <a:blip r:embed="rId1"/>
          <a:stretch/>
        </p:blipFill>
        <p:spPr>
          <a:xfrm>
            <a:off x="454680" y="1326600"/>
            <a:ext cx="2974320" cy="3840840"/>
          </a:xfrm>
          <a:prstGeom prst="rect">
            <a:avLst/>
          </a:prstGeom>
          <a:noFill/>
          <a:ln w="0">
            <a:noFill/>
          </a:ln>
        </p:spPr>
      </p:pic>
      <p:pic>
        <p:nvPicPr>
          <p:cNvPr id="12" name="" descr=""/>
          <p:cNvPicPr/>
          <p:nvPr/>
        </p:nvPicPr>
        <p:blipFill>
          <a:blip r:embed="rId2"/>
          <a:stretch/>
        </p:blipFill>
        <p:spPr>
          <a:xfrm>
            <a:off x="6400800" y="1828800"/>
            <a:ext cx="3227040" cy="2791440"/>
          </a:xfrm>
          <a:prstGeom prst="rect">
            <a:avLst/>
          </a:prstGeom>
          <a:noFill/>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mph" presetID="8">
                                  <p:stCondLst>
                                    <p:cond delay="0"/>
                                  </p:stCondLst>
                                  <p:childTnLst>
                                    <p:animRot by="21600000">
                                      <p:cBhvr>
                                        <p:cTn id="6" dur="2000" fill="hold"/>
                                        <p:tgtEl>
                                          <p:spTgt spid="1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nodeType="clickEffect" fill="hold" presetClass="emph" presetID="8">
                                  <p:stCondLst>
                                    <p:cond delay="0"/>
                                  </p:stCondLst>
                                  <p:childTnLst>
                                    <p:animRot by="64800000">
                                      <p:cBhvr>
                                        <p:cTn id="10" dur="333" fill="hold"/>
                                        <p:tgtEl>
                                          <p:spTgt spid="1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 name=""/>
          <p:cNvSpPr txBox="1"/>
          <p:nvPr/>
        </p:nvSpPr>
        <p:spPr>
          <a:xfrm>
            <a:off x="685800" y="1600200"/>
            <a:ext cx="9144000" cy="2248200"/>
          </a:xfrm>
          <a:prstGeom prst="rect">
            <a:avLst/>
          </a:prstGeom>
          <a:noFill/>
          <a:ln w="0">
            <a:noFill/>
          </a:ln>
        </p:spPr>
        <p:txBody>
          <a:bodyPr lIns="90000" rIns="90000" tIns="45000" bIns="45000" anchor="t">
            <a:spAutoFit/>
          </a:bodyPr>
          <a:p>
            <a:r>
              <a:rPr b="0" lang="en-US" sz="1800" strike="noStrike" u="none">
                <a:solidFill>
                  <a:srgbClr val="000000"/>
                </a:solidFill>
                <a:effectLst/>
                <a:uFillTx/>
                <a:latin typeface="Papyrus"/>
              </a:rPr>
              <a:t>It’s basically the idea that race should be considered when teaching history, or just social studies in general. When instructing CRT one may discuss minstrel shows in Jim Crow America and open discussion on what this meant for the people of the time and the lasting effect it would have on American culture. Oh it also addresses it as a systemic problem on not just “these bad guys were racist now we’re not racist”. It addresses how policy can perpetuate race-based oppression.</a:t>
            </a:r>
            <a:endParaRPr b="0" lang="en-US" sz="1800" strike="noStrike" u="none">
              <a:solidFill>
                <a:srgbClr val="000000"/>
              </a:solidFill>
              <a:effectLst/>
              <a:uFillTx/>
              <a:latin typeface="Arial"/>
            </a:endParaRPr>
          </a:p>
        </p:txBody>
      </p:sp>
      <p:sp>
        <p:nvSpPr>
          <p:cNvPr id="14" name="PlaceHolder 1"/>
          <p:cNvSpPr>
            <a:spLocks noGrp="1"/>
          </p:cNvSpPr>
          <p:nvPr>
            <p:ph type="title"/>
          </p:nvPr>
        </p:nvSpPr>
        <p:spPr>
          <a:xfrm>
            <a:off x="685800" y="337320"/>
            <a:ext cx="907164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Papyrus"/>
              </a:rPr>
              <a:t>What is CRT?!</a:t>
            </a:r>
            <a:endParaRPr b="0" lang="en-US" sz="4400" strike="noStrike" u="none">
              <a:solidFill>
                <a:srgbClr val="000000"/>
              </a:solidFill>
              <a:effectLst/>
              <a:uFillTx/>
              <a:latin typeface="Arial"/>
            </a:endParaRPr>
          </a:p>
        </p:txBody>
      </p:sp>
      <p:sp>
        <p:nvSpPr>
          <p:cNvPr id="15" name=""/>
          <p:cNvSpPr txBox="1"/>
          <p:nvPr/>
        </p:nvSpPr>
        <p:spPr>
          <a:xfrm>
            <a:off x="685800" y="1512360"/>
            <a:ext cx="9071640" cy="3288240"/>
          </a:xfrm>
          <a:prstGeom prst="rect">
            <a:avLst/>
          </a:prstGeom>
          <a:blipFill rotWithShape="0">
            <a:blip r:embed="rId1"/>
            <a:stretch/>
          </a:blipFill>
          <a:ln w="0">
            <a:noFill/>
          </a:ln>
        </p:spPr>
        <p:txBody>
          <a:bodyPr lIns="90000" rIns="90000" tIns="45000" bIns="45000" anchor="ctr" anchorCtr="1">
            <a:noAutofit/>
          </a:bodyPr>
          <a:p>
            <a:pPr algn="ctr"/>
            <a:endParaRPr b="0" lang="en-US" sz="1800" strike="noStrike" u="none">
              <a:solidFill>
                <a:srgbClr val="000000"/>
              </a:solidFill>
              <a:effectLst/>
              <a:uFillTx/>
              <a:latin typeface="Arial"/>
            </a:endParaRPr>
          </a:p>
          <a:p>
            <a:pPr algn="ct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xit" presetID="2" presetSubtype="0">
                                  <p:stCondLst>
                                    <p:cond delay="0"/>
                                  </p:stCondLst>
                                  <p:childTnLst>
                                    <p:anim calcmode="lin" valueType="num">
                                      <p:cBhvr additive="repl">
                                        <p:cTn id="16" dur="7000"/>
                                        <p:tgtEl>
                                          <p:spTgt spid="15"/>
                                        </p:tgtEl>
                                        <p:attrNameLst>
                                          <p:attrName>ppt_x</p:attrName>
                                        </p:attrNameLst>
                                      </p:cBhvr>
                                      <p:tavLst>
                                        <p:tav tm="0">
                                          <p:val>
                                            <p:strVal val="#ppt_x"/>
                                          </p:val>
                                        </p:tav>
                                        <p:tav tm="100000">
                                          <p:val>
                                            <p:strVal val="1+#ppt_w/2"/>
                                          </p:val>
                                        </p:tav>
                                      </p:tavLst>
                                    </p:anim>
                                    <p:anim calcmode="lin" valueType="num">
                                      <p:cBhvr additive="repl">
                                        <p:cTn id="17" dur="7000"/>
                                        <p:tgtEl>
                                          <p:spTgt spid="15"/>
                                        </p:tgtEl>
                                        <p:attrNameLst>
                                          <p:attrName>ppt_y</p:attrName>
                                        </p:attrNameLst>
                                      </p:cBhvr>
                                      <p:tavLst>
                                        <p:tav tm="0">
                                          <p:val>
                                            <p:strVal val="#ppt_y"/>
                                          </p:val>
                                        </p:tav>
                                        <p:tav tm="100000">
                                          <p:val>
                                            <p:strVal val="#ppt_y"/>
                                          </p:val>
                                        </p:tav>
                                      </p:tavLst>
                                    </p:anim>
                                    <p:set>
                                      <p:cBhvr>
                                        <p:cTn id="18" dur="14" fill="hold">
                                          <p:stCondLst>
                                            <p:cond delay="6986"/>
                                          </p:stCondLst>
                                        </p:cTn>
                                        <p:tgtEl>
                                          <p:spTgt spid="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Papyrus"/>
              </a:rPr>
              <a:t>Why CRT Came About</a:t>
            </a:r>
            <a:endParaRPr b="0" lang="en-US" sz="4400" strike="noStrike" u="none">
              <a:solidFill>
                <a:srgbClr val="000000"/>
              </a:solidFill>
              <a:effectLst/>
              <a:uFillTx/>
              <a:latin typeface="Arial"/>
            </a:endParaRPr>
          </a:p>
        </p:txBody>
      </p:sp>
      <p:pic>
        <p:nvPicPr>
          <p:cNvPr id="17" name="" descr=""/>
          <p:cNvPicPr/>
          <p:nvPr/>
        </p:nvPicPr>
        <p:blipFill>
          <a:blip r:embed="rId1"/>
          <a:stretch/>
        </p:blipFill>
        <p:spPr>
          <a:xfrm>
            <a:off x="504000" y="1283760"/>
            <a:ext cx="2588400" cy="3288240"/>
          </a:xfrm>
          <a:prstGeom prst="rect">
            <a:avLst/>
          </a:prstGeom>
          <a:noFill/>
          <a:ln w="0">
            <a:noFill/>
          </a:ln>
        </p:spPr>
      </p:pic>
      <p:sp>
        <p:nvSpPr>
          <p:cNvPr id="18" name=""/>
          <p:cNvSpPr txBox="1"/>
          <p:nvPr/>
        </p:nvSpPr>
        <p:spPr>
          <a:xfrm>
            <a:off x="457200" y="4813560"/>
            <a:ext cx="2743200" cy="457200"/>
          </a:xfrm>
          <a:prstGeom prst="rect">
            <a:avLst/>
          </a:prstGeom>
          <a:noFill/>
          <a:ln w="0">
            <a:noFill/>
          </a:ln>
        </p:spPr>
        <p:txBody>
          <a:bodyPr lIns="90000" rIns="90000" tIns="45000" bIns="45000" anchor="t">
            <a:spAutoFit/>
          </a:bodyPr>
          <a:p>
            <a:pPr algn="ctr"/>
            <a:r>
              <a:rPr b="0" lang="en-US" sz="1800" strike="noStrike" u="none">
                <a:solidFill>
                  <a:srgbClr val="000000"/>
                </a:solidFill>
                <a:effectLst/>
                <a:uFillTx/>
                <a:latin typeface="Papyrus"/>
              </a:rPr>
              <a:t>Derrick Bell</a:t>
            </a:r>
            <a:endParaRPr b="0" lang="en-US" sz="1800" strike="noStrike" u="none">
              <a:solidFill>
                <a:srgbClr val="000000"/>
              </a:solidFill>
              <a:effectLst/>
              <a:uFillTx/>
              <a:latin typeface="Arial"/>
            </a:endParaRPr>
          </a:p>
        </p:txBody>
      </p:sp>
      <p:sp>
        <p:nvSpPr>
          <p:cNvPr id="19" name=""/>
          <p:cNvSpPr txBox="1"/>
          <p:nvPr/>
        </p:nvSpPr>
        <p:spPr>
          <a:xfrm>
            <a:off x="3429000" y="1371600"/>
            <a:ext cx="5715000" cy="3200400"/>
          </a:xfrm>
          <a:prstGeom prst="rect">
            <a:avLst/>
          </a:prstGeom>
          <a:noFill/>
          <a:ln w="0">
            <a:noFill/>
          </a:ln>
        </p:spPr>
        <p:txBody>
          <a:bodyPr lIns="90000" rIns="90000" tIns="45000" bIns="45000" anchor="t">
            <a:spAutoFit/>
          </a:bodyPr>
          <a:p>
            <a:r>
              <a:rPr b="0" lang="en-US" sz="1800" strike="noStrike" u="none">
                <a:solidFill>
                  <a:srgbClr val="000000"/>
                </a:solidFill>
                <a:effectLst/>
                <a:uFillTx/>
                <a:latin typeface="Papyrus"/>
              </a:rPr>
              <a:t>- It was a school of thought designed to address race as America desegregated.</a:t>
            </a:r>
            <a:endParaRPr b="0" lang="en-US" sz="1800" strike="noStrike" u="none">
              <a:solidFill>
                <a:srgbClr val="000000"/>
              </a:solidFill>
              <a:effectLst/>
              <a:uFillTx/>
              <a:latin typeface="Arial"/>
            </a:endParaRPr>
          </a:p>
          <a:p>
            <a:r>
              <a:rPr b="0" lang="en-US" sz="1800" strike="noStrike" u="none">
                <a:solidFill>
                  <a:srgbClr val="000000"/>
                </a:solidFill>
                <a:effectLst/>
                <a:uFillTx/>
                <a:latin typeface="Papyrus"/>
              </a:rPr>
              <a:t>- Conceived by Derrick Bell and many other civil rights activists</a:t>
            </a:r>
            <a:endParaRPr b="0" lang="en-US" sz="1800" strike="noStrike" u="none">
              <a:solidFill>
                <a:srgbClr val="000000"/>
              </a:solidFill>
              <a:effectLst/>
              <a:uFillTx/>
              <a:latin typeface="Arial"/>
            </a:endParaRPr>
          </a:p>
          <a:p>
            <a:r>
              <a:rPr b="0" lang="en-US" sz="1800" strike="noStrike" u="none">
                <a:solidFill>
                  <a:srgbClr val="000000"/>
                </a:solidFill>
                <a:effectLst/>
                <a:uFillTx/>
                <a:latin typeface="Papyrus"/>
              </a:rPr>
              <a:t>- There needed to be a language to analyze racial disparity in the US in order to address it.</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p:txBody>
      </p:sp>
    </p:spTree>
  </p:cSld>
  <mc:AlternateContent>
    <mc:Choice Requires="p14">
      <p:transition spd="slow" p14:dur="2000">
        <p14:prism/>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Papyrus"/>
              </a:rPr>
              <a:t>Why People Want it Gone?</a:t>
            </a:r>
            <a:endParaRPr b="0" lang="en-US" sz="4400" strike="noStrike" u="none">
              <a:solidFill>
                <a:srgbClr val="000000"/>
              </a:solidFill>
              <a:effectLst/>
              <a:uFillTx/>
              <a:latin typeface="Arial"/>
            </a:endParaRPr>
          </a:p>
        </p:txBody>
      </p:sp>
      <p:sp>
        <p:nvSpPr>
          <p:cNvPr id="21" name="PlaceHolder 2"/>
          <p:cNvSpPr>
            <a:spLocks noGrp="1"/>
          </p:cNvSpPr>
          <p:nvPr>
            <p:ph/>
          </p:nvPr>
        </p:nvSpPr>
        <p:spPr>
          <a:xfrm>
            <a:off x="504000" y="1326600"/>
            <a:ext cx="9071640" cy="3288240"/>
          </a:xfrm>
          <a:prstGeom prst="rect">
            <a:avLst/>
          </a:prstGeom>
          <a:gradFill rotWithShape="0">
            <a:gsLst>
              <a:gs pos="0">
                <a:srgbClr val="ffffff"/>
              </a:gs>
              <a:gs pos="100000">
                <a:srgbClr val="ffffff"/>
              </a:gs>
            </a:gsLst>
            <a:lin ang="3600000"/>
          </a:gra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Papyrus"/>
                <a:hlinkClick r:id="rId1"/>
              </a:rPr>
              <a:t>Here</a:t>
            </a:r>
            <a:r>
              <a:rPr b="0" lang="en-US" sz="3200" strike="noStrike" u="none">
                <a:solidFill>
                  <a:srgbClr val="000000"/>
                </a:solidFill>
                <a:effectLst/>
                <a:uFillTx/>
                <a:latin typeface="Papyrus"/>
              </a:rPr>
              <a:t> are the main claims against CRT: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Papyrus"/>
              </a:rPr>
              <a:t>It teaches kids that “America is racist”</a:t>
            </a:r>
            <a:endParaRPr b="0" lang="en-US" sz="2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Papyrus"/>
              </a:rPr>
              <a:t>It sets a precedent for “anti-white” policy</a:t>
            </a:r>
            <a:endParaRPr b="0" lang="en-US" sz="2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Papyrus"/>
              </a:rPr>
              <a:t>(not mentioned here) infantilizes minorities</a:t>
            </a:r>
            <a:endParaRPr b="0" lang="en-US" sz="2800" strike="noStrike" u="none">
              <a:solidFill>
                <a:srgbClr val="000000"/>
              </a:solidFill>
              <a:effectLst/>
              <a:uFillTx/>
              <a:latin typeface="Arial"/>
            </a:endParaRPr>
          </a:p>
        </p:txBody>
      </p:sp>
      <p:sp>
        <p:nvSpPr>
          <p:cNvPr id="22" name=""/>
          <p:cNvSpPr txBox="1"/>
          <p:nvPr/>
        </p:nvSpPr>
        <p:spPr>
          <a:xfrm>
            <a:off x="914400" y="4219560"/>
            <a:ext cx="7772400" cy="1169280"/>
          </a:xfrm>
          <a:prstGeom prst="rect">
            <a:avLst/>
          </a:prstGeom>
          <a:noFill/>
          <a:ln w="0">
            <a:noFill/>
          </a:ln>
        </p:spPr>
        <p:txBody>
          <a:bodyPr lIns="90000" rIns="90000" tIns="45000" bIns="45000" anchor="t">
            <a:spAutoFit/>
          </a:bodyPr>
          <a:p>
            <a:r>
              <a:rPr b="0" lang="en-US" sz="1800" strike="noStrike" u="none">
                <a:solidFill>
                  <a:srgbClr val="000000"/>
                </a:solidFill>
                <a:effectLst/>
                <a:uFillTx/>
                <a:latin typeface="Papyrus"/>
              </a:rPr>
              <a:t>Note: the definition of “racist” here is intended to have the effect of a word like “evil”. Gernally the claim is that CRT is propaganda that would give minorities unfair advantages in modern non-racist America.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2" presetSubtype="4">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additive="repl">
                                        <p:cTn id="41"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nodeType="clickEffect" fill="hold" presetClass="exit" presetID="2" presetSubtype="0">
                                  <p:stCondLst>
                                    <p:cond delay="0"/>
                                  </p:stCondLst>
                                  <p:childTnLst>
                                    <p:anim calcmode="lin" valueType="num">
                                      <p:cBhvr additive="repl">
                                        <p:cTn id="46" dur="500"/>
                                        <p:tgtEl>
                                          <p:spTgt spid="21">
                                            <p:txEl>
                                              <p:pRg st="0" end="0"/>
                                            </p:txEl>
                                          </p:spTgt>
                                        </p:tgtEl>
                                        <p:attrNameLst>
                                          <p:attrName>ppt_x</p:attrName>
                                        </p:attrNameLst>
                                      </p:cBhvr>
                                      <p:tavLst>
                                        <p:tav tm="0">
                                          <p:val>
                                            <p:strVal val="#ppt_x"/>
                                          </p:val>
                                        </p:tav>
                                        <p:tav tm="100000">
                                          <p:val>
                                            <p:strVal val="0-#ppt_w/2"/>
                                          </p:val>
                                        </p:tav>
                                      </p:tavLst>
                                    </p:anim>
                                    <p:anim calcmode="lin" valueType="num">
                                      <p:cBhvr additive="repl">
                                        <p:cTn id="47" dur="500"/>
                                        <p:tgtEl>
                                          <p:spTgt spid="21">
                                            <p:txEl>
                                              <p:pRg st="0" end="0"/>
                                            </p:txEl>
                                          </p:spTgt>
                                        </p:tgtEl>
                                        <p:attrNameLst>
                                          <p:attrName>ppt_y</p:attrName>
                                        </p:attrNameLst>
                                      </p:cBhvr>
                                      <p:tavLst>
                                        <p:tav tm="0">
                                          <p:val>
                                            <p:strVal val="#ppt_y"/>
                                          </p:val>
                                        </p:tav>
                                        <p:tav tm="100000">
                                          <p:val>
                                            <p:strVal val="#ppt_y"/>
                                          </p:val>
                                        </p:tav>
                                      </p:tavLst>
                                    </p:anim>
                                    <p:set>
                                      <p:cBhvr>
                                        <p:cTn id="48" dur="1" fill="hold">
                                          <p:stCondLst>
                                            <p:cond delay="499"/>
                                          </p:stCondLst>
                                        </p:cTn>
                                        <p:tgtEl>
                                          <p:spTgt spid="21">
                                            <p:txEl>
                                              <p:pRg st="0" end="0"/>
                                            </p:txEl>
                                          </p:spTgt>
                                        </p:tgtEl>
                                        <p:attrNameLst>
                                          <p:attrName>style.visibility</p:attrName>
                                        </p:attrNameLst>
                                      </p:cBhvr>
                                      <p:to>
                                        <p:strVal val="hidden"/>
                                      </p:to>
                                    </p:set>
                                  </p:childTnLst>
                                </p:cTn>
                              </p:par>
                              <p:par>
                                <p:cTn id="49" nodeType="withEffect" fill="hold" presetClass="exit" presetID="2" presetSubtype="0">
                                  <p:stCondLst>
                                    <p:cond delay="0"/>
                                  </p:stCondLst>
                                  <p:childTnLst>
                                    <p:anim calcmode="lin" valueType="num">
                                      <p:cBhvr additive="repl">
                                        <p:cTn id="50" dur="500"/>
                                        <p:tgtEl>
                                          <p:spTgt spid="21">
                                            <p:txEl>
                                              <p:pRg st="1" end="1"/>
                                            </p:txEl>
                                          </p:spTgt>
                                        </p:tgtEl>
                                        <p:attrNameLst>
                                          <p:attrName>ppt_x</p:attrName>
                                        </p:attrNameLst>
                                      </p:cBhvr>
                                      <p:tavLst>
                                        <p:tav tm="0">
                                          <p:val>
                                            <p:strVal val="#ppt_x"/>
                                          </p:val>
                                        </p:tav>
                                        <p:tav tm="100000">
                                          <p:val>
                                            <p:strVal val="0-#ppt_w/2"/>
                                          </p:val>
                                        </p:tav>
                                      </p:tavLst>
                                    </p:anim>
                                    <p:anim calcmode="lin" valueType="num">
                                      <p:cBhvr additive="repl">
                                        <p:cTn id="51" dur="500"/>
                                        <p:tgtEl>
                                          <p:spTgt spid="21">
                                            <p:txEl>
                                              <p:pRg st="1" end="1"/>
                                            </p:txEl>
                                          </p:spTgt>
                                        </p:tgtEl>
                                        <p:attrNameLst>
                                          <p:attrName>ppt_y</p:attrName>
                                        </p:attrNameLst>
                                      </p:cBhvr>
                                      <p:tavLst>
                                        <p:tav tm="0">
                                          <p:val>
                                            <p:strVal val="#ppt_y"/>
                                          </p:val>
                                        </p:tav>
                                        <p:tav tm="100000">
                                          <p:val>
                                            <p:strVal val="#ppt_y"/>
                                          </p:val>
                                        </p:tav>
                                      </p:tavLst>
                                    </p:anim>
                                    <p:set>
                                      <p:cBhvr>
                                        <p:cTn id="52" dur="1" fill="hold">
                                          <p:stCondLst>
                                            <p:cond delay="499"/>
                                          </p:stCondLst>
                                        </p:cTn>
                                        <p:tgtEl>
                                          <p:spTgt spid="21">
                                            <p:txEl>
                                              <p:pRg st="1" end="1"/>
                                            </p:txEl>
                                          </p:spTgt>
                                        </p:tgtEl>
                                        <p:attrNameLst>
                                          <p:attrName>style.visibility</p:attrName>
                                        </p:attrNameLst>
                                      </p:cBhvr>
                                      <p:to>
                                        <p:strVal val="hidden"/>
                                      </p:to>
                                    </p:set>
                                  </p:childTnLst>
                                </p:cTn>
                              </p:par>
                              <p:par>
                                <p:cTn id="53" nodeType="withEffect" fill="hold" presetClass="exit" presetID="2" presetSubtype="0">
                                  <p:stCondLst>
                                    <p:cond delay="0"/>
                                  </p:stCondLst>
                                  <p:childTnLst>
                                    <p:anim calcmode="lin" valueType="num">
                                      <p:cBhvr additive="repl">
                                        <p:cTn id="54" dur="500"/>
                                        <p:tgtEl>
                                          <p:spTgt spid="21">
                                            <p:txEl>
                                              <p:pRg st="2" end="2"/>
                                            </p:txEl>
                                          </p:spTgt>
                                        </p:tgtEl>
                                        <p:attrNameLst>
                                          <p:attrName>ppt_x</p:attrName>
                                        </p:attrNameLst>
                                      </p:cBhvr>
                                      <p:tavLst>
                                        <p:tav tm="0">
                                          <p:val>
                                            <p:strVal val="#ppt_x"/>
                                          </p:val>
                                        </p:tav>
                                        <p:tav tm="100000">
                                          <p:val>
                                            <p:strVal val="0-#ppt_w/2"/>
                                          </p:val>
                                        </p:tav>
                                      </p:tavLst>
                                    </p:anim>
                                    <p:anim calcmode="lin" valueType="num">
                                      <p:cBhvr additive="repl">
                                        <p:cTn id="55" dur="500"/>
                                        <p:tgtEl>
                                          <p:spTgt spid="21">
                                            <p:txEl>
                                              <p:pRg st="2" end="2"/>
                                            </p:txEl>
                                          </p:spTgt>
                                        </p:tgtEl>
                                        <p:attrNameLst>
                                          <p:attrName>ppt_y</p:attrName>
                                        </p:attrNameLst>
                                      </p:cBhvr>
                                      <p:tavLst>
                                        <p:tav tm="0">
                                          <p:val>
                                            <p:strVal val="#ppt_y"/>
                                          </p:val>
                                        </p:tav>
                                        <p:tav tm="100000">
                                          <p:val>
                                            <p:strVal val="#ppt_y"/>
                                          </p:val>
                                        </p:tav>
                                      </p:tavLst>
                                    </p:anim>
                                    <p:set>
                                      <p:cBhvr>
                                        <p:cTn id="56" dur="1" fill="hold">
                                          <p:stCondLst>
                                            <p:cond delay="499"/>
                                          </p:stCondLst>
                                        </p:cTn>
                                        <p:tgtEl>
                                          <p:spTgt spid="21">
                                            <p:txEl>
                                              <p:pRg st="2" end="2"/>
                                            </p:txEl>
                                          </p:spTgt>
                                        </p:tgtEl>
                                        <p:attrNameLst>
                                          <p:attrName>style.visibility</p:attrName>
                                        </p:attrNameLst>
                                      </p:cBhvr>
                                      <p:to>
                                        <p:strVal val="hidden"/>
                                      </p:to>
                                    </p:set>
                                  </p:childTnLst>
                                </p:cTn>
                              </p:par>
                              <p:par>
                                <p:cTn id="57" nodeType="withEffect" fill="hold" presetClass="exit" presetID="2" presetSubtype="0">
                                  <p:stCondLst>
                                    <p:cond delay="0"/>
                                  </p:stCondLst>
                                  <p:childTnLst>
                                    <p:anim calcmode="lin" valueType="num">
                                      <p:cBhvr additive="repl">
                                        <p:cTn id="58" dur="500"/>
                                        <p:tgtEl>
                                          <p:spTgt spid="21">
                                            <p:txEl>
                                              <p:pRg st="3" end="3"/>
                                            </p:txEl>
                                          </p:spTgt>
                                        </p:tgtEl>
                                        <p:attrNameLst>
                                          <p:attrName>ppt_x</p:attrName>
                                        </p:attrNameLst>
                                      </p:cBhvr>
                                      <p:tavLst>
                                        <p:tav tm="0">
                                          <p:val>
                                            <p:strVal val="#ppt_x"/>
                                          </p:val>
                                        </p:tav>
                                        <p:tav tm="100000">
                                          <p:val>
                                            <p:strVal val="0-#ppt_w/2"/>
                                          </p:val>
                                        </p:tav>
                                      </p:tavLst>
                                    </p:anim>
                                    <p:anim calcmode="lin" valueType="num">
                                      <p:cBhvr additive="repl">
                                        <p:cTn id="59" dur="500"/>
                                        <p:tgtEl>
                                          <p:spTgt spid="21">
                                            <p:txEl>
                                              <p:pRg st="3" end="3"/>
                                            </p:txEl>
                                          </p:spTgt>
                                        </p:tgtEl>
                                        <p:attrNameLst>
                                          <p:attrName>ppt_y</p:attrName>
                                        </p:attrNameLst>
                                      </p:cBhvr>
                                      <p:tavLst>
                                        <p:tav tm="0">
                                          <p:val>
                                            <p:strVal val="#ppt_y"/>
                                          </p:val>
                                        </p:tav>
                                        <p:tav tm="100000">
                                          <p:val>
                                            <p:strVal val="#ppt_y"/>
                                          </p:val>
                                        </p:tav>
                                      </p:tavLst>
                                    </p:anim>
                                    <p:set>
                                      <p:cBhvr>
                                        <p:cTn id="60" dur="1" fill="hold">
                                          <p:stCondLst>
                                            <p:cond delay="499"/>
                                          </p:stCondLst>
                                        </p:cTn>
                                        <p:tgtEl>
                                          <p:spTgt spid="21">
                                            <p:txEl>
                                              <p:pRg st="3" end="3"/>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Papyrus"/>
              </a:rPr>
              <a:t>Misfounded Fear</a:t>
            </a:r>
            <a:endParaRPr b="0" lang="en-US" sz="4400" strike="noStrike" u="none">
              <a:solidFill>
                <a:srgbClr val="000000"/>
              </a:solidFill>
              <a:effectLst/>
              <a:uFillTx/>
              <a:latin typeface="Arial"/>
            </a:endParaRPr>
          </a:p>
        </p:txBody>
      </p:sp>
      <p:sp>
        <p:nvSpPr>
          <p:cNvPr id="24" name="PlaceHolder 2"/>
          <p:cNvSpPr>
            <a:spLocks noGrp="1"/>
          </p:cNvSpPr>
          <p:nvPr>
            <p:ph/>
          </p:nvPr>
        </p:nvSpPr>
        <p:spPr>
          <a:xfrm>
            <a:off x="504000" y="1326600"/>
            <a:ext cx="9071640" cy="3288240"/>
          </a:xfrm>
          <a:prstGeom prst="rect">
            <a:avLst/>
          </a:prstGeom>
          <a:gradFill rotWithShape="0">
            <a:gsLst>
              <a:gs pos="0">
                <a:srgbClr val="ffffff"/>
              </a:gs>
              <a:gs pos="100000">
                <a:srgbClr val="ffffff"/>
              </a:gs>
            </a:gsLst>
            <a:lin ang="3600000"/>
          </a:gradFill>
          <a:ln w="0">
            <a:noFill/>
          </a:ln>
        </p:spPr>
        <p:txBody>
          <a:bodyPr lIns="0" rIns="0" tIns="0" bIns="0" anchor="t">
            <a:normAutofit/>
          </a:bodyPr>
          <a:p>
            <a:pPr marL="432000" indent="0">
              <a:spcBef>
                <a:spcPts val="1417"/>
              </a:spcBef>
              <a:buNone/>
            </a:pPr>
            <a:r>
              <a:rPr b="0" lang="en-US" sz="3200" strike="noStrike" u="none">
                <a:solidFill>
                  <a:srgbClr val="000000"/>
                </a:solidFill>
                <a:effectLst/>
                <a:uFillTx/>
                <a:latin typeface="Papyrus"/>
              </a:rPr>
              <a:t>The call for its removal is due to the belief that CRT oversimplifies history into white oppressors and black oppressed. This is untrue, removing CRT, or the racial element of history, would be neglecting to craft a more wholistic view of history.</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Papyrus"/>
              </a:rPr>
              <a:t>Why it Should Exist</a:t>
            </a:r>
            <a:endParaRPr b="0" lang="en-US" sz="4400" strike="noStrike" u="none">
              <a:solidFill>
                <a:srgbClr val="000000"/>
              </a:solidFill>
              <a:effectLst/>
              <a:uFillTx/>
              <a:latin typeface="Arial"/>
            </a:endParaRPr>
          </a:p>
        </p:txBody>
      </p:sp>
      <p:sp>
        <p:nvSpPr>
          <p:cNvPr id="26" name=""/>
          <p:cNvSpPr txBox="1"/>
          <p:nvPr/>
        </p:nvSpPr>
        <p:spPr>
          <a:xfrm>
            <a:off x="715680" y="1403640"/>
            <a:ext cx="8813160" cy="2482560"/>
          </a:xfrm>
          <a:prstGeom prst="rect">
            <a:avLst/>
          </a:prstGeom>
          <a:noFill/>
          <a:ln w="0">
            <a:noFill/>
          </a:ln>
        </p:spPr>
        <p:txBody>
          <a:bodyPr wrap="none" lIns="90000" rIns="90000" tIns="45000" bIns="45000" anchor="t">
            <a:spAutoFit/>
          </a:bodyPr>
          <a:p>
            <a:r>
              <a:rPr b="0" lang="en-US" sz="2400" strike="noStrike" u="none">
                <a:solidFill>
                  <a:srgbClr val="000000"/>
                </a:solidFill>
                <a:effectLst/>
                <a:uFillTx/>
                <a:latin typeface="Papyrus"/>
              </a:rPr>
              <a:t>It is obvious that race has impact on American policy, or, at the</a:t>
            </a:r>
            <a:endParaRPr b="0" lang="en-US" sz="2400" strike="noStrike" u="none">
              <a:solidFill>
                <a:srgbClr val="000000"/>
              </a:solidFill>
              <a:effectLst/>
              <a:uFillTx/>
              <a:latin typeface="Arial"/>
            </a:endParaRPr>
          </a:p>
          <a:p>
            <a:r>
              <a:rPr b="0" lang="en-US" sz="2400" strike="noStrike" u="none">
                <a:solidFill>
                  <a:srgbClr val="000000"/>
                </a:solidFill>
                <a:effectLst/>
                <a:uFillTx/>
                <a:latin typeface="Papyrus"/>
              </a:rPr>
              <a:t>very least, American life . To teach CRT is to acknowledge this.</a:t>
            </a:r>
            <a:endParaRPr b="0" lang="en-US" sz="2400" strike="noStrike" u="none">
              <a:solidFill>
                <a:srgbClr val="000000"/>
              </a:solidFill>
              <a:effectLst/>
              <a:uFillTx/>
              <a:latin typeface="Arial"/>
            </a:endParaRPr>
          </a:p>
          <a:p>
            <a:r>
              <a:rPr b="0" lang="en-US" sz="2400" strike="noStrike" u="none">
                <a:solidFill>
                  <a:srgbClr val="000000"/>
                </a:solidFill>
                <a:effectLst/>
                <a:uFillTx/>
                <a:latin typeface="Papyrus"/>
              </a:rPr>
              <a:t> Saying you don’t want CRTmeans you don’t want to address the</a:t>
            </a:r>
            <a:endParaRPr b="0" lang="en-US" sz="2400" strike="noStrike" u="none">
              <a:solidFill>
                <a:srgbClr val="000000"/>
              </a:solidFill>
              <a:effectLst/>
              <a:uFillTx/>
              <a:latin typeface="Arial"/>
            </a:endParaRPr>
          </a:p>
          <a:p>
            <a:r>
              <a:rPr b="0" lang="en-US" sz="2400" strike="noStrike" u="none">
                <a:solidFill>
                  <a:srgbClr val="000000"/>
                </a:solidFill>
                <a:effectLst/>
                <a:uFillTx/>
                <a:latin typeface="Papyrus"/>
              </a:rPr>
              <a:t>systemic element of race at all! This doesn’t make sense! Race itself</a:t>
            </a:r>
            <a:endParaRPr b="0" lang="en-US" sz="2400" strike="noStrike" u="none">
              <a:solidFill>
                <a:srgbClr val="000000"/>
              </a:solidFill>
              <a:effectLst/>
              <a:uFillTx/>
              <a:latin typeface="Arial"/>
            </a:endParaRPr>
          </a:p>
          <a:p>
            <a:r>
              <a:rPr b="0" lang="en-US" sz="2400" strike="noStrike" u="none">
                <a:solidFill>
                  <a:srgbClr val="000000"/>
                </a:solidFill>
                <a:effectLst/>
                <a:uFillTx/>
                <a:latin typeface="Papyrus"/>
              </a:rPr>
              <a:t> was created as a construct by those inpower!  </a:t>
            </a:r>
            <a:endParaRPr b="0" lang="en-US" sz="2400" strike="noStrike" u="none">
              <a:solidFill>
                <a:srgbClr val="000000"/>
              </a:solidFill>
              <a:effectLst/>
              <a:uFillTx/>
              <a:latin typeface="Arial"/>
            </a:endParaRPr>
          </a:p>
        </p:txBody>
      </p:sp>
      <p:sp>
        <p:nvSpPr>
          <p:cNvPr id="27" name="PlaceHolder 2"/>
          <p:cNvSpPr>
            <a:spLocks noGrp="1"/>
          </p:cNvSpPr>
          <p:nvPr>
            <p:ph/>
          </p:nvPr>
        </p:nvSpPr>
        <p:spPr>
          <a:xfrm>
            <a:off x="457200" y="1403640"/>
            <a:ext cx="6858000" cy="3256200"/>
          </a:xfrm>
          <a:prstGeom prst="rect">
            <a:avLst/>
          </a:prstGeom>
          <a:gradFill rotWithShape="0">
            <a:gsLst>
              <a:gs pos="0">
                <a:srgbClr val="ffffff"/>
              </a:gs>
              <a:gs pos="100000">
                <a:srgbClr val="ffffff"/>
              </a:gs>
            </a:gsLst>
            <a:lin ang="3600000"/>
          </a:gradFill>
          <a:ln w="0">
            <a:noFill/>
          </a:ln>
        </p:spPr>
        <p:txBody>
          <a:bodyPr lIns="0" rIns="0" tIns="0" bIns="0" anchor="t">
            <a:normAutofit/>
          </a:bodyPr>
          <a:p>
            <a:pPr marL="432000" indent="0">
              <a:spcBef>
                <a:spcPts val="1417"/>
              </a:spcBef>
              <a:buNone/>
            </a:pPr>
            <a:r>
              <a:rPr b="0" lang="en-US" sz="3200" strike="noStrike" u="none">
                <a:solidFill>
                  <a:srgbClr val="000000"/>
                </a:solidFill>
                <a:effectLst/>
                <a:uFillTx/>
                <a:latin typeface="Papyrus"/>
              </a:rPr>
              <a:t>“Those who cannot remember history are condemned to repeat it.” – George Santa yana</a:t>
            </a:r>
            <a:endParaRPr b="0" lang="en-US" sz="3200" strike="noStrike" u="none">
              <a:solidFill>
                <a:srgbClr val="000000"/>
              </a:solidFill>
              <a:effectLst/>
              <a:uFillTx/>
              <a:latin typeface="Arial"/>
            </a:endParaRPr>
          </a:p>
        </p:txBody>
      </p:sp>
      <p:pic>
        <p:nvPicPr>
          <p:cNvPr id="28" name="" descr=""/>
          <p:cNvPicPr/>
          <p:nvPr/>
        </p:nvPicPr>
        <p:blipFill>
          <a:blip r:embed="rId1"/>
          <a:stretch/>
        </p:blipFill>
        <p:spPr>
          <a:xfrm>
            <a:off x="7315200" y="1230840"/>
            <a:ext cx="2379600" cy="3429000"/>
          </a:xfrm>
          <a:prstGeom prst="rect">
            <a:avLst/>
          </a:prstGeom>
          <a:noFill/>
          <a:ln w="0">
            <a:noFill/>
          </a:ln>
        </p:spPr>
      </p:pic>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xit" presetID="2" presetSubtype="0">
                                  <p:stCondLst>
                                    <p:cond delay="0"/>
                                  </p:stCondLst>
                                  <p:childTnLst>
                                    <p:anim calcmode="lin" valueType="num">
                                      <p:cBhvr additive="repl">
                                        <p:cTn id="66" dur="500"/>
                                        <p:tgtEl>
                                          <p:spTgt spid="27"/>
                                        </p:tgtEl>
                                        <p:attrNameLst>
                                          <p:attrName>ppt_x</p:attrName>
                                        </p:attrNameLst>
                                      </p:cBhvr>
                                      <p:tavLst>
                                        <p:tav tm="0">
                                          <p:val>
                                            <p:strVal val="#ppt_x"/>
                                          </p:val>
                                        </p:tav>
                                        <p:tav tm="100000">
                                          <p:val>
                                            <p:strVal val="#ppt_x"/>
                                          </p:val>
                                        </p:tav>
                                      </p:tavLst>
                                    </p:anim>
                                    <p:anim calcmode="lin" valueType="num">
                                      <p:cBhvr additive="repl">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par>
                                <p:cTn id="69" nodeType="withEffect" fill="hold" presetClass="exit" presetID="2" presetSubtype="0">
                                  <p:stCondLst>
                                    <p:cond delay="0"/>
                                  </p:stCondLst>
                                  <p:childTnLst>
                                    <p:anim calcmode="lin" valueType="num">
                                      <p:cBhvr additive="repl">
                                        <p:cTn id="70" dur="500"/>
                                        <p:tgtEl>
                                          <p:spTgt spid="28"/>
                                        </p:tgtEl>
                                        <p:attrNameLst>
                                          <p:attrName>ppt_x</p:attrName>
                                        </p:attrNameLst>
                                      </p:cBhvr>
                                      <p:tavLst>
                                        <p:tav tm="0">
                                          <p:val>
                                            <p:strVal val="#ppt_x"/>
                                          </p:val>
                                        </p:tav>
                                        <p:tav tm="100000">
                                          <p:val>
                                            <p:strVal val="1+#ppt_w/2"/>
                                          </p:val>
                                        </p:tav>
                                      </p:tavLst>
                                    </p:anim>
                                    <p:anim calcmode="lin" valueType="num">
                                      <p:cBhvr additive="repl">
                                        <p:cTn id="71" dur="500"/>
                                        <p:tgtEl>
                                          <p:spTgt spid="28"/>
                                        </p:tgtEl>
                                        <p:attrNameLst>
                                          <p:attrName>ppt_y</p:attrName>
                                        </p:attrNameLst>
                                      </p:cBhvr>
                                      <p:tavLst>
                                        <p:tav tm="0">
                                          <p:val>
                                            <p:strVal val="#ppt_y"/>
                                          </p:val>
                                        </p:tav>
                                        <p:tav tm="100000">
                                          <p:val>
                                            <p:strVal val="#ppt_y"/>
                                          </p:val>
                                        </p:tav>
                                      </p:tavLst>
                                    </p:anim>
                                    <p:set>
                                      <p:cBhvr>
                                        <p:cTn id="72" dur="1" fill="hold">
                                          <p:stCondLst>
                                            <p:cond delay="499"/>
                                          </p:stCondLst>
                                        </p:cTn>
                                        <p:tgtEl>
                                          <p:spTgt spid="28"/>
                                        </p:tgtEl>
                                        <p:attrNameLst>
                                          <p:attrName>style.visibility</p:attrName>
                                        </p:attrNameLst>
                                      </p:cBhvr>
                                      <p:to>
                                        <p:strVal val="hidden"/>
                                      </p:to>
                                    </p:set>
                                  </p:childTnLst>
                                </p:cTn>
                              </p:par>
                              <p:par>
                                <p:cTn id="73" nodeType="withEffect" fill="hold" presetClass="entr" presetID="1">
                                  <p:stCondLst>
                                    <p:cond delay="0"/>
                                  </p:stCondLst>
                                  <p:childTnLst>
                                    <p:set>
                                      <p:cBhvr>
                                        <p:cTn id="74" dur="1" fill="hold">
                                          <p:stCondLst>
                                            <p:cond delay="0"/>
                                          </p:stCondLst>
                                        </p:cTn>
                                        <p:tgtEl>
                                          <p:spTgt spid="26">
                                            <p:txEl>
                                              <p:pRg st="0" end="0"/>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6">
                                            <p:txEl>
                                              <p:pRg st="1" end="1"/>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Papyrus"/>
              </a:rPr>
              <a:t>Modern Implications</a:t>
            </a:r>
            <a:endParaRPr b="0" lang="en-US" sz="4400" strike="noStrike" u="none">
              <a:solidFill>
                <a:srgbClr val="000000"/>
              </a:solidFill>
              <a:effectLst/>
              <a:uFillTx/>
              <a:latin typeface="Arial"/>
            </a:endParaRPr>
          </a:p>
        </p:txBody>
      </p:sp>
      <p:sp>
        <p:nvSpPr>
          <p:cNvPr id="30" name="PlaceHolder 2"/>
          <p:cNvSpPr>
            <a:spLocks noGrp="1"/>
          </p:cNvSpPr>
          <p:nvPr>
            <p:ph/>
          </p:nvPr>
        </p:nvSpPr>
        <p:spPr>
          <a:xfrm>
            <a:off x="504000" y="1326600"/>
            <a:ext cx="9071640" cy="3288240"/>
          </a:xfrm>
          <a:prstGeom prst="rect">
            <a:avLst/>
          </a:prstGeom>
          <a:gradFill rotWithShape="0">
            <a:gsLst>
              <a:gs pos="0">
                <a:srgbClr val="ffffff"/>
              </a:gs>
              <a:gs pos="100000">
                <a:srgbClr val="ffffff"/>
              </a:gs>
            </a:gsLst>
            <a:lin ang="3600000"/>
          </a:gradFill>
          <a:ln w="0">
            <a:noFill/>
          </a:ln>
        </p:spPr>
        <p:txBody>
          <a:bodyPr lIns="0" rIns="0" tIns="0" bIns="0" anchor="t">
            <a:normAutofit/>
          </a:bodyPr>
          <a:p>
            <a:pPr marL="216000" indent="-216000">
              <a:spcBef>
                <a:spcPts val="1417"/>
              </a:spcBef>
              <a:buClr>
                <a:srgbClr val="000000"/>
              </a:buClr>
              <a:buSzPct val="45000"/>
              <a:buFont typeface="Wingdings" charset="2"/>
              <a:buChar char=""/>
            </a:pPr>
            <a:r>
              <a:rPr b="0" lang="en-US" sz="2400" strike="noStrike" u="none">
                <a:solidFill>
                  <a:srgbClr val="000000"/>
                </a:solidFill>
                <a:effectLst/>
                <a:uFillTx/>
                <a:latin typeface="Papyrus"/>
              </a:rPr>
              <a:t>CRT influences policy such as DEI acts</a:t>
            </a:r>
            <a:endParaRPr b="0" lang="en-US" sz="2400" strike="noStrike" u="none">
              <a:solidFill>
                <a:srgbClr val="000000"/>
              </a:solidFill>
              <a:effectLst/>
              <a:uFillTx/>
              <a:latin typeface="Arial"/>
            </a:endParaRPr>
          </a:p>
          <a:p>
            <a:pPr marL="216000" indent="-216000">
              <a:spcBef>
                <a:spcPts val="1417"/>
              </a:spcBef>
              <a:buClr>
                <a:srgbClr val="000000"/>
              </a:buClr>
              <a:buSzPct val="45000"/>
              <a:buFont typeface="Wingdings" charset="2"/>
              <a:buChar char=""/>
            </a:pPr>
            <a:r>
              <a:rPr b="0" lang="en-US" sz="2400" strike="noStrike" u="none">
                <a:solidFill>
                  <a:srgbClr val="000000"/>
                </a:solidFill>
                <a:effectLst/>
                <a:uFillTx/>
                <a:latin typeface="Papyrus"/>
              </a:rPr>
              <a:t>It opens a dialogue to discuss what race is and how it effects American life</a:t>
            </a:r>
            <a:endParaRPr b="0" lang="en-US" sz="2400" strike="noStrike" u="none">
              <a:solidFill>
                <a:srgbClr val="000000"/>
              </a:solidFill>
              <a:effectLst/>
              <a:uFillTx/>
              <a:latin typeface="Arial"/>
            </a:endParaRPr>
          </a:p>
          <a:p>
            <a:pPr marL="216000" indent="-216000">
              <a:spcBef>
                <a:spcPts val="1417"/>
              </a:spcBef>
              <a:buClr>
                <a:srgbClr val="000000"/>
              </a:buClr>
              <a:buSzPct val="45000"/>
              <a:buFont typeface="Wingdings" charset="2"/>
              <a:buChar char=""/>
            </a:pPr>
            <a:r>
              <a:rPr b="0" lang="en-US" sz="2400" strike="noStrike" u="none">
                <a:solidFill>
                  <a:srgbClr val="000000"/>
                </a:solidFill>
                <a:effectLst/>
                <a:uFillTx/>
                <a:latin typeface="Papyrus"/>
              </a:rPr>
              <a:t>Without this school of thought classes like this would not exist</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Papyrus"/>
              </a:rPr>
              <a:t>Questions</a:t>
            </a:r>
            <a:endParaRPr b="0" lang="en-US" sz="4400" strike="noStrike" u="none">
              <a:solidFill>
                <a:srgbClr val="000000"/>
              </a:solidFill>
              <a:effectLst/>
              <a:uFillTx/>
              <a:latin typeface="Arial"/>
            </a:endParaRPr>
          </a:p>
        </p:txBody>
      </p:sp>
      <p:pic>
        <p:nvPicPr>
          <p:cNvPr id="32" name="" descr=""/>
          <p:cNvPicPr/>
          <p:nvPr/>
        </p:nvPicPr>
        <p:blipFill>
          <a:blip r:embed="rId1"/>
          <a:stretch/>
        </p:blipFill>
        <p:spPr>
          <a:xfrm>
            <a:off x="457200" y="1055160"/>
            <a:ext cx="2283120" cy="3288240"/>
          </a:xfrm>
          <a:prstGeom prst="rect">
            <a:avLst/>
          </a:prstGeom>
          <a:noFill/>
          <a:ln w="0">
            <a:noFill/>
          </a:ln>
        </p:spPr>
      </p:pic>
      <p:sp>
        <p:nvSpPr>
          <p:cNvPr id="33" name=""/>
          <p:cNvSpPr txBox="1"/>
          <p:nvPr/>
        </p:nvSpPr>
        <p:spPr>
          <a:xfrm>
            <a:off x="3624840" y="1523160"/>
            <a:ext cx="5486400" cy="3327120"/>
          </a:xfrm>
          <a:prstGeom prst="rect">
            <a:avLst/>
          </a:prstGeom>
          <a:noFill/>
          <a:ln w="0">
            <a:noFill/>
          </a:ln>
        </p:spPr>
        <p:txBody>
          <a:bodyPr lIns="90000" rIns="90000" tIns="45000" bIns="45000" anchor="t">
            <a:spAutoFit/>
          </a:bodyPr>
          <a:p>
            <a:pPr marL="216000" indent="-216000">
              <a:buClr>
                <a:srgbClr val="000000"/>
              </a:buClr>
              <a:buSzPct val="45000"/>
              <a:buFont typeface="Wingdings" charset="2"/>
              <a:buChar char=""/>
            </a:pPr>
            <a:r>
              <a:rPr b="0" lang="en-US" sz="1800" strike="noStrike" u="none">
                <a:solidFill>
                  <a:srgbClr val="000000"/>
                </a:solidFill>
                <a:effectLst/>
                <a:uFillTx/>
                <a:latin typeface="Papyrus"/>
              </a:rPr>
              <a:t>Is it possible to have a raceless America given its history?</a:t>
            </a:r>
            <a:endParaRPr b="0" lang="en-US" sz="1800" strike="noStrike" u="none">
              <a:solidFill>
                <a:srgbClr val="000000"/>
              </a:solidFill>
              <a:effectLst/>
              <a:uFillTx/>
              <a:latin typeface="Arial"/>
            </a:endParaRPr>
          </a:p>
          <a:p>
            <a:pPr marL="216000" indent="-216000">
              <a:buClr>
                <a:srgbClr val="000000"/>
              </a:buClr>
              <a:buSzPct val="45000"/>
              <a:buFont typeface="Wingdings" charset="2"/>
              <a:buChar char=""/>
            </a:pPr>
            <a:r>
              <a:rPr b="0" lang="en-US" sz="1800" strike="noStrike" u="none">
                <a:solidFill>
                  <a:srgbClr val="000000"/>
                </a:solidFill>
                <a:effectLst/>
                <a:uFillTx/>
                <a:latin typeface="Papyrus"/>
              </a:rPr>
              <a:t>Do y’all like CRT or not? Could teaching children this lead to new racial prejudices?</a:t>
            </a:r>
            <a:endParaRPr b="0" lang="en-US" sz="1800" strike="noStrike" u="none">
              <a:solidFill>
                <a:srgbClr val="000000"/>
              </a:solidFill>
              <a:effectLst/>
              <a:uFillTx/>
              <a:latin typeface="Arial"/>
            </a:endParaRPr>
          </a:p>
          <a:p>
            <a:pPr marL="216000" indent="-216000">
              <a:buClr>
                <a:srgbClr val="000000"/>
              </a:buClr>
              <a:buSzPct val="45000"/>
              <a:buFont typeface="Wingdings" charset="2"/>
              <a:buChar char=""/>
            </a:pPr>
            <a:r>
              <a:rPr b="0" lang="en-US" sz="1800" strike="noStrike" u="none">
                <a:solidFill>
                  <a:srgbClr val="000000"/>
                </a:solidFill>
                <a:effectLst/>
                <a:uFillTx/>
                <a:latin typeface="Papyrus"/>
              </a:rPr>
              <a:t>Derrick Bell, as a professor, was very open both liberal and conservative views in his class (according to a past student from a New Yorker article). Does teaching CRT encourage a similar bipartisan exchanging of ideas?</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8600"/>
            <a:ext cx="907164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Papyrus"/>
              </a:rPr>
              <a:t>Sources</a:t>
            </a:r>
            <a:endParaRPr b="0" lang="en-US" sz="4400" strike="noStrike" u="none">
              <a:solidFill>
                <a:srgbClr val="000000"/>
              </a:solidFill>
              <a:effectLst/>
              <a:uFillTx/>
              <a:latin typeface="Arial"/>
            </a:endParaRPr>
          </a:p>
        </p:txBody>
      </p:sp>
      <p:sp>
        <p:nvSpPr>
          <p:cNvPr id="35" name="PlaceHolder 2"/>
          <p:cNvSpPr>
            <a:spLocks noGrp="1"/>
          </p:cNvSpPr>
          <p:nvPr>
            <p:ph/>
          </p:nvPr>
        </p:nvSpPr>
        <p:spPr>
          <a:xfrm>
            <a:off x="300960" y="1055160"/>
            <a:ext cx="9071640" cy="3288240"/>
          </a:xfrm>
          <a:prstGeom prst="rect">
            <a:avLst/>
          </a:prstGeom>
          <a:gradFill rotWithShape="0">
            <a:gsLst>
              <a:gs pos="0">
                <a:srgbClr val="ffffff"/>
              </a:gs>
              <a:gs pos="100000">
                <a:srgbClr val="ffffff"/>
              </a:gs>
            </a:gsLst>
            <a:lin ang="3600000"/>
          </a:gradFill>
          <a:ln w="0">
            <a:noFill/>
          </a:ln>
        </p:spPr>
        <p:txBody>
          <a:bodyPr lIns="0" rIns="0" tIns="0" bIns="0" anchor="t">
            <a:normAutofit/>
          </a:bodyPr>
          <a:p>
            <a:pPr indent="0">
              <a:spcBef>
                <a:spcPts val="1417"/>
              </a:spcBef>
              <a:buNone/>
            </a:pPr>
            <a:r>
              <a:rPr b="0" lang="en-US" sz="1600" strike="noStrike" u="none">
                <a:solidFill>
                  <a:srgbClr val="000000"/>
                </a:solidFill>
                <a:effectLst/>
                <a:uFillTx/>
                <a:latin typeface="Papyrus"/>
                <a:hlinkClick r:id="rId1"/>
              </a:rPr>
              <a:t>https://www.newsweek.com/what-critical-race-theory-why-do-some-want-ban-1587389</a:t>
            </a:r>
            <a:br>
              <a:rPr sz="1600"/>
            </a:br>
            <a:r>
              <a:rPr b="0" lang="en-US" sz="1600" strike="noStrike" u="none">
                <a:solidFill>
                  <a:srgbClr val="000000"/>
                </a:solidFill>
                <a:effectLst/>
                <a:uFillTx/>
                <a:latin typeface="Papyrus"/>
                <a:hlinkClick r:id="rId2"/>
              </a:rPr>
              <a:t>https://youtu.be/_dHt4HFLCaM?t=112</a:t>
            </a:r>
            <a:endParaRPr b="0" lang="en-US" sz="1600" strike="noStrike" u="none">
              <a:solidFill>
                <a:srgbClr val="000000"/>
              </a:solidFill>
              <a:effectLst/>
              <a:uFillTx/>
              <a:latin typeface="Arial"/>
            </a:endParaRPr>
          </a:p>
          <a:p>
            <a:pPr indent="0">
              <a:spcBef>
                <a:spcPts val="1417"/>
              </a:spcBef>
              <a:buNone/>
            </a:pPr>
            <a:r>
              <a:rPr b="0" lang="en-US" sz="1600" strike="noStrike" u="none">
                <a:solidFill>
                  <a:srgbClr val="000000"/>
                </a:solidFill>
                <a:effectLst/>
                <a:uFillTx/>
                <a:latin typeface="Papyrus"/>
                <a:hlinkClick r:id="rId3"/>
              </a:rPr>
              <a:t>https://kffhealthnews.org/news/article/vermont-gives-blacks-and-other-minority-residents-vaccine-priority/</a:t>
            </a:r>
            <a:endParaRPr b="0" lang="en-US" sz="1600" strike="noStrike" u="none">
              <a:solidFill>
                <a:srgbClr val="000000"/>
              </a:solidFill>
              <a:effectLst/>
              <a:uFillTx/>
              <a:latin typeface="Arial"/>
            </a:endParaRPr>
          </a:p>
          <a:p>
            <a:pPr indent="0">
              <a:spcBef>
                <a:spcPts val="1417"/>
              </a:spcBef>
              <a:buNone/>
            </a:pPr>
            <a:r>
              <a:rPr b="0" lang="en-US" sz="1600" strike="noStrike" u="none">
                <a:solidFill>
                  <a:srgbClr val="000000"/>
                </a:solidFill>
                <a:effectLst/>
                <a:uFillTx/>
                <a:latin typeface="Papyrus"/>
                <a:hlinkClick r:id="rId4"/>
              </a:rPr>
              <a:t>https://www.brookings.edu/articles/why-are-states-banning-critical-race-theory/</a:t>
            </a:r>
            <a:endParaRPr b="0" lang="en-US" sz="1600" strike="noStrike" u="none">
              <a:solidFill>
                <a:srgbClr val="000000"/>
              </a:solidFill>
              <a:effectLst/>
              <a:uFillTx/>
              <a:latin typeface="Arial"/>
            </a:endParaRPr>
          </a:p>
          <a:p>
            <a:pPr indent="0">
              <a:spcBef>
                <a:spcPts val="1417"/>
              </a:spcBef>
              <a:buNone/>
            </a:pPr>
            <a:r>
              <a:rPr b="0" lang="en-US" sz="1600" strike="noStrike" u="none">
                <a:solidFill>
                  <a:srgbClr val="000000"/>
                </a:solidFill>
                <a:effectLst/>
                <a:uFillTx/>
                <a:latin typeface="Papyrus"/>
                <a:hlinkClick r:id="rId5"/>
              </a:rPr>
              <a:t>https://www.newyorker.com/magazine/2021/09/20/the-man-behind-critical-race-theory</a:t>
            </a:r>
            <a:endParaRPr b="0" lang="en-US" sz="1600" strike="noStrike" u="none">
              <a:solidFill>
                <a:srgbClr val="000000"/>
              </a:solidFill>
              <a:effectLst/>
              <a:uFillTx/>
              <a:latin typeface="Arial"/>
            </a:endParaRPr>
          </a:p>
          <a:p>
            <a:pPr indent="0">
              <a:spcBef>
                <a:spcPts val="1417"/>
              </a:spcBef>
              <a:buNone/>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2520</TotalTime>
  <Application>LibreOffice/25.2.1.2$Linux_X86_64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2025-03-11T13:19:35Z</dcterms:created>
  <dc:creator/>
  <dc:description/>
  <dc:language>en-US</dc:language>
  <cp:lastModifiedBy/>
  <dcterms:modified xsi:type="dcterms:W3CDTF">2025-03-26T01:59:54Z</dcterms:modified>
  <cp:revision>14</cp:revision>
  <dc:subject/>
  <dc:title/>
</cp:coreProperties>
</file>