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0704" autoAdjust="0"/>
  </p:normalViewPr>
  <p:slideViewPr>
    <p:cSldViewPr snapToGrid="0">
      <p:cViewPr>
        <p:scale>
          <a:sx n="87" d="100"/>
          <a:sy n="87" d="100"/>
        </p:scale>
        <p:origin x="57" y="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Healthcare Expense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Daniel Flores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89113-B001-B08C-E52D-D244FC3C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F9525-1558-98AC-C105-A6360B796C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My goal is to create a multiple linear regression model that predicts medical expenses using this dataset from Kaggle.(1,338 rows, 7 columns)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468F316-C3DB-A28B-FE73-763C01DAC8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40591" y="3855183"/>
            <a:ext cx="4517409" cy="225153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F3D4F-F146-1946-F9C6-60653C847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-Can we create an accurate model?</a:t>
            </a:r>
          </a:p>
          <a:p>
            <a:r>
              <a:rPr lang="en-US" dirty="0"/>
              <a:t>-Which features are the most statistically significant.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3D39F7-88D3-2683-76A1-9CE7752BE4B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&gt;Data</a:t>
            </a:r>
          </a:p>
          <a:p>
            <a:r>
              <a:rPr lang="en-US" dirty="0"/>
              <a:t>&gt;Methods</a:t>
            </a:r>
          </a:p>
          <a:p>
            <a:r>
              <a:rPr lang="en-US" dirty="0"/>
              <a:t>&gt;Analysis</a:t>
            </a:r>
          </a:p>
          <a:p>
            <a:r>
              <a:rPr lang="en-US" dirty="0"/>
              <a:t>&gt;Conclusion</a:t>
            </a:r>
          </a:p>
          <a:p>
            <a:r>
              <a:rPr lang="en-US" dirty="0"/>
              <a:t>&gt;Appendix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E0263-D80E-391B-D54C-CB2F6D79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Healthcare Expense Predictions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63E8C5-B044-739A-69F5-0F12C98A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5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3CA6-985E-CEBB-040C-5F94613B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D9B12-D617-64BC-D5CE-EE64709B20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consists of 1,338 rows and 7 columns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6F1B4-D7EC-8C41-5D1C-E9629E421C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-4 numeric data (age, </a:t>
            </a:r>
            <a:r>
              <a:rPr lang="en-US" dirty="0" err="1"/>
              <a:t>bmi</a:t>
            </a:r>
            <a:r>
              <a:rPr lang="en-US" dirty="0"/>
              <a:t>, children, expenses)</a:t>
            </a:r>
          </a:p>
          <a:p>
            <a:r>
              <a:rPr lang="en-US" dirty="0"/>
              <a:t>-3 categorical data (sex, smoker, region)</a:t>
            </a:r>
          </a:p>
          <a:p>
            <a:r>
              <a:rPr lang="en-US" dirty="0"/>
              <a:t>-Expenses is our target variable, the rest are independent variables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57D19-3F05-EF81-D754-BB2C9F6CF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Region feature dropped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D152B-0639-12B3-A7B9-402FFC10649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-I decided to drop this feature, as I don’t want vague categorical data in the model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D51111-C83A-211B-7289-8186419857D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Categorical Transformation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9E8CB8-A50E-F267-5C5D-4094A06CC4E1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- Transformed sex and smoker features from strings to numeric quantitative values</a:t>
            </a:r>
          </a:p>
          <a:p>
            <a:r>
              <a:rPr lang="en-US" dirty="0"/>
              <a:t>- For sex, 0 = female, 1 = male</a:t>
            </a:r>
          </a:p>
          <a:p>
            <a:r>
              <a:rPr lang="en-US" dirty="0"/>
              <a:t>-For smoker, 0 = non-smoker,     1 = smoker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514D09A-030F-CBE7-0F1D-347565CD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Health Care Expense Predictions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6715B0-7CA6-9E1D-8373-BE3AE5CC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9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7ECA-88E4-7176-34D0-6D888F23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215EB8E-7337-3715-C814-852AD2D84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/>
          <a:lstStyle/>
          <a:p>
            <a:r>
              <a:rPr lang="en-US" dirty="0"/>
              <a:t>.head() of our data to be used in our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5200C5-9F5B-AEF0-65AA-08B85C51B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409" y="3834606"/>
            <a:ext cx="2948881" cy="1997867"/>
          </a:xfrm>
          <a:prstGeom prst="rect">
            <a:avLst/>
          </a:prstGeom>
          <a:noFill/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D103A80E-C4B1-9221-37D7-A774A20F7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/>
          <a:lstStyle/>
          <a:p>
            <a:r>
              <a:rPr lang="en-US" dirty="0"/>
              <a:t>Distribution of medical expenses in our sample dataset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C120DF9-C982-0EA0-5055-3FAB83AE885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515652" y="3624005"/>
            <a:ext cx="3796626" cy="309746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79029-755C-B920-7238-1A0F64D8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Healthcare Expense Predictions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E820B-5D01-68FC-EE73-A984FF88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2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BEBC-C929-8D69-DCAB-086A6FAF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25C2B-E6A6-8A79-4F35-530D996B1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B488D-AD91-E73C-B969-3813547A2B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Since we are using multiple numeric features, we multiple regression is the appropriate model to use.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3E323-5D7D-70ED-95C4-764593F0C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Jupyter Notebook, Python, imports below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25CE65-A7AF-5DE9-B001-17D642A62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2577145"/>
          </a:xfrm>
        </p:spPr>
        <p:txBody>
          <a:bodyPr>
            <a:normAutofit fontScale="32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import pandas as pd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import seaborn as </a:t>
            </a:r>
            <a:r>
              <a:rPr lang="en-US" sz="2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sns</a:t>
            </a:r>
            <a:endParaRPr lang="en-US" sz="2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import </a:t>
            </a:r>
            <a:r>
              <a:rPr lang="en-US" sz="2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numpy</a:t>
            </a:r>
            <a:r>
              <a:rPr lang="en-US" sz="2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np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import matplotlib.pyplot as </a:t>
            </a:r>
            <a:r>
              <a:rPr lang="en-US" sz="2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plt</a:t>
            </a:r>
            <a:endParaRPr lang="en-US" sz="2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</a:t>
            </a:r>
            <a:r>
              <a:rPr lang="en-US" sz="2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sklearn.linear_model</a:t>
            </a:r>
            <a:r>
              <a:rPr lang="en-US" sz="2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import </a:t>
            </a:r>
            <a:r>
              <a:rPr lang="en-US" sz="2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LinearRegression</a:t>
            </a:r>
            <a:endParaRPr lang="en-US" sz="2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</a:t>
            </a:r>
            <a:r>
              <a:rPr lang="en-US" sz="2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sklearn.model_selection</a:t>
            </a:r>
            <a:r>
              <a:rPr lang="en-US" sz="2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import </a:t>
            </a:r>
            <a:r>
              <a:rPr lang="en-US" sz="2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train_test_split</a:t>
            </a:r>
            <a:endParaRPr lang="en-US" sz="2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</a:t>
            </a:r>
            <a:r>
              <a:rPr lang="en-US" sz="2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sklearn.metrics</a:t>
            </a:r>
            <a:r>
              <a:rPr lang="en-US" sz="2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import </a:t>
            </a:r>
            <a:r>
              <a:rPr lang="en-US" sz="2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mean_squared_error</a:t>
            </a:r>
            <a:endParaRPr lang="en-US" sz="2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</a:t>
            </a:r>
            <a:r>
              <a:rPr lang="en-US" sz="2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scipy</a:t>
            </a:r>
            <a:r>
              <a:rPr lang="en-US" sz="2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import stats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import </a:t>
            </a:r>
            <a:r>
              <a:rPr lang="en-US" sz="2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statsmodels.api</a:t>
            </a:r>
            <a:r>
              <a:rPr lang="en-US" sz="2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</a:t>
            </a:r>
            <a:r>
              <a:rPr lang="en-US" sz="2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sm</a:t>
            </a:r>
            <a:endParaRPr lang="en-US" sz="2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import </a:t>
            </a:r>
            <a:r>
              <a:rPr lang="en-US" sz="2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statsmodels.formula.api</a:t>
            </a:r>
            <a:r>
              <a:rPr lang="en-US" sz="2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</a:t>
            </a:r>
            <a:r>
              <a:rPr lang="en-US" sz="2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smf</a:t>
            </a:r>
            <a:endParaRPr lang="en-US" sz="2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</a:t>
            </a:r>
            <a:r>
              <a:rPr lang="en-US" sz="2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sklearn.preprocessing</a:t>
            </a:r>
            <a:r>
              <a:rPr lang="en-US" sz="2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import </a:t>
            </a:r>
            <a:r>
              <a:rPr lang="en-US" sz="2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LabelEncoder</a:t>
            </a:r>
            <a:endParaRPr lang="en-US" sz="2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B871A3-9F52-F6E5-3DD4-E9F0DACB25D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Data split into test and train groups,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CC4345-FA37-2E16-3BEC-05D571159DD1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&gt;Testing group size of .2</a:t>
            </a:r>
          </a:p>
          <a:p>
            <a:r>
              <a:rPr lang="en-US" dirty="0"/>
              <a:t>&gt;Allows us to train the model with 80% of our data, then test using the remaining 20%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0469E6F-8389-9B09-051F-7D28F57A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Healthcare Expense Predictions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B8E4050-E8F8-D559-2C00-90D062DD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6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801E-DF0A-1E81-1F73-0159EFB2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571E5-BFB8-AEEC-AFA8-024DD688F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Removing Outliers using the mean and standard deviation of expenses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A109B-16D2-D887-3FEE-88F2DB95A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Descriptive statistics of each feature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FD30114-1371-E0BE-4A33-3EDB4893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Healthcare Expense Predictions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0D67CC-2D17-03ED-EC72-4E5D8C93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Content Placeholder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BDBD1D3-CEF4-DEA0-90D2-A21B479BD87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273535" y="3855732"/>
            <a:ext cx="5603515" cy="1325562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48237E3-AC86-3431-A7D0-32FBEDBD03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29500" y="3600848"/>
            <a:ext cx="3924300" cy="1957760"/>
          </a:xfrm>
        </p:spPr>
      </p:pic>
    </p:spTree>
    <p:extLst>
      <p:ext uri="{BB962C8B-B14F-4D97-AF65-F5344CB8AC3E}">
        <p14:creationId xmlns:p14="http://schemas.microsoft.com/office/powerpoint/2010/main" val="170991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B48D-DBB8-ADA0-AA51-5BFCAAB4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(model training and summary)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D99ECAF-9C1D-B214-E434-C6A58F1707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68277" y="2257993"/>
            <a:ext cx="4768269" cy="405810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41AE0-ECBB-CC34-605E-2325B8CD1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Model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E6065-CDA6-CAA1-A223-A5485E48FF0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R-squared value of .75 represents a model whose independent variables is responsible for 75% of the target variables variance. F statistic shows a high number of 798, also showing a strong correlation with the model.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797558-52AB-07B0-ED29-AB82D1E0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Healthcare Expense Predictions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622F824-3917-E511-975A-BDAC7ECD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6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E0C6-E7FD-742E-73E8-81AB5239F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(feature Significance)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F0912-581B-E6E1-01CA-83A9C3BE0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2710267"/>
            <a:ext cx="3943627" cy="2248680"/>
          </a:xfrm>
        </p:spPr>
        <p:txBody>
          <a:bodyPr/>
          <a:lstStyle/>
          <a:p>
            <a:r>
              <a:rPr lang="en-US" dirty="0"/>
              <a:t>- T-score in blue, P-value in red</a:t>
            </a:r>
          </a:p>
          <a:p>
            <a:r>
              <a:rPr lang="en-US" dirty="0"/>
              <a:t>- The further from 0 the t-score is, the more statistically significant</a:t>
            </a:r>
          </a:p>
          <a:p>
            <a:r>
              <a:rPr lang="en-US" dirty="0"/>
              <a:t>-The closer to 0 the p-value, the more statistically significant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692B786-9117-807D-FDB0-D48E0508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Healthcare Expense Predictions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4B88C45-6F28-F983-C098-FBE9A861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9730576-51F0-8C82-0EB7-704A75991B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79186" y="2710266"/>
            <a:ext cx="4959417" cy="2248680"/>
          </a:xfrm>
        </p:spPr>
      </p:pic>
    </p:spTree>
    <p:extLst>
      <p:ext uri="{BB962C8B-B14F-4D97-AF65-F5344CB8AC3E}">
        <p14:creationId xmlns:p14="http://schemas.microsoft.com/office/powerpoint/2010/main" val="394138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34AE-F7CB-DED0-4197-D72827B0A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2FC5B-CB68-E0FF-55FF-6FC1A836F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3332436"/>
          </a:xfrm>
        </p:spPr>
        <p:txBody>
          <a:bodyPr/>
          <a:lstStyle/>
          <a:p>
            <a:r>
              <a:rPr lang="en-US" dirty="0"/>
              <a:t>&gt;Multiple regression model created using dataset of independent variables, and the target variable, the medical expenses</a:t>
            </a:r>
          </a:p>
          <a:p>
            <a:r>
              <a:rPr lang="en-US" dirty="0"/>
              <a:t>&gt;R-squared value of .75 shows a strong model was constructed</a:t>
            </a:r>
          </a:p>
          <a:p>
            <a:r>
              <a:rPr lang="en-US" dirty="0"/>
              <a:t>&gt;Smoking and age were the most statistically significant features, number of children and gender was the least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AC1F0-E0FD-F0E1-ED93-EF9A2565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Healthcare Expense Predictions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22DAD-988A-F1DE-3221-4EC342BE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2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{036D2214-8664-4806-888D-7C3EB6236FD4}tf67328976_win32</Template>
  <TotalTime>69</TotalTime>
  <Words>506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Tenorite</vt:lpstr>
      <vt:lpstr>Office Theme</vt:lpstr>
      <vt:lpstr>Healthcare Expense Predictions</vt:lpstr>
      <vt:lpstr>Introduction</vt:lpstr>
      <vt:lpstr>Data</vt:lpstr>
      <vt:lpstr>Data</vt:lpstr>
      <vt:lpstr>Methods</vt:lpstr>
      <vt:lpstr>Analysis</vt:lpstr>
      <vt:lpstr>Analysis (model training and summary)</vt:lpstr>
      <vt:lpstr>Analysis (feature Significance)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Expense Predictions</dc:title>
  <dc:creator>Daniel Flores</dc:creator>
  <cp:lastModifiedBy>Daniel Flores</cp:lastModifiedBy>
  <cp:revision>3</cp:revision>
  <dcterms:created xsi:type="dcterms:W3CDTF">2024-02-26T02:12:43Z</dcterms:created>
  <dcterms:modified xsi:type="dcterms:W3CDTF">2024-02-26T03:22:34Z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