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05D17A-331C-415E-A863-6DB13A7BC1EF}">
  <a:tblStyle styleId="{D305D17A-331C-415E-A863-6DB13A7BC1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ee7c8014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ee7c8014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ee7c8014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cee7c8014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fb4c3d9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fb4c3d9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d04c6c3b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d04c6c3b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04c6c3b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04c6c3b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04c6c3b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04c6c3b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04c6c3b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04c6c3b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04c6c3b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04c6c3b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04c6c3b4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04c6c3b4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d04c6c3b4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d04c6c3b4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ee7c8014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ee7c8014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d04c6c3b4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d04c6c3b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04c6c3b4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04c6c3b4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ee7c8014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ee7c8014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ee7c8014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ee7c8014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ee7c8014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ee7c8014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ee7c8014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ee7c8014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ee7c8014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ee7c8014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f79c967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f79c967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f79c9679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f79c9679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696650" y="153676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87200" y="252025"/>
            <a:ext cx="5007300" cy="1384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96650" y="15367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Instagram User Analytics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Submitted by: Pranav Jadhav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5" name="Shape 345"/>
        <p:cNvGrpSpPr/>
        <p:nvPr/>
      </p:nvGrpSpPr>
      <p:grpSpPr>
        <a:xfrm>
          <a:off x="0" y="0"/>
          <a:ext cx="0" cy="0"/>
          <a:chOff x="0" y="0"/>
          <a:chExt cx="0" cy="0"/>
        </a:xfrm>
      </p:grpSpPr>
      <p:sp>
        <p:nvSpPr>
          <p:cNvPr id="346" name="Google Shape;346;p22"/>
          <p:cNvSpPr txBox="1"/>
          <p:nvPr>
            <p:ph type="title"/>
          </p:nvPr>
        </p:nvSpPr>
        <p:spPr>
          <a:xfrm>
            <a:off x="2749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Marketing</a:t>
            </a:r>
            <a:endParaRPr sz="3500">
              <a:latin typeface="Nunito"/>
              <a:ea typeface="Nunito"/>
              <a:cs typeface="Nunito"/>
              <a:sym typeface="Nunito"/>
            </a:endParaRPr>
          </a:p>
        </p:txBody>
      </p:sp>
      <p:sp>
        <p:nvSpPr>
          <p:cNvPr id="347" name="Google Shape;347;p22"/>
          <p:cNvSpPr txBox="1"/>
          <p:nvPr>
            <p:ph idx="4294967295" type="body"/>
          </p:nvPr>
        </p:nvSpPr>
        <p:spPr>
          <a:xfrm>
            <a:off x="1388625" y="1543050"/>
            <a:ext cx="6414900" cy="2839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Thi</a:t>
            </a:r>
            <a:r>
              <a:rPr lang="en">
                <a:solidFill>
                  <a:schemeClr val="lt1"/>
                </a:solidFill>
              </a:rPr>
              <a:t>s Problem statement can be achieved with the help of 3 tables in the database, Users, photos, Likes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The users table have information of users (id, username and created at), photos table have information of photos a user have posted (id, photo_url, user_id, and created at), and likes table have information of user who have liked the photos (user id, photo id, created at)</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We need to get the count of users who have liked the each photo from Likes table,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Then the table derived from above step is left joined with the output of leftjoin on users and photos table to get the details of the user.</a:t>
            </a:r>
            <a:endParaRPr>
              <a:solidFill>
                <a:schemeClr val="lt1"/>
              </a:solidFill>
            </a:endParaRPr>
          </a:p>
          <a:p>
            <a:pPr indent="0" lvl="0" marL="914400" rtl="0" algn="l">
              <a:spcBef>
                <a:spcPts val="1200"/>
              </a:spcBef>
              <a:spcAft>
                <a:spcPts val="1200"/>
              </a:spcAft>
              <a:buNone/>
            </a:pPr>
            <a:r>
              <a:t/>
            </a:r>
            <a:endParaRPr/>
          </a:p>
        </p:txBody>
      </p:sp>
      <p:sp>
        <p:nvSpPr>
          <p:cNvPr id="348" name="Google Shape;348;p22"/>
          <p:cNvSpPr txBox="1"/>
          <p:nvPr/>
        </p:nvSpPr>
        <p:spPr>
          <a:xfrm>
            <a:off x="448875" y="886650"/>
            <a:ext cx="8294400" cy="5388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1200"/>
              </a:spcBef>
              <a:spcAft>
                <a:spcPts val="0"/>
              </a:spcAft>
              <a:buNone/>
            </a:pPr>
            <a:r>
              <a:rPr lang="en" sz="1300">
                <a:solidFill>
                  <a:schemeClr val="lt1"/>
                </a:solidFill>
                <a:latin typeface="Nunito"/>
                <a:ea typeface="Nunito"/>
                <a:cs typeface="Nunito"/>
                <a:sym typeface="Nunito"/>
              </a:rPr>
              <a:t>3.    Contest Winner Declaration:  Determine the winner of the contest and provide their details to the team.</a:t>
            </a:r>
            <a:endParaRPr sz="1300">
              <a:solidFill>
                <a:schemeClr val="lt1"/>
              </a:solidFill>
              <a:latin typeface="Nunito"/>
              <a:ea typeface="Nunito"/>
              <a:cs typeface="Nunito"/>
              <a:sym typeface="Nunito"/>
            </a:endParaRPr>
          </a:p>
          <a:p>
            <a:pPr indent="0" lvl="0" marL="0" rtl="0" algn="l">
              <a:lnSpc>
                <a:spcPct val="50000"/>
              </a:lnSpc>
              <a:spcBef>
                <a:spcPts val="1200"/>
              </a:spcBef>
              <a:spcAft>
                <a:spcPts val="1200"/>
              </a:spcAft>
              <a:buNone/>
            </a:pPr>
            <a:r>
              <a:rPr lang="en" sz="1300">
                <a:solidFill>
                  <a:schemeClr val="lt1"/>
                </a:solidFill>
                <a:latin typeface="Nunito"/>
                <a:ea typeface="Nunito"/>
                <a:cs typeface="Nunito"/>
                <a:sym typeface="Nunito"/>
              </a:rPr>
              <a:t>The user with the most likes on a single photo wins</a:t>
            </a:r>
            <a:endParaRPr sz="1300">
              <a:solidFill>
                <a:schemeClr val="lt1"/>
              </a:solidFill>
              <a:latin typeface="Nunito"/>
              <a:ea typeface="Nunito"/>
              <a:cs typeface="Nunito"/>
              <a:sym typeface="Nunito"/>
            </a:endParaRPr>
          </a:p>
        </p:txBody>
      </p:sp>
      <p:sp>
        <p:nvSpPr>
          <p:cNvPr id="349" name="Google Shape;349;p22"/>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3" name="Shape 353"/>
        <p:cNvGrpSpPr/>
        <p:nvPr/>
      </p:nvGrpSpPr>
      <p:grpSpPr>
        <a:xfrm>
          <a:off x="0" y="0"/>
          <a:ext cx="0" cy="0"/>
          <a:chOff x="0" y="0"/>
          <a:chExt cx="0" cy="0"/>
        </a:xfrm>
      </p:grpSpPr>
      <p:sp>
        <p:nvSpPr>
          <p:cNvPr id="354" name="Google Shape;354;p23"/>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55" name="Google Shape;355;p23"/>
          <p:cNvSpPr txBox="1"/>
          <p:nvPr>
            <p:ph idx="4294967295" type="body"/>
          </p:nvPr>
        </p:nvSpPr>
        <p:spPr>
          <a:xfrm>
            <a:off x="861375" y="1543050"/>
            <a:ext cx="8448600" cy="36873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chemeClr val="lt1"/>
                </a:solidFill>
              </a:rPr>
              <a:t>The SQL query used:</a:t>
            </a:r>
            <a:endParaRPr>
              <a:solidFill>
                <a:schemeClr val="lt1"/>
              </a:solidFill>
            </a:endParaRPr>
          </a:p>
          <a:p>
            <a:pPr indent="0" lvl="0" marL="914400" rtl="0" algn="l">
              <a:spcBef>
                <a:spcPts val="1200"/>
              </a:spcBef>
              <a:spcAft>
                <a:spcPts val="0"/>
              </a:spcAft>
              <a:buNone/>
            </a:pPr>
            <a:r>
              <a:rPr lang="en">
                <a:solidFill>
                  <a:schemeClr val="lt1"/>
                </a:solidFill>
              </a:rPr>
              <a:t>SELECT users.id, users.username, photos.image_url, photos.id as photo_id, l_count.like_count</a:t>
            </a:r>
            <a:endParaRPr>
              <a:solidFill>
                <a:schemeClr val="lt1"/>
              </a:solidFill>
            </a:endParaRPr>
          </a:p>
          <a:p>
            <a:pPr indent="0" lvl="0" marL="914400" rtl="0" algn="l">
              <a:spcBef>
                <a:spcPts val="1200"/>
              </a:spcBef>
              <a:spcAft>
                <a:spcPts val="0"/>
              </a:spcAft>
              <a:buNone/>
            </a:pPr>
            <a:r>
              <a:rPr lang="en">
                <a:solidFill>
                  <a:schemeClr val="lt1"/>
                </a:solidFill>
              </a:rPr>
              <a:t>FROM users</a:t>
            </a:r>
            <a:endParaRPr>
              <a:solidFill>
                <a:schemeClr val="lt1"/>
              </a:solidFill>
            </a:endParaRPr>
          </a:p>
          <a:p>
            <a:pPr indent="0" lvl="0" marL="914400" rtl="0" algn="l">
              <a:spcBef>
                <a:spcPts val="1200"/>
              </a:spcBef>
              <a:spcAft>
                <a:spcPts val="0"/>
              </a:spcAft>
              <a:buNone/>
            </a:pPr>
            <a:r>
              <a:rPr lang="en">
                <a:solidFill>
                  <a:schemeClr val="lt1"/>
                </a:solidFill>
              </a:rPr>
              <a:t>LEFT JOIN photos ON users.id = photos.user_id</a:t>
            </a:r>
            <a:endParaRPr>
              <a:solidFill>
                <a:schemeClr val="lt1"/>
              </a:solidFill>
            </a:endParaRPr>
          </a:p>
          <a:p>
            <a:pPr indent="0" lvl="0" marL="914400" rtl="0" algn="l">
              <a:spcBef>
                <a:spcPts val="1200"/>
              </a:spcBef>
              <a:spcAft>
                <a:spcPts val="0"/>
              </a:spcAft>
              <a:buNone/>
            </a:pPr>
            <a:r>
              <a:rPr lang="en">
                <a:solidFill>
                  <a:schemeClr val="lt1"/>
                </a:solidFill>
              </a:rPr>
              <a:t>LEFT JOIN (SELECT count(user_id)as like_count, photo_id FROM likes GROUP BY photo_id) as l_count ON photos.id = l_count.photo_id</a:t>
            </a:r>
            <a:endParaRPr>
              <a:solidFill>
                <a:schemeClr val="lt1"/>
              </a:solidFill>
            </a:endParaRPr>
          </a:p>
          <a:p>
            <a:pPr indent="0" lvl="0" marL="914400" rtl="0" algn="l">
              <a:spcBef>
                <a:spcPts val="1200"/>
              </a:spcBef>
              <a:spcAft>
                <a:spcPts val="0"/>
              </a:spcAft>
              <a:buNone/>
            </a:pPr>
            <a:r>
              <a:rPr lang="en">
                <a:solidFill>
                  <a:schemeClr val="lt1"/>
                </a:solidFill>
              </a:rPr>
              <a:t>ORDER BY l_count.like_count DESC</a:t>
            </a:r>
            <a:endParaRPr>
              <a:solidFill>
                <a:schemeClr val="lt1"/>
              </a:solidFill>
            </a:endParaRPr>
          </a:p>
          <a:p>
            <a:pPr indent="0" lvl="0" marL="914400" rtl="0" algn="l">
              <a:spcBef>
                <a:spcPts val="1200"/>
              </a:spcBef>
              <a:spcAft>
                <a:spcPts val="0"/>
              </a:spcAft>
              <a:buNone/>
            </a:pPr>
            <a:r>
              <a:rPr lang="en">
                <a:solidFill>
                  <a:schemeClr val="lt1"/>
                </a:solidFill>
              </a:rPr>
              <a:t>limit 0, 1;</a:t>
            </a:r>
            <a:endParaRPr>
              <a:solidFill>
                <a:schemeClr val="lt1"/>
              </a:solidFill>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356" name="Google Shape;356;p23"/>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lt1"/>
                </a:solidFill>
                <a:latin typeface="Nunito"/>
                <a:ea typeface="Nunito"/>
                <a:cs typeface="Nunito"/>
                <a:sym typeface="Nunito"/>
              </a:rPr>
              <a:t>3.    Contest Winner Declaration:  Determine the winner of the contest and provide their details to the team. The user with the most likes on a single photo wins</a:t>
            </a:r>
            <a:endParaRPr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357" name="Google Shape;357;p23"/>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1" name="Shape 361"/>
        <p:cNvGrpSpPr/>
        <p:nvPr/>
      </p:nvGrpSpPr>
      <p:grpSpPr>
        <a:xfrm>
          <a:off x="0" y="0"/>
          <a:ext cx="0" cy="0"/>
          <a:chOff x="0" y="0"/>
          <a:chExt cx="0" cy="0"/>
        </a:xfrm>
      </p:grpSpPr>
      <p:sp>
        <p:nvSpPr>
          <p:cNvPr id="362" name="Google Shape;362;p24"/>
          <p:cNvSpPr txBox="1"/>
          <p:nvPr>
            <p:ph type="title"/>
          </p:nvPr>
        </p:nvSpPr>
        <p:spPr>
          <a:xfrm>
            <a:off x="100675"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63" name="Google Shape;363;p24"/>
          <p:cNvSpPr txBox="1"/>
          <p:nvPr/>
        </p:nvSpPr>
        <p:spPr>
          <a:xfrm>
            <a:off x="475600" y="886650"/>
            <a:ext cx="8285700" cy="53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lt1"/>
                </a:solidFill>
                <a:latin typeface="Nunito"/>
                <a:ea typeface="Nunito"/>
                <a:cs typeface="Nunito"/>
                <a:sym typeface="Nunito"/>
              </a:rPr>
              <a:t>3.    Contest Winner Declaration:  Determine the winner of the contest and provide their details to the team. The user with the most likes on a single photo wins</a:t>
            </a:r>
            <a:endParaRPr sz="1300">
              <a:solidFill>
                <a:schemeClr val="lt1"/>
              </a:solidFill>
              <a:latin typeface="Nunito"/>
              <a:ea typeface="Nunito"/>
              <a:cs typeface="Nunito"/>
              <a:sym typeface="Nunito"/>
            </a:endParaRPr>
          </a:p>
          <a:p>
            <a:pPr indent="0" lvl="0" marL="91440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64" name="Google Shape;364;p24"/>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365" name="Google Shape;365;p24"/>
          <p:cNvGraphicFramePr/>
          <p:nvPr/>
        </p:nvGraphicFramePr>
        <p:xfrm>
          <a:off x="475600" y="2444600"/>
          <a:ext cx="3000000" cy="3000000"/>
        </p:xfrm>
        <a:graphic>
          <a:graphicData uri="http://schemas.openxmlformats.org/drawingml/2006/table">
            <a:tbl>
              <a:tblPr>
                <a:noFill/>
                <a:tableStyleId>{D305D17A-331C-415E-A863-6DB13A7BC1EF}</a:tableStyleId>
              </a:tblPr>
              <a:tblGrid>
                <a:gridCol w="698400"/>
                <a:gridCol w="1541800"/>
                <a:gridCol w="1720825"/>
                <a:gridCol w="1064475"/>
                <a:gridCol w="1064450"/>
              </a:tblGrid>
              <a:tr h="347275">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Image url</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Photo_id</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Like_count</a:t>
                      </a:r>
                      <a:endParaRPr sz="1300">
                        <a:solidFill>
                          <a:schemeClr val="lt1"/>
                        </a:solidFill>
                        <a:latin typeface="Nunito"/>
                        <a:ea typeface="Nunito"/>
                        <a:cs typeface="Nunito"/>
                        <a:sym typeface="Nunito"/>
                      </a:endParaRPr>
                    </a:p>
                  </a:txBody>
                  <a:tcPr marT="91425" marB="91425" marR="91425" marL="91425">
                    <a:solidFill>
                      <a:srgbClr val="76A4A4"/>
                    </a:solidFill>
                  </a:tcPr>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52</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Zack_Kemmer93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https://jarret.name</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145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48</a:t>
                      </a:r>
                      <a:endParaRPr sz="1300">
                        <a:solidFill>
                          <a:schemeClr val="lt1"/>
                        </a:solidFill>
                        <a:latin typeface="Nunito"/>
                        <a:ea typeface="Nunito"/>
                        <a:cs typeface="Nunito"/>
                        <a:sym typeface="Nunito"/>
                      </a:endParaRPr>
                    </a:p>
                  </a:txBody>
                  <a:tcPr marT="91425" marB="91425" marR="91425" marL="91425"/>
                </a:tc>
              </a:tr>
            </a:tbl>
          </a:graphicData>
        </a:graphic>
      </p:graphicFrame>
      <p:sp>
        <p:nvSpPr>
          <p:cNvPr id="366" name="Google Shape;366;p24"/>
          <p:cNvSpPr txBox="1"/>
          <p:nvPr/>
        </p:nvSpPr>
        <p:spPr>
          <a:xfrm>
            <a:off x="6565550" y="1586100"/>
            <a:ext cx="2292300" cy="284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 Winner of the contest for most likes on a single photo is person with Username “Zack_Kemmer93”</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Having Most like as 48 </a:t>
            </a:r>
            <a:r>
              <a:rPr lang="en" sz="1300">
                <a:solidFill>
                  <a:schemeClr val="dk2"/>
                </a:solidFill>
                <a:latin typeface="Nunito"/>
                <a:ea typeface="Nunito"/>
                <a:cs typeface="Nunito"/>
                <a:sym typeface="Nunito"/>
              </a:rPr>
              <a:t>achieving</a:t>
            </a:r>
            <a:r>
              <a:rPr lang="en" sz="1300">
                <a:solidFill>
                  <a:schemeClr val="dk2"/>
                </a:solidFill>
                <a:latin typeface="Nunito"/>
                <a:ea typeface="Nunito"/>
                <a:cs typeface="Nunito"/>
                <a:sym typeface="Nunito"/>
              </a:rPr>
              <a:t> the podium.</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0" name="Shape 370"/>
        <p:cNvGrpSpPr/>
        <p:nvPr/>
      </p:nvGrpSpPr>
      <p:grpSpPr>
        <a:xfrm>
          <a:off x="0" y="0"/>
          <a:ext cx="0" cy="0"/>
          <a:chOff x="0" y="0"/>
          <a:chExt cx="0" cy="0"/>
        </a:xfrm>
      </p:grpSpPr>
      <p:sp>
        <p:nvSpPr>
          <p:cNvPr id="371" name="Google Shape;371;p25"/>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72" name="Google Shape;372;p25"/>
          <p:cNvSpPr txBox="1"/>
          <p:nvPr>
            <p:ph idx="4294967295" type="body"/>
          </p:nvPr>
        </p:nvSpPr>
        <p:spPr>
          <a:xfrm>
            <a:off x="637025" y="1543050"/>
            <a:ext cx="8673000" cy="4223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The problem </a:t>
            </a:r>
            <a:r>
              <a:rPr lang="en">
                <a:solidFill>
                  <a:schemeClr val="lt1"/>
                </a:solidFill>
              </a:rPr>
              <a:t>statement can be achieved with the help of 2 tables, photo_tags, tags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We need the names of tag from tags which needed to be joined with photo_tags table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The photo_tags table have a data for the tags assigned to photo_id</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So getting count of the Photo_id’s from photo_tags for the particular tag can get the top 5 most commonly used hashtags on the platform.</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Sql query used :</a:t>
            </a:r>
            <a:endParaRPr>
              <a:solidFill>
                <a:schemeClr val="lt1"/>
              </a:solidFill>
            </a:endParaRPr>
          </a:p>
          <a:p>
            <a:pPr indent="0" lvl="0" marL="457200" rtl="0" algn="l">
              <a:spcBef>
                <a:spcPts val="1200"/>
              </a:spcBef>
              <a:spcAft>
                <a:spcPts val="0"/>
              </a:spcAft>
              <a:buNone/>
            </a:pPr>
            <a:r>
              <a:rPr lang="en">
                <a:solidFill>
                  <a:schemeClr val="lt1"/>
                </a:solidFill>
              </a:rPr>
              <a:t>SELECT photo_tags.tag_id,  tags.tag_name, Count(photo_tags.photo_id) as times_used FROM photo_tags</a:t>
            </a:r>
            <a:endParaRPr>
              <a:solidFill>
                <a:schemeClr val="lt1"/>
              </a:solidFill>
            </a:endParaRPr>
          </a:p>
          <a:p>
            <a:pPr indent="0" lvl="0" marL="457200" rtl="0" algn="l">
              <a:spcBef>
                <a:spcPts val="1200"/>
              </a:spcBef>
              <a:spcAft>
                <a:spcPts val="0"/>
              </a:spcAft>
              <a:buNone/>
            </a:pPr>
            <a:r>
              <a:rPr lang="en">
                <a:solidFill>
                  <a:schemeClr val="lt1"/>
                </a:solidFill>
              </a:rPr>
              <a:t>LEFT JOIN tags ON photo_tags.tag_id = tags.id </a:t>
            </a:r>
            <a:endParaRPr>
              <a:solidFill>
                <a:schemeClr val="lt1"/>
              </a:solidFill>
            </a:endParaRPr>
          </a:p>
          <a:p>
            <a:pPr indent="0" lvl="0" marL="457200" rtl="0" algn="l">
              <a:spcBef>
                <a:spcPts val="1200"/>
              </a:spcBef>
              <a:spcAft>
                <a:spcPts val="0"/>
              </a:spcAft>
              <a:buNone/>
            </a:pPr>
            <a:r>
              <a:rPr lang="en">
                <a:solidFill>
                  <a:schemeClr val="lt1"/>
                </a:solidFill>
              </a:rPr>
              <a:t>GROUP BY photo_tags.tag_id</a:t>
            </a:r>
            <a:endParaRPr>
              <a:solidFill>
                <a:schemeClr val="lt1"/>
              </a:solidFill>
            </a:endParaRPr>
          </a:p>
          <a:p>
            <a:pPr indent="0" lvl="0" marL="457200" rtl="0" algn="l">
              <a:spcBef>
                <a:spcPts val="1200"/>
              </a:spcBef>
              <a:spcAft>
                <a:spcPts val="0"/>
              </a:spcAft>
              <a:buNone/>
            </a:pPr>
            <a:r>
              <a:rPr lang="en">
                <a:solidFill>
                  <a:schemeClr val="lt1"/>
                </a:solidFill>
              </a:rPr>
              <a:t>ORDER BY  times_used Desc</a:t>
            </a:r>
            <a:endParaRPr>
              <a:solidFill>
                <a:schemeClr val="lt1"/>
              </a:solidFill>
            </a:endParaRPr>
          </a:p>
          <a:p>
            <a:pPr indent="0" lvl="0" marL="457200" rtl="0" algn="l">
              <a:spcBef>
                <a:spcPts val="1200"/>
              </a:spcBef>
              <a:spcAft>
                <a:spcPts val="0"/>
              </a:spcAft>
              <a:buNone/>
            </a:pPr>
            <a:r>
              <a:rPr lang="en">
                <a:solidFill>
                  <a:schemeClr val="lt1"/>
                </a:solidFill>
              </a:rPr>
              <a:t>LIMIT 0,5;</a:t>
            </a:r>
            <a:endParaRPr>
              <a:solidFill>
                <a:schemeClr val="lt1"/>
              </a:solidFill>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373" name="Google Shape;373;p25"/>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lt1"/>
                </a:solidFill>
                <a:latin typeface="Nunito"/>
                <a:ea typeface="Nunito"/>
                <a:cs typeface="Nunito"/>
                <a:sym typeface="Nunito"/>
              </a:rPr>
              <a:t>4</a:t>
            </a:r>
            <a:r>
              <a:rPr lang="en" sz="1300">
                <a:solidFill>
                  <a:schemeClr val="lt1"/>
                </a:solidFill>
                <a:latin typeface="Nunito"/>
                <a:ea typeface="Nunito"/>
                <a:cs typeface="Nunito"/>
                <a:sym typeface="Nunito"/>
              </a:rPr>
              <a:t>.    </a:t>
            </a:r>
            <a:r>
              <a:rPr lang="en" sz="1300">
                <a:solidFill>
                  <a:schemeClr val="lt1"/>
                </a:solidFill>
                <a:latin typeface="Nunito"/>
                <a:ea typeface="Nunito"/>
                <a:cs typeface="Nunito"/>
                <a:sym typeface="Nunito"/>
              </a:rPr>
              <a:t>Hashtag Research:  Identify and suggest the top five most commonly used hashtags on the platform.</a:t>
            </a:r>
            <a:endParaRPr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374" name="Google Shape;374;p25"/>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8" name="Shape 378"/>
        <p:cNvGrpSpPr/>
        <p:nvPr/>
      </p:nvGrpSpPr>
      <p:grpSpPr>
        <a:xfrm>
          <a:off x="0" y="0"/>
          <a:ext cx="0" cy="0"/>
          <a:chOff x="0" y="0"/>
          <a:chExt cx="0" cy="0"/>
        </a:xfrm>
      </p:grpSpPr>
      <p:sp>
        <p:nvSpPr>
          <p:cNvPr id="379" name="Google Shape;379;p26"/>
          <p:cNvSpPr txBox="1"/>
          <p:nvPr>
            <p:ph type="title"/>
          </p:nvPr>
        </p:nvSpPr>
        <p:spPr>
          <a:xfrm>
            <a:off x="100675"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80" name="Google Shape;380;p26"/>
          <p:cNvSpPr txBox="1"/>
          <p:nvPr/>
        </p:nvSpPr>
        <p:spPr>
          <a:xfrm>
            <a:off x="475600" y="886650"/>
            <a:ext cx="8285700" cy="53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lt1"/>
                </a:solidFill>
                <a:latin typeface="Nunito"/>
                <a:ea typeface="Nunito"/>
                <a:cs typeface="Nunito"/>
                <a:sym typeface="Nunito"/>
              </a:rPr>
              <a:t>4.    Hashtag Research:  Identify and suggest the top five most commonly used hashtags on the platform.</a:t>
            </a:r>
            <a:endParaRPr sz="1300">
              <a:solidFill>
                <a:schemeClr val="lt1"/>
              </a:solidFill>
              <a:latin typeface="Nunito"/>
              <a:ea typeface="Nunito"/>
              <a:cs typeface="Nunito"/>
              <a:sym typeface="Nunito"/>
            </a:endParaRPr>
          </a:p>
          <a:p>
            <a:pPr indent="0" lvl="0" marL="91440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81" name="Google Shape;381;p26"/>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382" name="Google Shape;382;p26"/>
          <p:cNvGraphicFramePr/>
          <p:nvPr/>
        </p:nvGraphicFramePr>
        <p:xfrm>
          <a:off x="1395275" y="1543050"/>
          <a:ext cx="3000000" cy="3000000"/>
        </p:xfrm>
        <a:graphic>
          <a:graphicData uri="http://schemas.openxmlformats.org/drawingml/2006/table">
            <a:tbl>
              <a:tblPr>
                <a:noFill/>
                <a:tableStyleId>{D305D17A-331C-415E-A863-6DB13A7BC1EF}</a:tableStyleId>
              </a:tblPr>
              <a:tblGrid>
                <a:gridCol w="698400"/>
                <a:gridCol w="1541800"/>
                <a:gridCol w="1720825"/>
              </a:tblGrid>
              <a:tr h="347275">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tag_id</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tag_name</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times_used</a:t>
                      </a:r>
                      <a:endParaRPr sz="1300">
                        <a:solidFill>
                          <a:schemeClr val="lt1"/>
                        </a:solidFill>
                        <a:latin typeface="Nunito"/>
                        <a:ea typeface="Nunito"/>
                        <a:cs typeface="Nunito"/>
                        <a:sym typeface="Nunito"/>
                      </a:endParaRPr>
                    </a:p>
                  </a:txBody>
                  <a:tcPr marT="91425" marB="91425" marR="91425" marL="91425">
                    <a:solidFill>
                      <a:srgbClr val="76A4A4"/>
                    </a:solidFill>
                  </a:tcPr>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smile</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59</a:t>
                      </a:r>
                      <a:endParaRPr sz="1300">
                        <a:solidFill>
                          <a:schemeClr val="lt1"/>
                        </a:solidFill>
                        <a:latin typeface="Nunito"/>
                        <a:ea typeface="Nunito"/>
                        <a:cs typeface="Nunito"/>
                        <a:sym typeface="Nunito"/>
                      </a:endParaRPr>
                    </a:p>
                  </a:txBody>
                  <a:tcPr marT="91425" marB="91425" marR="91425" marL="91425"/>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20</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beach</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42</a:t>
                      </a:r>
                      <a:endParaRPr sz="1300">
                        <a:solidFill>
                          <a:schemeClr val="lt1"/>
                        </a:solidFill>
                        <a:latin typeface="Nunito"/>
                        <a:ea typeface="Nunito"/>
                        <a:cs typeface="Nunito"/>
                        <a:sym typeface="Nunito"/>
                      </a:endParaRPr>
                    </a:p>
                  </a:txBody>
                  <a:tcPr marT="91425" marB="91425" marR="91425" marL="91425"/>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party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39</a:t>
                      </a:r>
                      <a:endParaRPr sz="1300">
                        <a:solidFill>
                          <a:schemeClr val="lt1"/>
                        </a:solidFill>
                        <a:latin typeface="Nunito"/>
                        <a:ea typeface="Nunito"/>
                        <a:cs typeface="Nunito"/>
                        <a:sym typeface="Nunito"/>
                      </a:endParaRPr>
                    </a:p>
                  </a:txBody>
                  <a:tcPr marT="91425" marB="91425" marR="91425" marL="91425"/>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fun</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38</a:t>
                      </a:r>
                      <a:endParaRPr sz="1300">
                        <a:solidFill>
                          <a:schemeClr val="lt1"/>
                        </a:solidFill>
                        <a:latin typeface="Nunito"/>
                        <a:ea typeface="Nunito"/>
                        <a:cs typeface="Nunito"/>
                        <a:sym typeface="Nunito"/>
                      </a:endParaRPr>
                    </a:p>
                  </a:txBody>
                  <a:tcPr marT="91425" marB="91425" marR="91425" marL="91425"/>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18</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concert</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24</a:t>
                      </a:r>
                      <a:endParaRPr sz="1300">
                        <a:solidFill>
                          <a:schemeClr val="lt1"/>
                        </a:solidFill>
                        <a:latin typeface="Nunito"/>
                        <a:ea typeface="Nunito"/>
                        <a:cs typeface="Nunito"/>
                        <a:sym typeface="Nunito"/>
                      </a:endParaRPr>
                    </a:p>
                  </a:txBody>
                  <a:tcPr marT="91425" marB="91425" marR="91425" marL="91425"/>
                </a:tc>
              </a:tr>
            </a:tbl>
          </a:graphicData>
        </a:graphic>
      </p:graphicFrame>
      <p:sp>
        <p:nvSpPr>
          <p:cNvPr id="383" name="Google Shape;383;p26"/>
          <p:cNvSpPr txBox="1"/>
          <p:nvPr/>
        </p:nvSpPr>
        <p:spPr>
          <a:xfrm>
            <a:off x="5629400" y="1543050"/>
            <a:ext cx="2292300" cy="284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These are the Hashtags which are being used for most of the times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Food and Lol are the other 2 tags which can be used </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7" name="Shape 387"/>
        <p:cNvGrpSpPr/>
        <p:nvPr/>
      </p:nvGrpSpPr>
      <p:grpSpPr>
        <a:xfrm>
          <a:off x="0" y="0"/>
          <a:ext cx="0" cy="0"/>
          <a:chOff x="0" y="0"/>
          <a:chExt cx="0" cy="0"/>
        </a:xfrm>
      </p:grpSpPr>
      <p:sp>
        <p:nvSpPr>
          <p:cNvPr id="388" name="Google Shape;388;p27"/>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89" name="Google Shape;389;p27"/>
          <p:cNvSpPr txBox="1"/>
          <p:nvPr>
            <p:ph idx="4294967295" type="body"/>
          </p:nvPr>
        </p:nvSpPr>
        <p:spPr>
          <a:xfrm>
            <a:off x="637025" y="1543050"/>
            <a:ext cx="8673000" cy="29952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The problem statement can be achieved with the help of user table </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We need to use Dayname function on created_at field and count the users, thus we will get the count of users on the particular day of the week </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SQL query used:</a:t>
            </a:r>
            <a:endParaRPr>
              <a:solidFill>
                <a:schemeClr val="lt1"/>
              </a:solidFill>
            </a:endParaRPr>
          </a:p>
          <a:p>
            <a:pPr indent="0" lvl="0" marL="457200" rtl="0" algn="l">
              <a:spcBef>
                <a:spcPts val="1200"/>
              </a:spcBef>
              <a:spcAft>
                <a:spcPts val="0"/>
              </a:spcAft>
              <a:buNone/>
            </a:pPr>
            <a:r>
              <a:rPr lang="en">
                <a:solidFill>
                  <a:schemeClr val="lt1"/>
                </a:solidFill>
              </a:rPr>
              <a:t>SELECT</a:t>
            </a:r>
            <a:r>
              <a:rPr lang="en">
                <a:solidFill>
                  <a:schemeClr val="lt1"/>
                </a:solidFill>
              </a:rPr>
              <a:t> DAYNAME(created_at) as Day, count(username) as res_count FROM users</a:t>
            </a:r>
            <a:endParaRPr>
              <a:solidFill>
                <a:schemeClr val="lt1"/>
              </a:solidFill>
            </a:endParaRPr>
          </a:p>
          <a:p>
            <a:pPr indent="0" lvl="0" marL="457200" rtl="0" algn="l">
              <a:spcBef>
                <a:spcPts val="1200"/>
              </a:spcBef>
              <a:spcAft>
                <a:spcPts val="0"/>
              </a:spcAft>
              <a:buNone/>
            </a:pPr>
            <a:r>
              <a:rPr lang="en">
                <a:solidFill>
                  <a:schemeClr val="lt1"/>
                </a:solidFill>
              </a:rPr>
              <a:t>GROUP BY Day</a:t>
            </a:r>
            <a:endParaRPr>
              <a:solidFill>
                <a:schemeClr val="lt1"/>
              </a:solidFill>
            </a:endParaRPr>
          </a:p>
          <a:p>
            <a:pPr indent="0" lvl="0" marL="457200" rtl="0" algn="l">
              <a:spcBef>
                <a:spcPts val="1200"/>
              </a:spcBef>
              <a:spcAft>
                <a:spcPts val="0"/>
              </a:spcAft>
              <a:buNone/>
            </a:pPr>
            <a:r>
              <a:rPr lang="en">
                <a:solidFill>
                  <a:schemeClr val="lt1"/>
                </a:solidFill>
              </a:rPr>
              <a:t>ORDER BY res_count DESC;</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0" lvl="0" marL="914400" rtl="0" algn="l">
              <a:spcBef>
                <a:spcPts val="1200"/>
              </a:spcBef>
              <a:spcAft>
                <a:spcPts val="1200"/>
              </a:spcAft>
              <a:buNone/>
            </a:pPr>
            <a:r>
              <a:t/>
            </a:r>
            <a:endParaRPr/>
          </a:p>
        </p:txBody>
      </p:sp>
      <p:sp>
        <p:nvSpPr>
          <p:cNvPr id="390" name="Google Shape;390;p27"/>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5.      Ad Campaign Launch:  Determine the day of the week when most users register on Instagram. Provide insights on when to schedule an ad campaign.</a:t>
            </a:r>
            <a:endParaRPr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391" name="Google Shape;391;p27"/>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5" name="Shape 395"/>
        <p:cNvGrpSpPr/>
        <p:nvPr/>
      </p:nvGrpSpPr>
      <p:grpSpPr>
        <a:xfrm>
          <a:off x="0" y="0"/>
          <a:ext cx="0" cy="0"/>
          <a:chOff x="0" y="0"/>
          <a:chExt cx="0" cy="0"/>
        </a:xfrm>
      </p:grpSpPr>
      <p:sp>
        <p:nvSpPr>
          <p:cNvPr id="396" name="Google Shape;396;p28"/>
          <p:cNvSpPr txBox="1"/>
          <p:nvPr>
            <p:ph type="title"/>
          </p:nvPr>
        </p:nvSpPr>
        <p:spPr>
          <a:xfrm>
            <a:off x="100675"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97" name="Google Shape;397;p28"/>
          <p:cNvSpPr txBox="1"/>
          <p:nvPr/>
        </p:nvSpPr>
        <p:spPr>
          <a:xfrm>
            <a:off x="475600" y="886650"/>
            <a:ext cx="8285700" cy="5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5.      Ad Campaign Launch:  Determine the day of the week when most users register on Instagram. Provide insights on when to schedule an ad campaign.</a:t>
            </a:r>
            <a:endParaRPr sz="1300">
              <a:solidFill>
                <a:schemeClr val="lt1"/>
              </a:solidFill>
              <a:latin typeface="Nunito"/>
              <a:ea typeface="Nunito"/>
              <a:cs typeface="Nunito"/>
              <a:sym typeface="Nunito"/>
            </a:endParaRPr>
          </a:p>
          <a:p>
            <a:pPr indent="0" lvl="0" marL="0" rtl="0" algn="l">
              <a:lnSpc>
                <a:spcPct val="150000"/>
              </a:lnSpc>
              <a:spcBef>
                <a:spcPts val="1200"/>
              </a:spcBef>
              <a:spcAft>
                <a:spcPts val="0"/>
              </a:spcAft>
              <a:buNone/>
            </a:pPr>
            <a:r>
              <a:t/>
            </a:r>
            <a:endParaRPr sz="1300">
              <a:solidFill>
                <a:schemeClr val="lt1"/>
              </a:solidFill>
              <a:latin typeface="Nunito"/>
              <a:ea typeface="Nunito"/>
              <a:cs typeface="Nunito"/>
              <a:sym typeface="Nunito"/>
            </a:endParaRPr>
          </a:p>
          <a:p>
            <a:pPr indent="0" lvl="0" marL="91440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98" name="Google Shape;398;p28"/>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399" name="Google Shape;399;p28"/>
          <p:cNvGraphicFramePr/>
          <p:nvPr/>
        </p:nvGraphicFramePr>
        <p:xfrm>
          <a:off x="1395275" y="1719350"/>
          <a:ext cx="3000000" cy="3000000"/>
        </p:xfrm>
        <a:graphic>
          <a:graphicData uri="http://schemas.openxmlformats.org/drawingml/2006/table">
            <a:tbl>
              <a:tblPr>
                <a:noFill/>
                <a:tableStyleId>{D305D17A-331C-415E-A863-6DB13A7BC1EF}</a:tableStyleId>
              </a:tblPr>
              <a:tblGrid>
                <a:gridCol w="1832350"/>
                <a:gridCol w="1836125"/>
              </a:tblGrid>
              <a:tr h="333825">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Day</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res_count</a:t>
                      </a:r>
                      <a:endParaRPr sz="1300">
                        <a:solidFill>
                          <a:schemeClr val="lt1"/>
                        </a:solidFill>
                        <a:latin typeface="Nunito"/>
                        <a:ea typeface="Nunito"/>
                        <a:cs typeface="Nunito"/>
                        <a:sym typeface="Nunito"/>
                      </a:endParaRPr>
                    </a:p>
                  </a:txBody>
                  <a:tcPr marT="91425" marB="91425" marR="91425" marL="91425">
                    <a:solidFill>
                      <a:srgbClr val="76A4A4"/>
                    </a:solidFill>
                  </a:tcPr>
                </a:tc>
              </a:tr>
              <a:tr h="4131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Thursday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16</a:t>
                      </a:r>
                      <a:endParaRPr sz="1300">
                        <a:solidFill>
                          <a:schemeClr val="lt1"/>
                        </a:solidFill>
                        <a:latin typeface="Nunito"/>
                        <a:ea typeface="Nunito"/>
                        <a:cs typeface="Nunito"/>
                        <a:sym typeface="Nunito"/>
                      </a:endParaRPr>
                    </a:p>
                  </a:txBody>
                  <a:tcPr marT="91425" marB="91425" marR="91425" marL="91425"/>
                </a:tc>
              </a:tr>
              <a:tr h="4077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Sunday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16</a:t>
                      </a:r>
                      <a:endParaRPr sz="1300">
                        <a:solidFill>
                          <a:schemeClr val="lt1"/>
                        </a:solidFill>
                        <a:latin typeface="Nunito"/>
                        <a:ea typeface="Nunito"/>
                        <a:cs typeface="Nunito"/>
                        <a:sym typeface="Nunito"/>
                      </a:endParaRPr>
                    </a:p>
                  </a:txBody>
                  <a:tcPr marT="91425" marB="91425" marR="91425" marL="91425"/>
                </a:tc>
              </a:tr>
              <a:tr h="4077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Friday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15</a:t>
                      </a:r>
                      <a:endParaRPr sz="1300">
                        <a:solidFill>
                          <a:schemeClr val="lt1"/>
                        </a:solidFill>
                        <a:latin typeface="Nunito"/>
                        <a:ea typeface="Nunito"/>
                        <a:cs typeface="Nunito"/>
                        <a:sym typeface="Nunito"/>
                      </a:endParaRPr>
                    </a:p>
                  </a:txBody>
                  <a:tcPr marT="91425" marB="91425" marR="91425" marL="91425"/>
                </a:tc>
              </a:tr>
              <a:tr h="4077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Tuesday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14</a:t>
                      </a:r>
                      <a:endParaRPr sz="1300">
                        <a:solidFill>
                          <a:schemeClr val="lt1"/>
                        </a:solidFill>
                        <a:latin typeface="Nunito"/>
                        <a:ea typeface="Nunito"/>
                        <a:cs typeface="Nunito"/>
                        <a:sym typeface="Nunito"/>
                      </a:endParaRPr>
                    </a:p>
                  </a:txBody>
                  <a:tcPr marT="91425" marB="91425" marR="91425" marL="91425"/>
                </a:tc>
              </a:tr>
              <a:tr h="4077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Monday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14</a:t>
                      </a:r>
                      <a:endParaRPr sz="1300">
                        <a:solidFill>
                          <a:schemeClr val="lt1"/>
                        </a:solidFill>
                        <a:latin typeface="Nunito"/>
                        <a:ea typeface="Nunito"/>
                        <a:cs typeface="Nunito"/>
                        <a:sym typeface="Nunito"/>
                      </a:endParaRPr>
                    </a:p>
                  </a:txBody>
                  <a:tcPr marT="91425" marB="91425" marR="91425" marL="91425"/>
                </a:tc>
              </a:tr>
              <a:tr h="4077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Wednesday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13</a:t>
                      </a:r>
                      <a:endParaRPr sz="1300">
                        <a:solidFill>
                          <a:schemeClr val="lt1"/>
                        </a:solidFill>
                        <a:latin typeface="Nunito"/>
                        <a:ea typeface="Nunito"/>
                        <a:cs typeface="Nunito"/>
                        <a:sym typeface="Nunito"/>
                      </a:endParaRPr>
                    </a:p>
                  </a:txBody>
                  <a:tcPr marT="91425" marB="91425" marR="91425" marL="91425"/>
                </a:tc>
              </a:tr>
              <a:tr h="4077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Saturday</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12</a:t>
                      </a:r>
                      <a:endParaRPr sz="1300">
                        <a:solidFill>
                          <a:schemeClr val="lt1"/>
                        </a:solidFill>
                        <a:latin typeface="Nunito"/>
                        <a:ea typeface="Nunito"/>
                        <a:cs typeface="Nunito"/>
                        <a:sym typeface="Nunito"/>
                      </a:endParaRPr>
                    </a:p>
                  </a:txBody>
                  <a:tcPr marT="91425" marB="91425" marR="91425" marL="91425"/>
                </a:tc>
              </a:tr>
            </a:tbl>
          </a:graphicData>
        </a:graphic>
      </p:graphicFrame>
      <p:sp>
        <p:nvSpPr>
          <p:cNvPr id="400" name="Google Shape;400;p28"/>
          <p:cNvSpPr txBox="1"/>
          <p:nvPr/>
        </p:nvSpPr>
        <p:spPr>
          <a:xfrm>
            <a:off x="5597100" y="1719350"/>
            <a:ext cx="2292300" cy="284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It is observed that Thursday and Sunday are the 2 Days which has </a:t>
            </a:r>
            <a:r>
              <a:rPr lang="en" sz="1300">
                <a:solidFill>
                  <a:schemeClr val="dk2"/>
                </a:solidFill>
                <a:latin typeface="Nunito"/>
                <a:ea typeface="Nunito"/>
                <a:cs typeface="Nunito"/>
                <a:sym typeface="Nunito"/>
              </a:rPr>
              <a:t>maximum</a:t>
            </a:r>
            <a:r>
              <a:rPr lang="en" sz="1300">
                <a:solidFill>
                  <a:schemeClr val="dk2"/>
                </a:solidFill>
                <a:latin typeface="Nunito"/>
                <a:ea typeface="Nunito"/>
                <a:cs typeface="Nunito"/>
                <a:sym typeface="Nunito"/>
              </a:rPr>
              <a:t> Number of users (16) registered on Instagram followed by Friday (15), Tuesday (14), Monday (14), Wednesday(13) and Saturday (12).</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4" name="Shape 404"/>
        <p:cNvGrpSpPr/>
        <p:nvPr/>
      </p:nvGrpSpPr>
      <p:grpSpPr>
        <a:xfrm>
          <a:off x="0" y="0"/>
          <a:ext cx="0" cy="0"/>
          <a:chOff x="0" y="0"/>
          <a:chExt cx="0" cy="0"/>
        </a:xfrm>
      </p:grpSpPr>
      <p:sp>
        <p:nvSpPr>
          <p:cNvPr id="405" name="Google Shape;405;p29"/>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Investor Metrics</a:t>
            </a:r>
            <a:endParaRPr sz="3600"/>
          </a:p>
        </p:txBody>
      </p:sp>
      <p:sp>
        <p:nvSpPr>
          <p:cNvPr id="406" name="Google Shape;406;p29"/>
          <p:cNvSpPr txBox="1"/>
          <p:nvPr>
            <p:ph idx="4294967295" type="body"/>
          </p:nvPr>
        </p:nvSpPr>
        <p:spPr>
          <a:xfrm>
            <a:off x="637025" y="1543050"/>
            <a:ext cx="8188800" cy="14592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We need 2 tables users table and photos table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We can produce the </a:t>
            </a:r>
            <a:r>
              <a:rPr lang="en">
                <a:solidFill>
                  <a:schemeClr val="lt1"/>
                </a:solidFill>
              </a:rPr>
              <a:t>output by using arithmetic operator (/) which perform division on count of the 2 tables ie  photo counts / user counts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SQL Query used:</a:t>
            </a:r>
            <a:endParaRPr>
              <a:solidFill>
                <a:schemeClr val="lt1"/>
              </a:solidFill>
            </a:endParaRPr>
          </a:p>
          <a:p>
            <a:pPr indent="0" lvl="0" marL="914400" rtl="0" algn="l">
              <a:spcBef>
                <a:spcPts val="1200"/>
              </a:spcBef>
              <a:spcAft>
                <a:spcPts val="1200"/>
              </a:spcAft>
              <a:buNone/>
            </a:pPr>
            <a:r>
              <a:rPr lang="en">
                <a:solidFill>
                  <a:schemeClr val="lt1"/>
                </a:solidFill>
              </a:rPr>
              <a:t>SELECT (SELECT COUNT(*) FROM photos) / (SELECT COUNT(*) FROM users) as ave_post;</a:t>
            </a:r>
            <a:endParaRPr>
              <a:solidFill>
                <a:schemeClr val="lt1"/>
              </a:solidFill>
            </a:endParaRPr>
          </a:p>
        </p:txBody>
      </p:sp>
      <p:sp>
        <p:nvSpPr>
          <p:cNvPr id="407" name="Google Shape;407;p29"/>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Nunito"/>
              <a:buAutoNum type="arabicPeriod"/>
            </a:pPr>
            <a:r>
              <a:rPr lang="en" sz="1300">
                <a:solidFill>
                  <a:schemeClr val="lt1"/>
                </a:solidFill>
                <a:latin typeface="Nunito"/>
                <a:ea typeface="Nunito"/>
                <a:cs typeface="Nunito"/>
                <a:sym typeface="Nunito"/>
              </a:rPr>
              <a:t>User Engagement: Your Task: Calculate the average number of posts per user on Instagram. Also, provide the total number of photos on Instagram divided by the total number of users.</a:t>
            </a:r>
            <a:endParaRPr sz="1100">
              <a:solidFill>
                <a:srgbClr val="8492A6"/>
              </a:solidFill>
              <a:highlight>
                <a:srgbClr val="FFFFFF"/>
              </a:highlight>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408" name="Google Shape;408;p29"/>
          <p:cNvSpPr txBox="1"/>
          <p:nvPr>
            <p:ph type="title"/>
          </p:nvPr>
        </p:nvSpPr>
        <p:spPr>
          <a:xfrm>
            <a:off x="4983475" y="21315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2" name="Shape 412"/>
        <p:cNvGrpSpPr/>
        <p:nvPr/>
      </p:nvGrpSpPr>
      <p:grpSpPr>
        <a:xfrm>
          <a:off x="0" y="0"/>
          <a:ext cx="0" cy="0"/>
          <a:chOff x="0" y="0"/>
          <a:chExt cx="0" cy="0"/>
        </a:xfrm>
      </p:grpSpPr>
      <p:sp>
        <p:nvSpPr>
          <p:cNvPr id="413" name="Google Shape;413;p30"/>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Investor Metrics</a:t>
            </a:r>
            <a:endParaRPr sz="3600"/>
          </a:p>
        </p:txBody>
      </p:sp>
      <p:sp>
        <p:nvSpPr>
          <p:cNvPr id="414" name="Google Shape;414;p30"/>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Nunito"/>
              <a:buAutoNum type="arabicPeriod"/>
            </a:pPr>
            <a:r>
              <a:rPr lang="en" sz="1300">
                <a:solidFill>
                  <a:schemeClr val="lt1"/>
                </a:solidFill>
                <a:latin typeface="Nunito"/>
                <a:ea typeface="Nunito"/>
                <a:cs typeface="Nunito"/>
                <a:sym typeface="Nunito"/>
              </a:rPr>
              <a:t>User Engagement: Your Task: Calculate the average number of posts per user on Instagram. Also, provide the total number of photos on Instagram divided by the total number of users.</a:t>
            </a:r>
            <a:endParaRPr sz="1100">
              <a:solidFill>
                <a:srgbClr val="8492A6"/>
              </a:solidFill>
              <a:highlight>
                <a:srgbClr val="FFFFFF"/>
              </a:highlight>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415" name="Google Shape;415;p30"/>
          <p:cNvSpPr txBox="1"/>
          <p:nvPr>
            <p:ph type="title"/>
          </p:nvPr>
        </p:nvSpPr>
        <p:spPr>
          <a:xfrm>
            <a:off x="4983475" y="21315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416" name="Google Shape;416;p30"/>
          <p:cNvGraphicFramePr/>
          <p:nvPr/>
        </p:nvGraphicFramePr>
        <p:xfrm>
          <a:off x="952500" y="2381250"/>
          <a:ext cx="3000000" cy="3000000"/>
        </p:xfrm>
        <a:graphic>
          <a:graphicData uri="http://schemas.openxmlformats.org/drawingml/2006/table">
            <a:tbl>
              <a:tblPr>
                <a:noFill/>
                <a:tableStyleId>{D305D17A-331C-415E-A863-6DB13A7BC1EF}</a:tableStyleId>
              </a:tblPr>
              <a:tblGrid>
                <a:gridCol w="3458850"/>
              </a:tblGrid>
              <a:tr h="381000">
                <a:tc>
                  <a:txBody>
                    <a:bodyPr/>
                    <a:lstStyle/>
                    <a:p>
                      <a:pPr indent="0" lvl="0" marL="0" rtl="0" algn="ctr">
                        <a:spcBef>
                          <a:spcPts val="0"/>
                        </a:spcBef>
                        <a:spcAft>
                          <a:spcPts val="0"/>
                        </a:spcAft>
                        <a:buNone/>
                      </a:pPr>
                      <a:r>
                        <a:rPr lang="en"/>
                        <a:t>ave_post</a:t>
                      </a:r>
                      <a:endParaRPr/>
                    </a:p>
                  </a:txBody>
                  <a:tcPr marT="91425" marB="91425" marR="91425" marL="91425">
                    <a:solidFill>
                      <a:srgbClr val="76A4A4"/>
                    </a:solidFill>
                  </a:tcPr>
                </a:tc>
              </a:tr>
              <a:tr h="381000">
                <a:tc>
                  <a:txBody>
                    <a:bodyPr/>
                    <a:lstStyle/>
                    <a:p>
                      <a:pPr indent="0" lvl="0" marL="0" rtl="0" algn="ctr">
                        <a:spcBef>
                          <a:spcPts val="0"/>
                        </a:spcBef>
                        <a:spcAft>
                          <a:spcPts val="0"/>
                        </a:spcAft>
                        <a:buNone/>
                      </a:pPr>
                      <a:r>
                        <a:rPr lang="en"/>
                        <a:t>2.5700</a:t>
                      </a:r>
                      <a:endParaRPr/>
                    </a:p>
                  </a:txBody>
                  <a:tcPr marT="91425" marB="91425" marR="91425" marL="91425"/>
                </a:tc>
              </a:tr>
            </a:tbl>
          </a:graphicData>
        </a:graphic>
      </p:graphicFrame>
      <p:sp>
        <p:nvSpPr>
          <p:cNvPr id="417" name="Google Shape;417;p30"/>
          <p:cNvSpPr txBox="1"/>
          <p:nvPr/>
        </p:nvSpPr>
        <p:spPr>
          <a:xfrm>
            <a:off x="5117600" y="1833575"/>
            <a:ext cx="2389800" cy="2033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Averagely 2.57 Photos are posted by the users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There are 257 photos and 100 users.</a:t>
            </a:r>
            <a:endParaRPr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1" name="Shape 421"/>
        <p:cNvGrpSpPr/>
        <p:nvPr/>
      </p:nvGrpSpPr>
      <p:grpSpPr>
        <a:xfrm>
          <a:off x="0" y="0"/>
          <a:ext cx="0" cy="0"/>
          <a:chOff x="0" y="0"/>
          <a:chExt cx="0" cy="0"/>
        </a:xfrm>
      </p:grpSpPr>
      <p:sp>
        <p:nvSpPr>
          <p:cNvPr id="422" name="Google Shape;422;p31"/>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Investor Metrics</a:t>
            </a:r>
            <a:endParaRPr sz="3600"/>
          </a:p>
        </p:txBody>
      </p:sp>
      <p:sp>
        <p:nvSpPr>
          <p:cNvPr id="423" name="Google Shape;423;p31"/>
          <p:cNvSpPr txBox="1"/>
          <p:nvPr>
            <p:ph idx="4294967295" type="body"/>
          </p:nvPr>
        </p:nvSpPr>
        <p:spPr>
          <a:xfrm>
            <a:off x="637025" y="1543050"/>
            <a:ext cx="8188800" cy="2841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This problem state can be approached with the help of 2 tables in the database users table and likes table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We can get the count of liked by the user on instagram which can be potential called as bots or dummy accounts </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SQL Query used;</a:t>
            </a:r>
            <a:endParaRPr>
              <a:solidFill>
                <a:schemeClr val="lt1"/>
              </a:solidFill>
            </a:endParaRPr>
          </a:p>
          <a:p>
            <a:pPr indent="0" lvl="0" marL="1371600" rtl="0" algn="l">
              <a:spcBef>
                <a:spcPts val="1200"/>
              </a:spcBef>
              <a:spcAft>
                <a:spcPts val="0"/>
              </a:spcAft>
              <a:buNone/>
            </a:pPr>
            <a:r>
              <a:rPr lang="en">
                <a:solidFill>
                  <a:schemeClr val="lt1"/>
                </a:solidFill>
              </a:rPr>
              <a:t>SELECT users.id, users.username, COUNT(likes.photo_id) as have_liked FROM users</a:t>
            </a:r>
            <a:endParaRPr>
              <a:solidFill>
                <a:schemeClr val="lt1"/>
              </a:solidFill>
            </a:endParaRPr>
          </a:p>
          <a:p>
            <a:pPr indent="0" lvl="0" marL="1371600" rtl="0" algn="l">
              <a:spcBef>
                <a:spcPts val="1200"/>
              </a:spcBef>
              <a:spcAft>
                <a:spcPts val="0"/>
              </a:spcAft>
              <a:buNone/>
            </a:pPr>
            <a:r>
              <a:rPr lang="en">
                <a:solidFill>
                  <a:schemeClr val="lt1"/>
                </a:solidFill>
              </a:rPr>
              <a:t>LEFT JOIN likes ON users.id = likes.user_id </a:t>
            </a:r>
            <a:endParaRPr>
              <a:solidFill>
                <a:schemeClr val="lt1"/>
              </a:solidFill>
            </a:endParaRPr>
          </a:p>
          <a:p>
            <a:pPr indent="0" lvl="0" marL="1371600" rtl="0" algn="l">
              <a:spcBef>
                <a:spcPts val="1200"/>
              </a:spcBef>
              <a:spcAft>
                <a:spcPts val="0"/>
              </a:spcAft>
              <a:buNone/>
            </a:pPr>
            <a:r>
              <a:rPr lang="en">
                <a:solidFill>
                  <a:schemeClr val="lt1"/>
                </a:solidFill>
              </a:rPr>
              <a:t>GROUP By users.id</a:t>
            </a:r>
            <a:endParaRPr>
              <a:solidFill>
                <a:schemeClr val="lt1"/>
              </a:solidFill>
            </a:endParaRPr>
          </a:p>
          <a:p>
            <a:pPr indent="0" lvl="0" marL="1371600" rtl="0" algn="l">
              <a:spcBef>
                <a:spcPts val="1200"/>
              </a:spcBef>
              <a:spcAft>
                <a:spcPts val="1200"/>
              </a:spcAft>
              <a:buNone/>
            </a:pPr>
            <a:r>
              <a:rPr lang="en">
                <a:solidFill>
                  <a:schemeClr val="lt1"/>
                </a:solidFill>
              </a:rPr>
              <a:t>HAVING have_liked = 257;</a:t>
            </a:r>
            <a:endParaRPr>
              <a:solidFill>
                <a:schemeClr val="lt1"/>
              </a:solidFill>
            </a:endParaRPr>
          </a:p>
        </p:txBody>
      </p:sp>
      <p:sp>
        <p:nvSpPr>
          <p:cNvPr id="424" name="Google Shape;424;p31"/>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lt1"/>
                </a:solidFill>
                <a:latin typeface="Nunito"/>
                <a:ea typeface="Nunito"/>
                <a:cs typeface="Nunito"/>
                <a:sym typeface="Nunito"/>
              </a:rPr>
              <a:t>2.    </a:t>
            </a:r>
            <a:r>
              <a:rPr lang="en" sz="1300">
                <a:solidFill>
                  <a:schemeClr val="lt1"/>
                </a:solidFill>
                <a:latin typeface="Nunito"/>
                <a:ea typeface="Nunito"/>
                <a:cs typeface="Nunito"/>
                <a:sym typeface="Nunito"/>
              </a:rPr>
              <a:t>Bots &amp; Fake Accounts: Identify users (potential bots) who have liked every single photo on the site, as this is not typically possible for a normal use</a:t>
            </a:r>
            <a:r>
              <a:rPr lang="en" sz="1300">
                <a:solidFill>
                  <a:schemeClr val="lt1"/>
                </a:solidFill>
                <a:latin typeface="Nunito"/>
                <a:ea typeface="Nunito"/>
                <a:cs typeface="Nunito"/>
                <a:sym typeface="Nunito"/>
              </a:rPr>
              <a:t>r.</a:t>
            </a:r>
            <a:endParaRPr sz="1300">
              <a:solidFill>
                <a:schemeClr val="lt1"/>
              </a:solidFill>
              <a:latin typeface="Nunito"/>
              <a:ea typeface="Nunito"/>
              <a:cs typeface="Nunito"/>
              <a:sym typeface="Nunito"/>
            </a:endParaRPr>
          </a:p>
        </p:txBody>
      </p:sp>
      <p:sp>
        <p:nvSpPr>
          <p:cNvPr id="425" name="Google Shape;425;p31"/>
          <p:cNvSpPr txBox="1"/>
          <p:nvPr>
            <p:ph type="title"/>
          </p:nvPr>
        </p:nvSpPr>
        <p:spPr>
          <a:xfrm>
            <a:off x="4983475" y="21315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Content	</a:t>
            </a:r>
            <a:endParaRPr/>
          </a:p>
        </p:txBody>
      </p:sp>
      <p:sp>
        <p:nvSpPr>
          <p:cNvPr id="284" name="Google Shape;284;p14"/>
          <p:cNvSpPr txBox="1"/>
          <p:nvPr>
            <p:ph idx="1" type="body"/>
          </p:nvPr>
        </p:nvSpPr>
        <p:spPr>
          <a:xfrm>
            <a:off x="1388550" y="2702700"/>
            <a:ext cx="6366900" cy="1111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sz="1800"/>
              <a:t>Project Description </a:t>
            </a:r>
            <a:endParaRPr sz="1800"/>
          </a:p>
          <a:p>
            <a:pPr indent="-308610" lvl="0" marL="457200" rtl="0" algn="l">
              <a:spcBef>
                <a:spcPts val="0"/>
              </a:spcBef>
              <a:spcAft>
                <a:spcPts val="0"/>
              </a:spcAft>
              <a:buSzPct val="100000"/>
              <a:buChar char="●"/>
            </a:pPr>
            <a:r>
              <a:rPr lang="en" sz="1800"/>
              <a:t>Tech Stack used </a:t>
            </a:r>
            <a:endParaRPr sz="1800"/>
          </a:p>
          <a:p>
            <a:pPr indent="-308610" lvl="0" marL="457200" rtl="0" algn="l">
              <a:spcBef>
                <a:spcPts val="0"/>
              </a:spcBef>
              <a:spcAft>
                <a:spcPts val="0"/>
              </a:spcAft>
              <a:buSzPct val="100000"/>
              <a:buChar char="●"/>
            </a:pPr>
            <a:r>
              <a:rPr lang="en" sz="1800"/>
              <a:t>Approach</a:t>
            </a:r>
            <a:endParaRPr sz="1800"/>
          </a:p>
          <a:p>
            <a:pPr indent="-308610" lvl="0" marL="457200" rtl="0" algn="l">
              <a:spcBef>
                <a:spcPts val="0"/>
              </a:spcBef>
              <a:spcAft>
                <a:spcPts val="0"/>
              </a:spcAft>
              <a:buSzPct val="100000"/>
              <a:buChar char="●"/>
            </a:pPr>
            <a:r>
              <a:rPr lang="en" sz="1800"/>
              <a:t>Insights </a:t>
            </a:r>
            <a:endParaRPr sz="1800"/>
          </a:p>
          <a:p>
            <a:pPr indent="-308610" lvl="0" marL="457200" rtl="0" algn="l">
              <a:spcBef>
                <a:spcPts val="0"/>
              </a:spcBef>
              <a:spcAft>
                <a:spcPts val="0"/>
              </a:spcAft>
              <a:buSzPct val="100000"/>
              <a:buChar char="●"/>
            </a:pPr>
            <a:r>
              <a:rPr lang="en" sz="1800"/>
              <a:t>Results </a:t>
            </a:r>
            <a:endParaRPr sz="1800"/>
          </a:p>
        </p:txBody>
      </p:sp>
      <p:sp>
        <p:nvSpPr>
          <p:cNvPr id="285" name="Google Shape;285;p14"/>
          <p:cNvSpPr txBox="1"/>
          <p:nvPr/>
        </p:nvSpPr>
        <p:spPr>
          <a:xfrm>
            <a:off x="2885950" y="1489250"/>
            <a:ext cx="619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9" name="Shape 429"/>
        <p:cNvGrpSpPr/>
        <p:nvPr/>
      </p:nvGrpSpPr>
      <p:grpSpPr>
        <a:xfrm>
          <a:off x="0" y="0"/>
          <a:ext cx="0" cy="0"/>
          <a:chOff x="0" y="0"/>
          <a:chExt cx="0" cy="0"/>
        </a:xfrm>
      </p:grpSpPr>
      <p:sp>
        <p:nvSpPr>
          <p:cNvPr id="430" name="Google Shape;430;p32"/>
          <p:cNvSpPr txBox="1"/>
          <p:nvPr>
            <p:ph type="title"/>
          </p:nvPr>
        </p:nvSpPr>
        <p:spPr>
          <a:xfrm>
            <a:off x="11030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Investor Metrics</a:t>
            </a:r>
            <a:endParaRPr sz="3600"/>
          </a:p>
        </p:txBody>
      </p:sp>
      <p:sp>
        <p:nvSpPr>
          <p:cNvPr id="431" name="Google Shape;431;p32"/>
          <p:cNvSpPr txBox="1"/>
          <p:nvPr/>
        </p:nvSpPr>
        <p:spPr>
          <a:xfrm>
            <a:off x="475600" y="886650"/>
            <a:ext cx="8350200" cy="6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2.    Bots &amp; Fake Accounts: Identify users (potential bots) who have liked every single photo on the site, as this is not typically possible for a normal user.</a:t>
            </a:r>
            <a:endParaRPr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432" name="Google Shape;432;p32"/>
          <p:cNvSpPr txBox="1"/>
          <p:nvPr>
            <p:ph type="title"/>
          </p:nvPr>
        </p:nvSpPr>
        <p:spPr>
          <a:xfrm>
            <a:off x="4983475" y="21315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433" name="Google Shape;433;p32"/>
          <p:cNvGraphicFramePr/>
          <p:nvPr/>
        </p:nvGraphicFramePr>
        <p:xfrm>
          <a:off x="561675" y="1543050"/>
          <a:ext cx="3000000" cy="3000000"/>
        </p:xfrm>
        <a:graphic>
          <a:graphicData uri="http://schemas.openxmlformats.org/drawingml/2006/table">
            <a:tbl>
              <a:tblPr>
                <a:noFill/>
                <a:tableStyleId>{D305D17A-331C-415E-A863-6DB13A7BC1EF}</a:tableStyleId>
              </a:tblPr>
              <a:tblGrid>
                <a:gridCol w="822025"/>
                <a:gridCol w="1930375"/>
                <a:gridCol w="1134100"/>
              </a:tblGrid>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have_liked</a:t>
                      </a:r>
                      <a:endParaRPr sz="1300">
                        <a:solidFill>
                          <a:schemeClr val="lt1"/>
                        </a:solidFill>
                        <a:latin typeface="Nunito"/>
                        <a:ea typeface="Nunito"/>
                        <a:cs typeface="Nunito"/>
                        <a:sym typeface="Nunito"/>
                      </a:endParaRPr>
                    </a:p>
                  </a:txBody>
                  <a:tcPr marT="91425" marB="91425" marR="91425" marL="91425">
                    <a:solidFill>
                      <a:srgbClr val="76A4A4"/>
                    </a:solidFill>
                  </a:tcPr>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Aniya_Hackett</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Jaclyn81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Rocio33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Maxwell.Halvorson</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36</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Ollie_Ledner37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41</a:t>
                      </a:r>
                      <a:endParaRPr sz="1300">
                        <a:solidFill>
                          <a:schemeClr val="lt1"/>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Mckenna17</a:t>
                      </a:r>
                      <a:endParaRPr sz="1300">
                        <a:solidFill>
                          <a:schemeClr val="lt1"/>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54</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Duane60</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434" name="Google Shape;434;p32"/>
          <p:cNvGraphicFramePr/>
          <p:nvPr/>
        </p:nvGraphicFramePr>
        <p:xfrm>
          <a:off x="4871075" y="1543050"/>
          <a:ext cx="3000000" cy="3000000"/>
        </p:xfrm>
        <a:graphic>
          <a:graphicData uri="http://schemas.openxmlformats.org/drawingml/2006/table">
            <a:tbl>
              <a:tblPr>
                <a:noFill/>
                <a:tableStyleId>{D305D17A-331C-415E-A863-6DB13A7BC1EF}</a:tableStyleId>
              </a:tblPr>
              <a:tblGrid>
                <a:gridCol w="725200"/>
                <a:gridCol w="2091750"/>
                <a:gridCol w="1069550"/>
              </a:tblGrid>
              <a:tr h="1524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have_liked</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76A4A4"/>
                    </a:solidFill>
                  </a:tcPr>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Julien_Schmidt</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66</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Mike.Auer39</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Nia_Haag</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Leslie67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76</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Janelle.Nikolaus81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91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Bethany20</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257</a:t>
                      </a:r>
                      <a:endParaRPr sz="1300">
                        <a:solidFill>
                          <a:schemeClr val="lt1"/>
                        </a:solidFill>
                        <a:latin typeface="Nunito"/>
                        <a:ea typeface="Nunito"/>
                        <a:cs typeface="Nunito"/>
                        <a:sym typeface="Nunito"/>
                      </a:endParaRPr>
                    </a:p>
                  </a:txBody>
                  <a:tcPr marT="91425" marB="91425" marR="91425" marL="91425"/>
                </a:tc>
              </a:tr>
            </a:tbl>
          </a:graphicData>
        </a:graphic>
      </p:graphicFrame>
      <p:sp>
        <p:nvSpPr>
          <p:cNvPr id="435" name="Google Shape;435;p32"/>
          <p:cNvSpPr txBox="1"/>
          <p:nvPr/>
        </p:nvSpPr>
        <p:spPr>
          <a:xfrm>
            <a:off x="4779800" y="4469900"/>
            <a:ext cx="384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These users can be potentially  bots or dummies</a:t>
            </a:r>
            <a:endParaRPr sz="1300">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9" name="Shape 439"/>
        <p:cNvGrpSpPr/>
        <p:nvPr/>
      </p:nvGrpSpPr>
      <p:grpSpPr>
        <a:xfrm>
          <a:off x="0" y="0"/>
          <a:ext cx="0" cy="0"/>
          <a:chOff x="0" y="0"/>
          <a:chExt cx="0" cy="0"/>
        </a:xfrm>
      </p:grpSpPr>
      <p:sp>
        <p:nvSpPr>
          <p:cNvPr id="440" name="Google Shape;440;p33"/>
          <p:cNvSpPr txBox="1"/>
          <p:nvPr>
            <p:ph type="title"/>
          </p:nvPr>
        </p:nvSpPr>
        <p:spPr>
          <a:xfrm>
            <a:off x="2068350" y="1879500"/>
            <a:ext cx="5007300" cy="138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88625" y="772725"/>
            <a:ext cx="63669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Project Description	</a:t>
            </a:r>
            <a:endParaRPr sz="3600"/>
          </a:p>
        </p:txBody>
      </p:sp>
      <p:sp>
        <p:nvSpPr>
          <p:cNvPr id="291" name="Google Shape;291;p15"/>
          <p:cNvSpPr txBox="1"/>
          <p:nvPr>
            <p:ph idx="1" type="body"/>
          </p:nvPr>
        </p:nvSpPr>
        <p:spPr>
          <a:xfrm>
            <a:off x="1388625" y="1543050"/>
            <a:ext cx="6414900" cy="22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revolves around the user Analytics for Instagram and derive trends while answering the questions for oldest users, number of inactive users, user with most likes, </a:t>
            </a:r>
            <a:r>
              <a:rPr lang="en"/>
              <a:t>hashtag</a:t>
            </a:r>
            <a:r>
              <a:rPr lang="en"/>
              <a:t> researching, launching ad campaign, user engagement and details about bots and fake accounts.</a:t>
            </a:r>
            <a:br>
              <a:rPr lang="en"/>
            </a:br>
            <a:br>
              <a:rPr lang="en"/>
            </a:br>
            <a:r>
              <a:rPr lang="en"/>
              <a:t>These stats are important for a company to analyze for better user engagement, thus it becomes a crucial task for Data Analyst.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88625" y="772725"/>
            <a:ext cx="63669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Tech stack used</a:t>
            </a:r>
            <a:r>
              <a:rPr lang="en" sz="3600"/>
              <a:t>	</a:t>
            </a:r>
            <a:endParaRPr sz="3600"/>
          </a:p>
        </p:txBody>
      </p:sp>
      <p:sp>
        <p:nvSpPr>
          <p:cNvPr id="297" name="Google Shape;297;p16"/>
          <p:cNvSpPr txBox="1"/>
          <p:nvPr>
            <p:ph idx="1" type="body"/>
          </p:nvPr>
        </p:nvSpPr>
        <p:spPr>
          <a:xfrm>
            <a:off x="1388625" y="1543050"/>
            <a:ext cx="6414900" cy="22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set used was relatively </a:t>
            </a:r>
            <a:r>
              <a:rPr lang="en"/>
              <a:t>small and objective of the project was suitable to achieve with MySQL</a:t>
            </a:r>
            <a:br>
              <a:rPr lang="en"/>
            </a:br>
            <a:br>
              <a:rPr lang="en"/>
            </a:br>
            <a:r>
              <a:rPr lang="en"/>
              <a:t>Softwares used:</a:t>
            </a:r>
            <a:endParaRPr/>
          </a:p>
          <a:p>
            <a:pPr indent="-311150" lvl="0" marL="457200" rtl="0" algn="l">
              <a:spcBef>
                <a:spcPts val="1200"/>
              </a:spcBef>
              <a:spcAft>
                <a:spcPts val="0"/>
              </a:spcAft>
              <a:buSzPts val="1300"/>
              <a:buAutoNum type="arabicPeriod"/>
            </a:pPr>
            <a:r>
              <a:rPr lang="en"/>
              <a:t> MySQL Workbench 8.0 Community Edition</a:t>
            </a:r>
            <a:endParaRPr/>
          </a:p>
          <a:p>
            <a:pPr indent="-311150" lvl="0" marL="457200" rtl="0" algn="l">
              <a:spcBef>
                <a:spcPts val="0"/>
              </a:spcBef>
              <a:spcAft>
                <a:spcPts val="0"/>
              </a:spcAft>
              <a:buSzPts val="1300"/>
              <a:buAutoNum type="arabicPeriod"/>
            </a:pPr>
            <a:r>
              <a:rPr lang="en"/>
              <a:t>MySQL Community Server 8.3.0 Innovation</a:t>
            </a:r>
            <a:endParaRPr/>
          </a:p>
          <a:p>
            <a:pPr indent="0" lvl="0" marL="45720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48750"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03" name="Google Shape;303;p17"/>
          <p:cNvSpPr txBox="1"/>
          <p:nvPr>
            <p:ph idx="4294967295" type="body"/>
          </p:nvPr>
        </p:nvSpPr>
        <p:spPr>
          <a:xfrm>
            <a:off x="1388625" y="1543050"/>
            <a:ext cx="6414900" cy="21495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This Problem statement can be achieved from a single table from entire database i.e users table </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Users table have 2 Important fields which are useful</a:t>
            </a:r>
            <a:endParaRPr>
              <a:solidFill>
                <a:schemeClr val="lt1"/>
              </a:solidFill>
            </a:endParaRPr>
          </a:p>
          <a:p>
            <a:pPr indent="-311150" lvl="1" marL="914400" rtl="0" algn="l">
              <a:spcBef>
                <a:spcPts val="0"/>
              </a:spcBef>
              <a:spcAft>
                <a:spcPts val="0"/>
              </a:spcAft>
              <a:buClr>
                <a:schemeClr val="lt1"/>
              </a:buClr>
              <a:buSzPts val="1300"/>
              <a:buAutoNum type="alphaLcPeriod"/>
            </a:pPr>
            <a:r>
              <a:rPr lang="en" sz="1300">
                <a:solidFill>
                  <a:schemeClr val="lt1"/>
                </a:solidFill>
              </a:rPr>
              <a:t>Username </a:t>
            </a:r>
            <a:endParaRPr sz="1300">
              <a:solidFill>
                <a:schemeClr val="lt1"/>
              </a:solidFill>
            </a:endParaRPr>
          </a:p>
          <a:p>
            <a:pPr indent="-311150" lvl="1" marL="914400" rtl="0" algn="l">
              <a:spcBef>
                <a:spcPts val="0"/>
              </a:spcBef>
              <a:spcAft>
                <a:spcPts val="0"/>
              </a:spcAft>
              <a:buClr>
                <a:schemeClr val="lt1"/>
              </a:buClr>
              <a:buSzPts val="1300"/>
              <a:buAutoNum type="alphaLcPeriod"/>
            </a:pPr>
            <a:r>
              <a:rPr lang="en" sz="1300">
                <a:solidFill>
                  <a:schemeClr val="lt1"/>
                </a:solidFill>
              </a:rPr>
              <a:t> created_at </a:t>
            </a:r>
            <a:endParaRPr sz="1300">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The SQL query used:</a:t>
            </a:r>
            <a:endParaRPr>
              <a:solidFill>
                <a:schemeClr val="lt1"/>
              </a:solidFill>
            </a:endParaRPr>
          </a:p>
          <a:p>
            <a:pPr indent="0" lvl="0" marL="914400" rtl="0" algn="l">
              <a:spcBef>
                <a:spcPts val="1200"/>
              </a:spcBef>
              <a:spcAft>
                <a:spcPts val="1200"/>
              </a:spcAft>
              <a:buNone/>
            </a:pPr>
            <a:r>
              <a:rPr lang="en">
                <a:solidFill>
                  <a:schemeClr val="lt1"/>
                </a:solidFill>
              </a:rPr>
              <a:t>SELECT id, username, created_at FROM users</a:t>
            </a:r>
            <a:br>
              <a:rPr lang="en">
                <a:solidFill>
                  <a:schemeClr val="lt1"/>
                </a:solidFill>
              </a:rPr>
            </a:br>
            <a:r>
              <a:rPr lang="en">
                <a:solidFill>
                  <a:schemeClr val="lt1"/>
                </a:solidFill>
              </a:rPr>
              <a:t>ORDER BY  created_at asc LIMIT 0,5;</a:t>
            </a:r>
            <a:endParaRPr/>
          </a:p>
        </p:txBody>
      </p:sp>
      <p:sp>
        <p:nvSpPr>
          <p:cNvPr id="304" name="Google Shape;304;p17"/>
          <p:cNvSpPr txBox="1"/>
          <p:nvPr/>
        </p:nvSpPr>
        <p:spPr>
          <a:xfrm>
            <a:off x="475600" y="886650"/>
            <a:ext cx="7198800" cy="537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Font typeface="Nunito"/>
              <a:buAutoNum type="arabicPeriod"/>
            </a:pPr>
            <a:r>
              <a:rPr lang="en" sz="1300">
                <a:solidFill>
                  <a:schemeClr val="lt1"/>
                </a:solidFill>
                <a:latin typeface="Nunito"/>
                <a:ea typeface="Nunito"/>
                <a:cs typeface="Nunito"/>
                <a:sym typeface="Nunito"/>
              </a:rPr>
              <a:t>Loyal User Reward:  Identify the five oldest users on Instagram from the provided database.</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05" name="Google Shape;305;p17"/>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00675" y="-76000"/>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11" name="Google Shape;311;p18"/>
          <p:cNvSpPr txBox="1"/>
          <p:nvPr/>
        </p:nvSpPr>
        <p:spPr>
          <a:xfrm>
            <a:off x="475600" y="886650"/>
            <a:ext cx="7198800" cy="537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Font typeface="Nunito"/>
              <a:buAutoNum type="arabicPeriod"/>
            </a:pPr>
            <a:r>
              <a:rPr lang="en" sz="1300">
                <a:solidFill>
                  <a:schemeClr val="lt1"/>
                </a:solidFill>
                <a:latin typeface="Nunito"/>
                <a:ea typeface="Nunito"/>
                <a:cs typeface="Nunito"/>
                <a:sym typeface="Nunito"/>
              </a:rPr>
              <a:t>Loyal User Reward:  Identify the five oldest users on Instagram from the provided database.</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12" name="Google Shape;312;p18"/>
          <p:cNvSpPr txBox="1"/>
          <p:nvPr>
            <p:ph type="title"/>
          </p:nvPr>
        </p:nvSpPr>
        <p:spPr>
          <a:xfrm>
            <a:off x="2793700" y="279500"/>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313" name="Google Shape;313;p18"/>
          <p:cNvGraphicFramePr/>
          <p:nvPr/>
        </p:nvGraphicFramePr>
        <p:xfrm>
          <a:off x="999825" y="1562250"/>
          <a:ext cx="3000000" cy="3000000"/>
        </p:xfrm>
        <a:graphic>
          <a:graphicData uri="http://schemas.openxmlformats.org/drawingml/2006/table">
            <a:tbl>
              <a:tblPr>
                <a:noFill/>
                <a:tableStyleId>{D305D17A-331C-415E-A863-6DB13A7BC1EF}</a:tableStyleId>
              </a:tblPr>
              <a:tblGrid>
                <a:gridCol w="1050750"/>
                <a:gridCol w="1780100"/>
                <a:gridCol w="2124900"/>
              </a:tblGrid>
              <a:tr h="347275">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lnB cap="flat" cmpd="sng" w="9525">
                      <a:solidFill>
                        <a:srgbClr val="FFFF00"/>
                      </a:solidFill>
                      <a:prstDash val="solid"/>
                      <a:round/>
                      <a:headEnd len="sm" w="sm" type="none"/>
                      <a:tailEnd len="sm" w="sm" type="none"/>
                    </a:lnB>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lnB cap="flat" cmpd="sng" w="9525">
                      <a:solidFill>
                        <a:srgbClr val="FFFF00"/>
                      </a:solidFill>
                      <a:prstDash val="solid"/>
                      <a:round/>
                      <a:headEnd len="sm" w="sm" type="none"/>
                      <a:tailEnd len="sm" w="sm" type="none"/>
                    </a:lnB>
                    <a:solidFill>
                      <a:srgbClr val="76A4A4"/>
                    </a:solidFill>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created_at</a:t>
                      </a:r>
                      <a:endParaRPr sz="1300">
                        <a:solidFill>
                          <a:schemeClr val="lt1"/>
                        </a:solidFill>
                        <a:latin typeface="Nunito"/>
                        <a:ea typeface="Nunito"/>
                        <a:cs typeface="Nunito"/>
                        <a:sym typeface="Nunito"/>
                      </a:endParaRPr>
                    </a:p>
                  </a:txBody>
                  <a:tcPr marT="91425" marB="91425" marR="91425" marL="91425">
                    <a:lnB cap="flat" cmpd="sng" w="9525">
                      <a:solidFill>
                        <a:srgbClr val="FFFF00"/>
                      </a:solidFill>
                      <a:prstDash val="solid"/>
                      <a:round/>
                      <a:headEnd len="sm" w="sm" type="none"/>
                      <a:tailEnd len="sm" w="sm" type="none"/>
                    </a:lnB>
                    <a:solidFill>
                      <a:srgbClr val="76A4A4"/>
                    </a:solidFill>
                  </a:tcPr>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80</a:t>
                      </a:r>
                      <a:endParaRPr sz="1300">
                        <a:solidFill>
                          <a:schemeClr val="lt1"/>
                        </a:solidFill>
                        <a:latin typeface="Nunito"/>
                        <a:ea typeface="Nunito"/>
                        <a:cs typeface="Nunito"/>
                        <a:sym typeface="Nunito"/>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Darby_Herzog</a:t>
                      </a:r>
                      <a:endParaRPr sz="1300">
                        <a:solidFill>
                          <a:schemeClr val="lt1"/>
                        </a:solidFill>
                        <a:latin typeface="Nunito"/>
                        <a:ea typeface="Nunito"/>
                        <a:cs typeface="Nunito"/>
                        <a:sym typeface="Nunito"/>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2016-05-06 00:14:21</a:t>
                      </a:r>
                      <a:endParaRPr sz="1300">
                        <a:solidFill>
                          <a:schemeClr val="lt1"/>
                        </a:solidFill>
                        <a:latin typeface="Nunito"/>
                        <a:ea typeface="Nunito"/>
                        <a:cs typeface="Nunito"/>
                        <a:sym typeface="Nunito"/>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67</a:t>
                      </a:r>
                      <a:endParaRPr sz="1300">
                        <a:solidFill>
                          <a:schemeClr val="lt1"/>
                        </a:solidFill>
                        <a:latin typeface="Nunito"/>
                        <a:ea typeface="Nunito"/>
                        <a:cs typeface="Nunito"/>
                        <a:sym typeface="Nunito"/>
                      </a:endParaRPr>
                    </a:p>
                  </a:txBody>
                  <a:tcPr marT="91425" marB="91425" marR="91425" marL="91425">
                    <a:lnT cap="flat" cmpd="sng" w="9525">
                      <a:solidFill>
                        <a:srgbClr val="FFFF00"/>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Emilio_Bernier52</a:t>
                      </a:r>
                      <a:endParaRPr sz="1300">
                        <a:solidFill>
                          <a:schemeClr val="lt1"/>
                        </a:solidFill>
                        <a:latin typeface="Nunito"/>
                        <a:ea typeface="Nunito"/>
                        <a:cs typeface="Nunito"/>
                        <a:sym typeface="Nunito"/>
                      </a:endParaRPr>
                    </a:p>
                  </a:txBody>
                  <a:tcPr marT="91425" marB="91425" marR="91425" marL="91425">
                    <a:lnT cap="flat" cmpd="sng" w="9525">
                      <a:solidFill>
                        <a:srgbClr val="FFFF00"/>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2016-05-06 13:04:30</a:t>
                      </a:r>
                      <a:endParaRPr sz="1300">
                        <a:solidFill>
                          <a:schemeClr val="lt1"/>
                        </a:solidFill>
                        <a:latin typeface="Nunito"/>
                        <a:ea typeface="Nunito"/>
                        <a:cs typeface="Nunito"/>
                        <a:sym typeface="Nunito"/>
                      </a:endParaRPr>
                    </a:p>
                  </a:txBody>
                  <a:tcPr marT="91425" marB="91425" marR="91425" marL="91425">
                    <a:lnT cap="flat" cmpd="sng" w="9525">
                      <a:solidFill>
                        <a:srgbClr val="FFFF00"/>
                      </a:solidFill>
                      <a:prstDash val="solid"/>
                      <a:round/>
                      <a:headEnd len="sm" w="sm" type="none"/>
                      <a:tailEnd len="sm" w="sm" type="none"/>
                    </a:lnT>
                  </a:tcPr>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63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Elenor88</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2016-05-08 01:30:41</a:t>
                      </a:r>
                      <a:endParaRPr sz="1300">
                        <a:solidFill>
                          <a:schemeClr val="lt1"/>
                        </a:solidFill>
                        <a:latin typeface="Nunito"/>
                        <a:ea typeface="Nunito"/>
                        <a:cs typeface="Nunito"/>
                        <a:sym typeface="Nunito"/>
                      </a:endParaRPr>
                    </a:p>
                  </a:txBody>
                  <a:tcPr marT="91425" marB="91425" marR="91425" marL="91425"/>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95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Nicole71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2016-05-09 17:30:22</a:t>
                      </a:r>
                      <a:endParaRPr sz="1300">
                        <a:solidFill>
                          <a:schemeClr val="lt1"/>
                        </a:solidFill>
                        <a:latin typeface="Nunito"/>
                        <a:ea typeface="Nunito"/>
                        <a:cs typeface="Nunito"/>
                        <a:sym typeface="Nunito"/>
                      </a:endParaRPr>
                    </a:p>
                  </a:txBody>
                  <a:tcPr marT="91425" marB="91425" marR="91425" marL="91425"/>
                </a:tc>
              </a:tr>
              <a:tr h="4653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38</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Jordyn.Jacobson2</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2016-05-14 07:56:26</a:t>
                      </a:r>
                      <a:endParaRPr sz="1300">
                        <a:solidFill>
                          <a:schemeClr val="lt1"/>
                        </a:solidFill>
                        <a:latin typeface="Nunito"/>
                        <a:ea typeface="Nunito"/>
                        <a:cs typeface="Nunito"/>
                        <a:sym typeface="Nunito"/>
                      </a:endParaRPr>
                    </a:p>
                  </a:txBody>
                  <a:tcPr marT="91425" marB="91425" marR="91425" marL="91425"/>
                </a:tc>
              </a:tr>
            </a:tbl>
          </a:graphicData>
        </a:graphic>
      </p:graphicFrame>
      <p:sp>
        <p:nvSpPr>
          <p:cNvPr id="314" name="Google Shape;314;p18"/>
          <p:cNvSpPr txBox="1"/>
          <p:nvPr/>
        </p:nvSpPr>
        <p:spPr>
          <a:xfrm>
            <a:off x="6329300" y="1586100"/>
            <a:ext cx="2528700" cy="2873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These are the 5 users which are oldest users on the instagram database.</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All have created their account in May 2016.</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There is some interesting facts about the User highlighted, in further slides which could be decisive.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8" name="Shape 318"/>
        <p:cNvGrpSpPr/>
        <p:nvPr/>
      </p:nvGrpSpPr>
      <p:grpSpPr>
        <a:xfrm>
          <a:off x="0" y="0"/>
          <a:ext cx="0" cy="0"/>
          <a:chOff x="0" y="0"/>
          <a:chExt cx="0" cy="0"/>
        </a:xfrm>
      </p:grpSpPr>
      <p:sp>
        <p:nvSpPr>
          <p:cNvPr id="319" name="Google Shape;319;p19"/>
          <p:cNvSpPr txBox="1"/>
          <p:nvPr>
            <p:ph type="title"/>
          </p:nvPr>
        </p:nvSpPr>
        <p:spPr>
          <a:xfrm>
            <a:off x="52625" y="-76775"/>
            <a:ext cx="5007300" cy="136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20" name="Google Shape;320;p19"/>
          <p:cNvSpPr txBox="1"/>
          <p:nvPr>
            <p:ph idx="4294967295" type="body"/>
          </p:nvPr>
        </p:nvSpPr>
        <p:spPr>
          <a:xfrm>
            <a:off x="1388625" y="1543050"/>
            <a:ext cx="6414900" cy="4009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This Problem statement can be achieved from a two tables from entire database i.e users table and photos table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The fields important are </a:t>
            </a:r>
            <a:endParaRPr>
              <a:solidFill>
                <a:schemeClr val="lt1"/>
              </a:solidFill>
            </a:endParaRPr>
          </a:p>
          <a:p>
            <a:pPr indent="-311150" lvl="1" marL="914400" rtl="0" algn="l">
              <a:spcBef>
                <a:spcPts val="0"/>
              </a:spcBef>
              <a:spcAft>
                <a:spcPts val="0"/>
              </a:spcAft>
              <a:buClr>
                <a:schemeClr val="lt1"/>
              </a:buClr>
              <a:buSzPts val="1300"/>
              <a:buAutoNum type="alphaLcPeriod"/>
            </a:pPr>
            <a:r>
              <a:rPr lang="en" sz="1300">
                <a:solidFill>
                  <a:schemeClr val="lt1"/>
                </a:solidFill>
              </a:rPr>
              <a:t>Username from user table</a:t>
            </a:r>
            <a:endParaRPr sz="1300">
              <a:solidFill>
                <a:schemeClr val="lt1"/>
              </a:solidFill>
            </a:endParaRPr>
          </a:p>
          <a:p>
            <a:pPr indent="-311150" lvl="1" marL="914400" rtl="0" algn="l">
              <a:spcBef>
                <a:spcPts val="0"/>
              </a:spcBef>
              <a:spcAft>
                <a:spcPts val="0"/>
              </a:spcAft>
              <a:buClr>
                <a:schemeClr val="lt1"/>
              </a:buClr>
              <a:buSzPts val="1300"/>
              <a:buAutoNum type="alphaLcPeriod"/>
            </a:pPr>
            <a:r>
              <a:rPr lang="en" sz="1300">
                <a:solidFill>
                  <a:schemeClr val="lt1"/>
                </a:solidFill>
              </a:rPr>
              <a:t>Imageurl from photos table</a:t>
            </a:r>
            <a:endParaRPr sz="1300">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In the photos table we have the data of Images posted by each user, having specific photo id for each user. Hence we can find the inactive users by joining with left join thus we will get the users who haven’t posted any photo yet </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SQL Query used:</a:t>
            </a:r>
            <a:endParaRPr>
              <a:solidFill>
                <a:schemeClr val="lt1"/>
              </a:solidFill>
            </a:endParaRPr>
          </a:p>
          <a:p>
            <a:pPr indent="0" lvl="0" marL="1371600" rtl="0" algn="l">
              <a:lnSpc>
                <a:spcPct val="50000"/>
              </a:lnSpc>
              <a:spcBef>
                <a:spcPts val="1200"/>
              </a:spcBef>
              <a:spcAft>
                <a:spcPts val="0"/>
              </a:spcAft>
              <a:buNone/>
            </a:pPr>
            <a:r>
              <a:rPr lang="en">
                <a:solidFill>
                  <a:schemeClr val="lt1"/>
                </a:solidFill>
              </a:rPr>
              <a:t>SELECT users.id, users.username, photos.image_url </a:t>
            </a:r>
            <a:endParaRPr>
              <a:solidFill>
                <a:schemeClr val="lt1"/>
              </a:solidFill>
            </a:endParaRPr>
          </a:p>
          <a:p>
            <a:pPr indent="0" lvl="0" marL="1371600" rtl="0" algn="l">
              <a:lnSpc>
                <a:spcPct val="50000"/>
              </a:lnSpc>
              <a:spcBef>
                <a:spcPts val="1200"/>
              </a:spcBef>
              <a:spcAft>
                <a:spcPts val="0"/>
              </a:spcAft>
              <a:buNone/>
            </a:pPr>
            <a:r>
              <a:rPr lang="en">
                <a:solidFill>
                  <a:schemeClr val="lt1"/>
                </a:solidFill>
              </a:rPr>
              <a:t>FROM user</a:t>
            </a:r>
            <a:endParaRPr>
              <a:solidFill>
                <a:schemeClr val="lt1"/>
              </a:solidFill>
            </a:endParaRPr>
          </a:p>
          <a:p>
            <a:pPr indent="0" lvl="0" marL="1371600" rtl="0" algn="l">
              <a:lnSpc>
                <a:spcPct val="50000"/>
              </a:lnSpc>
              <a:spcBef>
                <a:spcPts val="1200"/>
              </a:spcBef>
              <a:spcAft>
                <a:spcPts val="0"/>
              </a:spcAft>
              <a:buNone/>
            </a:pPr>
            <a:r>
              <a:rPr lang="en">
                <a:solidFill>
                  <a:schemeClr val="lt1"/>
                </a:solidFill>
              </a:rPr>
              <a:t>LEFT JOIN photos ON users.id = photos.user_id </a:t>
            </a:r>
            <a:endParaRPr>
              <a:solidFill>
                <a:schemeClr val="lt1"/>
              </a:solidFill>
            </a:endParaRPr>
          </a:p>
          <a:p>
            <a:pPr indent="0" lvl="0" marL="1371600" rtl="0" algn="l">
              <a:lnSpc>
                <a:spcPct val="50000"/>
              </a:lnSpc>
              <a:spcBef>
                <a:spcPts val="1200"/>
              </a:spcBef>
              <a:spcAft>
                <a:spcPts val="0"/>
              </a:spcAft>
              <a:buNone/>
            </a:pPr>
            <a:r>
              <a:rPr lang="en">
                <a:solidFill>
                  <a:schemeClr val="lt1"/>
                </a:solidFill>
              </a:rPr>
              <a:t>WHERE Image_url IS NULL;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21" name="Google Shape;321;p19"/>
          <p:cNvSpPr txBox="1"/>
          <p:nvPr/>
        </p:nvSpPr>
        <p:spPr>
          <a:xfrm>
            <a:off x="475600" y="886650"/>
            <a:ext cx="8285700" cy="5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lt1"/>
                </a:solidFill>
                <a:latin typeface="Nunito"/>
                <a:ea typeface="Nunito"/>
                <a:cs typeface="Nunito"/>
                <a:sym typeface="Nunito"/>
              </a:rPr>
              <a:t>2.      Inactive User Engagement: Identify users who have never posted a single photo on Instagram.</a:t>
            </a:r>
            <a:endParaRPr sz="1300">
              <a:solidFill>
                <a:schemeClr val="lt1"/>
              </a:solidFill>
              <a:latin typeface="Nunito"/>
              <a:ea typeface="Nunito"/>
              <a:cs typeface="Nunito"/>
              <a:sym typeface="Nunito"/>
            </a:endParaRPr>
          </a:p>
          <a:p>
            <a:pPr indent="0" lvl="0" marL="914400" rtl="0" algn="l">
              <a:lnSpc>
                <a:spcPct val="115000"/>
              </a:lnSpc>
              <a:spcBef>
                <a:spcPts val="1200"/>
              </a:spcBef>
              <a:spcAft>
                <a:spcPts val="0"/>
              </a:spcAft>
              <a:buNone/>
            </a:pPr>
            <a:r>
              <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lt1"/>
              </a:solidFill>
              <a:latin typeface="Nunito"/>
              <a:ea typeface="Nunito"/>
              <a:cs typeface="Nunito"/>
              <a:sym typeface="Nunito"/>
            </a:endParaRPr>
          </a:p>
        </p:txBody>
      </p:sp>
      <p:sp>
        <p:nvSpPr>
          <p:cNvPr id="322" name="Google Shape;322;p19"/>
          <p:cNvSpPr txBox="1"/>
          <p:nvPr>
            <p:ph type="title"/>
          </p:nvPr>
        </p:nvSpPr>
        <p:spPr>
          <a:xfrm>
            <a:off x="2755250" y="269875"/>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Approach</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10300" y="-103475"/>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28" name="Google Shape;328;p20"/>
          <p:cNvSpPr txBox="1"/>
          <p:nvPr/>
        </p:nvSpPr>
        <p:spPr>
          <a:xfrm>
            <a:off x="475600" y="886650"/>
            <a:ext cx="8210100" cy="5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lt1"/>
                </a:solidFill>
                <a:latin typeface="Nunito"/>
                <a:ea typeface="Nunito"/>
                <a:cs typeface="Nunito"/>
                <a:sym typeface="Nunito"/>
              </a:rPr>
              <a:t>2.    </a:t>
            </a:r>
            <a:r>
              <a:rPr lang="en" sz="1300">
                <a:solidFill>
                  <a:schemeClr val="lt1"/>
                </a:solidFill>
                <a:latin typeface="Nunito"/>
                <a:ea typeface="Nunito"/>
                <a:cs typeface="Nunito"/>
                <a:sym typeface="Nunito"/>
              </a:rPr>
              <a:t>Inactive User Engagement: Identify users who have never posted a single photo on Instagram.</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29" name="Google Shape;329;p20"/>
          <p:cNvSpPr txBox="1"/>
          <p:nvPr>
            <p:ph type="title"/>
          </p:nvPr>
        </p:nvSpPr>
        <p:spPr>
          <a:xfrm>
            <a:off x="2793700" y="252025"/>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330" name="Google Shape;330;p20"/>
          <p:cNvGraphicFramePr/>
          <p:nvPr/>
        </p:nvGraphicFramePr>
        <p:xfrm>
          <a:off x="475600" y="1424550"/>
          <a:ext cx="3000000" cy="3000000"/>
        </p:xfrm>
        <a:graphic>
          <a:graphicData uri="http://schemas.openxmlformats.org/drawingml/2006/table">
            <a:tbl>
              <a:tblPr>
                <a:noFill/>
                <a:tableStyleId>{D305D17A-331C-415E-A863-6DB13A7BC1EF}</a:tableStyleId>
              </a:tblPr>
              <a:tblGrid>
                <a:gridCol w="784925"/>
                <a:gridCol w="1815700"/>
                <a:gridCol w="1065800"/>
              </a:tblGrid>
              <a:tr h="4102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Image URl</a:t>
                      </a:r>
                      <a:endParaRPr sz="1300">
                        <a:solidFill>
                          <a:schemeClr val="lt1"/>
                        </a:solidFill>
                        <a:latin typeface="Nunito"/>
                        <a:ea typeface="Nunito"/>
                        <a:cs typeface="Nunito"/>
                        <a:sym typeface="Nunito"/>
                      </a:endParaRPr>
                    </a:p>
                  </a:txBody>
                  <a:tcPr marT="91425" marB="91425" marR="91425" marL="91425">
                    <a:solidFill>
                      <a:srgbClr val="76A4A4"/>
                    </a:solidFill>
                  </a:tcPr>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Aniya_Hackett</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Kasandra_Homenick</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14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Jaclyn81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Rocio33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Maxwell.Halvorson</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25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Tierra.Trantow</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34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Pearl7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bl>
          </a:graphicData>
        </a:graphic>
      </p:graphicFrame>
      <p:graphicFrame>
        <p:nvGraphicFramePr>
          <p:cNvPr id="331" name="Google Shape;331;p20"/>
          <p:cNvGraphicFramePr/>
          <p:nvPr/>
        </p:nvGraphicFramePr>
        <p:xfrm>
          <a:off x="4572000" y="1424550"/>
          <a:ext cx="3000000" cy="3000000"/>
        </p:xfrm>
        <a:graphic>
          <a:graphicData uri="http://schemas.openxmlformats.org/drawingml/2006/table">
            <a:tbl>
              <a:tblPr>
                <a:noFill/>
                <a:tableStyleId>{D305D17A-331C-415E-A863-6DB13A7BC1EF}</a:tableStyleId>
              </a:tblPr>
              <a:tblGrid>
                <a:gridCol w="1034925"/>
                <a:gridCol w="1700800"/>
                <a:gridCol w="1097025"/>
              </a:tblGrid>
              <a:tr h="4102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Image URl</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4A4"/>
                    </a:solidFill>
                  </a:tcPr>
                </a:tc>
              </a:tr>
              <a:tr h="38095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36</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Ollie_Ledner37</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41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Mckenna17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45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David.Osinski47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49</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Morgan.Kassulke</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Linnea59</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Duane60</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57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Julien_Schmidt</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158350" y="-103475"/>
            <a:ext cx="5007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Marketing</a:t>
            </a:r>
            <a:endParaRPr sz="3600"/>
          </a:p>
        </p:txBody>
      </p:sp>
      <p:sp>
        <p:nvSpPr>
          <p:cNvPr id="337" name="Google Shape;337;p21"/>
          <p:cNvSpPr txBox="1"/>
          <p:nvPr/>
        </p:nvSpPr>
        <p:spPr>
          <a:xfrm>
            <a:off x="475600" y="886650"/>
            <a:ext cx="8210100" cy="5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lt1"/>
                </a:solidFill>
                <a:latin typeface="Nunito"/>
                <a:ea typeface="Nunito"/>
                <a:cs typeface="Nunito"/>
                <a:sym typeface="Nunito"/>
              </a:rPr>
              <a:t>2.    Inactive User Engagement: Identify users who have never posted a single photo on Instagram.</a:t>
            </a:r>
            <a:endParaRPr sz="1300">
              <a:solidFill>
                <a:schemeClr val="lt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38" name="Google Shape;338;p21"/>
          <p:cNvSpPr txBox="1"/>
          <p:nvPr>
            <p:ph type="title"/>
          </p:nvPr>
        </p:nvSpPr>
        <p:spPr>
          <a:xfrm>
            <a:off x="2803300" y="252025"/>
            <a:ext cx="2562600" cy="6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Insights</a:t>
            </a:r>
            <a:endParaRPr sz="1900"/>
          </a:p>
        </p:txBody>
      </p:sp>
      <p:graphicFrame>
        <p:nvGraphicFramePr>
          <p:cNvPr id="339" name="Google Shape;339;p21"/>
          <p:cNvGraphicFramePr/>
          <p:nvPr/>
        </p:nvGraphicFramePr>
        <p:xfrm>
          <a:off x="475600" y="1424550"/>
          <a:ext cx="3000000" cy="3000000"/>
        </p:xfrm>
        <a:graphic>
          <a:graphicData uri="http://schemas.openxmlformats.org/drawingml/2006/table">
            <a:tbl>
              <a:tblPr>
                <a:noFill/>
                <a:tableStyleId>{D305D17A-331C-415E-A863-6DB13A7BC1EF}</a:tableStyleId>
              </a:tblPr>
              <a:tblGrid>
                <a:gridCol w="784925"/>
                <a:gridCol w="1815700"/>
                <a:gridCol w="1065800"/>
              </a:tblGrid>
              <a:tr h="4102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Image URl</a:t>
                      </a:r>
                      <a:endParaRPr sz="1300">
                        <a:solidFill>
                          <a:schemeClr val="lt1"/>
                        </a:solidFill>
                        <a:latin typeface="Nunito"/>
                        <a:ea typeface="Nunito"/>
                        <a:cs typeface="Nunito"/>
                        <a:sym typeface="Nunito"/>
                      </a:endParaRPr>
                    </a:p>
                  </a:txBody>
                  <a:tcPr marT="91425" marB="91425" marR="91425" marL="91425">
                    <a:solidFill>
                      <a:srgbClr val="76A4A4"/>
                    </a:solidFill>
                  </a:tcPr>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66</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Mike.Auer39</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sz="1300">
                        <a:solidFill>
                          <a:schemeClr val="lt1"/>
                        </a:solidFill>
                        <a:latin typeface="Nunito"/>
                        <a:ea typeface="Nunito"/>
                        <a:cs typeface="Nunito"/>
                        <a:sym typeface="Nunito"/>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68</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Franco_Keebler64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Nia_Haag</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74</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Hulda.Macejkovic</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75</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Leslie67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76</a:t>
                      </a:r>
                      <a:endParaRPr sz="1300">
                        <a:solidFill>
                          <a:schemeClr val="lt1"/>
                        </a:solidFill>
                        <a:latin typeface="Nunito"/>
                        <a:ea typeface="Nunito"/>
                        <a:cs typeface="Nunito"/>
                        <a:sym typeface="Nunito"/>
                      </a:endParaRPr>
                    </a:p>
                  </a:txBody>
                  <a:tcPr marT="91425" marB="91425" marR="91425" marL="91425">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Janelle.Nikolaus81</a:t>
                      </a:r>
                      <a:endParaRPr sz="1300">
                        <a:solidFill>
                          <a:schemeClr val="lt1"/>
                        </a:solidFill>
                        <a:latin typeface="Nunito"/>
                        <a:ea typeface="Nunito"/>
                        <a:cs typeface="Nunito"/>
                        <a:sym typeface="Nunito"/>
                      </a:endParaRPr>
                    </a:p>
                  </a:txBody>
                  <a:tcPr marT="91425" marB="91425" marR="91425" marL="91425">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lnB cap="flat" cmpd="sng" w="9525">
                      <a:solidFill>
                        <a:srgbClr val="FFFF00"/>
                      </a:solidFill>
                      <a:prstDash val="solid"/>
                      <a:round/>
                      <a:headEnd len="sm" w="sm" type="none"/>
                      <a:tailEnd len="sm" w="sm" type="none"/>
                    </a:lnB>
                  </a:tcPr>
                </a:tc>
              </a:tr>
              <a:tr h="3725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80</a:t>
                      </a:r>
                      <a:endParaRPr sz="1300">
                        <a:solidFill>
                          <a:schemeClr val="lt1"/>
                        </a:solidFill>
                        <a:latin typeface="Nunito"/>
                        <a:ea typeface="Nunito"/>
                        <a:cs typeface="Nunito"/>
                        <a:sym typeface="Nunito"/>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Darby_Herzog</a:t>
                      </a:r>
                      <a:endParaRPr sz="1300">
                        <a:solidFill>
                          <a:schemeClr val="lt1"/>
                        </a:solidFill>
                        <a:latin typeface="Nunito"/>
                        <a:ea typeface="Nunito"/>
                        <a:cs typeface="Nunito"/>
                        <a:sym typeface="Nunito"/>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bl>
          </a:graphicData>
        </a:graphic>
      </p:graphicFrame>
      <p:graphicFrame>
        <p:nvGraphicFramePr>
          <p:cNvPr id="340" name="Google Shape;340;p21"/>
          <p:cNvGraphicFramePr/>
          <p:nvPr/>
        </p:nvGraphicFramePr>
        <p:xfrm>
          <a:off x="4572000" y="1424550"/>
          <a:ext cx="3000000" cy="3000000"/>
        </p:xfrm>
        <a:graphic>
          <a:graphicData uri="http://schemas.openxmlformats.org/drawingml/2006/table">
            <a:tbl>
              <a:tblPr>
                <a:noFill/>
                <a:tableStyleId>{D305D17A-331C-415E-A863-6DB13A7BC1EF}</a:tableStyleId>
              </a:tblPr>
              <a:tblGrid>
                <a:gridCol w="1078275"/>
                <a:gridCol w="1922300"/>
                <a:gridCol w="992750"/>
              </a:tblGrid>
              <a:tr h="410225">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ID</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username</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76A4A4"/>
                    </a:solidFill>
                  </a:tcPr>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Image URl</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4A4"/>
                    </a:solidFill>
                  </a:tcPr>
                </a:tc>
              </a:tr>
              <a:tr h="38095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81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Esther.Zulauf61</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83</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Bartholome.Bernhard</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89</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Jessyca_West</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90</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Esmeralda.Mraz57</a:t>
                      </a:r>
                      <a:endParaRPr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Nunito"/>
                          <a:ea typeface="Nunito"/>
                          <a:cs typeface="Nunito"/>
                          <a:sym typeface="Nunito"/>
                        </a:rPr>
                        <a:t>Null</a:t>
                      </a:r>
                      <a:endParaRPr/>
                    </a:p>
                  </a:txBody>
                  <a:tcPr marT="91425" marB="91425" marR="91425" marL="91425"/>
                </a:tc>
              </a:tr>
            </a:tbl>
          </a:graphicData>
        </a:graphic>
      </p:graphicFrame>
      <p:sp>
        <p:nvSpPr>
          <p:cNvPr id="341" name="Google Shape;341;p21"/>
          <p:cNvSpPr txBox="1"/>
          <p:nvPr/>
        </p:nvSpPr>
        <p:spPr>
          <a:xfrm>
            <a:off x="4587800" y="3589875"/>
            <a:ext cx="39774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These are the users who haven’t </a:t>
            </a:r>
            <a:r>
              <a:rPr lang="en" sz="1300">
                <a:solidFill>
                  <a:schemeClr val="dk2"/>
                </a:solidFill>
                <a:latin typeface="Nunito"/>
                <a:ea typeface="Nunito"/>
                <a:cs typeface="Nunito"/>
                <a:sym typeface="Nunito"/>
              </a:rPr>
              <a:t>posted</a:t>
            </a:r>
            <a:r>
              <a:rPr lang="en" sz="1300">
                <a:solidFill>
                  <a:schemeClr val="dk2"/>
                </a:solidFill>
                <a:latin typeface="Nunito"/>
                <a:ea typeface="Nunito"/>
                <a:cs typeface="Nunito"/>
                <a:sym typeface="Nunito"/>
              </a:rPr>
              <a:t> a single photo on Instagram or who have posted it and deleted it Later.</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Highlighted user is also in the list of oldest user, so he/she might not be consider for </a:t>
            </a:r>
            <a:r>
              <a:rPr lang="en" sz="1300">
                <a:solidFill>
                  <a:schemeClr val="dk2"/>
                </a:solidFill>
                <a:latin typeface="Nunito"/>
                <a:ea typeface="Nunito"/>
                <a:cs typeface="Nunito"/>
                <a:sym typeface="Nunito"/>
              </a:rPr>
              <a:t>loyalty</a:t>
            </a:r>
            <a:r>
              <a:rPr lang="en" sz="1300">
                <a:solidFill>
                  <a:schemeClr val="dk2"/>
                </a:solidFill>
                <a:latin typeface="Nunito"/>
                <a:ea typeface="Nunito"/>
                <a:cs typeface="Nunito"/>
                <a:sym typeface="Nunito"/>
              </a:rPr>
              <a:t> rewards</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