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8" roundtripDataSignature="AMtx7mgGfMQzPHyXI9Tf1CucwQNX0EVf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642201-2FA6-4B57-8398-C5EBB92FA793}">
  <a:tblStyle styleId="{9C642201-2FA6-4B57-8398-C5EBB92FA7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1"/>
          <p:cNvSpPr/>
          <p:nvPr>
            <p:ph idx="2" type="pic"/>
          </p:nvPr>
        </p:nvSpPr>
        <p:spPr>
          <a:xfrm>
            <a:off x="1792288" y="612775"/>
            <a:ext cx="5486400" cy="4114800"/>
          </a:xfrm>
          <a:prstGeom prst="rect">
            <a:avLst/>
          </a:prstGeom>
          <a:noFill/>
          <a:ln>
            <a:noFill/>
          </a:ln>
        </p:spPr>
      </p:sp>
      <p:sp>
        <p:nvSpPr>
          <p:cNvPr id="64" name="Google Shape;64;p5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31.png"/><Relationship Id="rId5" Type="http://schemas.openxmlformats.org/officeDocument/2006/relationships/hyperlink" Target="https://drive.google.com/file/d/1-h7s-MPDxD-VvfQCr2Ddhc1UaDpzG_sG/view?usp=sharing" TargetMode="External"/><Relationship Id="rId6" Type="http://schemas.openxmlformats.org/officeDocument/2006/relationships/hyperlink" Target="https://docs.google.com/spreadsheets/d/1awGASVxmphRevsXIlDgg-n84YZ2Af5KH/edit?usp=sharing&amp;ouid=117046160201599489244&amp;rtpof=true&amp;sd=tru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0.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8.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2.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0.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8.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83" name="Shape 83"/>
        <p:cNvGrpSpPr/>
        <p:nvPr/>
      </p:nvGrpSpPr>
      <p:grpSpPr>
        <a:xfrm>
          <a:off x="0" y="0"/>
          <a:ext cx="0" cy="0"/>
          <a:chOff x="0" y="0"/>
          <a:chExt cx="0" cy="0"/>
        </a:xfrm>
      </p:grpSpPr>
      <p:grpSp>
        <p:nvGrpSpPr>
          <p:cNvPr id="84" name="Google Shape;84;p1"/>
          <p:cNvGrpSpPr/>
          <p:nvPr/>
        </p:nvGrpSpPr>
        <p:grpSpPr>
          <a:xfrm>
            <a:off x="1028700" y="1642464"/>
            <a:ext cx="6286542" cy="7018582"/>
            <a:chOff x="0" y="0"/>
            <a:chExt cx="8382055" cy="9358110"/>
          </a:xfrm>
        </p:grpSpPr>
        <p:sp>
          <p:nvSpPr>
            <p:cNvPr id="85" name="Google Shape;85;p1"/>
            <p:cNvSpPr/>
            <p:nvPr/>
          </p:nvSpPr>
          <p:spPr>
            <a:xfrm>
              <a:off x="0" y="0"/>
              <a:ext cx="8382055" cy="8951710"/>
            </a:xfrm>
            <a:custGeom>
              <a:rect b="b" l="l" r="r" t="t"/>
              <a:pathLst>
                <a:path extrusionOk="0" h="8951710" w="8382055">
                  <a:moveTo>
                    <a:pt x="0" y="0"/>
                  </a:moveTo>
                  <a:lnTo>
                    <a:pt x="8382055" y="0"/>
                  </a:lnTo>
                  <a:lnTo>
                    <a:pt x="8382055" y="8951710"/>
                  </a:lnTo>
                  <a:lnTo>
                    <a:pt x="0" y="8951710"/>
                  </a:lnTo>
                  <a:lnTo>
                    <a:pt x="0" y="0"/>
                  </a:lnTo>
                  <a:close/>
                </a:path>
              </a:pathLst>
            </a:custGeom>
            <a:blipFill rotWithShape="1">
              <a:blip r:embed="rId3">
                <a:alphaModFix/>
              </a:blip>
              <a:stretch>
                <a:fillRect b="0" l="0" r="0" t="0"/>
              </a:stretch>
            </a:blipFill>
            <a:ln>
              <a:noFill/>
            </a:ln>
          </p:spPr>
        </p:sp>
        <p:sp>
          <p:nvSpPr>
            <p:cNvPr id="86" name="Google Shape;86;p1"/>
            <p:cNvSpPr/>
            <p:nvPr/>
          </p:nvSpPr>
          <p:spPr>
            <a:xfrm>
              <a:off x="0" y="5461621"/>
              <a:ext cx="3308473" cy="3896489"/>
            </a:xfrm>
            <a:custGeom>
              <a:rect b="b" l="l" r="r" t="t"/>
              <a:pathLst>
                <a:path extrusionOk="0" h="3896489" w="3308473">
                  <a:moveTo>
                    <a:pt x="0" y="0"/>
                  </a:moveTo>
                  <a:lnTo>
                    <a:pt x="3308473" y="0"/>
                  </a:lnTo>
                  <a:lnTo>
                    <a:pt x="3308473" y="3896489"/>
                  </a:lnTo>
                  <a:lnTo>
                    <a:pt x="0" y="3896489"/>
                  </a:lnTo>
                  <a:lnTo>
                    <a:pt x="0" y="0"/>
                  </a:lnTo>
                  <a:close/>
                </a:path>
              </a:pathLst>
            </a:custGeom>
            <a:blipFill rotWithShape="1">
              <a:blip r:embed="rId4">
                <a:alphaModFix/>
              </a:blip>
              <a:stretch>
                <a:fillRect b="0" l="0" r="0" t="0"/>
              </a:stretch>
            </a:blipFill>
            <a:ln>
              <a:noFill/>
            </a:ln>
          </p:spPr>
        </p:sp>
      </p:grpSp>
      <p:grpSp>
        <p:nvGrpSpPr>
          <p:cNvPr id="87" name="Google Shape;87;p1"/>
          <p:cNvGrpSpPr/>
          <p:nvPr/>
        </p:nvGrpSpPr>
        <p:grpSpPr>
          <a:xfrm>
            <a:off x="8225865" y="3267869"/>
            <a:ext cx="9033435" cy="4942197"/>
            <a:chOff x="0" y="-9525"/>
            <a:chExt cx="12044580" cy="6589595"/>
          </a:xfrm>
        </p:grpSpPr>
        <p:sp>
          <p:nvSpPr>
            <p:cNvPr id="88" name="Google Shape;88;p1"/>
            <p:cNvSpPr txBox="1"/>
            <p:nvPr/>
          </p:nvSpPr>
          <p:spPr>
            <a:xfrm>
              <a:off x="0" y="-9525"/>
              <a:ext cx="12044580" cy="3260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414042"/>
                  </a:solidFill>
                  <a:latin typeface="Arial"/>
                  <a:ea typeface="Arial"/>
                  <a:cs typeface="Arial"/>
                  <a:sym typeface="Arial"/>
                </a:rPr>
                <a:t>Bank Loan Case Study</a:t>
              </a:r>
              <a:endParaRPr/>
            </a:p>
          </p:txBody>
        </p:sp>
        <p:sp>
          <p:nvSpPr>
            <p:cNvPr id="89" name="Google Shape;89;p1"/>
            <p:cNvSpPr txBox="1"/>
            <p:nvPr/>
          </p:nvSpPr>
          <p:spPr>
            <a:xfrm>
              <a:off x="0" y="3805670"/>
              <a:ext cx="10246800" cy="277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414042"/>
                  </a:solidFill>
                  <a:latin typeface="Arial"/>
                  <a:ea typeface="Arial"/>
                  <a:cs typeface="Arial"/>
                  <a:sym typeface="Arial"/>
                </a:rPr>
                <a:t>By, Pranav Jadhav</a:t>
              </a:r>
              <a:endParaRPr b="0" i="0" sz="2600" u="none" cap="none" strike="noStrike">
                <a:solidFill>
                  <a:srgbClr val="414042"/>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600" u="none" cap="none" strike="noStrike">
                <a:solidFill>
                  <a:srgbClr val="414042"/>
                </a:solidFill>
                <a:latin typeface="Arial"/>
                <a:ea typeface="Arial"/>
                <a:cs typeface="Arial"/>
                <a:sym typeface="Arial"/>
              </a:endParaRPr>
            </a:p>
            <a:p>
              <a:pPr indent="0" lvl="0" marL="0" marR="0" rtl="0" algn="l">
                <a:lnSpc>
                  <a:spcPct val="140000"/>
                </a:lnSpc>
                <a:spcBef>
                  <a:spcPts val="0"/>
                </a:spcBef>
                <a:spcAft>
                  <a:spcPts val="0"/>
                </a:spcAft>
                <a:buNone/>
              </a:pPr>
              <a:r>
                <a:rPr b="0" i="0" lang="en-US" sz="2600" u="sng" cap="none" strike="noStrike">
                  <a:solidFill>
                    <a:schemeClr val="hlink"/>
                  </a:solidFill>
                  <a:latin typeface="Arial"/>
                  <a:ea typeface="Arial"/>
                  <a:cs typeface="Arial"/>
                  <a:sym typeface="Arial"/>
                  <a:hlinkClick r:id="rId5"/>
                </a:rPr>
                <a:t>video presentation</a:t>
              </a:r>
              <a:endParaRPr b="0" i="0" sz="2600" u="none" cap="none" strike="noStrike">
                <a:solidFill>
                  <a:srgbClr val="414042"/>
                </a:solidFill>
                <a:latin typeface="Arial"/>
                <a:ea typeface="Arial"/>
                <a:cs typeface="Arial"/>
                <a:sym typeface="Arial"/>
              </a:endParaRPr>
            </a:p>
            <a:p>
              <a:pPr indent="0" lvl="0" marL="0" marR="0" rtl="0" algn="l">
                <a:lnSpc>
                  <a:spcPct val="140015"/>
                </a:lnSpc>
                <a:spcBef>
                  <a:spcPts val="0"/>
                </a:spcBef>
                <a:spcAft>
                  <a:spcPts val="0"/>
                </a:spcAft>
                <a:buNone/>
              </a:pPr>
              <a:r>
                <a:rPr b="0" i="0" lang="en-US" sz="2599" u="sng" cap="none" strike="noStrike">
                  <a:solidFill>
                    <a:srgbClr val="414042"/>
                  </a:solidFill>
                  <a:latin typeface="Arial"/>
                  <a:ea typeface="Arial"/>
                  <a:cs typeface="Arial"/>
                  <a:sym typeface="Arial"/>
                  <a:hlinkClick r:id="rId6">
                    <a:extLst>
                      <a:ext uri="{A12FA001-AC4F-418D-AE19-62706E023703}">
                        <ahyp:hlinkClr val="tx"/>
                      </a:ext>
                    </a:extLst>
                  </a:hlinkClick>
                </a:rPr>
                <a:t>excel link</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70" name="Shape 170"/>
        <p:cNvGrpSpPr/>
        <p:nvPr/>
      </p:nvGrpSpPr>
      <p:grpSpPr>
        <a:xfrm>
          <a:off x="0" y="0"/>
          <a:ext cx="0" cy="0"/>
          <a:chOff x="0" y="0"/>
          <a:chExt cx="0" cy="0"/>
        </a:xfrm>
      </p:grpSpPr>
      <p:sp>
        <p:nvSpPr>
          <p:cNvPr id="171" name="Google Shape;171;p10"/>
          <p:cNvSpPr/>
          <p:nvPr/>
        </p:nvSpPr>
        <p:spPr>
          <a:xfrm>
            <a:off x="8568537" y="484146"/>
            <a:ext cx="8039552" cy="4405636"/>
          </a:xfrm>
          <a:custGeom>
            <a:rect b="b" l="l" r="r" t="t"/>
            <a:pathLst>
              <a:path extrusionOk="0" h="4405636" w="8039552">
                <a:moveTo>
                  <a:pt x="0" y="0"/>
                </a:moveTo>
                <a:lnTo>
                  <a:pt x="8039553" y="0"/>
                </a:lnTo>
                <a:lnTo>
                  <a:pt x="8039553" y="4405635"/>
                </a:lnTo>
                <a:lnTo>
                  <a:pt x="0" y="4405635"/>
                </a:lnTo>
                <a:lnTo>
                  <a:pt x="0" y="0"/>
                </a:lnTo>
                <a:close/>
              </a:path>
            </a:pathLst>
          </a:custGeom>
          <a:blipFill rotWithShape="1">
            <a:blip r:embed="rId3">
              <a:alphaModFix/>
            </a:blip>
            <a:stretch>
              <a:fillRect b="0" l="0" r="0" t="0"/>
            </a:stretch>
          </a:blipFill>
          <a:ln>
            <a:noFill/>
          </a:ln>
        </p:spPr>
      </p:sp>
      <p:sp>
        <p:nvSpPr>
          <p:cNvPr id="172" name="Google Shape;172;p10"/>
          <p:cNvSpPr/>
          <p:nvPr/>
        </p:nvSpPr>
        <p:spPr>
          <a:xfrm>
            <a:off x="8568537" y="5143500"/>
            <a:ext cx="8039552" cy="4522340"/>
          </a:xfrm>
          <a:custGeom>
            <a:rect b="b" l="l" r="r" t="t"/>
            <a:pathLst>
              <a:path extrusionOk="0" h="4522340" w="8039552">
                <a:moveTo>
                  <a:pt x="0" y="0"/>
                </a:moveTo>
                <a:lnTo>
                  <a:pt x="8039553" y="0"/>
                </a:lnTo>
                <a:lnTo>
                  <a:pt x="8039553" y="4522340"/>
                </a:lnTo>
                <a:lnTo>
                  <a:pt x="0" y="4522340"/>
                </a:lnTo>
                <a:lnTo>
                  <a:pt x="0" y="0"/>
                </a:lnTo>
                <a:close/>
              </a:path>
            </a:pathLst>
          </a:custGeom>
          <a:blipFill rotWithShape="1">
            <a:blip r:embed="rId4">
              <a:alphaModFix/>
            </a:blip>
            <a:stretch>
              <a:fillRect b="-3378" l="0" r="0" t="-3378"/>
            </a:stretch>
          </a:blipFill>
          <a:ln>
            <a:noFill/>
          </a:ln>
        </p:spPr>
      </p:sp>
      <p:sp>
        <p:nvSpPr>
          <p:cNvPr id="173" name="Google Shape;173;p10"/>
          <p:cNvSpPr/>
          <p:nvPr/>
        </p:nvSpPr>
        <p:spPr>
          <a:xfrm>
            <a:off x="230799" y="5143500"/>
            <a:ext cx="8212409" cy="4522340"/>
          </a:xfrm>
          <a:custGeom>
            <a:rect b="b" l="l" r="r" t="t"/>
            <a:pathLst>
              <a:path extrusionOk="0" h="4522340" w="8212409">
                <a:moveTo>
                  <a:pt x="0" y="0"/>
                </a:moveTo>
                <a:lnTo>
                  <a:pt x="8212409" y="0"/>
                </a:lnTo>
                <a:lnTo>
                  <a:pt x="8212409" y="4522340"/>
                </a:lnTo>
                <a:lnTo>
                  <a:pt x="0" y="4522340"/>
                </a:lnTo>
                <a:lnTo>
                  <a:pt x="0" y="0"/>
                </a:lnTo>
                <a:close/>
              </a:path>
            </a:pathLst>
          </a:custGeom>
          <a:blipFill rotWithShape="1">
            <a:blip r:embed="rId5">
              <a:alphaModFix/>
            </a:blip>
            <a:stretch>
              <a:fillRect b="0" l="0" r="0" t="0"/>
            </a:stretch>
          </a:blipFill>
          <a:ln>
            <a:noFill/>
          </a:ln>
        </p:spPr>
      </p:sp>
      <p:grpSp>
        <p:nvGrpSpPr>
          <p:cNvPr id="174" name="Google Shape;174;p10"/>
          <p:cNvGrpSpPr/>
          <p:nvPr/>
        </p:nvGrpSpPr>
        <p:grpSpPr>
          <a:xfrm>
            <a:off x="621790" y="648755"/>
            <a:ext cx="6863264" cy="2313752"/>
            <a:chOff x="0" y="-57150"/>
            <a:chExt cx="9151018" cy="3085004"/>
          </a:xfrm>
        </p:grpSpPr>
        <p:sp>
          <p:nvSpPr>
            <p:cNvPr id="175" name="Google Shape;175;p10"/>
            <p:cNvSpPr txBox="1"/>
            <p:nvPr/>
          </p:nvSpPr>
          <p:spPr>
            <a:xfrm>
              <a:off x="0" y="1570952"/>
              <a:ext cx="8363137"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Median</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a:t>
              </a:r>
              <a:endParaRPr/>
            </a:p>
          </p:txBody>
        </p:sp>
        <p:sp>
          <p:nvSpPr>
            <p:cNvPr id="176" name="Google Shape;176;p10"/>
            <p:cNvSpPr txBox="1"/>
            <p:nvPr/>
          </p:nvSpPr>
          <p:spPr>
            <a:xfrm>
              <a:off x="0" y="-57150"/>
              <a:ext cx="9151018"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177" name="Google Shape;177;p10"/>
          <p:cNvSpPr txBox="1"/>
          <p:nvPr/>
        </p:nvSpPr>
        <p:spPr>
          <a:xfrm>
            <a:off x="230799" y="2639338"/>
            <a:ext cx="5702699" cy="1163320"/>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do have Outliers in the these columns so we will replace null values of the columns with the median values of each column.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81" name="Shape 181"/>
        <p:cNvGrpSpPr/>
        <p:nvPr/>
      </p:nvGrpSpPr>
      <p:grpSpPr>
        <a:xfrm>
          <a:off x="0" y="0"/>
          <a:ext cx="0" cy="0"/>
          <a:chOff x="0" y="0"/>
          <a:chExt cx="0" cy="0"/>
        </a:xfrm>
      </p:grpSpPr>
      <p:sp>
        <p:nvSpPr>
          <p:cNvPr id="182" name="Google Shape;182;p11"/>
          <p:cNvSpPr/>
          <p:nvPr/>
        </p:nvSpPr>
        <p:spPr>
          <a:xfrm>
            <a:off x="9506273" y="242574"/>
            <a:ext cx="7753027" cy="4645342"/>
          </a:xfrm>
          <a:custGeom>
            <a:rect b="b" l="l" r="r" t="t"/>
            <a:pathLst>
              <a:path extrusionOk="0" h="4645342" w="7753027">
                <a:moveTo>
                  <a:pt x="0" y="0"/>
                </a:moveTo>
                <a:lnTo>
                  <a:pt x="7753027" y="0"/>
                </a:lnTo>
                <a:lnTo>
                  <a:pt x="7753027" y="4645342"/>
                </a:lnTo>
                <a:lnTo>
                  <a:pt x="0" y="4645342"/>
                </a:lnTo>
                <a:lnTo>
                  <a:pt x="0" y="0"/>
                </a:lnTo>
                <a:close/>
              </a:path>
            </a:pathLst>
          </a:custGeom>
          <a:blipFill rotWithShape="1">
            <a:blip r:embed="rId3">
              <a:alphaModFix/>
            </a:blip>
            <a:stretch>
              <a:fillRect b="0" l="0" r="0" t="0"/>
            </a:stretch>
          </a:blipFill>
          <a:ln>
            <a:noFill/>
          </a:ln>
        </p:spPr>
      </p:sp>
      <p:sp>
        <p:nvSpPr>
          <p:cNvPr id="183" name="Google Shape;183;p11"/>
          <p:cNvSpPr/>
          <p:nvPr/>
        </p:nvSpPr>
        <p:spPr>
          <a:xfrm>
            <a:off x="1028700" y="5143500"/>
            <a:ext cx="8285615" cy="4631123"/>
          </a:xfrm>
          <a:custGeom>
            <a:rect b="b" l="l" r="r" t="t"/>
            <a:pathLst>
              <a:path extrusionOk="0" h="4631123" w="8285615">
                <a:moveTo>
                  <a:pt x="0" y="0"/>
                </a:moveTo>
                <a:lnTo>
                  <a:pt x="8285615" y="0"/>
                </a:lnTo>
                <a:lnTo>
                  <a:pt x="8285615" y="4631123"/>
                </a:lnTo>
                <a:lnTo>
                  <a:pt x="0" y="4631123"/>
                </a:lnTo>
                <a:lnTo>
                  <a:pt x="0" y="0"/>
                </a:lnTo>
                <a:close/>
              </a:path>
            </a:pathLst>
          </a:custGeom>
          <a:blipFill rotWithShape="1">
            <a:blip r:embed="rId4">
              <a:alphaModFix/>
            </a:blip>
            <a:stretch>
              <a:fillRect b="0" l="0" r="0" t="0"/>
            </a:stretch>
          </a:blipFill>
          <a:ln>
            <a:noFill/>
          </a:ln>
        </p:spPr>
      </p:sp>
      <p:sp>
        <p:nvSpPr>
          <p:cNvPr id="184" name="Google Shape;184;p11"/>
          <p:cNvSpPr/>
          <p:nvPr/>
        </p:nvSpPr>
        <p:spPr>
          <a:xfrm>
            <a:off x="9506273" y="5143500"/>
            <a:ext cx="7753027" cy="4655946"/>
          </a:xfrm>
          <a:custGeom>
            <a:rect b="b" l="l" r="r" t="t"/>
            <a:pathLst>
              <a:path extrusionOk="0" h="4655946" w="7753027">
                <a:moveTo>
                  <a:pt x="0" y="0"/>
                </a:moveTo>
                <a:lnTo>
                  <a:pt x="7753027" y="0"/>
                </a:lnTo>
                <a:lnTo>
                  <a:pt x="7753027" y="4655946"/>
                </a:lnTo>
                <a:lnTo>
                  <a:pt x="0" y="4655946"/>
                </a:lnTo>
                <a:lnTo>
                  <a:pt x="0" y="0"/>
                </a:lnTo>
                <a:close/>
              </a:path>
            </a:pathLst>
          </a:custGeom>
          <a:blipFill rotWithShape="1">
            <a:blip r:embed="rId5">
              <a:alphaModFix/>
            </a:blip>
            <a:stretch>
              <a:fillRect b="0" l="0" r="0" t="0"/>
            </a:stretch>
          </a:blipFill>
          <a:ln>
            <a:noFill/>
          </a:ln>
        </p:spPr>
      </p:sp>
      <p:grpSp>
        <p:nvGrpSpPr>
          <p:cNvPr id="185" name="Google Shape;185;p11"/>
          <p:cNvGrpSpPr/>
          <p:nvPr/>
        </p:nvGrpSpPr>
        <p:grpSpPr>
          <a:xfrm>
            <a:off x="621790" y="648755"/>
            <a:ext cx="6863264" cy="2313752"/>
            <a:chOff x="0" y="-57150"/>
            <a:chExt cx="9151018" cy="3085004"/>
          </a:xfrm>
        </p:grpSpPr>
        <p:sp>
          <p:nvSpPr>
            <p:cNvPr id="186" name="Google Shape;186;p11"/>
            <p:cNvSpPr txBox="1"/>
            <p:nvPr/>
          </p:nvSpPr>
          <p:spPr>
            <a:xfrm>
              <a:off x="0" y="1570952"/>
              <a:ext cx="8363137"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Median</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a:t>
              </a:r>
              <a:endParaRPr/>
            </a:p>
          </p:txBody>
        </p:sp>
        <p:sp>
          <p:nvSpPr>
            <p:cNvPr id="187" name="Google Shape;187;p11"/>
            <p:cNvSpPr txBox="1"/>
            <p:nvPr/>
          </p:nvSpPr>
          <p:spPr>
            <a:xfrm>
              <a:off x="0" y="-57150"/>
              <a:ext cx="9151018"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188" name="Google Shape;188;p11"/>
          <p:cNvSpPr txBox="1"/>
          <p:nvPr/>
        </p:nvSpPr>
        <p:spPr>
          <a:xfrm>
            <a:off x="230799" y="2639338"/>
            <a:ext cx="5702699" cy="1163320"/>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do have Outliers in the these columns so we will replace null values of the columns with the median values of each column.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92" name="Shape 192"/>
        <p:cNvGrpSpPr/>
        <p:nvPr/>
      </p:nvGrpSpPr>
      <p:grpSpPr>
        <a:xfrm>
          <a:off x="0" y="0"/>
          <a:ext cx="0" cy="0"/>
          <a:chOff x="0" y="0"/>
          <a:chExt cx="0" cy="0"/>
        </a:xfrm>
      </p:grpSpPr>
      <p:grpSp>
        <p:nvGrpSpPr>
          <p:cNvPr id="193" name="Google Shape;193;p12"/>
          <p:cNvGrpSpPr/>
          <p:nvPr/>
        </p:nvGrpSpPr>
        <p:grpSpPr>
          <a:xfrm>
            <a:off x="621790" y="929743"/>
            <a:ext cx="6863264" cy="3340042"/>
            <a:chOff x="0" y="-57150"/>
            <a:chExt cx="9151018" cy="4453390"/>
          </a:xfrm>
        </p:grpSpPr>
        <p:sp>
          <p:nvSpPr>
            <p:cNvPr id="194" name="Google Shape;194;p12"/>
            <p:cNvSpPr txBox="1"/>
            <p:nvPr/>
          </p:nvSpPr>
          <p:spPr>
            <a:xfrm>
              <a:off x="0" y="1570952"/>
              <a:ext cx="8363137" cy="7076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923D15"/>
                  </a:solidFill>
                  <a:latin typeface="Arial"/>
                  <a:ea typeface="Arial"/>
                  <a:cs typeface="Arial"/>
                  <a:sym typeface="Arial"/>
                </a:rPr>
                <a:t>Previous_application_data</a:t>
              </a:r>
              <a:endParaRPr/>
            </a:p>
          </p:txBody>
        </p:sp>
        <p:sp>
          <p:nvSpPr>
            <p:cNvPr id="195" name="Google Shape;195;p12"/>
            <p:cNvSpPr txBox="1"/>
            <p:nvPr/>
          </p:nvSpPr>
          <p:spPr>
            <a:xfrm>
              <a:off x="0" y="2861022"/>
              <a:ext cx="8363137" cy="1535218"/>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b="0" i="0" lang="en-US" sz="2200" u="none" cap="none" strike="noStrike">
                  <a:solidFill>
                    <a:srgbClr val="414042"/>
                  </a:solidFill>
                  <a:latin typeface="Arial"/>
                  <a:ea typeface="Arial"/>
                  <a:cs typeface="Arial"/>
                  <a:sym typeface="Arial"/>
                </a:rPr>
                <a:t>These are the columns which have more than 50% of the data missing, So these columns need to be dropped from the table.</a:t>
              </a:r>
              <a:endParaRPr/>
            </a:p>
          </p:txBody>
        </p:sp>
        <p:sp>
          <p:nvSpPr>
            <p:cNvPr id="196" name="Google Shape;196;p12"/>
            <p:cNvSpPr txBox="1"/>
            <p:nvPr/>
          </p:nvSpPr>
          <p:spPr>
            <a:xfrm>
              <a:off x="0" y="-57150"/>
              <a:ext cx="9151018"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cxnSp>
        <p:nvCxnSpPr>
          <p:cNvPr id="197" name="Google Shape;197;p12"/>
          <p:cNvCxnSpPr/>
          <p:nvPr/>
        </p:nvCxnSpPr>
        <p:spPr>
          <a:xfrm>
            <a:off x="6819855" y="3461963"/>
            <a:ext cx="3035650" cy="225554"/>
          </a:xfrm>
          <a:prstGeom prst="straightConnector1">
            <a:avLst/>
          </a:prstGeom>
          <a:noFill/>
          <a:ln cap="flat" cmpd="sng" w="38100">
            <a:solidFill>
              <a:srgbClr val="000000"/>
            </a:solidFill>
            <a:prstDash val="solid"/>
            <a:round/>
            <a:headEnd len="sm" w="sm" type="none"/>
            <a:tailEnd len="med" w="med" type="triangle"/>
          </a:ln>
        </p:spPr>
      </p:cxnSp>
      <p:cxnSp>
        <p:nvCxnSpPr>
          <p:cNvPr id="198" name="Google Shape;198;p12"/>
          <p:cNvCxnSpPr/>
          <p:nvPr/>
        </p:nvCxnSpPr>
        <p:spPr>
          <a:xfrm flipH="1">
            <a:off x="7773267" y="6944228"/>
            <a:ext cx="2742023" cy="231447"/>
          </a:xfrm>
          <a:prstGeom prst="straightConnector1">
            <a:avLst/>
          </a:prstGeom>
          <a:noFill/>
          <a:ln cap="flat" cmpd="sng" w="38100">
            <a:solidFill>
              <a:srgbClr val="000000"/>
            </a:solidFill>
            <a:prstDash val="solid"/>
            <a:round/>
            <a:headEnd len="sm" w="sm" type="none"/>
            <a:tailEnd len="med" w="med" type="triangle"/>
          </a:ln>
        </p:spPr>
      </p:cxnSp>
      <p:sp>
        <p:nvSpPr>
          <p:cNvPr id="199" name="Google Shape;199;p12"/>
          <p:cNvSpPr/>
          <p:nvPr/>
        </p:nvSpPr>
        <p:spPr>
          <a:xfrm>
            <a:off x="9855505" y="2621195"/>
            <a:ext cx="7106861" cy="2132645"/>
          </a:xfrm>
          <a:custGeom>
            <a:rect b="b" l="l" r="r" t="t"/>
            <a:pathLst>
              <a:path extrusionOk="0" h="2132645" w="7106861">
                <a:moveTo>
                  <a:pt x="0" y="0"/>
                </a:moveTo>
                <a:lnTo>
                  <a:pt x="7106861" y="0"/>
                </a:lnTo>
                <a:lnTo>
                  <a:pt x="7106861" y="2132645"/>
                </a:lnTo>
                <a:lnTo>
                  <a:pt x="0" y="2132645"/>
                </a:lnTo>
                <a:lnTo>
                  <a:pt x="0" y="0"/>
                </a:lnTo>
                <a:close/>
              </a:path>
            </a:pathLst>
          </a:custGeom>
          <a:blipFill rotWithShape="1">
            <a:blip r:embed="rId3">
              <a:alphaModFix/>
            </a:blip>
            <a:stretch>
              <a:fillRect b="0" l="0" r="-671" t="0"/>
            </a:stretch>
          </a:blipFill>
          <a:ln>
            <a:noFill/>
          </a:ln>
        </p:spPr>
      </p:sp>
      <p:sp>
        <p:nvSpPr>
          <p:cNvPr id="200" name="Google Shape;200;p12"/>
          <p:cNvSpPr/>
          <p:nvPr/>
        </p:nvSpPr>
        <p:spPr>
          <a:xfrm>
            <a:off x="2529573" y="5836458"/>
            <a:ext cx="5243694" cy="2678434"/>
          </a:xfrm>
          <a:custGeom>
            <a:rect b="b" l="l" r="r" t="t"/>
            <a:pathLst>
              <a:path extrusionOk="0" h="2678434" w="5243694">
                <a:moveTo>
                  <a:pt x="0" y="0"/>
                </a:moveTo>
                <a:lnTo>
                  <a:pt x="5243694" y="0"/>
                </a:lnTo>
                <a:lnTo>
                  <a:pt x="5243694" y="2678434"/>
                </a:lnTo>
                <a:lnTo>
                  <a:pt x="0" y="2678434"/>
                </a:lnTo>
                <a:lnTo>
                  <a:pt x="0" y="0"/>
                </a:lnTo>
                <a:close/>
              </a:path>
            </a:pathLst>
          </a:custGeom>
          <a:blipFill rotWithShape="1">
            <a:blip r:embed="rId4">
              <a:alphaModFix/>
            </a:blip>
            <a:stretch>
              <a:fillRect b="0" l="0" r="0" t="0"/>
            </a:stretch>
          </a:blipFill>
          <a:ln>
            <a:noFill/>
          </a:ln>
        </p:spPr>
      </p:sp>
      <p:sp>
        <p:nvSpPr>
          <p:cNvPr id="201" name="Google Shape;201;p12"/>
          <p:cNvSpPr txBox="1"/>
          <p:nvPr/>
        </p:nvSpPr>
        <p:spPr>
          <a:xfrm>
            <a:off x="10515290" y="5949428"/>
            <a:ext cx="2893645" cy="1941974"/>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200" u="none" cap="none" strike="noStrike">
                <a:solidFill>
                  <a:srgbClr val="414042"/>
                </a:solidFill>
                <a:latin typeface="Arial"/>
                <a:ea typeface="Arial"/>
                <a:cs typeface="Arial"/>
                <a:sym typeface="Arial"/>
              </a:rPr>
              <a:t>These are the columns which we need to remove as these columns have irrelevant data  for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05" name="Shape 205"/>
        <p:cNvGrpSpPr/>
        <p:nvPr/>
      </p:nvGrpSpPr>
      <p:grpSpPr>
        <a:xfrm>
          <a:off x="0" y="0"/>
          <a:ext cx="0" cy="0"/>
          <a:chOff x="0" y="0"/>
          <a:chExt cx="0" cy="0"/>
        </a:xfrm>
      </p:grpSpPr>
      <p:sp>
        <p:nvSpPr>
          <p:cNvPr id="206" name="Google Shape;206;p13"/>
          <p:cNvSpPr/>
          <p:nvPr/>
        </p:nvSpPr>
        <p:spPr>
          <a:xfrm>
            <a:off x="1873652" y="2463149"/>
            <a:ext cx="14540395" cy="6559140"/>
          </a:xfrm>
          <a:custGeom>
            <a:rect b="b" l="l" r="r" t="t"/>
            <a:pathLst>
              <a:path extrusionOk="0" h="6559140" w="14540395">
                <a:moveTo>
                  <a:pt x="0" y="0"/>
                </a:moveTo>
                <a:lnTo>
                  <a:pt x="14540395" y="0"/>
                </a:lnTo>
                <a:lnTo>
                  <a:pt x="14540395" y="6559140"/>
                </a:lnTo>
                <a:lnTo>
                  <a:pt x="0" y="6559140"/>
                </a:lnTo>
                <a:lnTo>
                  <a:pt x="0" y="0"/>
                </a:lnTo>
                <a:close/>
              </a:path>
            </a:pathLst>
          </a:custGeom>
          <a:blipFill rotWithShape="1">
            <a:blip r:embed="rId3">
              <a:alphaModFix/>
            </a:blip>
            <a:stretch>
              <a:fillRect b="0" l="0" r="0" t="0"/>
            </a:stretch>
          </a:blipFill>
          <a:ln>
            <a:noFill/>
          </a:ln>
        </p:spPr>
      </p:sp>
      <p:grpSp>
        <p:nvGrpSpPr>
          <p:cNvPr id="207" name="Google Shape;207;p13"/>
          <p:cNvGrpSpPr/>
          <p:nvPr/>
        </p:nvGrpSpPr>
        <p:grpSpPr>
          <a:xfrm>
            <a:off x="621790" y="929743"/>
            <a:ext cx="6863264" cy="1751777"/>
            <a:chOff x="0" y="-57150"/>
            <a:chExt cx="9151018" cy="2335704"/>
          </a:xfrm>
        </p:grpSpPr>
        <p:sp>
          <p:nvSpPr>
            <p:cNvPr id="208" name="Google Shape;208;p13"/>
            <p:cNvSpPr txBox="1"/>
            <p:nvPr/>
          </p:nvSpPr>
          <p:spPr>
            <a:xfrm>
              <a:off x="0" y="1570952"/>
              <a:ext cx="8363137" cy="707602"/>
            </a:xfrm>
            <a:prstGeom prst="rect">
              <a:avLst/>
            </a:prstGeom>
            <a:noFill/>
            <a:ln>
              <a:noFill/>
            </a:ln>
          </p:spPr>
          <p:txBody>
            <a:bodyPr anchorCtr="0" anchor="t" bIns="0" lIns="0" spcFirstLastPara="1" rIns="0" wrap="square" tIns="0">
              <a:spAutoFit/>
            </a:bodyPr>
            <a:lstStyle/>
            <a:p>
              <a:pPr indent="0" lvl="0" marL="0" marR="0" rtl="0" algn="l">
                <a:lnSpc>
                  <a:spcPct val="248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9" name="Google Shape;209;p13"/>
            <p:cNvSpPr txBox="1"/>
            <p:nvPr/>
          </p:nvSpPr>
          <p:spPr>
            <a:xfrm>
              <a:off x="0" y="-57150"/>
              <a:ext cx="9151018"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13" name="Shape 213"/>
        <p:cNvGrpSpPr/>
        <p:nvPr/>
      </p:nvGrpSpPr>
      <p:grpSpPr>
        <a:xfrm>
          <a:off x="0" y="0"/>
          <a:ext cx="0" cy="0"/>
          <a:chOff x="0" y="0"/>
          <a:chExt cx="0" cy="0"/>
        </a:xfrm>
      </p:grpSpPr>
      <p:sp>
        <p:nvSpPr>
          <p:cNvPr id="214" name="Google Shape;214;p14"/>
          <p:cNvSpPr/>
          <p:nvPr/>
        </p:nvSpPr>
        <p:spPr>
          <a:xfrm>
            <a:off x="6197269" y="3119289"/>
            <a:ext cx="11768189" cy="5828873"/>
          </a:xfrm>
          <a:custGeom>
            <a:rect b="b" l="l" r="r" t="t"/>
            <a:pathLst>
              <a:path extrusionOk="0" h="5828873" w="11768189">
                <a:moveTo>
                  <a:pt x="0" y="0"/>
                </a:moveTo>
                <a:lnTo>
                  <a:pt x="11768188" y="0"/>
                </a:lnTo>
                <a:lnTo>
                  <a:pt x="11768188" y="5828873"/>
                </a:lnTo>
                <a:lnTo>
                  <a:pt x="0" y="5828873"/>
                </a:lnTo>
                <a:lnTo>
                  <a:pt x="0" y="0"/>
                </a:lnTo>
                <a:close/>
              </a:path>
            </a:pathLst>
          </a:custGeom>
          <a:blipFill rotWithShape="1">
            <a:blip r:embed="rId3">
              <a:alphaModFix/>
            </a:blip>
            <a:stretch>
              <a:fillRect b="0" l="0" r="0" t="0"/>
            </a:stretch>
          </a:blipFill>
          <a:ln>
            <a:noFill/>
          </a:ln>
        </p:spPr>
      </p:sp>
      <p:grpSp>
        <p:nvGrpSpPr>
          <p:cNvPr id="215" name="Google Shape;215;p14"/>
          <p:cNvGrpSpPr/>
          <p:nvPr/>
        </p:nvGrpSpPr>
        <p:grpSpPr>
          <a:xfrm>
            <a:off x="621790" y="648755"/>
            <a:ext cx="8017259" cy="2313752"/>
            <a:chOff x="0" y="-57150"/>
            <a:chExt cx="10689679" cy="3085004"/>
          </a:xfrm>
        </p:grpSpPr>
        <p:sp>
          <p:nvSpPr>
            <p:cNvPr id="216" name="Google Shape;216;p14"/>
            <p:cNvSpPr txBox="1"/>
            <p:nvPr/>
          </p:nvSpPr>
          <p:spPr>
            <a:xfrm>
              <a:off x="0" y="1570952"/>
              <a:ext cx="9769323"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Mode</a:t>
              </a:r>
              <a:endParaRPr/>
            </a:p>
            <a:p>
              <a:pPr indent="-345439" lvl="1" marL="690881" marR="0" rtl="0" algn="l">
                <a:lnSpc>
                  <a:spcPct val="140000"/>
                </a:lnSpc>
                <a:spcBef>
                  <a:spcPts val="0"/>
                </a:spcBef>
                <a:spcAft>
                  <a:spcPts val="0"/>
                </a:spcAft>
                <a:buClr>
                  <a:srgbClr val="414042"/>
                </a:buClr>
                <a:buSzPts val="3200"/>
                <a:buFont typeface="Arial"/>
                <a:buAutoNum type="arabicPeriod"/>
              </a:pPr>
              <a:r>
                <a:rPr b="0" i="0" lang="en-US" sz="3200" u="none" cap="none" strike="noStrike">
                  <a:solidFill>
                    <a:srgbClr val="414042"/>
                  </a:solidFill>
                  <a:latin typeface="Arial"/>
                  <a:ea typeface="Arial"/>
                  <a:cs typeface="Arial"/>
                  <a:sym typeface="Arial"/>
                </a:rPr>
                <a:t>NFLAG_INSURED_ON_APPROVAL</a:t>
              </a:r>
              <a:endParaRPr/>
            </a:p>
          </p:txBody>
        </p:sp>
        <p:sp>
          <p:nvSpPr>
            <p:cNvPr id="217" name="Google Shape;217;p14"/>
            <p:cNvSpPr txBox="1"/>
            <p:nvPr/>
          </p:nvSpPr>
          <p:spPr>
            <a:xfrm>
              <a:off x="0" y="-57150"/>
              <a:ext cx="10689679"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218" name="Google Shape;218;p14"/>
          <p:cNvSpPr txBox="1"/>
          <p:nvPr/>
        </p:nvSpPr>
        <p:spPr>
          <a:xfrm>
            <a:off x="494570" y="4042721"/>
            <a:ext cx="5702699" cy="19443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occuring Category is “0”. So we will replace all the null values from the NFLAG_INSURED_ON_APPROVAL columns with 0.</a:t>
            </a:r>
            <a:endParaRPr/>
          </a:p>
          <a:p>
            <a:pPr indent="0" lvl="1" marL="0" marR="0" rtl="0" algn="l">
              <a:lnSpc>
                <a:spcPct val="140018"/>
              </a:lnSpc>
              <a:spcBef>
                <a:spcPts val="0"/>
              </a:spcBef>
              <a:spcAft>
                <a:spcPts val="0"/>
              </a:spcAft>
              <a:buNone/>
            </a:pPr>
            <a:r>
              <a:t/>
            </a:r>
            <a:endParaRPr b="0" i="0" sz="2199" u="none" cap="none" strike="noStrike">
              <a:solidFill>
                <a:srgbClr val="41404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22" name="Shape 222"/>
        <p:cNvGrpSpPr/>
        <p:nvPr/>
      </p:nvGrpSpPr>
      <p:grpSpPr>
        <a:xfrm>
          <a:off x="0" y="0"/>
          <a:ext cx="0" cy="0"/>
          <a:chOff x="0" y="0"/>
          <a:chExt cx="0" cy="0"/>
        </a:xfrm>
      </p:grpSpPr>
      <p:sp>
        <p:nvSpPr>
          <p:cNvPr id="223" name="Google Shape;223;p15"/>
          <p:cNvSpPr/>
          <p:nvPr/>
        </p:nvSpPr>
        <p:spPr>
          <a:xfrm>
            <a:off x="8806391" y="2324618"/>
            <a:ext cx="9379643" cy="5637764"/>
          </a:xfrm>
          <a:custGeom>
            <a:rect b="b" l="l" r="r" t="t"/>
            <a:pathLst>
              <a:path extrusionOk="0" h="5637764" w="9379643">
                <a:moveTo>
                  <a:pt x="0" y="0"/>
                </a:moveTo>
                <a:lnTo>
                  <a:pt x="9379643" y="0"/>
                </a:lnTo>
                <a:lnTo>
                  <a:pt x="9379643" y="5637764"/>
                </a:lnTo>
                <a:lnTo>
                  <a:pt x="0" y="5637764"/>
                </a:lnTo>
                <a:lnTo>
                  <a:pt x="0" y="0"/>
                </a:lnTo>
                <a:close/>
              </a:path>
            </a:pathLst>
          </a:custGeom>
          <a:blipFill rotWithShape="1">
            <a:blip r:embed="rId3">
              <a:alphaModFix/>
            </a:blip>
            <a:stretch>
              <a:fillRect b="0" l="0" r="0" t="0"/>
            </a:stretch>
          </a:blipFill>
          <a:ln>
            <a:noFill/>
          </a:ln>
        </p:spPr>
      </p:sp>
      <p:grpSp>
        <p:nvGrpSpPr>
          <p:cNvPr id="224" name="Google Shape;224;p15"/>
          <p:cNvGrpSpPr/>
          <p:nvPr/>
        </p:nvGrpSpPr>
        <p:grpSpPr>
          <a:xfrm>
            <a:off x="605304" y="805536"/>
            <a:ext cx="8017259" cy="2313752"/>
            <a:chOff x="0" y="-57150"/>
            <a:chExt cx="10689679" cy="3085004"/>
          </a:xfrm>
        </p:grpSpPr>
        <p:sp>
          <p:nvSpPr>
            <p:cNvPr id="225" name="Google Shape;225;p15"/>
            <p:cNvSpPr txBox="1"/>
            <p:nvPr/>
          </p:nvSpPr>
          <p:spPr>
            <a:xfrm>
              <a:off x="0" y="1570952"/>
              <a:ext cx="9769323"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custom</a:t>
              </a:r>
              <a:endParaRPr/>
            </a:p>
            <a:p>
              <a:pPr indent="-345439" lvl="1" marL="690881" marR="0" rtl="0" algn="l">
                <a:lnSpc>
                  <a:spcPct val="140000"/>
                </a:lnSpc>
                <a:spcBef>
                  <a:spcPts val="0"/>
                </a:spcBef>
                <a:spcAft>
                  <a:spcPts val="0"/>
                </a:spcAft>
                <a:buClr>
                  <a:srgbClr val="414042"/>
                </a:buClr>
                <a:buSzPts val="3200"/>
                <a:buFont typeface="Arial"/>
                <a:buAutoNum type="arabicPeriod"/>
              </a:pPr>
              <a:r>
                <a:rPr b="0" i="0" lang="en-US" sz="3200" u="none" cap="none" strike="noStrike">
                  <a:solidFill>
                    <a:srgbClr val="414042"/>
                  </a:solidFill>
                  <a:latin typeface="Arial"/>
                  <a:ea typeface="Arial"/>
                  <a:cs typeface="Arial"/>
                  <a:sym typeface="Arial"/>
                </a:rPr>
                <a:t>CNT_PAYMENT</a:t>
              </a:r>
              <a:endParaRPr/>
            </a:p>
          </p:txBody>
        </p:sp>
        <p:sp>
          <p:nvSpPr>
            <p:cNvPr id="226" name="Google Shape;226;p15"/>
            <p:cNvSpPr txBox="1"/>
            <p:nvPr/>
          </p:nvSpPr>
          <p:spPr>
            <a:xfrm>
              <a:off x="0" y="-57150"/>
              <a:ext cx="10689679"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227" name="Google Shape;227;p15"/>
          <p:cNvSpPr txBox="1"/>
          <p:nvPr/>
        </p:nvSpPr>
        <p:spPr>
          <a:xfrm>
            <a:off x="494570" y="3847459"/>
            <a:ext cx="5702699" cy="2334895"/>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do have outliers in the CNT_PAYMENT column as well but, the blank cells in the columns corresponds to the values “Canceled”, “Refused”, “Unused offer” in NAME_CONTRACT_STATUS column so its better to fill the null values with the 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31" name="Shape 231"/>
        <p:cNvGrpSpPr/>
        <p:nvPr/>
      </p:nvGrpSpPr>
      <p:grpSpPr>
        <a:xfrm>
          <a:off x="0" y="0"/>
          <a:ext cx="0" cy="0"/>
          <a:chOff x="0" y="0"/>
          <a:chExt cx="0" cy="0"/>
        </a:xfrm>
      </p:grpSpPr>
      <p:sp>
        <p:nvSpPr>
          <p:cNvPr id="232" name="Google Shape;232;p16"/>
          <p:cNvSpPr/>
          <p:nvPr/>
        </p:nvSpPr>
        <p:spPr>
          <a:xfrm>
            <a:off x="8458045" y="1468566"/>
            <a:ext cx="9383937" cy="5635360"/>
          </a:xfrm>
          <a:custGeom>
            <a:rect b="b" l="l" r="r" t="t"/>
            <a:pathLst>
              <a:path extrusionOk="0" h="5635360" w="9383937">
                <a:moveTo>
                  <a:pt x="0" y="0"/>
                </a:moveTo>
                <a:lnTo>
                  <a:pt x="9383938" y="0"/>
                </a:lnTo>
                <a:lnTo>
                  <a:pt x="9383938" y="5635360"/>
                </a:lnTo>
                <a:lnTo>
                  <a:pt x="0" y="5635360"/>
                </a:lnTo>
                <a:lnTo>
                  <a:pt x="0" y="0"/>
                </a:lnTo>
                <a:close/>
              </a:path>
            </a:pathLst>
          </a:custGeom>
          <a:blipFill rotWithShape="1">
            <a:blip r:embed="rId3">
              <a:alphaModFix/>
            </a:blip>
            <a:stretch>
              <a:fillRect b="0" l="0" r="0" t="0"/>
            </a:stretch>
          </a:blipFill>
          <a:ln>
            <a:noFill/>
          </a:ln>
        </p:spPr>
      </p:sp>
      <p:grpSp>
        <p:nvGrpSpPr>
          <p:cNvPr id="233" name="Google Shape;233;p16"/>
          <p:cNvGrpSpPr/>
          <p:nvPr/>
        </p:nvGrpSpPr>
        <p:grpSpPr>
          <a:xfrm>
            <a:off x="605304" y="805536"/>
            <a:ext cx="8017259" cy="2313752"/>
            <a:chOff x="0" y="-57150"/>
            <a:chExt cx="10689679" cy="3085004"/>
          </a:xfrm>
        </p:grpSpPr>
        <p:sp>
          <p:nvSpPr>
            <p:cNvPr id="234" name="Google Shape;234;p16"/>
            <p:cNvSpPr txBox="1"/>
            <p:nvPr/>
          </p:nvSpPr>
          <p:spPr>
            <a:xfrm>
              <a:off x="0" y="1570952"/>
              <a:ext cx="9769323"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Median</a:t>
              </a:r>
              <a:endParaRPr/>
            </a:p>
            <a:p>
              <a:pPr indent="-345439" lvl="1" marL="690881" marR="0" rtl="0" algn="l">
                <a:lnSpc>
                  <a:spcPct val="140000"/>
                </a:lnSpc>
                <a:spcBef>
                  <a:spcPts val="0"/>
                </a:spcBef>
                <a:spcAft>
                  <a:spcPts val="0"/>
                </a:spcAft>
                <a:buClr>
                  <a:srgbClr val="414042"/>
                </a:buClr>
                <a:buSzPts val="3200"/>
                <a:buFont typeface="Arial"/>
                <a:buAutoNum type="arabicPeriod"/>
              </a:pPr>
              <a:r>
                <a:rPr b="0" i="0" lang="en-US" sz="3200" u="none" cap="none" strike="noStrike">
                  <a:solidFill>
                    <a:srgbClr val="414042"/>
                  </a:solidFill>
                  <a:latin typeface="Arial"/>
                  <a:ea typeface="Arial"/>
                  <a:cs typeface="Arial"/>
                  <a:sym typeface="Arial"/>
                </a:rPr>
                <a:t>AMT_ANNUITY</a:t>
              </a:r>
              <a:endParaRPr/>
            </a:p>
          </p:txBody>
        </p:sp>
        <p:sp>
          <p:nvSpPr>
            <p:cNvPr id="235" name="Google Shape;235;p16"/>
            <p:cNvSpPr txBox="1"/>
            <p:nvPr/>
          </p:nvSpPr>
          <p:spPr>
            <a:xfrm>
              <a:off x="0" y="-57150"/>
              <a:ext cx="10689679"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236" name="Google Shape;236;p16"/>
          <p:cNvSpPr txBox="1"/>
          <p:nvPr/>
        </p:nvSpPr>
        <p:spPr>
          <a:xfrm>
            <a:off x="494570" y="4433246"/>
            <a:ext cx="5702699" cy="1163320"/>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replaced the null values with the Median of the AMT_ANNUITY column due to presence of the outliers in the column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40" name="Shape 240"/>
        <p:cNvGrpSpPr/>
        <p:nvPr/>
      </p:nvGrpSpPr>
      <p:grpSpPr>
        <a:xfrm>
          <a:off x="0" y="0"/>
          <a:ext cx="0" cy="0"/>
          <a:chOff x="0" y="0"/>
          <a:chExt cx="0" cy="0"/>
        </a:xfrm>
      </p:grpSpPr>
      <p:sp>
        <p:nvSpPr>
          <p:cNvPr id="241" name="Google Shape;241;p17"/>
          <p:cNvSpPr/>
          <p:nvPr/>
        </p:nvSpPr>
        <p:spPr>
          <a:xfrm>
            <a:off x="8375617" y="1858454"/>
            <a:ext cx="9383937" cy="5635360"/>
          </a:xfrm>
          <a:custGeom>
            <a:rect b="b" l="l" r="r" t="t"/>
            <a:pathLst>
              <a:path extrusionOk="0" h="5635360" w="9383937">
                <a:moveTo>
                  <a:pt x="0" y="0"/>
                </a:moveTo>
                <a:lnTo>
                  <a:pt x="9383937" y="0"/>
                </a:lnTo>
                <a:lnTo>
                  <a:pt x="9383937" y="5635360"/>
                </a:lnTo>
                <a:lnTo>
                  <a:pt x="0" y="5635360"/>
                </a:lnTo>
                <a:lnTo>
                  <a:pt x="0" y="0"/>
                </a:lnTo>
                <a:close/>
              </a:path>
            </a:pathLst>
          </a:custGeom>
          <a:blipFill rotWithShape="1">
            <a:blip r:embed="rId3">
              <a:alphaModFix/>
            </a:blip>
            <a:stretch>
              <a:fillRect b="0" l="0" r="0" t="0"/>
            </a:stretch>
          </a:blipFill>
          <a:ln>
            <a:noFill/>
          </a:ln>
        </p:spPr>
      </p:sp>
      <p:grpSp>
        <p:nvGrpSpPr>
          <p:cNvPr id="242" name="Google Shape;242;p17"/>
          <p:cNvGrpSpPr/>
          <p:nvPr/>
        </p:nvGrpSpPr>
        <p:grpSpPr>
          <a:xfrm>
            <a:off x="605304" y="805536"/>
            <a:ext cx="8017259" cy="2313752"/>
            <a:chOff x="0" y="-57150"/>
            <a:chExt cx="10689679" cy="3085004"/>
          </a:xfrm>
        </p:grpSpPr>
        <p:sp>
          <p:nvSpPr>
            <p:cNvPr id="243" name="Google Shape;243;p17"/>
            <p:cNvSpPr txBox="1"/>
            <p:nvPr/>
          </p:nvSpPr>
          <p:spPr>
            <a:xfrm>
              <a:off x="0" y="1570952"/>
              <a:ext cx="9769323"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Median</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2. AMT_GOODS_PRICE</a:t>
              </a:r>
              <a:endParaRPr/>
            </a:p>
          </p:txBody>
        </p:sp>
        <p:sp>
          <p:nvSpPr>
            <p:cNvPr id="244" name="Google Shape;244;p17"/>
            <p:cNvSpPr txBox="1"/>
            <p:nvPr/>
          </p:nvSpPr>
          <p:spPr>
            <a:xfrm>
              <a:off x="0" y="-57150"/>
              <a:ext cx="10689679"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245" name="Google Shape;245;p17"/>
          <p:cNvSpPr txBox="1"/>
          <p:nvPr/>
        </p:nvSpPr>
        <p:spPr>
          <a:xfrm>
            <a:off x="494570" y="4433246"/>
            <a:ext cx="5702699" cy="1163320"/>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replaced the null values with the Median of the AMT_GOODS_PRICE column due to presence of the outliers in the column</a:t>
            </a:r>
            <a:endParaRPr/>
          </a:p>
        </p:txBody>
      </p:sp>
      <p:sp>
        <p:nvSpPr>
          <p:cNvPr id="246" name="Google Shape;246;p17"/>
          <p:cNvSpPr/>
          <p:nvPr/>
        </p:nvSpPr>
        <p:spPr>
          <a:xfrm>
            <a:off x="8528017" y="2010854"/>
            <a:ext cx="9383937" cy="5635360"/>
          </a:xfrm>
          <a:custGeom>
            <a:rect b="b" l="l" r="r" t="t"/>
            <a:pathLst>
              <a:path extrusionOk="0" h="5635360" w="9383937">
                <a:moveTo>
                  <a:pt x="0" y="0"/>
                </a:moveTo>
                <a:lnTo>
                  <a:pt x="9383937" y="0"/>
                </a:lnTo>
                <a:lnTo>
                  <a:pt x="9383937" y="5635360"/>
                </a:lnTo>
                <a:lnTo>
                  <a:pt x="0" y="563536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50" name="Shape 250"/>
        <p:cNvGrpSpPr/>
        <p:nvPr/>
      </p:nvGrpSpPr>
      <p:grpSpPr>
        <a:xfrm>
          <a:off x="0" y="0"/>
          <a:ext cx="0" cy="0"/>
          <a:chOff x="0" y="0"/>
          <a:chExt cx="0" cy="0"/>
        </a:xfrm>
      </p:grpSpPr>
      <p:sp>
        <p:nvSpPr>
          <p:cNvPr id="251" name="Google Shape;251;p18"/>
          <p:cNvSpPr/>
          <p:nvPr/>
        </p:nvSpPr>
        <p:spPr>
          <a:xfrm>
            <a:off x="8622563" y="1711408"/>
            <a:ext cx="8636737" cy="5972010"/>
          </a:xfrm>
          <a:custGeom>
            <a:rect b="b" l="l" r="r" t="t"/>
            <a:pathLst>
              <a:path extrusionOk="0" h="5972010" w="8636737">
                <a:moveTo>
                  <a:pt x="0" y="0"/>
                </a:moveTo>
                <a:lnTo>
                  <a:pt x="8636737" y="0"/>
                </a:lnTo>
                <a:lnTo>
                  <a:pt x="8636737" y="5972010"/>
                </a:lnTo>
                <a:lnTo>
                  <a:pt x="0" y="5972010"/>
                </a:lnTo>
                <a:lnTo>
                  <a:pt x="0" y="0"/>
                </a:lnTo>
                <a:close/>
              </a:path>
            </a:pathLst>
          </a:custGeom>
          <a:blipFill rotWithShape="1">
            <a:blip r:embed="rId3">
              <a:alphaModFix/>
            </a:blip>
            <a:stretch>
              <a:fillRect b="0" l="0" r="0" t="0"/>
            </a:stretch>
          </a:blipFill>
          <a:ln>
            <a:noFill/>
          </a:ln>
        </p:spPr>
      </p:sp>
      <p:grpSp>
        <p:nvGrpSpPr>
          <p:cNvPr id="252" name="Google Shape;252;p18"/>
          <p:cNvGrpSpPr/>
          <p:nvPr/>
        </p:nvGrpSpPr>
        <p:grpSpPr>
          <a:xfrm>
            <a:off x="605304" y="805536"/>
            <a:ext cx="8017259" cy="2313752"/>
            <a:chOff x="0" y="-57150"/>
            <a:chExt cx="10689679" cy="3085004"/>
          </a:xfrm>
        </p:grpSpPr>
        <p:sp>
          <p:nvSpPr>
            <p:cNvPr id="253" name="Google Shape;253;p18"/>
            <p:cNvSpPr txBox="1"/>
            <p:nvPr/>
          </p:nvSpPr>
          <p:spPr>
            <a:xfrm>
              <a:off x="0" y="1570952"/>
              <a:ext cx="9769323"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Median</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3. DAYS_FIRST_DRAWING</a:t>
              </a:r>
              <a:endParaRPr/>
            </a:p>
          </p:txBody>
        </p:sp>
        <p:sp>
          <p:nvSpPr>
            <p:cNvPr id="254" name="Google Shape;254;p18"/>
            <p:cNvSpPr txBox="1"/>
            <p:nvPr/>
          </p:nvSpPr>
          <p:spPr>
            <a:xfrm>
              <a:off x="0" y="-57150"/>
              <a:ext cx="10689679"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255" name="Google Shape;255;p18"/>
          <p:cNvSpPr txBox="1"/>
          <p:nvPr/>
        </p:nvSpPr>
        <p:spPr>
          <a:xfrm>
            <a:off x="494570" y="4433246"/>
            <a:ext cx="5702699" cy="1163320"/>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replaced the null values with the Median of the DAYS_FIRST_DRAWING column due to presence of the outlier in the column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59" name="Shape 259"/>
        <p:cNvGrpSpPr/>
        <p:nvPr/>
      </p:nvGrpSpPr>
      <p:grpSpPr>
        <a:xfrm>
          <a:off x="0" y="0"/>
          <a:ext cx="0" cy="0"/>
          <a:chOff x="0" y="0"/>
          <a:chExt cx="0" cy="0"/>
        </a:xfrm>
      </p:grpSpPr>
      <p:sp>
        <p:nvSpPr>
          <p:cNvPr id="260" name="Google Shape;260;p19"/>
          <p:cNvSpPr/>
          <p:nvPr/>
        </p:nvSpPr>
        <p:spPr>
          <a:xfrm>
            <a:off x="6972207" y="3165570"/>
            <a:ext cx="10707049" cy="5362090"/>
          </a:xfrm>
          <a:custGeom>
            <a:rect b="b" l="l" r="r" t="t"/>
            <a:pathLst>
              <a:path extrusionOk="0" h="5362090" w="10707049">
                <a:moveTo>
                  <a:pt x="0" y="0"/>
                </a:moveTo>
                <a:lnTo>
                  <a:pt x="10707049" y="0"/>
                </a:lnTo>
                <a:lnTo>
                  <a:pt x="10707049" y="5362090"/>
                </a:lnTo>
                <a:lnTo>
                  <a:pt x="0" y="5362090"/>
                </a:lnTo>
                <a:lnTo>
                  <a:pt x="0" y="0"/>
                </a:lnTo>
                <a:close/>
              </a:path>
            </a:pathLst>
          </a:custGeom>
          <a:blipFill rotWithShape="1">
            <a:blip r:embed="rId3">
              <a:alphaModFix/>
            </a:blip>
            <a:stretch>
              <a:fillRect b="0" l="0" r="0" t="0"/>
            </a:stretch>
          </a:blipFill>
          <a:ln>
            <a:noFill/>
          </a:ln>
        </p:spPr>
      </p:sp>
      <p:grpSp>
        <p:nvGrpSpPr>
          <p:cNvPr id="261" name="Google Shape;261;p19"/>
          <p:cNvGrpSpPr/>
          <p:nvPr/>
        </p:nvGrpSpPr>
        <p:grpSpPr>
          <a:xfrm>
            <a:off x="605304" y="-37426"/>
            <a:ext cx="8017259" cy="3999677"/>
            <a:chOff x="0" y="-57150"/>
            <a:chExt cx="10689679" cy="5332904"/>
          </a:xfrm>
        </p:grpSpPr>
        <p:sp>
          <p:nvSpPr>
            <p:cNvPr id="262" name="Google Shape;262;p19"/>
            <p:cNvSpPr txBox="1"/>
            <p:nvPr/>
          </p:nvSpPr>
          <p:spPr>
            <a:xfrm>
              <a:off x="0" y="1570952"/>
              <a:ext cx="9769323" cy="37048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Median</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3. DAYS_FIRST_DUE</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4. DAYS_LAST_DUE_1ST_VERSION</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5. DAYS_LAST_USE</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6. DAYS_TERMINATION</a:t>
              </a:r>
              <a:endParaRPr/>
            </a:p>
          </p:txBody>
        </p:sp>
        <p:sp>
          <p:nvSpPr>
            <p:cNvPr id="263" name="Google Shape;263;p19"/>
            <p:cNvSpPr txBox="1"/>
            <p:nvPr/>
          </p:nvSpPr>
          <p:spPr>
            <a:xfrm>
              <a:off x="0" y="-57150"/>
              <a:ext cx="10689679"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264" name="Google Shape;264;p19"/>
          <p:cNvSpPr txBox="1"/>
          <p:nvPr/>
        </p:nvSpPr>
        <p:spPr>
          <a:xfrm>
            <a:off x="494570" y="4433246"/>
            <a:ext cx="5702699" cy="1163320"/>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replaced the null values for each column with the Median of the each column due to presence of the outliers in the column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93" name="Shape 93"/>
        <p:cNvGrpSpPr/>
        <p:nvPr/>
      </p:nvGrpSpPr>
      <p:grpSpPr>
        <a:xfrm>
          <a:off x="0" y="0"/>
          <a:ext cx="0" cy="0"/>
          <a:chOff x="0" y="0"/>
          <a:chExt cx="0" cy="0"/>
        </a:xfrm>
      </p:grpSpPr>
      <p:grpSp>
        <p:nvGrpSpPr>
          <p:cNvPr id="94" name="Google Shape;94;p2"/>
          <p:cNvGrpSpPr/>
          <p:nvPr/>
        </p:nvGrpSpPr>
        <p:grpSpPr>
          <a:xfrm>
            <a:off x="-658272" y="-144661"/>
            <a:ext cx="7042421" cy="10431661"/>
            <a:chOff x="0" y="-38100"/>
            <a:chExt cx="1854794" cy="2747433"/>
          </a:xfrm>
        </p:grpSpPr>
        <p:sp>
          <p:nvSpPr>
            <p:cNvPr id="95" name="Google Shape;95;p2"/>
            <p:cNvSpPr/>
            <p:nvPr/>
          </p:nvSpPr>
          <p:spPr>
            <a:xfrm>
              <a:off x="0" y="0"/>
              <a:ext cx="1854794" cy="2709333"/>
            </a:xfrm>
            <a:custGeom>
              <a:rect b="b" l="l" r="r" t="t"/>
              <a:pathLst>
                <a:path extrusionOk="0" h="2709333" w="1854794">
                  <a:moveTo>
                    <a:pt x="54966" y="0"/>
                  </a:moveTo>
                  <a:lnTo>
                    <a:pt x="1799828" y="0"/>
                  </a:lnTo>
                  <a:cubicBezTo>
                    <a:pt x="1830185" y="0"/>
                    <a:pt x="1854794" y="24609"/>
                    <a:pt x="1854794" y="54966"/>
                  </a:cubicBezTo>
                  <a:lnTo>
                    <a:pt x="1854794" y="2654367"/>
                  </a:lnTo>
                  <a:cubicBezTo>
                    <a:pt x="1854794" y="2684724"/>
                    <a:pt x="1830185" y="2709333"/>
                    <a:pt x="1799828" y="2709333"/>
                  </a:cubicBezTo>
                  <a:lnTo>
                    <a:pt x="54966" y="2709333"/>
                  </a:lnTo>
                  <a:cubicBezTo>
                    <a:pt x="24609" y="2709333"/>
                    <a:pt x="0" y="2684724"/>
                    <a:pt x="0" y="2654367"/>
                  </a:cubicBezTo>
                  <a:lnTo>
                    <a:pt x="0" y="54966"/>
                  </a:lnTo>
                  <a:cubicBezTo>
                    <a:pt x="0" y="24609"/>
                    <a:pt x="24609" y="0"/>
                    <a:pt x="549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0" y="-38100"/>
              <a:ext cx="1854794"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97" name="Google Shape;97;p2"/>
          <p:cNvGraphicFramePr/>
          <p:nvPr/>
        </p:nvGraphicFramePr>
        <p:xfrm>
          <a:off x="8437332" y="2017839"/>
          <a:ext cx="3000000" cy="3000000"/>
        </p:xfrm>
        <a:graphic>
          <a:graphicData uri="http://schemas.openxmlformats.org/drawingml/2006/table">
            <a:tbl>
              <a:tblPr>
                <a:noFill/>
                <a:tableStyleId>{9C642201-2FA6-4B57-8398-C5EBB92FA793}</a:tableStyleId>
              </a:tblPr>
              <a:tblGrid>
                <a:gridCol w="1698850"/>
                <a:gridCol w="6138600"/>
              </a:tblGrid>
              <a:tr h="1141225">
                <a:tc>
                  <a:txBody>
                    <a:bodyPr/>
                    <a:lstStyle/>
                    <a:p>
                      <a:pPr indent="0" lvl="0" marL="0" marR="0" rtl="0" algn="ctr">
                        <a:lnSpc>
                          <a:spcPct val="140011"/>
                        </a:lnSpc>
                        <a:spcBef>
                          <a:spcPts val="0"/>
                        </a:spcBef>
                        <a:spcAft>
                          <a:spcPts val="0"/>
                        </a:spcAft>
                        <a:buNone/>
                      </a:pPr>
                      <a:r>
                        <a:rPr lang="en-US" sz="3499" u="none" cap="none" strike="noStrike">
                          <a:solidFill>
                            <a:srgbClr val="000000"/>
                          </a:solidFill>
                          <a:latin typeface="Arial"/>
                          <a:ea typeface="Arial"/>
                          <a:cs typeface="Arial"/>
                          <a:sym typeface="Arial"/>
                        </a:rPr>
                        <a:t>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Project description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15775">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Tech Stack Used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15775">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Approach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15775">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Analysis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15775">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2"/>
                        </a:lnSpc>
                        <a:spcBef>
                          <a:spcPts val="0"/>
                        </a:spcBef>
                        <a:spcAft>
                          <a:spcPts val="0"/>
                        </a:spcAft>
                        <a:buNone/>
                      </a:pPr>
                      <a:r>
                        <a:rPr lang="en-US" sz="3099" u="none" cap="none" strike="noStrike">
                          <a:solidFill>
                            <a:srgbClr val="000000"/>
                          </a:solidFill>
                          <a:latin typeface="Arial"/>
                          <a:ea typeface="Arial"/>
                          <a:cs typeface="Arial"/>
                          <a:sym typeface="Arial"/>
                        </a:rPr>
                        <a:t>Insights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98" name="Google Shape;98;p2"/>
          <p:cNvSpPr txBox="1"/>
          <p:nvPr/>
        </p:nvSpPr>
        <p:spPr>
          <a:xfrm>
            <a:off x="1325442" y="4076700"/>
            <a:ext cx="4316664" cy="21240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000" u="none" cap="none" strike="noStrike">
                <a:solidFill>
                  <a:srgbClr val="222A9B"/>
                </a:solidFill>
                <a:latin typeface="Arial"/>
                <a:ea typeface="Arial"/>
                <a:cs typeface="Arial"/>
                <a:sym typeface="Arial"/>
              </a:rPr>
              <a:t>Table of Content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68" name="Shape 268"/>
        <p:cNvGrpSpPr/>
        <p:nvPr/>
      </p:nvGrpSpPr>
      <p:grpSpPr>
        <a:xfrm>
          <a:off x="0" y="0"/>
          <a:ext cx="0" cy="0"/>
          <a:chOff x="0" y="0"/>
          <a:chExt cx="0" cy="0"/>
        </a:xfrm>
      </p:grpSpPr>
      <p:sp>
        <p:nvSpPr>
          <p:cNvPr id="269" name="Google Shape;269;p20"/>
          <p:cNvSpPr/>
          <p:nvPr/>
        </p:nvSpPr>
        <p:spPr>
          <a:xfrm>
            <a:off x="10894494" y="5143500"/>
            <a:ext cx="6908076" cy="4161833"/>
          </a:xfrm>
          <a:custGeom>
            <a:rect b="b" l="l" r="r" t="t"/>
            <a:pathLst>
              <a:path extrusionOk="0" h="4161833" w="6908076">
                <a:moveTo>
                  <a:pt x="0" y="0"/>
                </a:moveTo>
                <a:lnTo>
                  <a:pt x="6908076" y="0"/>
                </a:lnTo>
                <a:lnTo>
                  <a:pt x="6908076" y="4161833"/>
                </a:lnTo>
                <a:lnTo>
                  <a:pt x="0" y="4161833"/>
                </a:lnTo>
                <a:lnTo>
                  <a:pt x="0" y="0"/>
                </a:lnTo>
                <a:close/>
              </a:path>
            </a:pathLst>
          </a:custGeom>
          <a:blipFill rotWithShape="1">
            <a:blip r:embed="rId3">
              <a:alphaModFix/>
            </a:blip>
            <a:stretch>
              <a:fillRect b="0" l="0" r="0" t="0"/>
            </a:stretch>
          </a:blipFill>
          <a:ln>
            <a:noFill/>
          </a:ln>
        </p:spPr>
      </p:sp>
      <p:sp>
        <p:nvSpPr>
          <p:cNvPr id="270" name="Google Shape;270;p20"/>
          <p:cNvSpPr/>
          <p:nvPr/>
        </p:nvSpPr>
        <p:spPr>
          <a:xfrm>
            <a:off x="10976165" y="1028700"/>
            <a:ext cx="6744733" cy="4080494"/>
          </a:xfrm>
          <a:custGeom>
            <a:rect b="b" l="l" r="r" t="t"/>
            <a:pathLst>
              <a:path extrusionOk="0" h="4080494" w="6744733">
                <a:moveTo>
                  <a:pt x="0" y="0"/>
                </a:moveTo>
                <a:lnTo>
                  <a:pt x="6744733" y="0"/>
                </a:lnTo>
                <a:lnTo>
                  <a:pt x="6744733" y="4080494"/>
                </a:lnTo>
                <a:lnTo>
                  <a:pt x="0" y="4080494"/>
                </a:lnTo>
                <a:lnTo>
                  <a:pt x="0" y="0"/>
                </a:lnTo>
                <a:close/>
              </a:path>
            </a:pathLst>
          </a:custGeom>
          <a:blipFill rotWithShape="1">
            <a:blip r:embed="rId4">
              <a:alphaModFix/>
            </a:blip>
            <a:stretch>
              <a:fillRect b="0" l="0" r="0" t="0"/>
            </a:stretch>
          </a:blipFill>
          <a:ln>
            <a:noFill/>
          </a:ln>
        </p:spPr>
      </p:sp>
      <p:sp>
        <p:nvSpPr>
          <p:cNvPr id="271" name="Google Shape;271;p20"/>
          <p:cNvSpPr/>
          <p:nvPr/>
        </p:nvSpPr>
        <p:spPr>
          <a:xfrm>
            <a:off x="4613934" y="5292411"/>
            <a:ext cx="6079208" cy="3864010"/>
          </a:xfrm>
          <a:custGeom>
            <a:rect b="b" l="l" r="r" t="t"/>
            <a:pathLst>
              <a:path extrusionOk="0" h="3864010" w="6079208">
                <a:moveTo>
                  <a:pt x="0" y="0"/>
                </a:moveTo>
                <a:lnTo>
                  <a:pt x="6079208" y="0"/>
                </a:lnTo>
                <a:lnTo>
                  <a:pt x="6079208" y="3864010"/>
                </a:lnTo>
                <a:lnTo>
                  <a:pt x="0" y="3864010"/>
                </a:lnTo>
                <a:lnTo>
                  <a:pt x="0" y="0"/>
                </a:lnTo>
                <a:close/>
              </a:path>
            </a:pathLst>
          </a:custGeom>
          <a:blipFill rotWithShape="1">
            <a:blip r:embed="rId5">
              <a:alphaModFix/>
            </a:blip>
            <a:stretch>
              <a:fillRect b="0" l="0" r="0" t="0"/>
            </a:stretch>
          </a:blipFill>
          <a:ln>
            <a:noFill/>
          </a:ln>
        </p:spPr>
      </p:sp>
      <p:sp>
        <p:nvSpPr>
          <p:cNvPr id="272" name="Google Shape;272;p20"/>
          <p:cNvSpPr/>
          <p:nvPr/>
        </p:nvSpPr>
        <p:spPr>
          <a:xfrm>
            <a:off x="4395891" y="1346820"/>
            <a:ext cx="6297251" cy="3796680"/>
          </a:xfrm>
          <a:custGeom>
            <a:rect b="b" l="l" r="r" t="t"/>
            <a:pathLst>
              <a:path extrusionOk="0" h="3796680" w="6297251">
                <a:moveTo>
                  <a:pt x="0" y="0"/>
                </a:moveTo>
                <a:lnTo>
                  <a:pt x="6297251" y="0"/>
                </a:lnTo>
                <a:lnTo>
                  <a:pt x="6297251" y="3796680"/>
                </a:lnTo>
                <a:lnTo>
                  <a:pt x="0" y="3796680"/>
                </a:lnTo>
                <a:lnTo>
                  <a:pt x="0" y="0"/>
                </a:lnTo>
                <a:close/>
              </a:path>
            </a:pathLst>
          </a:custGeom>
          <a:blipFill rotWithShape="1">
            <a:blip r:embed="rId6">
              <a:alphaModFix/>
            </a:blip>
            <a:stretch>
              <a:fillRect b="0" l="0" r="0" t="0"/>
            </a:stretch>
          </a:blipFill>
          <a:ln>
            <a:noFill/>
          </a:ln>
        </p:spPr>
      </p:sp>
      <p:sp>
        <p:nvSpPr>
          <p:cNvPr id="273" name="Google Shape;273;p20"/>
          <p:cNvSpPr txBox="1"/>
          <p:nvPr/>
        </p:nvSpPr>
        <p:spPr>
          <a:xfrm>
            <a:off x="605304" y="791248"/>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Outliers </a:t>
            </a:r>
            <a:endParaRPr/>
          </a:p>
        </p:txBody>
      </p:sp>
      <p:sp>
        <p:nvSpPr>
          <p:cNvPr id="274" name="Google Shape;274;p20"/>
          <p:cNvSpPr txBox="1"/>
          <p:nvPr/>
        </p:nvSpPr>
        <p:spPr>
          <a:xfrm>
            <a:off x="646970" y="3018715"/>
            <a:ext cx="2987153" cy="4293797"/>
          </a:xfrm>
          <a:prstGeom prst="rect">
            <a:avLst/>
          </a:prstGeom>
          <a:noFill/>
          <a:ln>
            <a:noFill/>
          </a:ln>
        </p:spPr>
        <p:txBody>
          <a:bodyPr anchorCtr="0" anchor="t" bIns="0" lIns="0" spcFirstLastPara="1" rIns="0" wrap="square" tIns="0">
            <a:spAutoFit/>
          </a:bodyPr>
          <a:lstStyle/>
          <a:p>
            <a:pPr indent="0" lvl="1" marL="0" marR="0" rtl="0" algn="l">
              <a:lnSpc>
                <a:spcPct val="139990"/>
              </a:lnSpc>
              <a:spcBef>
                <a:spcPts val="0"/>
              </a:spcBef>
              <a:spcAft>
                <a:spcPts val="0"/>
              </a:spcAft>
              <a:buNone/>
            </a:pPr>
            <a:r>
              <a:rPr b="0" i="0" lang="en-US" sz="2203" u="none" cap="none" strike="noStrike">
                <a:solidFill>
                  <a:srgbClr val="414042"/>
                </a:solidFill>
                <a:latin typeface="Arial"/>
                <a:ea typeface="Arial"/>
                <a:cs typeface="Arial"/>
                <a:sym typeface="Arial"/>
              </a:rPr>
              <a:t>We do have outliers in  AMT_GOOD_PRICE, AMT_CREDIT, AMT_ANNUITY, AMT_INCOME_TOTAL, DAYS_BIRTH columns but they may vary person to person  so we wont touch these outliers and keep them as it 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78" name="Shape 278"/>
        <p:cNvGrpSpPr/>
        <p:nvPr/>
      </p:nvGrpSpPr>
      <p:grpSpPr>
        <a:xfrm>
          <a:off x="0" y="0"/>
          <a:ext cx="0" cy="0"/>
          <a:chOff x="0" y="0"/>
          <a:chExt cx="0" cy="0"/>
        </a:xfrm>
      </p:grpSpPr>
      <p:sp>
        <p:nvSpPr>
          <p:cNvPr id="279" name="Google Shape;279;p21"/>
          <p:cNvSpPr/>
          <p:nvPr/>
        </p:nvSpPr>
        <p:spPr>
          <a:xfrm>
            <a:off x="8757158" y="1726961"/>
            <a:ext cx="8653828" cy="5217484"/>
          </a:xfrm>
          <a:custGeom>
            <a:rect b="b" l="l" r="r" t="t"/>
            <a:pathLst>
              <a:path extrusionOk="0" h="5217484" w="8653828">
                <a:moveTo>
                  <a:pt x="0" y="0"/>
                </a:moveTo>
                <a:lnTo>
                  <a:pt x="8653827" y="0"/>
                </a:lnTo>
                <a:lnTo>
                  <a:pt x="8653827" y="5217484"/>
                </a:lnTo>
                <a:lnTo>
                  <a:pt x="0" y="5217484"/>
                </a:lnTo>
                <a:lnTo>
                  <a:pt x="0" y="0"/>
                </a:lnTo>
                <a:close/>
              </a:path>
            </a:pathLst>
          </a:custGeom>
          <a:blipFill rotWithShape="1">
            <a:blip r:embed="rId3">
              <a:alphaModFix/>
            </a:blip>
            <a:stretch>
              <a:fillRect b="0" l="0" r="0" t="0"/>
            </a:stretch>
          </a:blipFill>
          <a:ln>
            <a:noFill/>
          </a:ln>
        </p:spPr>
      </p:sp>
      <p:sp>
        <p:nvSpPr>
          <p:cNvPr id="280" name="Google Shape;280;p21"/>
          <p:cNvSpPr txBox="1"/>
          <p:nvPr/>
        </p:nvSpPr>
        <p:spPr>
          <a:xfrm>
            <a:off x="605304" y="-51714"/>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Outliers</a:t>
            </a:r>
            <a:endParaRPr/>
          </a:p>
        </p:txBody>
      </p:sp>
      <p:sp>
        <p:nvSpPr>
          <p:cNvPr id="281" name="Google Shape;281;p21"/>
          <p:cNvSpPr txBox="1"/>
          <p:nvPr/>
        </p:nvSpPr>
        <p:spPr>
          <a:xfrm>
            <a:off x="494570" y="4237984"/>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have a condition where DAYS_EMPLOYED has a value of 365243 which is impossible so will change it with the median value</a:t>
            </a:r>
            <a:endParaRPr/>
          </a:p>
          <a:p>
            <a:pPr indent="0" lvl="1" marL="0" marR="0" rtl="0" algn="l">
              <a:lnSpc>
                <a:spcPct val="140018"/>
              </a:lnSpc>
              <a:spcBef>
                <a:spcPts val="0"/>
              </a:spcBef>
              <a:spcAft>
                <a:spcPts val="0"/>
              </a:spcAft>
              <a:buNone/>
            </a:pPr>
            <a:r>
              <a:t/>
            </a:r>
            <a:endParaRPr b="0" i="0" sz="2199" u="none" cap="none" strike="noStrike">
              <a:solidFill>
                <a:srgbClr val="41404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85" name="Shape 285"/>
        <p:cNvGrpSpPr/>
        <p:nvPr/>
      </p:nvGrpSpPr>
      <p:grpSpPr>
        <a:xfrm>
          <a:off x="0" y="0"/>
          <a:ext cx="0" cy="0"/>
          <a:chOff x="0" y="0"/>
          <a:chExt cx="0" cy="0"/>
        </a:xfrm>
      </p:grpSpPr>
      <p:sp>
        <p:nvSpPr>
          <p:cNvPr id="286" name="Google Shape;286;p22"/>
          <p:cNvSpPr/>
          <p:nvPr/>
        </p:nvSpPr>
        <p:spPr>
          <a:xfrm>
            <a:off x="9775068" y="269465"/>
            <a:ext cx="7484232" cy="4498501"/>
          </a:xfrm>
          <a:custGeom>
            <a:rect b="b" l="l" r="r" t="t"/>
            <a:pathLst>
              <a:path extrusionOk="0" h="4498501" w="7484232">
                <a:moveTo>
                  <a:pt x="0" y="0"/>
                </a:moveTo>
                <a:lnTo>
                  <a:pt x="7484232" y="0"/>
                </a:lnTo>
                <a:lnTo>
                  <a:pt x="7484232" y="4498501"/>
                </a:lnTo>
                <a:lnTo>
                  <a:pt x="0" y="4498501"/>
                </a:lnTo>
                <a:lnTo>
                  <a:pt x="0" y="0"/>
                </a:lnTo>
                <a:close/>
              </a:path>
            </a:pathLst>
          </a:custGeom>
          <a:blipFill rotWithShape="1">
            <a:blip r:embed="rId3">
              <a:alphaModFix/>
            </a:blip>
            <a:stretch>
              <a:fillRect b="0" l="0" r="0" t="0"/>
            </a:stretch>
          </a:blipFill>
          <a:ln>
            <a:noFill/>
          </a:ln>
        </p:spPr>
      </p:sp>
      <p:sp>
        <p:nvSpPr>
          <p:cNvPr id="287" name="Google Shape;287;p22"/>
          <p:cNvSpPr/>
          <p:nvPr/>
        </p:nvSpPr>
        <p:spPr>
          <a:xfrm>
            <a:off x="9775068" y="5038719"/>
            <a:ext cx="7484232" cy="4498501"/>
          </a:xfrm>
          <a:custGeom>
            <a:rect b="b" l="l" r="r" t="t"/>
            <a:pathLst>
              <a:path extrusionOk="0" h="4498501" w="7484232">
                <a:moveTo>
                  <a:pt x="0" y="0"/>
                </a:moveTo>
                <a:lnTo>
                  <a:pt x="7484232" y="0"/>
                </a:lnTo>
                <a:lnTo>
                  <a:pt x="7484232" y="4498501"/>
                </a:lnTo>
                <a:lnTo>
                  <a:pt x="0" y="4498501"/>
                </a:lnTo>
                <a:lnTo>
                  <a:pt x="0" y="0"/>
                </a:lnTo>
                <a:close/>
              </a:path>
            </a:pathLst>
          </a:custGeom>
          <a:blipFill rotWithShape="1">
            <a:blip r:embed="rId4">
              <a:alphaModFix/>
            </a:blip>
            <a:stretch>
              <a:fillRect b="0" l="0" r="0" t="0"/>
            </a:stretch>
          </a:blipFill>
          <a:ln>
            <a:noFill/>
          </a:ln>
        </p:spPr>
      </p:sp>
      <p:graphicFrame>
        <p:nvGraphicFramePr>
          <p:cNvPr id="288" name="Google Shape;288;p22"/>
          <p:cNvGraphicFramePr/>
          <p:nvPr/>
        </p:nvGraphicFramePr>
        <p:xfrm>
          <a:off x="1307363" y="4767966"/>
          <a:ext cx="3000000" cy="3000000"/>
        </p:xfrm>
        <a:graphic>
          <a:graphicData uri="http://schemas.openxmlformats.org/drawingml/2006/table">
            <a:tbl>
              <a:tblPr>
                <a:noFill/>
                <a:tableStyleId>{9C642201-2FA6-4B57-8398-C5EBB92FA793}</a:tableStyleId>
              </a:tblPr>
              <a:tblGrid>
                <a:gridCol w="2663275"/>
                <a:gridCol w="4651925"/>
              </a:tblGrid>
              <a:tr h="1028025">
                <a:tc>
                  <a:txBody>
                    <a:bodyPr/>
                    <a:lstStyle/>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Row Labels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Count of TARGET</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28025">
                <a:tc>
                  <a:txBody>
                    <a:bodyPr/>
                    <a:lstStyle/>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45973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28025">
                <a:tc>
                  <a:txBody>
                    <a:bodyPr/>
                    <a:lstStyle/>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4026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335500">
                <a:tc>
                  <a:txBody>
                    <a:bodyPr/>
                    <a:lstStyle/>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Grand</a:t>
                      </a:r>
                      <a:endParaRPr sz="1100" u="none" cap="none" strike="noStrike"/>
                    </a:p>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  Total</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399" u="none" cap="none" strike="noStrike">
                          <a:solidFill>
                            <a:srgbClr val="000000"/>
                          </a:solidFill>
                          <a:latin typeface="Arial"/>
                          <a:ea typeface="Arial"/>
                          <a:cs typeface="Arial"/>
                          <a:sym typeface="Arial"/>
                        </a:rPr>
                        <a:t>49999</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289" name="Google Shape;289;p22"/>
          <p:cNvSpPr txBox="1"/>
          <p:nvPr/>
        </p:nvSpPr>
        <p:spPr>
          <a:xfrm>
            <a:off x="605304" y="-51714"/>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Data Imbalance</a:t>
            </a:r>
            <a:endParaRPr/>
          </a:p>
        </p:txBody>
      </p:sp>
      <p:sp>
        <p:nvSpPr>
          <p:cNvPr id="290" name="Google Shape;290;p22"/>
          <p:cNvSpPr txBox="1"/>
          <p:nvPr/>
        </p:nvSpPr>
        <p:spPr>
          <a:xfrm>
            <a:off x="1028700" y="1803238"/>
            <a:ext cx="5702699" cy="2334895"/>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have data Imbalance where we have count of defaulters (client with payment difficulties) less than the count of not defaulters (clients without payment difficulties), we have just 8% of defaulters and 92% of Not defaulters in the dataset.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94" name="Shape 294"/>
        <p:cNvGrpSpPr/>
        <p:nvPr/>
      </p:nvGrpSpPr>
      <p:grpSpPr>
        <a:xfrm>
          <a:off x="0" y="0"/>
          <a:ext cx="0" cy="0"/>
          <a:chOff x="0" y="0"/>
          <a:chExt cx="0" cy="0"/>
        </a:xfrm>
      </p:grpSpPr>
      <p:sp>
        <p:nvSpPr>
          <p:cNvPr id="295" name="Google Shape;295;p23"/>
          <p:cNvSpPr/>
          <p:nvPr/>
        </p:nvSpPr>
        <p:spPr>
          <a:xfrm>
            <a:off x="8046585" y="273472"/>
            <a:ext cx="9462097" cy="4490487"/>
          </a:xfrm>
          <a:custGeom>
            <a:rect b="b" l="l" r="r" t="t"/>
            <a:pathLst>
              <a:path extrusionOk="0" h="4490487" w="9462097">
                <a:moveTo>
                  <a:pt x="0" y="0"/>
                </a:moveTo>
                <a:lnTo>
                  <a:pt x="9462097" y="0"/>
                </a:lnTo>
                <a:lnTo>
                  <a:pt x="9462097" y="4490486"/>
                </a:lnTo>
                <a:lnTo>
                  <a:pt x="0" y="4490486"/>
                </a:lnTo>
                <a:lnTo>
                  <a:pt x="0" y="0"/>
                </a:lnTo>
                <a:close/>
              </a:path>
            </a:pathLst>
          </a:custGeom>
          <a:blipFill rotWithShape="1">
            <a:blip r:embed="rId3">
              <a:alphaModFix/>
            </a:blip>
            <a:stretch>
              <a:fillRect b="0" l="0" r="0" t="0"/>
            </a:stretch>
          </a:blipFill>
          <a:ln>
            <a:noFill/>
          </a:ln>
        </p:spPr>
      </p:sp>
      <p:sp>
        <p:nvSpPr>
          <p:cNvPr id="296" name="Google Shape;296;p23"/>
          <p:cNvSpPr/>
          <p:nvPr/>
        </p:nvSpPr>
        <p:spPr>
          <a:xfrm>
            <a:off x="605304" y="4962323"/>
            <a:ext cx="8140772" cy="4893124"/>
          </a:xfrm>
          <a:custGeom>
            <a:rect b="b" l="l" r="r" t="t"/>
            <a:pathLst>
              <a:path extrusionOk="0" h="4893124" w="8140772">
                <a:moveTo>
                  <a:pt x="0" y="0"/>
                </a:moveTo>
                <a:lnTo>
                  <a:pt x="8140772" y="0"/>
                </a:lnTo>
                <a:lnTo>
                  <a:pt x="8140772" y="4893123"/>
                </a:lnTo>
                <a:lnTo>
                  <a:pt x="0" y="4893123"/>
                </a:lnTo>
                <a:lnTo>
                  <a:pt x="0" y="0"/>
                </a:lnTo>
                <a:close/>
              </a:path>
            </a:pathLst>
          </a:custGeom>
          <a:blipFill rotWithShape="1">
            <a:blip r:embed="rId4">
              <a:alphaModFix/>
            </a:blip>
            <a:stretch>
              <a:fillRect b="0" l="0" r="0" t="0"/>
            </a:stretch>
          </a:blipFill>
          <a:ln>
            <a:noFill/>
          </a:ln>
        </p:spPr>
      </p:sp>
      <p:sp>
        <p:nvSpPr>
          <p:cNvPr id="297" name="Google Shape;297;p23"/>
          <p:cNvSpPr txBox="1"/>
          <p:nvPr/>
        </p:nvSpPr>
        <p:spPr>
          <a:xfrm>
            <a:off x="605304" y="-51714"/>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Univariate Analysis</a:t>
            </a:r>
            <a:endParaRPr/>
          </a:p>
        </p:txBody>
      </p:sp>
      <p:sp>
        <p:nvSpPr>
          <p:cNvPr id="298" name="Google Shape;298;p23"/>
          <p:cNvSpPr txBox="1"/>
          <p:nvPr/>
        </p:nvSpPr>
        <p:spPr>
          <a:xfrm>
            <a:off x="478084" y="1717980"/>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AGE DISTRIBUTION</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do have Maximum clients from age group of  25- 65 yrs of age, with most clients in age group of 35 - 45 yrs of age.</a:t>
            </a:r>
            <a:endParaRPr/>
          </a:p>
        </p:txBody>
      </p:sp>
      <p:sp>
        <p:nvSpPr>
          <p:cNvPr id="299" name="Google Shape;299;p23"/>
          <p:cNvSpPr txBox="1"/>
          <p:nvPr/>
        </p:nvSpPr>
        <p:spPr>
          <a:xfrm>
            <a:off x="10505391" y="6337992"/>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YEARS_ EMPLOYED </a:t>
            </a:r>
            <a:endParaRPr/>
          </a:p>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do have Maximum clients who has an experience of 0-10 yrs.</a:t>
            </a:r>
            <a:endParaRPr/>
          </a:p>
          <a:p>
            <a:pPr indent="0" lvl="1" marL="0" marR="0" rtl="0" algn="l">
              <a:lnSpc>
                <a:spcPct val="140018"/>
              </a:lnSpc>
              <a:spcBef>
                <a:spcPts val="0"/>
              </a:spcBef>
              <a:spcAft>
                <a:spcPts val="0"/>
              </a:spcAft>
              <a:buNone/>
            </a:pPr>
            <a:r>
              <a:t/>
            </a:r>
            <a:endParaRPr b="0" i="0" sz="2199" u="none" cap="none" strike="noStrike">
              <a:solidFill>
                <a:srgbClr val="41404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03" name="Shape 303"/>
        <p:cNvGrpSpPr/>
        <p:nvPr/>
      </p:nvGrpSpPr>
      <p:grpSpPr>
        <a:xfrm>
          <a:off x="0" y="0"/>
          <a:ext cx="0" cy="0"/>
          <a:chOff x="0" y="0"/>
          <a:chExt cx="0" cy="0"/>
        </a:xfrm>
      </p:grpSpPr>
      <p:sp>
        <p:nvSpPr>
          <p:cNvPr id="304" name="Google Shape;304;p24"/>
          <p:cNvSpPr/>
          <p:nvPr/>
        </p:nvSpPr>
        <p:spPr>
          <a:xfrm>
            <a:off x="9626477" y="125134"/>
            <a:ext cx="8066620" cy="5795043"/>
          </a:xfrm>
          <a:custGeom>
            <a:rect b="b" l="l" r="r" t="t"/>
            <a:pathLst>
              <a:path extrusionOk="0" h="5795043" w="8066620">
                <a:moveTo>
                  <a:pt x="0" y="0"/>
                </a:moveTo>
                <a:lnTo>
                  <a:pt x="8066620" y="0"/>
                </a:lnTo>
                <a:lnTo>
                  <a:pt x="8066620" y="5795044"/>
                </a:lnTo>
                <a:lnTo>
                  <a:pt x="0" y="5795044"/>
                </a:lnTo>
                <a:lnTo>
                  <a:pt x="0" y="0"/>
                </a:lnTo>
                <a:close/>
              </a:path>
            </a:pathLst>
          </a:custGeom>
          <a:blipFill rotWithShape="1">
            <a:blip r:embed="rId3">
              <a:alphaModFix/>
            </a:blip>
            <a:stretch>
              <a:fillRect b="0" l="0" r="0" t="0"/>
            </a:stretch>
          </a:blipFill>
          <a:ln>
            <a:noFill/>
          </a:ln>
        </p:spPr>
      </p:sp>
      <p:sp>
        <p:nvSpPr>
          <p:cNvPr id="305" name="Google Shape;305;p24"/>
          <p:cNvSpPr/>
          <p:nvPr/>
        </p:nvSpPr>
        <p:spPr>
          <a:xfrm>
            <a:off x="605304" y="5143500"/>
            <a:ext cx="8034484" cy="4829237"/>
          </a:xfrm>
          <a:custGeom>
            <a:rect b="b" l="l" r="r" t="t"/>
            <a:pathLst>
              <a:path extrusionOk="0" h="4829237" w="8034484">
                <a:moveTo>
                  <a:pt x="0" y="0"/>
                </a:moveTo>
                <a:lnTo>
                  <a:pt x="8034484" y="0"/>
                </a:lnTo>
                <a:lnTo>
                  <a:pt x="8034484" y="4829237"/>
                </a:lnTo>
                <a:lnTo>
                  <a:pt x="0" y="4829237"/>
                </a:lnTo>
                <a:lnTo>
                  <a:pt x="0" y="0"/>
                </a:lnTo>
                <a:close/>
              </a:path>
            </a:pathLst>
          </a:custGeom>
          <a:blipFill rotWithShape="1">
            <a:blip r:embed="rId4">
              <a:alphaModFix/>
            </a:blip>
            <a:stretch>
              <a:fillRect b="0" l="0" r="0" t="0"/>
            </a:stretch>
          </a:blipFill>
          <a:ln>
            <a:noFill/>
          </a:ln>
        </p:spPr>
      </p:sp>
      <p:sp>
        <p:nvSpPr>
          <p:cNvPr id="306" name="Google Shape;306;p24"/>
          <p:cNvSpPr txBox="1"/>
          <p:nvPr/>
        </p:nvSpPr>
        <p:spPr>
          <a:xfrm>
            <a:off x="605304" y="-51714"/>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Univariate Analysis</a:t>
            </a:r>
            <a:endParaRPr/>
          </a:p>
        </p:txBody>
      </p:sp>
      <p:sp>
        <p:nvSpPr>
          <p:cNvPr id="307" name="Google Shape;307;p24"/>
          <p:cNvSpPr txBox="1"/>
          <p:nvPr/>
        </p:nvSpPr>
        <p:spPr>
          <a:xfrm>
            <a:off x="478084" y="1913243"/>
            <a:ext cx="5702699" cy="11633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NAME_TYPE_SUITE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were Unaccompanied during the process of the application.</a:t>
            </a:r>
            <a:endParaRPr/>
          </a:p>
        </p:txBody>
      </p:sp>
      <p:sp>
        <p:nvSpPr>
          <p:cNvPr id="308" name="Google Shape;308;p24"/>
          <p:cNvSpPr txBox="1"/>
          <p:nvPr/>
        </p:nvSpPr>
        <p:spPr>
          <a:xfrm>
            <a:off x="10505391" y="6337992"/>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NAME_CONTRACT_TYPE</a:t>
            </a:r>
            <a:endParaRPr/>
          </a:p>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have a cash loans contract with the bank.</a:t>
            </a:r>
            <a:endParaRPr/>
          </a:p>
          <a:p>
            <a:pPr indent="0" lvl="1" marL="0" marR="0" rtl="0" algn="l">
              <a:lnSpc>
                <a:spcPct val="140018"/>
              </a:lnSpc>
              <a:spcBef>
                <a:spcPts val="0"/>
              </a:spcBef>
              <a:spcAft>
                <a:spcPts val="0"/>
              </a:spcAft>
              <a:buNone/>
            </a:pPr>
            <a:r>
              <a:t/>
            </a:r>
            <a:endParaRPr b="0" i="0" sz="2199" u="none" cap="none" strike="noStrike">
              <a:solidFill>
                <a:srgbClr val="41404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12" name="Shape 312"/>
        <p:cNvGrpSpPr/>
        <p:nvPr/>
      </p:nvGrpSpPr>
      <p:grpSpPr>
        <a:xfrm>
          <a:off x="0" y="0"/>
          <a:ext cx="0" cy="0"/>
          <a:chOff x="0" y="0"/>
          <a:chExt cx="0" cy="0"/>
        </a:xfrm>
      </p:grpSpPr>
      <p:sp>
        <p:nvSpPr>
          <p:cNvPr id="313" name="Google Shape;313;p25"/>
          <p:cNvSpPr/>
          <p:nvPr/>
        </p:nvSpPr>
        <p:spPr>
          <a:xfrm>
            <a:off x="9144000" y="383261"/>
            <a:ext cx="7894119" cy="4744869"/>
          </a:xfrm>
          <a:custGeom>
            <a:rect b="b" l="l" r="r" t="t"/>
            <a:pathLst>
              <a:path extrusionOk="0" h="4744869" w="7894119">
                <a:moveTo>
                  <a:pt x="0" y="0"/>
                </a:moveTo>
                <a:lnTo>
                  <a:pt x="7894119" y="0"/>
                </a:lnTo>
                <a:lnTo>
                  <a:pt x="7894119" y="4744869"/>
                </a:lnTo>
                <a:lnTo>
                  <a:pt x="0" y="4744869"/>
                </a:lnTo>
                <a:lnTo>
                  <a:pt x="0" y="0"/>
                </a:lnTo>
                <a:close/>
              </a:path>
            </a:pathLst>
          </a:custGeom>
          <a:blipFill rotWithShape="1">
            <a:blip r:embed="rId3">
              <a:alphaModFix/>
            </a:blip>
            <a:stretch>
              <a:fillRect b="0" l="0" r="0" t="0"/>
            </a:stretch>
          </a:blipFill>
          <a:ln>
            <a:noFill/>
          </a:ln>
        </p:spPr>
      </p:sp>
      <p:sp>
        <p:nvSpPr>
          <p:cNvPr id="314" name="Google Shape;314;p25"/>
          <p:cNvSpPr/>
          <p:nvPr/>
        </p:nvSpPr>
        <p:spPr>
          <a:xfrm>
            <a:off x="431687" y="5143500"/>
            <a:ext cx="8364493" cy="5027594"/>
          </a:xfrm>
          <a:custGeom>
            <a:rect b="b" l="l" r="r" t="t"/>
            <a:pathLst>
              <a:path extrusionOk="0" h="5027594" w="8364493">
                <a:moveTo>
                  <a:pt x="0" y="0"/>
                </a:moveTo>
                <a:lnTo>
                  <a:pt x="8364493" y="0"/>
                </a:lnTo>
                <a:lnTo>
                  <a:pt x="8364493" y="5027594"/>
                </a:lnTo>
                <a:lnTo>
                  <a:pt x="0" y="5027594"/>
                </a:lnTo>
                <a:lnTo>
                  <a:pt x="0" y="0"/>
                </a:lnTo>
                <a:close/>
              </a:path>
            </a:pathLst>
          </a:custGeom>
          <a:blipFill rotWithShape="1">
            <a:blip r:embed="rId4">
              <a:alphaModFix/>
            </a:blip>
            <a:stretch>
              <a:fillRect b="0" l="0" r="0" t="0"/>
            </a:stretch>
          </a:blipFill>
          <a:ln>
            <a:noFill/>
          </a:ln>
        </p:spPr>
      </p:sp>
      <p:sp>
        <p:nvSpPr>
          <p:cNvPr id="315" name="Google Shape;315;p25"/>
          <p:cNvSpPr txBox="1"/>
          <p:nvPr/>
        </p:nvSpPr>
        <p:spPr>
          <a:xfrm>
            <a:off x="605304" y="-51714"/>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Univariate Analysis</a:t>
            </a:r>
            <a:endParaRPr/>
          </a:p>
        </p:txBody>
      </p:sp>
      <p:sp>
        <p:nvSpPr>
          <p:cNvPr id="316" name="Google Shape;316;p25"/>
          <p:cNvSpPr txBox="1"/>
          <p:nvPr/>
        </p:nvSpPr>
        <p:spPr>
          <a:xfrm>
            <a:off x="478084" y="2108505"/>
            <a:ext cx="5702699" cy="77279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GENDER</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are female .</a:t>
            </a:r>
            <a:endParaRPr/>
          </a:p>
        </p:txBody>
      </p:sp>
      <p:sp>
        <p:nvSpPr>
          <p:cNvPr id="317" name="Google Shape;317;p25"/>
          <p:cNvSpPr txBox="1"/>
          <p:nvPr/>
        </p:nvSpPr>
        <p:spPr>
          <a:xfrm>
            <a:off x="10505391" y="6533255"/>
            <a:ext cx="5702699" cy="11633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EDUCATION_TYPE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have the education qualification of Secondary/secondary special.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21" name="Shape 321"/>
        <p:cNvGrpSpPr/>
        <p:nvPr/>
      </p:nvGrpSpPr>
      <p:grpSpPr>
        <a:xfrm>
          <a:off x="0" y="0"/>
          <a:ext cx="0" cy="0"/>
          <a:chOff x="0" y="0"/>
          <a:chExt cx="0" cy="0"/>
        </a:xfrm>
      </p:grpSpPr>
      <p:sp>
        <p:nvSpPr>
          <p:cNvPr id="322" name="Google Shape;322;p26"/>
          <p:cNvSpPr/>
          <p:nvPr/>
        </p:nvSpPr>
        <p:spPr>
          <a:xfrm>
            <a:off x="9144000" y="383261"/>
            <a:ext cx="8115300" cy="4867022"/>
          </a:xfrm>
          <a:custGeom>
            <a:rect b="b" l="l" r="r" t="t"/>
            <a:pathLst>
              <a:path extrusionOk="0" h="4867022" w="8115300">
                <a:moveTo>
                  <a:pt x="0" y="0"/>
                </a:moveTo>
                <a:lnTo>
                  <a:pt x="8115300" y="0"/>
                </a:lnTo>
                <a:lnTo>
                  <a:pt x="8115300" y="4867022"/>
                </a:lnTo>
                <a:lnTo>
                  <a:pt x="0" y="4867022"/>
                </a:lnTo>
                <a:lnTo>
                  <a:pt x="0" y="0"/>
                </a:lnTo>
                <a:close/>
              </a:path>
            </a:pathLst>
          </a:custGeom>
          <a:blipFill rotWithShape="1">
            <a:blip r:embed="rId3">
              <a:alphaModFix/>
            </a:blip>
            <a:stretch>
              <a:fillRect b="0" l="0" r="0" t="0"/>
            </a:stretch>
          </a:blipFill>
          <a:ln>
            <a:noFill/>
          </a:ln>
        </p:spPr>
      </p:sp>
      <p:sp>
        <p:nvSpPr>
          <p:cNvPr id="323" name="Google Shape;323;p26"/>
          <p:cNvSpPr/>
          <p:nvPr/>
        </p:nvSpPr>
        <p:spPr>
          <a:xfrm>
            <a:off x="478084" y="4800060"/>
            <a:ext cx="8501018" cy="5109655"/>
          </a:xfrm>
          <a:custGeom>
            <a:rect b="b" l="l" r="r" t="t"/>
            <a:pathLst>
              <a:path extrusionOk="0" h="5109655" w="8501018">
                <a:moveTo>
                  <a:pt x="0" y="0"/>
                </a:moveTo>
                <a:lnTo>
                  <a:pt x="8501018" y="0"/>
                </a:lnTo>
                <a:lnTo>
                  <a:pt x="8501018" y="5109654"/>
                </a:lnTo>
                <a:lnTo>
                  <a:pt x="0" y="5109654"/>
                </a:lnTo>
                <a:lnTo>
                  <a:pt x="0" y="0"/>
                </a:lnTo>
                <a:close/>
              </a:path>
            </a:pathLst>
          </a:custGeom>
          <a:blipFill rotWithShape="1">
            <a:blip r:embed="rId4">
              <a:alphaModFix/>
            </a:blip>
            <a:stretch>
              <a:fillRect b="0" l="0" r="0" t="0"/>
            </a:stretch>
          </a:blipFill>
          <a:ln>
            <a:noFill/>
          </a:ln>
        </p:spPr>
      </p:sp>
      <p:sp>
        <p:nvSpPr>
          <p:cNvPr id="324" name="Google Shape;324;p26"/>
          <p:cNvSpPr txBox="1"/>
          <p:nvPr/>
        </p:nvSpPr>
        <p:spPr>
          <a:xfrm>
            <a:off x="605304" y="-51714"/>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Univariate Analysis</a:t>
            </a:r>
            <a:endParaRPr/>
          </a:p>
        </p:txBody>
      </p:sp>
      <p:sp>
        <p:nvSpPr>
          <p:cNvPr id="325" name="Google Shape;325;p26"/>
          <p:cNvSpPr txBox="1"/>
          <p:nvPr/>
        </p:nvSpPr>
        <p:spPr>
          <a:xfrm>
            <a:off x="478084" y="2108505"/>
            <a:ext cx="5702699" cy="77279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FFAMILY STATUS </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are Married.</a:t>
            </a:r>
            <a:endParaRPr/>
          </a:p>
        </p:txBody>
      </p:sp>
      <p:sp>
        <p:nvSpPr>
          <p:cNvPr id="326" name="Google Shape;326;p26"/>
          <p:cNvSpPr txBox="1"/>
          <p:nvPr/>
        </p:nvSpPr>
        <p:spPr>
          <a:xfrm>
            <a:off x="10505391" y="6533255"/>
            <a:ext cx="5702699" cy="11633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IINCOME_TYPE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Bank have given the loan to the Working clients most.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30" name="Shape 330"/>
        <p:cNvGrpSpPr/>
        <p:nvPr/>
      </p:nvGrpSpPr>
      <p:grpSpPr>
        <a:xfrm>
          <a:off x="0" y="0"/>
          <a:ext cx="0" cy="0"/>
          <a:chOff x="0" y="0"/>
          <a:chExt cx="0" cy="0"/>
        </a:xfrm>
      </p:grpSpPr>
      <p:sp>
        <p:nvSpPr>
          <p:cNvPr id="331" name="Google Shape;331;p27"/>
          <p:cNvSpPr/>
          <p:nvPr/>
        </p:nvSpPr>
        <p:spPr>
          <a:xfrm>
            <a:off x="9630544" y="383261"/>
            <a:ext cx="7919690" cy="4760239"/>
          </a:xfrm>
          <a:custGeom>
            <a:rect b="b" l="l" r="r" t="t"/>
            <a:pathLst>
              <a:path extrusionOk="0" h="4760239" w="7919690">
                <a:moveTo>
                  <a:pt x="0" y="0"/>
                </a:moveTo>
                <a:lnTo>
                  <a:pt x="7919690" y="0"/>
                </a:lnTo>
                <a:lnTo>
                  <a:pt x="7919690" y="4760239"/>
                </a:lnTo>
                <a:lnTo>
                  <a:pt x="0" y="4760239"/>
                </a:lnTo>
                <a:lnTo>
                  <a:pt x="0" y="0"/>
                </a:lnTo>
                <a:close/>
              </a:path>
            </a:pathLst>
          </a:custGeom>
          <a:blipFill rotWithShape="1">
            <a:blip r:embed="rId3">
              <a:alphaModFix/>
            </a:blip>
            <a:stretch>
              <a:fillRect b="0" l="0" r="0" t="0"/>
            </a:stretch>
          </a:blipFill>
          <a:ln>
            <a:noFill/>
          </a:ln>
        </p:spPr>
      </p:sp>
      <p:sp>
        <p:nvSpPr>
          <p:cNvPr id="332" name="Google Shape;332;p27"/>
          <p:cNvSpPr/>
          <p:nvPr/>
        </p:nvSpPr>
        <p:spPr>
          <a:xfrm>
            <a:off x="605304" y="4466067"/>
            <a:ext cx="8893099" cy="5345320"/>
          </a:xfrm>
          <a:custGeom>
            <a:rect b="b" l="l" r="r" t="t"/>
            <a:pathLst>
              <a:path extrusionOk="0" h="5345320" w="8893099">
                <a:moveTo>
                  <a:pt x="0" y="0"/>
                </a:moveTo>
                <a:lnTo>
                  <a:pt x="8893099" y="0"/>
                </a:lnTo>
                <a:lnTo>
                  <a:pt x="8893099" y="5345321"/>
                </a:lnTo>
                <a:lnTo>
                  <a:pt x="0" y="5345321"/>
                </a:lnTo>
                <a:lnTo>
                  <a:pt x="0" y="0"/>
                </a:lnTo>
                <a:close/>
              </a:path>
            </a:pathLst>
          </a:custGeom>
          <a:blipFill rotWithShape="1">
            <a:blip r:embed="rId4">
              <a:alphaModFix/>
            </a:blip>
            <a:stretch>
              <a:fillRect b="0" l="0" r="0" t="0"/>
            </a:stretch>
          </a:blipFill>
          <a:ln>
            <a:noFill/>
          </a:ln>
        </p:spPr>
      </p:sp>
      <p:sp>
        <p:nvSpPr>
          <p:cNvPr id="333" name="Google Shape;333;p27"/>
          <p:cNvSpPr txBox="1"/>
          <p:nvPr/>
        </p:nvSpPr>
        <p:spPr>
          <a:xfrm>
            <a:off x="605304" y="-51714"/>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Univariate Analysis</a:t>
            </a:r>
            <a:endParaRPr/>
          </a:p>
        </p:txBody>
      </p:sp>
      <p:sp>
        <p:nvSpPr>
          <p:cNvPr id="334" name="Google Shape;334;p27"/>
          <p:cNvSpPr txBox="1"/>
          <p:nvPr/>
        </p:nvSpPr>
        <p:spPr>
          <a:xfrm>
            <a:off x="478084" y="1913243"/>
            <a:ext cx="5702699" cy="11633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COUNT_OF_CHILDRENS </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There have being most of the instance where bank has lend loan to clients having no child.</a:t>
            </a:r>
            <a:endParaRPr/>
          </a:p>
        </p:txBody>
      </p:sp>
      <p:sp>
        <p:nvSpPr>
          <p:cNvPr id="335" name="Google Shape;335;p27"/>
          <p:cNvSpPr txBox="1"/>
          <p:nvPr/>
        </p:nvSpPr>
        <p:spPr>
          <a:xfrm>
            <a:off x="10505391" y="6533255"/>
            <a:ext cx="5702699" cy="11633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OCCUPATION_TYPE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haven’t mentioned about their occupation to the bank.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39" name="Shape 339"/>
        <p:cNvGrpSpPr/>
        <p:nvPr/>
      </p:nvGrpSpPr>
      <p:grpSpPr>
        <a:xfrm>
          <a:off x="0" y="0"/>
          <a:ext cx="0" cy="0"/>
          <a:chOff x="0" y="0"/>
          <a:chExt cx="0" cy="0"/>
        </a:xfrm>
      </p:grpSpPr>
      <p:sp>
        <p:nvSpPr>
          <p:cNvPr id="340" name="Google Shape;340;p28"/>
          <p:cNvSpPr/>
          <p:nvPr/>
        </p:nvSpPr>
        <p:spPr>
          <a:xfrm>
            <a:off x="1923438" y="3932338"/>
            <a:ext cx="13398250" cy="4860291"/>
          </a:xfrm>
          <a:custGeom>
            <a:rect b="b" l="l" r="r" t="t"/>
            <a:pathLst>
              <a:path extrusionOk="0" h="4860291" w="13398250">
                <a:moveTo>
                  <a:pt x="0" y="0"/>
                </a:moveTo>
                <a:lnTo>
                  <a:pt x="13398251" y="0"/>
                </a:lnTo>
                <a:lnTo>
                  <a:pt x="13398251" y="4860291"/>
                </a:lnTo>
                <a:lnTo>
                  <a:pt x="0" y="4860291"/>
                </a:lnTo>
                <a:lnTo>
                  <a:pt x="0" y="0"/>
                </a:lnTo>
                <a:close/>
              </a:path>
            </a:pathLst>
          </a:custGeom>
          <a:blipFill rotWithShape="1">
            <a:blip r:embed="rId3">
              <a:alphaModFix/>
            </a:blip>
            <a:stretch>
              <a:fillRect b="0" l="0" r="0" t="0"/>
            </a:stretch>
          </a:blipFill>
          <a:ln>
            <a:noFill/>
          </a:ln>
        </p:spPr>
      </p:sp>
      <p:sp>
        <p:nvSpPr>
          <p:cNvPr id="341" name="Google Shape;341;p28"/>
          <p:cNvSpPr txBox="1"/>
          <p:nvPr/>
        </p:nvSpPr>
        <p:spPr>
          <a:xfrm>
            <a:off x="605304" y="-51714"/>
            <a:ext cx="8017259"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Univariate Analysis</a:t>
            </a:r>
            <a:endParaRPr/>
          </a:p>
        </p:txBody>
      </p:sp>
      <p:sp>
        <p:nvSpPr>
          <p:cNvPr id="342" name="Google Shape;342;p28"/>
          <p:cNvSpPr txBox="1"/>
          <p:nvPr/>
        </p:nvSpPr>
        <p:spPr>
          <a:xfrm>
            <a:off x="478084" y="1913243"/>
            <a:ext cx="5702699" cy="11633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ORGANIZATION_TYPE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work for the organization type of Business Entity Type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46" name="Shape 346"/>
        <p:cNvGrpSpPr/>
        <p:nvPr/>
      </p:nvGrpSpPr>
      <p:grpSpPr>
        <a:xfrm>
          <a:off x="0" y="0"/>
          <a:ext cx="0" cy="0"/>
          <a:chOff x="0" y="0"/>
          <a:chExt cx="0" cy="0"/>
        </a:xfrm>
      </p:grpSpPr>
      <p:sp>
        <p:nvSpPr>
          <p:cNvPr id="347" name="Google Shape;347;p29"/>
          <p:cNvSpPr/>
          <p:nvPr/>
        </p:nvSpPr>
        <p:spPr>
          <a:xfrm>
            <a:off x="9064264" y="1028700"/>
            <a:ext cx="8195036" cy="4384542"/>
          </a:xfrm>
          <a:custGeom>
            <a:rect b="b" l="l" r="r" t="t"/>
            <a:pathLst>
              <a:path extrusionOk="0" h="4384542" w="8195036">
                <a:moveTo>
                  <a:pt x="0" y="0"/>
                </a:moveTo>
                <a:lnTo>
                  <a:pt x="8195036" y="0"/>
                </a:lnTo>
                <a:lnTo>
                  <a:pt x="8195036" y="4384542"/>
                </a:lnTo>
                <a:lnTo>
                  <a:pt x="0" y="4384542"/>
                </a:lnTo>
                <a:lnTo>
                  <a:pt x="0" y="0"/>
                </a:lnTo>
                <a:close/>
              </a:path>
            </a:pathLst>
          </a:custGeom>
          <a:blipFill rotWithShape="1">
            <a:blip r:embed="rId3">
              <a:alphaModFix/>
            </a:blip>
            <a:stretch>
              <a:fillRect b="0" l="0" r="0" t="0"/>
            </a:stretch>
          </a:blipFill>
          <a:ln>
            <a:noFill/>
          </a:ln>
        </p:spPr>
      </p:sp>
      <p:sp>
        <p:nvSpPr>
          <p:cNvPr id="348" name="Google Shape;348;p29"/>
          <p:cNvSpPr/>
          <p:nvPr/>
        </p:nvSpPr>
        <p:spPr>
          <a:xfrm>
            <a:off x="1028700" y="5227928"/>
            <a:ext cx="8035564" cy="4686548"/>
          </a:xfrm>
          <a:custGeom>
            <a:rect b="b" l="l" r="r" t="t"/>
            <a:pathLst>
              <a:path extrusionOk="0" h="4686548" w="8035564">
                <a:moveTo>
                  <a:pt x="0" y="0"/>
                </a:moveTo>
                <a:lnTo>
                  <a:pt x="8035564" y="0"/>
                </a:lnTo>
                <a:lnTo>
                  <a:pt x="8035564" y="4686549"/>
                </a:lnTo>
                <a:lnTo>
                  <a:pt x="0" y="4686549"/>
                </a:lnTo>
                <a:lnTo>
                  <a:pt x="0" y="0"/>
                </a:lnTo>
                <a:close/>
              </a:path>
            </a:pathLst>
          </a:custGeom>
          <a:blipFill rotWithShape="1">
            <a:blip r:embed="rId4">
              <a:alphaModFix/>
            </a:blip>
            <a:stretch>
              <a:fillRect b="0" l="0" r="0" t="0"/>
            </a:stretch>
          </a:blipFill>
          <a:ln>
            <a:noFill/>
          </a:ln>
        </p:spPr>
      </p:sp>
      <p:sp>
        <p:nvSpPr>
          <p:cNvPr id="349" name="Google Shape;349;p29"/>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Segmented Univariate Analysis</a:t>
            </a:r>
            <a:endParaRPr/>
          </a:p>
        </p:txBody>
      </p:sp>
      <p:sp>
        <p:nvSpPr>
          <p:cNvPr id="350" name="Google Shape;350;p29"/>
          <p:cNvSpPr txBox="1"/>
          <p:nvPr/>
        </p:nvSpPr>
        <p:spPr>
          <a:xfrm>
            <a:off x="478084" y="1717980"/>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AGE_IN_YRS</a:t>
            </a:r>
            <a:endParaRPr/>
          </a:p>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From the graph we can see that age group of 26-51 have problems in payments.</a:t>
            </a:r>
            <a:endParaRPr/>
          </a:p>
          <a:p>
            <a:pPr indent="0" lvl="1" marL="0" marR="0" rtl="0" algn="l">
              <a:lnSpc>
                <a:spcPct val="140018"/>
              </a:lnSpc>
              <a:spcBef>
                <a:spcPts val="0"/>
              </a:spcBef>
              <a:spcAft>
                <a:spcPts val="0"/>
              </a:spcAft>
              <a:buNone/>
            </a:pPr>
            <a:r>
              <a:t/>
            </a:r>
            <a:endParaRPr b="0" i="0" sz="2199" u="none" cap="none" strike="noStrike">
              <a:solidFill>
                <a:srgbClr val="414042"/>
              </a:solidFill>
              <a:latin typeface="Arial"/>
              <a:ea typeface="Arial"/>
              <a:cs typeface="Arial"/>
              <a:sym typeface="Arial"/>
            </a:endParaRPr>
          </a:p>
        </p:txBody>
      </p:sp>
      <p:sp>
        <p:nvSpPr>
          <p:cNvPr id="351" name="Google Shape;351;p29"/>
          <p:cNvSpPr txBox="1"/>
          <p:nvPr/>
        </p:nvSpPr>
        <p:spPr>
          <a:xfrm>
            <a:off x="10310433" y="6508463"/>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YEARS_EMPLOYED</a:t>
            </a:r>
            <a:endParaRPr/>
          </a:p>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The clients having experience of 0-10 have shown the problems in payments.</a:t>
            </a:r>
            <a:endParaRPr/>
          </a:p>
          <a:p>
            <a:pPr indent="0" lvl="1" marL="0" marR="0" rtl="0" algn="l">
              <a:lnSpc>
                <a:spcPct val="140018"/>
              </a:lnSpc>
              <a:spcBef>
                <a:spcPts val="0"/>
              </a:spcBef>
              <a:spcAft>
                <a:spcPts val="0"/>
              </a:spcAft>
              <a:buNone/>
            </a:pPr>
            <a:r>
              <a:t/>
            </a:r>
            <a:endParaRPr b="0" i="0" sz="2199" u="none" cap="none" strike="noStrike">
              <a:solidFill>
                <a:srgbClr val="41404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02" name="Shape 102"/>
        <p:cNvGrpSpPr/>
        <p:nvPr/>
      </p:nvGrpSpPr>
      <p:grpSpPr>
        <a:xfrm>
          <a:off x="0" y="0"/>
          <a:ext cx="0" cy="0"/>
          <a:chOff x="0" y="0"/>
          <a:chExt cx="0" cy="0"/>
        </a:xfrm>
      </p:grpSpPr>
      <p:grpSp>
        <p:nvGrpSpPr>
          <p:cNvPr id="103" name="Google Shape;103;p3"/>
          <p:cNvGrpSpPr/>
          <p:nvPr/>
        </p:nvGrpSpPr>
        <p:grpSpPr>
          <a:xfrm>
            <a:off x="7719292" y="846455"/>
            <a:ext cx="9540008" cy="8411845"/>
            <a:chOff x="0" y="-38100"/>
            <a:chExt cx="2512595" cy="2215465"/>
          </a:xfrm>
        </p:grpSpPr>
        <p:sp>
          <p:nvSpPr>
            <p:cNvPr id="104" name="Google Shape;104;p3"/>
            <p:cNvSpPr/>
            <p:nvPr/>
          </p:nvSpPr>
          <p:spPr>
            <a:xfrm>
              <a:off x="0" y="0"/>
              <a:ext cx="2512595" cy="2177365"/>
            </a:xfrm>
            <a:custGeom>
              <a:rect b="b" l="l" r="r" t="t"/>
              <a:pathLst>
                <a:path extrusionOk="0" h="2177365" w="2512595">
                  <a:moveTo>
                    <a:pt x="40576" y="0"/>
                  </a:moveTo>
                  <a:lnTo>
                    <a:pt x="2472019" y="0"/>
                  </a:lnTo>
                  <a:cubicBezTo>
                    <a:pt x="2494428" y="0"/>
                    <a:pt x="2512595" y="18167"/>
                    <a:pt x="2512595" y="40576"/>
                  </a:cubicBezTo>
                  <a:lnTo>
                    <a:pt x="2512595" y="2136789"/>
                  </a:lnTo>
                  <a:cubicBezTo>
                    <a:pt x="2512595" y="2159199"/>
                    <a:pt x="2494428" y="2177365"/>
                    <a:pt x="2472019" y="2177365"/>
                  </a:cubicBezTo>
                  <a:lnTo>
                    <a:pt x="40576" y="2177365"/>
                  </a:lnTo>
                  <a:cubicBezTo>
                    <a:pt x="18167" y="2177365"/>
                    <a:pt x="0" y="2159199"/>
                    <a:pt x="0" y="2136789"/>
                  </a:cubicBezTo>
                  <a:lnTo>
                    <a:pt x="0" y="40576"/>
                  </a:lnTo>
                  <a:cubicBezTo>
                    <a:pt x="0" y="18167"/>
                    <a:pt x="18167" y="0"/>
                    <a:pt x="405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txBox="1"/>
            <p:nvPr/>
          </p:nvSpPr>
          <p:spPr>
            <a:xfrm>
              <a:off x="0" y="-38100"/>
              <a:ext cx="2512595" cy="2215465"/>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 name="Google Shape;106;p3"/>
          <p:cNvGrpSpPr/>
          <p:nvPr/>
        </p:nvGrpSpPr>
        <p:grpSpPr>
          <a:xfrm>
            <a:off x="8154190" y="3118767"/>
            <a:ext cx="8670212" cy="3577398"/>
            <a:chOff x="0" y="-47625"/>
            <a:chExt cx="11560283" cy="4769864"/>
          </a:xfrm>
        </p:grpSpPr>
        <p:sp>
          <p:nvSpPr>
            <p:cNvPr id="107" name="Google Shape;107;p3"/>
            <p:cNvSpPr txBox="1"/>
            <p:nvPr/>
          </p:nvSpPr>
          <p:spPr>
            <a:xfrm>
              <a:off x="0" y="1801929"/>
              <a:ext cx="11560283" cy="292031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14" u="none" cap="none" strike="noStrike">
                  <a:solidFill>
                    <a:srgbClr val="414042"/>
                  </a:solidFill>
                  <a:latin typeface="Arial"/>
                  <a:ea typeface="Arial"/>
                  <a:cs typeface="Arial"/>
                  <a:sym typeface="Arial"/>
                </a:rPr>
                <a:t>The project is about finding out patterns that indicate if a customer will have difficulty paying their installments. This information can be used to make decisions such as denying the loan, reducing the amount of loan, or lending at a higher interest rate to risky applicants. </a:t>
              </a:r>
              <a:endParaRPr/>
            </a:p>
          </p:txBody>
        </p:sp>
        <p:sp>
          <p:nvSpPr>
            <p:cNvPr id="108" name="Google Shape;108;p3"/>
            <p:cNvSpPr txBox="1"/>
            <p:nvPr/>
          </p:nvSpPr>
          <p:spPr>
            <a:xfrm>
              <a:off x="0" y="-47625"/>
              <a:ext cx="11560283" cy="1022213"/>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US" sz="4836" u="none" cap="none" strike="noStrike">
                  <a:solidFill>
                    <a:srgbClr val="222A9B"/>
                  </a:solidFill>
                  <a:latin typeface="Arial"/>
                  <a:ea typeface="Arial"/>
                  <a:cs typeface="Arial"/>
                  <a:sym typeface="Arial"/>
                </a:rPr>
                <a:t>Project Description </a:t>
              </a:r>
              <a:endParaRPr/>
            </a:p>
          </p:txBody>
        </p:sp>
      </p:grpSp>
      <p:sp>
        <p:nvSpPr>
          <p:cNvPr id="109" name="Google Shape;109;p3"/>
          <p:cNvSpPr/>
          <p:nvPr/>
        </p:nvSpPr>
        <p:spPr>
          <a:xfrm>
            <a:off x="1845964" y="1696936"/>
            <a:ext cx="3921178" cy="7462450"/>
          </a:xfrm>
          <a:custGeom>
            <a:rect b="b" l="l" r="r" t="t"/>
            <a:pathLst>
              <a:path extrusionOk="0" h="7462450" w="3921178">
                <a:moveTo>
                  <a:pt x="0" y="0"/>
                </a:moveTo>
                <a:lnTo>
                  <a:pt x="3921178" y="0"/>
                </a:lnTo>
                <a:lnTo>
                  <a:pt x="3921178" y="7462450"/>
                </a:lnTo>
                <a:lnTo>
                  <a:pt x="0" y="7462450"/>
                </a:lnTo>
                <a:lnTo>
                  <a:pt x="0" y="0"/>
                </a:lnTo>
                <a:close/>
              </a:path>
            </a:pathLst>
          </a:custGeom>
          <a:blipFill rotWithShape="1">
            <a:blip r:embed="rId3">
              <a:alphaModFix/>
            </a:blip>
            <a:stretch>
              <a:fillRect b="0" l="0" r="0" t="0"/>
            </a:stretch>
          </a:blipFill>
          <a:ln>
            <a:noFill/>
          </a:ln>
        </p:spPr>
      </p:sp>
      <p:sp>
        <p:nvSpPr>
          <p:cNvPr id="110" name="Google Shape;110;p3"/>
          <p:cNvSpPr/>
          <p:nvPr/>
        </p:nvSpPr>
        <p:spPr>
          <a:xfrm>
            <a:off x="1028700" y="6134616"/>
            <a:ext cx="2425839" cy="2856984"/>
          </a:xfrm>
          <a:custGeom>
            <a:rect b="b" l="l" r="r" t="t"/>
            <a:pathLst>
              <a:path extrusionOk="0" h="2856984" w="2425839">
                <a:moveTo>
                  <a:pt x="0" y="0"/>
                </a:moveTo>
                <a:lnTo>
                  <a:pt x="2425839" y="0"/>
                </a:lnTo>
                <a:lnTo>
                  <a:pt x="2425839" y="2856984"/>
                </a:lnTo>
                <a:lnTo>
                  <a:pt x="0" y="2856984"/>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55" name="Shape 355"/>
        <p:cNvGrpSpPr/>
        <p:nvPr/>
      </p:nvGrpSpPr>
      <p:grpSpPr>
        <a:xfrm>
          <a:off x="0" y="0"/>
          <a:ext cx="0" cy="0"/>
          <a:chOff x="0" y="0"/>
          <a:chExt cx="0" cy="0"/>
        </a:xfrm>
      </p:grpSpPr>
      <p:sp>
        <p:nvSpPr>
          <p:cNvPr id="356" name="Google Shape;356;p30"/>
          <p:cNvSpPr/>
          <p:nvPr/>
        </p:nvSpPr>
        <p:spPr>
          <a:xfrm>
            <a:off x="9544234" y="617800"/>
            <a:ext cx="7944223" cy="4774985"/>
          </a:xfrm>
          <a:custGeom>
            <a:rect b="b" l="l" r="r" t="t"/>
            <a:pathLst>
              <a:path extrusionOk="0" h="4774985" w="7944223">
                <a:moveTo>
                  <a:pt x="0" y="0"/>
                </a:moveTo>
                <a:lnTo>
                  <a:pt x="7944223" y="0"/>
                </a:lnTo>
                <a:lnTo>
                  <a:pt x="7944223" y="4774985"/>
                </a:lnTo>
                <a:lnTo>
                  <a:pt x="0" y="4774985"/>
                </a:lnTo>
                <a:lnTo>
                  <a:pt x="0" y="0"/>
                </a:lnTo>
                <a:close/>
              </a:path>
            </a:pathLst>
          </a:custGeom>
          <a:blipFill rotWithShape="1">
            <a:blip r:embed="rId3">
              <a:alphaModFix/>
            </a:blip>
            <a:stretch>
              <a:fillRect b="0" l="0" r="0" t="0"/>
            </a:stretch>
          </a:blipFill>
          <a:ln>
            <a:noFill/>
          </a:ln>
        </p:spPr>
      </p:sp>
      <p:sp>
        <p:nvSpPr>
          <p:cNvPr id="357" name="Google Shape;357;p30"/>
          <p:cNvSpPr/>
          <p:nvPr/>
        </p:nvSpPr>
        <p:spPr>
          <a:xfrm>
            <a:off x="818762" y="4720887"/>
            <a:ext cx="8512014" cy="4958029"/>
          </a:xfrm>
          <a:custGeom>
            <a:rect b="b" l="l" r="r" t="t"/>
            <a:pathLst>
              <a:path extrusionOk="0" h="4958029" w="8512014">
                <a:moveTo>
                  <a:pt x="0" y="0"/>
                </a:moveTo>
                <a:lnTo>
                  <a:pt x="8512014" y="0"/>
                </a:lnTo>
                <a:lnTo>
                  <a:pt x="8512014" y="4958028"/>
                </a:lnTo>
                <a:lnTo>
                  <a:pt x="0" y="4958028"/>
                </a:lnTo>
                <a:lnTo>
                  <a:pt x="0" y="0"/>
                </a:lnTo>
                <a:close/>
              </a:path>
            </a:pathLst>
          </a:custGeom>
          <a:blipFill rotWithShape="1">
            <a:blip r:embed="rId4">
              <a:alphaModFix/>
            </a:blip>
            <a:stretch>
              <a:fillRect b="0" l="0" r="0" t="0"/>
            </a:stretch>
          </a:blipFill>
          <a:ln>
            <a:noFill/>
          </a:ln>
        </p:spPr>
      </p:sp>
      <p:sp>
        <p:nvSpPr>
          <p:cNvPr id="358" name="Google Shape;358;p30"/>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Segmented Univariate Analysis</a:t>
            </a:r>
            <a:endParaRPr/>
          </a:p>
        </p:txBody>
      </p:sp>
      <p:sp>
        <p:nvSpPr>
          <p:cNvPr id="359" name="Google Shape;359;p30"/>
          <p:cNvSpPr txBox="1"/>
          <p:nvPr/>
        </p:nvSpPr>
        <p:spPr>
          <a:xfrm>
            <a:off x="478084" y="1717980"/>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NAME_TYPE_SUITE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The people who came Unaccompanied have most possibility of having problems in payments </a:t>
            </a:r>
            <a:endParaRPr/>
          </a:p>
        </p:txBody>
      </p:sp>
      <p:sp>
        <p:nvSpPr>
          <p:cNvPr id="360" name="Google Shape;360;p30"/>
          <p:cNvSpPr txBox="1"/>
          <p:nvPr/>
        </p:nvSpPr>
        <p:spPr>
          <a:xfrm>
            <a:off x="10310433" y="6313200"/>
            <a:ext cx="5702699" cy="19443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NAME_CONTRACT_TYPE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have choose the Cashloans as the contract type so we do have most number of clients having problems in payment in Cash Loans type of contract.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64" name="Shape 364"/>
        <p:cNvGrpSpPr/>
        <p:nvPr/>
      </p:nvGrpSpPr>
      <p:grpSpPr>
        <a:xfrm>
          <a:off x="0" y="0"/>
          <a:ext cx="0" cy="0"/>
          <a:chOff x="0" y="0"/>
          <a:chExt cx="0" cy="0"/>
        </a:xfrm>
      </p:grpSpPr>
      <p:sp>
        <p:nvSpPr>
          <p:cNvPr id="365" name="Google Shape;365;p31"/>
          <p:cNvSpPr/>
          <p:nvPr/>
        </p:nvSpPr>
        <p:spPr>
          <a:xfrm>
            <a:off x="9801065" y="630546"/>
            <a:ext cx="7840846" cy="4712849"/>
          </a:xfrm>
          <a:custGeom>
            <a:rect b="b" l="l" r="r" t="t"/>
            <a:pathLst>
              <a:path extrusionOk="0" h="4712849" w="7840846">
                <a:moveTo>
                  <a:pt x="0" y="0"/>
                </a:moveTo>
                <a:lnTo>
                  <a:pt x="7840845" y="0"/>
                </a:lnTo>
                <a:lnTo>
                  <a:pt x="7840845" y="4712848"/>
                </a:lnTo>
                <a:lnTo>
                  <a:pt x="0" y="4712848"/>
                </a:lnTo>
                <a:lnTo>
                  <a:pt x="0" y="0"/>
                </a:lnTo>
                <a:close/>
              </a:path>
            </a:pathLst>
          </a:custGeom>
          <a:blipFill rotWithShape="1">
            <a:blip r:embed="rId3">
              <a:alphaModFix/>
            </a:blip>
            <a:stretch>
              <a:fillRect b="0" l="0" r="0" t="0"/>
            </a:stretch>
          </a:blipFill>
          <a:ln>
            <a:noFill/>
          </a:ln>
        </p:spPr>
      </p:sp>
      <p:sp>
        <p:nvSpPr>
          <p:cNvPr id="366" name="Google Shape;366;p31"/>
          <p:cNvSpPr/>
          <p:nvPr/>
        </p:nvSpPr>
        <p:spPr>
          <a:xfrm>
            <a:off x="643912" y="5218358"/>
            <a:ext cx="8043808" cy="4691357"/>
          </a:xfrm>
          <a:custGeom>
            <a:rect b="b" l="l" r="r" t="t"/>
            <a:pathLst>
              <a:path extrusionOk="0" h="4691357" w="8043808">
                <a:moveTo>
                  <a:pt x="0" y="0"/>
                </a:moveTo>
                <a:lnTo>
                  <a:pt x="8043809" y="0"/>
                </a:lnTo>
                <a:lnTo>
                  <a:pt x="8043809" y="4691356"/>
                </a:lnTo>
                <a:lnTo>
                  <a:pt x="0" y="4691356"/>
                </a:lnTo>
                <a:lnTo>
                  <a:pt x="0" y="0"/>
                </a:lnTo>
                <a:close/>
              </a:path>
            </a:pathLst>
          </a:custGeom>
          <a:blipFill rotWithShape="1">
            <a:blip r:embed="rId4">
              <a:alphaModFix/>
            </a:blip>
            <a:stretch>
              <a:fillRect b="0" l="0" r="0" t="0"/>
            </a:stretch>
          </a:blipFill>
          <a:ln>
            <a:noFill/>
          </a:ln>
        </p:spPr>
      </p:sp>
      <p:sp>
        <p:nvSpPr>
          <p:cNvPr id="367" name="Google Shape;367;p31"/>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Segmented Univariate  Analysis</a:t>
            </a:r>
            <a:endParaRPr/>
          </a:p>
        </p:txBody>
      </p:sp>
      <p:sp>
        <p:nvSpPr>
          <p:cNvPr id="368" name="Google Shape;368;p31"/>
          <p:cNvSpPr txBox="1"/>
          <p:nvPr/>
        </p:nvSpPr>
        <p:spPr>
          <a:xfrm>
            <a:off x="478084" y="1717980"/>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CODE_GENDER </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Though it looks similar we do have proportion of males having difficulty in payments more than that of Females.</a:t>
            </a:r>
            <a:endParaRPr/>
          </a:p>
        </p:txBody>
      </p:sp>
      <p:sp>
        <p:nvSpPr>
          <p:cNvPr id="369" name="Google Shape;369;p31"/>
          <p:cNvSpPr txBox="1"/>
          <p:nvPr/>
        </p:nvSpPr>
        <p:spPr>
          <a:xfrm>
            <a:off x="10310433" y="6313200"/>
            <a:ext cx="5702699" cy="19443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NAME_EDUCATION_TYPE </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Seconday/secondary special are the education of the clients who have taken loan from the bank and also have the most number of  clients having difficulty in payments.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73" name="Shape 373"/>
        <p:cNvGrpSpPr/>
        <p:nvPr/>
      </p:nvGrpSpPr>
      <p:grpSpPr>
        <a:xfrm>
          <a:off x="0" y="0"/>
          <a:ext cx="0" cy="0"/>
          <a:chOff x="0" y="0"/>
          <a:chExt cx="0" cy="0"/>
        </a:xfrm>
      </p:grpSpPr>
      <p:sp>
        <p:nvSpPr>
          <p:cNvPr id="374" name="Google Shape;374;p32"/>
          <p:cNvSpPr/>
          <p:nvPr/>
        </p:nvSpPr>
        <p:spPr>
          <a:xfrm>
            <a:off x="9144000" y="893699"/>
            <a:ext cx="7913057" cy="4756253"/>
          </a:xfrm>
          <a:custGeom>
            <a:rect b="b" l="l" r="r" t="t"/>
            <a:pathLst>
              <a:path extrusionOk="0" h="4756253" w="7913057">
                <a:moveTo>
                  <a:pt x="0" y="0"/>
                </a:moveTo>
                <a:lnTo>
                  <a:pt x="7913057" y="0"/>
                </a:lnTo>
                <a:lnTo>
                  <a:pt x="7913057" y="4756252"/>
                </a:lnTo>
                <a:lnTo>
                  <a:pt x="0" y="4756252"/>
                </a:lnTo>
                <a:lnTo>
                  <a:pt x="0" y="0"/>
                </a:lnTo>
                <a:close/>
              </a:path>
            </a:pathLst>
          </a:custGeom>
          <a:blipFill rotWithShape="1">
            <a:blip r:embed="rId3">
              <a:alphaModFix/>
            </a:blip>
            <a:stretch>
              <a:fillRect b="0" l="0" r="0" t="0"/>
            </a:stretch>
          </a:blipFill>
          <a:ln>
            <a:noFill/>
          </a:ln>
        </p:spPr>
      </p:sp>
      <p:sp>
        <p:nvSpPr>
          <p:cNvPr id="375" name="Google Shape;375;p32"/>
          <p:cNvSpPr/>
          <p:nvPr/>
        </p:nvSpPr>
        <p:spPr>
          <a:xfrm>
            <a:off x="478084" y="4944088"/>
            <a:ext cx="8372865" cy="4883271"/>
          </a:xfrm>
          <a:custGeom>
            <a:rect b="b" l="l" r="r" t="t"/>
            <a:pathLst>
              <a:path extrusionOk="0" h="4883271" w="8372865">
                <a:moveTo>
                  <a:pt x="0" y="0"/>
                </a:moveTo>
                <a:lnTo>
                  <a:pt x="8372865" y="0"/>
                </a:lnTo>
                <a:lnTo>
                  <a:pt x="8372865" y="4883271"/>
                </a:lnTo>
                <a:lnTo>
                  <a:pt x="0" y="4883271"/>
                </a:lnTo>
                <a:lnTo>
                  <a:pt x="0" y="0"/>
                </a:lnTo>
                <a:close/>
              </a:path>
            </a:pathLst>
          </a:custGeom>
          <a:blipFill rotWithShape="1">
            <a:blip r:embed="rId4">
              <a:alphaModFix/>
            </a:blip>
            <a:stretch>
              <a:fillRect b="0" l="0" r="0" t="0"/>
            </a:stretch>
          </a:blipFill>
          <a:ln>
            <a:noFill/>
          </a:ln>
        </p:spPr>
      </p:sp>
      <p:sp>
        <p:nvSpPr>
          <p:cNvPr id="376" name="Google Shape;376;p32"/>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Segmented Univariate Analysis</a:t>
            </a:r>
            <a:endParaRPr/>
          </a:p>
        </p:txBody>
      </p:sp>
      <p:sp>
        <p:nvSpPr>
          <p:cNvPr id="377" name="Google Shape;377;p32"/>
          <p:cNvSpPr txBox="1"/>
          <p:nvPr/>
        </p:nvSpPr>
        <p:spPr>
          <a:xfrm>
            <a:off x="478084" y="1522718"/>
            <a:ext cx="5702699" cy="19443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FAMILY_STATUS </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do have the most number of clients who are married and also they have the most number for the whether they have difficulty in payments.</a:t>
            </a:r>
            <a:endParaRPr/>
          </a:p>
        </p:txBody>
      </p:sp>
      <p:sp>
        <p:nvSpPr>
          <p:cNvPr id="378" name="Google Shape;378;p32"/>
          <p:cNvSpPr txBox="1"/>
          <p:nvPr/>
        </p:nvSpPr>
        <p:spPr>
          <a:xfrm>
            <a:off x="10310433" y="6508463"/>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NAME_INCOME_TYPE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of the clients are working professinals and also they have the difficulties in the payments.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82" name="Shape 382"/>
        <p:cNvGrpSpPr/>
        <p:nvPr/>
      </p:nvGrpSpPr>
      <p:grpSpPr>
        <a:xfrm>
          <a:off x="0" y="0"/>
          <a:ext cx="0" cy="0"/>
          <a:chOff x="0" y="0"/>
          <a:chExt cx="0" cy="0"/>
        </a:xfrm>
      </p:grpSpPr>
      <p:sp>
        <p:nvSpPr>
          <p:cNvPr id="383" name="Google Shape;383;p33"/>
          <p:cNvSpPr/>
          <p:nvPr/>
        </p:nvSpPr>
        <p:spPr>
          <a:xfrm>
            <a:off x="9600291" y="761086"/>
            <a:ext cx="7659009" cy="4648226"/>
          </a:xfrm>
          <a:custGeom>
            <a:rect b="b" l="l" r="r" t="t"/>
            <a:pathLst>
              <a:path extrusionOk="0" h="4648226" w="7659009">
                <a:moveTo>
                  <a:pt x="0" y="0"/>
                </a:moveTo>
                <a:lnTo>
                  <a:pt x="7659009" y="0"/>
                </a:lnTo>
                <a:lnTo>
                  <a:pt x="7659009" y="4648226"/>
                </a:lnTo>
                <a:lnTo>
                  <a:pt x="0" y="4648226"/>
                </a:lnTo>
                <a:lnTo>
                  <a:pt x="0" y="0"/>
                </a:lnTo>
                <a:close/>
              </a:path>
            </a:pathLst>
          </a:custGeom>
          <a:blipFill rotWithShape="1">
            <a:blip r:embed="rId3">
              <a:alphaModFix/>
            </a:blip>
            <a:stretch>
              <a:fillRect b="0" l="0" r="0" t="0"/>
            </a:stretch>
          </a:blipFill>
          <a:ln>
            <a:noFill/>
          </a:ln>
        </p:spPr>
      </p:sp>
      <p:sp>
        <p:nvSpPr>
          <p:cNvPr id="384" name="Google Shape;384;p33"/>
          <p:cNvSpPr/>
          <p:nvPr/>
        </p:nvSpPr>
        <p:spPr>
          <a:xfrm>
            <a:off x="605304" y="4627017"/>
            <a:ext cx="8538696" cy="5132301"/>
          </a:xfrm>
          <a:custGeom>
            <a:rect b="b" l="l" r="r" t="t"/>
            <a:pathLst>
              <a:path extrusionOk="0" h="5132301" w="8538696">
                <a:moveTo>
                  <a:pt x="0" y="0"/>
                </a:moveTo>
                <a:lnTo>
                  <a:pt x="8538696" y="0"/>
                </a:lnTo>
                <a:lnTo>
                  <a:pt x="8538696" y="5132301"/>
                </a:lnTo>
                <a:lnTo>
                  <a:pt x="0" y="5132301"/>
                </a:lnTo>
                <a:lnTo>
                  <a:pt x="0" y="0"/>
                </a:lnTo>
                <a:close/>
              </a:path>
            </a:pathLst>
          </a:custGeom>
          <a:blipFill rotWithShape="1">
            <a:blip r:embed="rId4">
              <a:alphaModFix/>
            </a:blip>
            <a:stretch>
              <a:fillRect b="0" l="0" r="0" t="0"/>
            </a:stretch>
          </a:blipFill>
          <a:ln>
            <a:noFill/>
          </a:ln>
        </p:spPr>
      </p:sp>
      <p:sp>
        <p:nvSpPr>
          <p:cNvPr id="385" name="Google Shape;385;p33"/>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Segmented Univariate Analysis</a:t>
            </a:r>
            <a:endParaRPr/>
          </a:p>
        </p:txBody>
      </p:sp>
      <p:sp>
        <p:nvSpPr>
          <p:cNvPr id="386" name="Google Shape;386;p33"/>
          <p:cNvSpPr txBox="1"/>
          <p:nvPr/>
        </p:nvSpPr>
        <p:spPr>
          <a:xfrm>
            <a:off x="478084" y="1717980"/>
            <a:ext cx="5702699" cy="15538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AMT_CREDITED</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do have the clients who have been credited an amount between 0-10,00,000 and have most number of defaulters as well.</a:t>
            </a:r>
            <a:endParaRPr/>
          </a:p>
        </p:txBody>
      </p:sp>
      <p:sp>
        <p:nvSpPr>
          <p:cNvPr id="387" name="Google Shape;387;p33"/>
          <p:cNvSpPr txBox="1"/>
          <p:nvPr/>
        </p:nvSpPr>
        <p:spPr>
          <a:xfrm>
            <a:off x="10310433" y="6703725"/>
            <a:ext cx="5702699" cy="11633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CNT_CHILDREN</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The clients having no child are the most and also most in the defaulters.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91" name="Shape 391"/>
        <p:cNvGrpSpPr/>
        <p:nvPr/>
      </p:nvGrpSpPr>
      <p:grpSpPr>
        <a:xfrm>
          <a:off x="0" y="0"/>
          <a:ext cx="0" cy="0"/>
          <a:chOff x="0" y="0"/>
          <a:chExt cx="0" cy="0"/>
        </a:xfrm>
      </p:grpSpPr>
      <p:sp>
        <p:nvSpPr>
          <p:cNvPr id="392" name="Google Shape;392;p34"/>
          <p:cNvSpPr/>
          <p:nvPr/>
        </p:nvSpPr>
        <p:spPr>
          <a:xfrm>
            <a:off x="5756545" y="2271430"/>
            <a:ext cx="12018886" cy="7224118"/>
          </a:xfrm>
          <a:custGeom>
            <a:rect b="b" l="l" r="r" t="t"/>
            <a:pathLst>
              <a:path extrusionOk="0" h="7224118" w="12018886">
                <a:moveTo>
                  <a:pt x="0" y="0"/>
                </a:moveTo>
                <a:lnTo>
                  <a:pt x="12018886" y="0"/>
                </a:lnTo>
                <a:lnTo>
                  <a:pt x="12018886" y="7224118"/>
                </a:lnTo>
                <a:lnTo>
                  <a:pt x="0" y="7224118"/>
                </a:lnTo>
                <a:lnTo>
                  <a:pt x="0" y="0"/>
                </a:lnTo>
                <a:close/>
              </a:path>
            </a:pathLst>
          </a:custGeom>
          <a:blipFill rotWithShape="1">
            <a:blip r:embed="rId3">
              <a:alphaModFix/>
            </a:blip>
            <a:stretch>
              <a:fillRect b="0" l="0" r="0" t="0"/>
            </a:stretch>
          </a:blipFill>
          <a:ln>
            <a:noFill/>
          </a:ln>
        </p:spPr>
      </p:sp>
      <p:sp>
        <p:nvSpPr>
          <p:cNvPr id="393" name="Google Shape;393;p34"/>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Segmented Univariate Analysis</a:t>
            </a:r>
            <a:endParaRPr/>
          </a:p>
        </p:txBody>
      </p:sp>
      <p:sp>
        <p:nvSpPr>
          <p:cNvPr id="394" name="Google Shape;394;p34"/>
          <p:cNvSpPr txBox="1"/>
          <p:nvPr/>
        </p:nvSpPr>
        <p:spPr>
          <a:xfrm>
            <a:off x="478084" y="1522718"/>
            <a:ext cx="4845445" cy="19443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OCCUPATION_TYPE</a:t>
            </a:r>
            <a:endParaRPr/>
          </a:p>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We can see that clients who have not mentioned their Occupation had difficulties in the payments followed by Labours.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98" name="Shape 398"/>
        <p:cNvGrpSpPr/>
        <p:nvPr/>
      </p:nvGrpSpPr>
      <p:grpSpPr>
        <a:xfrm>
          <a:off x="0" y="0"/>
          <a:ext cx="0" cy="0"/>
          <a:chOff x="0" y="0"/>
          <a:chExt cx="0" cy="0"/>
        </a:xfrm>
      </p:grpSpPr>
      <p:sp>
        <p:nvSpPr>
          <p:cNvPr id="399" name="Google Shape;399;p35"/>
          <p:cNvSpPr/>
          <p:nvPr/>
        </p:nvSpPr>
        <p:spPr>
          <a:xfrm>
            <a:off x="760979" y="3686133"/>
            <a:ext cx="17375029" cy="5572167"/>
          </a:xfrm>
          <a:custGeom>
            <a:rect b="b" l="l" r="r" t="t"/>
            <a:pathLst>
              <a:path extrusionOk="0" h="5572167" w="17375029">
                <a:moveTo>
                  <a:pt x="0" y="0"/>
                </a:moveTo>
                <a:lnTo>
                  <a:pt x="17375029" y="0"/>
                </a:lnTo>
                <a:lnTo>
                  <a:pt x="17375029" y="5572167"/>
                </a:lnTo>
                <a:lnTo>
                  <a:pt x="0" y="5572167"/>
                </a:lnTo>
                <a:lnTo>
                  <a:pt x="0" y="0"/>
                </a:lnTo>
                <a:close/>
              </a:path>
            </a:pathLst>
          </a:custGeom>
          <a:blipFill rotWithShape="1">
            <a:blip r:embed="rId3">
              <a:alphaModFix/>
            </a:blip>
            <a:stretch>
              <a:fillRect b="0" l="0" r="0" t="0"/>
            </a:stretch>
          </a:blipFill>
          <a:ln>
            <a:noFill/>
          </a:ln>
        </p:spPr>
      </p:sp>
      <p:sp>
        <p:nvSpPr>
          <p:cNvPr id="400" name="Google Shape;400;p35"/>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Bivariate Analysis</a:t>
            </a:r>
            <a:endParaRPr/>
          </a:p>
        </p:txBody>
      </p:sp>
      <p:sp>
        <p:nvSpPr>
          <p:cNvPr id="401" name="Google Shape;401;p35"/>
          <p:cNvSpPr txBox="1"/>
          <p:nvPr/>
        </p:nvSpPr>
        <p:spPr>
          <a:xfrm>
            <a:off x="478084" y="2108505"/>
            <a:ext cx="16286489" cy="772795"/>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From below chart we can see that most of the clients are Females with income between 0-10,00,000 also they are more in number as a defaulters but if we look closely we can infer that males have highers proportion as defaulters than females looking at their count.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405" name="Shape 405"/>
        <p:cNvGrpSpPr/>
        <p:nvPr/>
      </p:nvGrpSpPr>
      <p:grpSpPr>
        <a:xfrm>
          <a:off x="0" y="0"/>
          <a:ext cx="0" cy="0"/>
          <a:chOff x="0" y="0"/>
          <a:chExt cx="0" cy="0"/>
        </a:xfrm>
      </p:grpSpPr>
      <p:sp>
        <p:nvSpPr>
          <p:cNvPr id="406" name="Google Shape;406;p36"/>
          <p:cNvSpPr/>
          <p:nvPr/>
        </p:nvSpPr>
        <p:spPr>
          <a:xfrm>
            <a:off x="605304" y="3991159"/>
            <a:ext cx="17174085" cy="5847279"/>
          </a:xfrm>
          <a:custGeom>
            <a:rect b="b" l="l" r="r" t="t"/>
            <a:pathLst>
              <a:path extrusionOk="0" h="5847279" w="17174085">
                <a:moveTo>
                  <a:pt x="0" y="0"/>
                </a:moveTo>
                <a:lnTo>
                  <a:pt x="17174085" y="0"/>
                </a:lnTo>
                <a:lnTo>
                  <a:pt x="17174085" y="5847280"/>
                </a:lnTo>
                <a:lnTo>
                  <a:pt x="0" y="5847280"/>
                </a:lnTo>
                <a:lnTo>
                  <a:pt x="0" y="0"/>
                </a:lnTo>
                <a:close/>
              </a:path>
            </a:pathLst>
          </a:custGeom>
          <a:blipFill rotWithShape="1">
            <a:blip r:embed="rId3">
              <a:alphaModFix/>
            </a:blip>
            <a:stretch>
              <a:fillRect b="0" l="0" r="0" t="0"/>
            </a:stretch>
          </a:blipFill>
          <a:ln>
            <a:noFill/>
          </a:ln>
        </p:spPr>
      </p:sp>
      <p:sp>
        <p:nvSpPr>
          <p:cNvPr id="407" name="Google Shape;407;p36"/>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Bivariate Analysis</a:t>
            </a:r>
            <a:endParaRPr/>
          </a:p>
        </p:txBody>
      </p:sp>
      <p:sp>
        <p:nvSpPr>
          <p:cNvPr id="408" name="Google Shape;408;p36"/>
          <p:cNvSpPr txBox="1"/>
          <p:nvPr/>
        </p:nvSpPr>
        <p:spPr>
          <a:xfrm>
            <a:off x="478084" y="2108505"/>
            <a:ext cx="16286489" cy="772795"/>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From chart below, we can infer that Age group 41-49 took the highest amount of loan but age group 50-59 are defaulter with highest amount of loan.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412" name="Shape 412"/>
        <p:cNvGrpSpPr/>
        <p:nvPr/>
      </p:nvGrpSpPr>
      <p:grpSpPr>
        <a:xfrm>
          <a:off x="0" y="0"/>
          <a:ext cx="0" cy="0"/>
          <a:chOff x="0" y="0"/>
          <a:chExt cx="0" cy="0"/>
        </a:xfrm>
      </p:grpSpPr>
      <p:sp>
        <p:nvSpPr>
          <p:cNvPr id="413" name="Google Shape;413;p37"/>
          <p:cNvSpPr/>
          <p:nvPr/>
        </p:nvSpPr>
        <p:spPr>
          <a:xfrm>
            <a:off x="1808757" y="3132190"/>
            <a:ext cx="14351933" cy="6639789"/>
          </a:xfrm>
          <a:custGeom>
            <a:rect b="b" l="l" r="r" t="t"/>
            <a:pathLst>
              <a:path extrusionOk="0" h="6639789" w="14351933">
                <a:moveTo>
                  <a:pt x="0" y="0"/>
                </a:moveTo>
                <a:lnTo>
                  <a:pt x="14351933" y="0"/>
                </a:lnTo>
                <a:lnTo>
                  <a:pt x="14351933" y="6639789"/>
                </a:lnTo>
                <a:lnTo>
                  <a:pt x="0" y="6639789"/>
                </a:lnTo>
                <a:lnTo>
                  <a:pt x="0" y="0"/>
                </a:lnTo>
                <a:close/>
              </a:path>
            </a:pathLst>
          </a:custGeom>
          <a:blipFill rotWithShape="1">
            <a:blip r:embed="rId3">
              <a:alphaModFix/>
            </a:blip>
            <a:stretch>
              <a:fillRect b="0" l="0" r="0" t="0"/>
            </a:stretch>
          </a:blipFill>
          <a:ln>
            <a:noFill/>
          </a:ln>
        </p:spPr>
      </p:sp>
      <p:sp>
        <p:nvSpPr>
          <p:cNvPr id="414" name="Google Shape;414;p37"/>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Bivariate Analysis</a:t>
            </a:r>
            <a:endParaRPr/>
          </a:p>
        </p:txBody>
      </p:sp>
      <p:sp>
        <p:nvSpPr>
          <p:cNvPr id="415" name="Google Shape;415;p37"/>
          <p:cNvSpPr txBox="1"/>
          <p:nvPr/>
        </p:nvSpPr>
        <p:spPr>
          <a:xfrm>
            <a:off x="1000755" y="1646907"/>
            <a:ext cx="16286489" cy="772795"/>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From the below graph we can infer that Businessman took the highest amount of loan and did the payment on time. Clients who are unemployed have highest amount of loan which they didn’t repay on time.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419" name="Shape 419"/>
        <p:cNvGrpSpPr/>
        <p:nvPr/>
      </p:nvGrpSpPr>
      <p:grpSpPr>
        <a:xfrm>
          <a:off x="0" y="0"/>
          <a:ext cx="0" cy="0"/>
          <a:chOff x="0" y="0"/>
          <a:chExt cx="0" cy="0"/>
        </a:xfrm>
      </p:grpSpPr>
      <p:sp>
        <p:nvSpPr>
          <p:cNvPr id="420" name="Google Shape;420;p38"/>
          <p:cNvSpPr/>
          <p:nvPr/>
        </p:nvSpPr>
        <p:spPr>
          <a:xfrm>
            <a:off x="2288240" y="2845040"/>
            <a:ext cx="13200465" cy="7234625"/>
          </a:xfrm>
          <a:custGeom>
            <a:rect b="b" l="l" r="r" t="t"/>
            <a:pathLst>
              <a:path extrusionOk="0" h="7234625" w="13200465">
                <a:moveTo>
                  <a:pt x="0" y="0"/>
                </a:moveTo>
                <a:lnTo>
                  <a:pt x="13200465" y="0"/>
                </a:lnTo>
                <a:lnTo>
                  <a:pt x="13200465" y="7234625"/>
                </a:lnTo>
                <a:lnTo>
                  <a:pt x="0" y="7234625"/>
                </a:lnTo>
                <a:lnTo>
                  <a:pt x="0" y="0"/>
                </a:lnTo>
                <a:close/>
              </a:path>
            </a:pathLst>
          </a:custGeom>
          <a:blipFill rotWithShape="1">
            <a:blip r:embed="rId3">
              <a:alphaModFix/>
            </a:blip>
            <a:stretch>
              <a:fillRect b="-1081" l="0" r="0" t="-1082"/>
            </a:stretch>
          </a:blipFill>
          <a:ln>
            <a:noFill/>
          </a:ln>
        </p:spPr>
      </p:sp>
      <p:sp>
        <p:nvSpPr>
          <p:cNvPr id="421" name="Google Shape;421;p38"/>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Bivariate Analysis</a:t>
            </a:r>
            <a:endParaRPr/>
          </a:p>
        </p:txBody>
      </p:sp>
      <p:sp>
        <p:nvSpPr>
          <p:cNvPr id="422" name="Google Shape;422;p38"/>
          <p:cNvSpPr txBox="1"/>
          <p:nvPr/>
        </p:nvSpPr>
        <p:spPr>
          <a:xfrm>
            <a:off x="1000755" y="1646907"/>
            <a:ext cx="16286489" cy="772795"/>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From the below graph we can infer that clients having qualification as secondary/secondary special and have taken loan between 0-10,00,000 are the most  also they had difficulties in the payments.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426" name="Shape 426"/>
        <p:cNvGrpSpPr/>
        <p:nvPr/>
      </p:nvGrpSpPr>
      <p:grpSpPr>
        <a:xfrm>
          <a:off x="0" y="0"/>
          <a:ext cx="0" cy="0"/>
          <a:chOff x="0" y="0"/>
          <a:chExt cx="0" cy="0"/>
        </a:xfrm>
      </p:grpSpPr>
      <p:sp>
        <p:nvSpPr>
          <p:cNvPr id="427" name="Google Shape;427;p39"/>
          <p:cNvSpPr/>
          <p:nvPr/>
        </p:nvSpPr>
        <p:spPr>
          <a:xfrm>
            <a:off x="1000755" y="3436809"/>
            <a:ext cx="16426706" cy="6174206"/>
          </a:xfrm>
          <a:custGeom>
            <a:rect b="b" l="l" r="r" t="t"/>
            <a:pathLst>
              <a:path extrusionOk="0" h="6174206" w="16426706">
                <a:moveTo>
                  <a:pt x="0" y="0"/>
                </a:moveTo>
                <a:lnTo>
                  <a:pt x="16426706" y="0"/>
                </a:lnTo>
                <a:lnTo>
                  <a:pt x="16426706" y="6174206"/>
                </a:lnTo>
                <a:lnTo>
                  <a:pt x="0" y="6174206"/>
                </a:lnTo>
                <a:lnTo>
                  <a:pt x="0" y="0"/>
                </a:lnTo>
                <a:close/>
              </a:path>
            </a:pathLst>
          </a:custGeom>
          <a:blipFill rotWithShape="1">
            <a:blip r:embed="rId3">
              <a:alphaModFix/>
            </a:blip>
            <a:stretch>
              <a:fillRect b="0" l="0" r="0" t="0"/>
            </a:stretch>
          </a:blipFill>
          <a:ln>
            <a:noFill/>
          </a:ln>
        </p:spPr>
      </p:sp>
      <p:sp>
        <p:nvSpPr>
          <p:cNvPr id="428" name="Google Shape;428;p39"/>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Correlation between the tables </a:t>
            </a:r>
            <a:endParaRPr/>
          </a:p>
        </p:txBody>
      </p:sp>
      <p:sp>
        <p:nvSpPr>
          <p:cNvPr id="429" name="Google Shape;429;p39"/>
          <p:cNvSpPr txBox="1"/>
          <p:nvPr/>
        </p:nvSpPr>
        <p:spPr>
          <a:xfrm>
            <a:off x="1000755" y="1842169"/>
            <a:ext cx="16286489" cy="382270"/>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These visuals shows the correlation of the each column with the other columns in the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6251927" y="2711696"/>
            <a:ext cx="5229151" cy="4863609"/>
          </a:xfrm>
          <a:custGeom>
            <a:rect b="b" l="l" r="r" t="t"/>
            <a:pathLst>
              <a:path extrusionOk="0" h="4863609" w="5229151">
                <a:moveTo>
                  <a:pt x="0" y="0"/>
                </a:moveTo>
                <a:lnTo>
                  <a:pt x="5229150" y="0"/>
                </a:lnTo>
                <a:lnTo>
                  <a:pt x="5229150" y="4863608"/>
                </a:lnTo>
                <a:lnTo>
                  <a:pt x="0" y="4863608"/>
                </a:lnTo>
                <a:lnTo>
                  <a:pt x="0" y="0"/>
                </a:lnTo>
                <a:close/>
              </a:path>
            </a:pathLst>
          </a:custGeom>
          <a:blipFill rotWithShape="1">
            <a:blip r:embed="rId3">
              <a:alphaModFix/>
            </a:blip>
            <a:stretch>
              <a:fillRect b="0" l="0" r="0" t="0"/>
            </a:stretch>
          </a:blipFill>
          <a:ln>
            <a:noFill/>
          </a:ln>
        </p:spPr>
      </p:sp>
      <p:sp>
        <p:nvSpPr>
          <p:cNvPr id="116" name="Google Shape;116;p4"/>
          <p:cNvSpPr/>
          <p:nvPr/>
        </p:nvSpPr>
        <p:spPr>
          <a:xfrm>
            <a:off x="11636092" y="2711696"/>
            <a:ext cx="4863609" cy="4863609"/>
          </a:xfrm>
          <a:custGeom>
            <a:rect b="b" l="l" r="r" t="t"/>
            <a:pathLst>
              <a:path extrusionOk="0" h="4863609" w="4863609">
                <a:moveTo>
                  <a:pt x="0" y="0"/>
                </a:moveTo>
                <a:lnTo>
                  <a:pt x="4863609" y="0"/>
                </a:lnTo>
                <a:lnTo>
                  <a:pt x="4863609" y="4863608"/>
                </a:lnTo>
                <a:lnTo>
                  <a:pt x="0" y="4863608"/>
                </a:lnTo>
                <a:lnTo>
                  <a:pt x="0" y="0"/>
                </a:lnTo>
                <a:close/>
              </a:path>
            </a:pathLst>
          </a:custGeom>
          <a:blipFill rotWithShape="1">
            <a:blip r:embed="rId4">
              <a:alphaModFix/>
            </a:blip>
            <a:stretch>
              <a:fillRect b="0" l="0" r="0" t="0"/>
            </a:stretch>
          </a:blipFill>
          <a:ln>
            <a:noFill/>
          </a:ln>
        </p:spPr>
      </p:sp>
      <p:grpSp>
        <p:nvGrpSpPr>
          <p:cNvPr id="117" name="Google Shape;117;p4"/>
          <p:cNvGrpSpPr/>
          <p:nvPr/>
        </p:nvGrpSpPr>
        <p:grpSpPr>
          <a:xfrm>
            <a:off x="1351816" y="3174005"/>
            <a:ext cx="6301207" cy="3931847"/>
            <a:chOff x="0" y="-9525"/>
            <a:chExt cx="8401609" cy="5242462"/>
          </a:xfrm>
        </p:grpSpPr>
        <p:sp>
          <p:nvSpPr>
            <p:cNvPr id="118" name="Google Shape;118;p4"/>
            <p:cNvSpPr txBox="1"/>
            <p:nvPr/>
          </p:nvSpPr>
          <p:spPr>
            <a:xfrm>
              <a:off x="0" y="-9525"/>
              <a:ext cx="8401609" cy="28289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000" u="none" cap="none" strike="noStrike">
                  <a:solidFill>
                    <a:srgbClr val="222A9B"/>
                  </a:solidFill>
                  <a:latin typeface="Arial"/>
                  <a:ea typeface="Arial"/>
                  <a:cs typeface="Arial"/>
                  <a:sym typeface="Arial"/>
                </a:rPr>
                <a:t>Tech Stack Used </a:t>
              </a:r>
              <a:endParaRPr/>
            </a:p>
          </p:txBody>
        </p:sp>
        <p:sp>
          <p:nvSpPr>
            <p:cNvPr id="119" name="Google Shape;119;p4"/>
            <p:cNvSpPr txBox="1"/>
            <p:nvPr/>
          </p:nvSpPr>
          <p:spPr>
            <a:xfrm>
              <a:off x="0" y="3435040"/>
              <a:ext cx="8401609" cy="17978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414042"/>
                  </a:solidFill>
                  <a:latin typeface="Arial"/>
                  <a:ea typeface="Arial"/>
                  <a:cs typeface="Arial"/>
                  <a:sym typeface="Arial"/>
                </a:rPr>
                <a:t>Microsoft Excel 2016</a:t>
              </a:r>
              <a:endParaRPr/>
            </a:p>
            <a:p>
              <a:pPr indent="0" lvl="0" marL="0" marR="0" rtl="0" algn="l">
                <a:lnSpc>
                  <a:spcPct val="140000"/>
                </a:lnSpc>
                <a:spcBef>
                  <a:spcPts val="0"/>
                </a:spcBef>
                <a:spcAft>
                  <a:spcPts val="0"/>
                </a:spcAft>
                <a:buNone/>
              </a:pPr>
              <a:r>
                <a:rPr b="0" i="0" lang="en-US" sz="2600" u="none" cap="none" strike="noStrike">
                  <a:solidFill>
                    <a:srgbClr val="414042"/>
                  </a:solidFill>
                  <a:latin typeface="Arial"/>
                  <a:ea typeface="Arial"/>
                  <a:cs typeface="Arial"/>
                  <a:sym typeface="Arial"/>
                </a:rPr>
                <a:t>               &amp;</a:t>
              </a:r>
              <a:endParaRPr/>
            </a:p>
            <a:p>
              <a:pPr indent="0" lvl="0" marL="0" marR="0" rtl="0" algn="l">
                <a:lnSpc>
                  <a:spcPct val="140000"/>
                </a:lnSpc>
                <a:spcBef>
                  <a:spcPts val="0"/>
                </a:spcBef>
                <a:spcAft>
                  <a:spcPts val="0"/>
                </a:spcAft>
                <a:buNone/>
              </a:pPr>
              <a:r>
                <a:rPr b="0" i="0" lang="en-US" sz="2600" u="none" cap="none" strike="noStrike">
                  <a:solidFill>
                    <a:srgbClr val="414042"/>
                  </a:solidFill>
                  <a:latin typeface="Arial"/>
                  <a:ea typeface="Arial"/>
                  <a:cs typeface="Arial"/>
                  <a:sym typeface="Arial"/>
                </a:rPr>
                <a:t>canva (for presentation)</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txBox="1"/>
          <p:nvPr/>
        </p:nvSpPr>
        <p:spPr>
          <a:xfrm>
            <a:off x="1295400" y="1845945"/>
            <a:ext cx="9328638" cy="6566534"/>
          </a:xfrm>
          <a:prstGeom prst="rect">
            <a:avLst/>
          </a:prstGeom>
          <a:noFill/>
          <a:ln>
            <a:noFill/>
          </a:ln>
        </p:spPr>
        <p:txBody>
          <a:bodyPr anchorCtr="0" anchor="t" bIns="0" lIns="0" spcFirstLastPara="1" rIns="0" wrap="square" tIns="0">
            <a:spAutoFit/>
          </a:bodyPr>
          <a:lstStyle/>
          <a:p>
            <a:pPr indent="-291471" lvl="1" marL="582941" marR="0" rtl="0" algn="l">
              <a:lnSpc>
                <a:spcPct val="13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Most of the clients are loan repayers.</a:t>
            </a:r>
            <a:endParaRPr/>
          </a:p>
          <a:p>
            <a:pPr indent="-291471" lvl="1" marL="582941" marR="0" rtl="0" algn="l">
              <a:lnSpc>
                <a:spcPct val="13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The bank generally lends more loan to the females, and the proportion of being a defaulter is less than that of males.</a:t>
            </a:r>
            <a:endParaRPr/>
          </a:p>
          <a:p>
            <a:pPr indent="-291471" lvl="1" marL="582941" marR="0" rtl="0" algn="l">
              <a:lnSpc>
                <a:spcPct val="13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As age and experience increases the chances of being defaulter is increasing.</a:t>
            </a:r>
            <a:endParaRPr/>
          </a:p>
          <a:p>
            <a:pPr indent="-291471" lvl="1" marL="582941" marR="0" rtl="0" algn="l">
              <a:lnSpc>
                <a:spcPct val="13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Educated clients tend to less defaulter compared to clients with lower education such as secondary special education so Bank should prefer clients with having such education status.</a:t>
            </a:r>
            <a:endParaRPr/>
          </a:p>
          <a:p>
            <a:pPr indent="-291471" lvl="1" marL="582941" marR="0" rtl="0" algn="l">
              <a:lnSpc>
                <a:spcPct val="13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As number of children increases, number of client who take loan decreases. </a:t>
            </a:r>
            <a:endParaRPr/>
          </a:p>
          <a:p>
            <a:pPr indent="-291471" lvl="1" marL="582941" marR="0" rtl="0" algn="l">
              <a:lnSpc>
                <a:spcPct val="13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The Bank should be more cautious when lending money to clients who are unemployed because they are the most defaulters with highest amount of credit</a:t>
            </a:r>
            <a:endParaRPr/>
          </a:p>
        </p:txBody>
      </p:sp>
      <p:sp>
        <p:nvSpPr>
          <p:cNvPr id="435" name="Google Shape;435;p40"/>
          <p:cNvSpPr/>
          <p:nvPr/>
        </p:nvSpPr>
        <p:spPr>
          <a:xfrm>
            <a:off x="11820531" y="0"/>
            <a:ext cx="6858000" cy="10287000"/>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3">
              <a:alphaModFix/>
            </a:blip>
            <a:stretch>
              <a:fillRect b="0" l="-14959" r="0" t="-1495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txBox="1"/>
          <p:nvPr/>
        </p:nvSpPr>
        <p:spPr>
          <a:xfrm>
            <a:off x="605304" y="-51714"/>
            <a:ext cx="8938930" cy="812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Insights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1"/>
          <p:cNvSpPr txBox="1"/>
          <p:nvPr/>
        </p:nvSpPr>
        <p:spPr>
          <a:xfrm>
            <a:off x="6185148" y="4274503"/>
            <a:ext cx="5917704"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Thankyou.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p:nvPr/>
        </p:nvSpPr>
        <p:spPr>
          <a:xfrm>
            <a:off x="11820531" y="0"/>
            <a:ext cx="6858000" cy="10287000"/>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3">
              <a:alphaModFix/>
            </a:blip>
            <a:stretch>
              <a:fillRect b="-19935" l="-8812" r="-11047"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5"/>
          <p:cNvGrpSpPr/>
          <p:nvPr/>
        </p:nvGrpSpPr>
        <p:grpSpPr>
          <a:xfrm>
            <a:off x="898913" y="972539"/>
            <a:ext cx="9464134" cy="8334779"/>
            <a:chOff x="0" y="-9525"/>
            <a:chExt cx="12618845" cy="11113038"/>
          </a:xfrm>
        </p:grpSpPr>
        <p:sp>
          <p:nvSpPr>
            <p:cNvPr id="126" name="Google Shape;126;p5"/>
            <p:cNvSpPr txBox="1"/>
            <p:nvPr/>
          </p:nvSpPr>
          <p:spPr>
            <a:xfrm>
              <a:off x="0" y="-9525"/>
              <a:ext cx="12618845" cy="1419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000" u="none" cap="none" strike="noStrike">
                  <a:solidFill>
                    <a:srgbClr val="222A9B"/>
                  </a:solidFill>
                  <a:latin typeface="Arial"/>
                  <a:ea typeface="Arial"/>
                  <a:cs typeface="Arial"/>
                  <a:sym typeface="Arial"/>
                </a:rPr>
                <a:t>Approach </a:t>
              </a:r>
              <a:endParaRPr/>
            </a:p>
          </p:txBody>
        </p:sp>
        <p:sp>
          <p:nvSpPr>
            <p:cNvPr id="127" name="Google Shape;127;p5"/>
            <p:cNvSpPr txBox="1"/>
            <p:nvPr/>
          </p:nvSpPr>
          <p:spPr>
            <a:xfrm>
              <a:off x="0" y="4428816"/>
              <a:ext cx="11788667" cy="66746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414042"/>
                  </a:solidFill>
                  <a:latin typeface="Arial"/>
                  <a:ea typeface="Arial"/>
                  <a:cs typeface="Arial"/>
                  <a:sym typeface="Arial"/>
                </a:rPr>
                <a:t>For this project I have used Microsoft Excel 2016, </a:t>
              </a:r>
              <a:endParaRPr/>
            </a:p>
            <a:p>
              <a:pPr indent="0" lvl="0" marL="0" marR="0" rtl="0" algn="l">
                <a:lnSpc>
                  <a:spcPct val="140000"/>
                </a:lnSpc>
                <a:spcBef>
                  <a:spcPts val="0"/>
                </a:spcBef>
                <a:spcAft>
                  <a:spcPts val="0"/>
                </a:spcAft>
                <a:buNone/>
              </a:pPr>
              <a:r>
                <a:t/>
              </a:r>
              <a:endParaRPr b="0" i="0" sz="2600" u="none" cap="none" strike="noStrike">
                <a:solidFill>
                  <a:srgbClr val="414042"/>
                </a:solidFill>
                <a:latin typeface="Arial"/>
                <a:ea typeface="Arial"/>
                <a:cs typeface="Arial"/>
                <a:sym typeface="Arial"/>
              </a:endParaRPr>
            </a:p>
            <a:p>
              <a:pPr indent="0" lvl="0" marL="0" marR="0" rtl="0" algn="l">
                <a:lnSpc>
                  <a:spcPct val="140000"/>
                </a:lnSpc>
                <a:spcBef>
                  <a:spcPts val="0"/>
                </a:spcBef>
                <a:spcAft>
                  <a:spcPts val="0"/>
                </a:spcAft>
                <a:buNone/>
              </a:pPr>
              <a:r>
                <a:rPr b="0" i="0" lang="en-US" sz="2600" u="none" cap="none" strike="noStrike">
                  <a:solidFill>
                    <a:srgbClr val="414042"/>
                  </a:solidFill>
                  <a:latin typeface="Arial"/>
                  <a:ea typeface="Arial"/>
                  <a:cs typeface="Arial"/>
                  <a:sym typeface="Arial"/>
                </a:rPr>
                <a:t>The approach to this project involves using Excel to clean, manipulate and analyze the dataset. Various formulas were applied to perform data cleaning, create new columns, alter data based on specific criteria, group data, and generate visualizations. By analizing excel tables, the project can effeciently handle large datasets and extract relevant information from the given data.</a:t>
              </a:r>
              <a:endParaRPr/>
            </a:p>
            <a:p>
              <a:pPr indent="0" lvl="0" marL="0" marR="0" rtl="0" algn="l">
                <a:lnSpc>
                  <a:spcPct val="140000"/>
                </a:lnSpc>
                <a:spcBef>
                  <a:spcPts val="0"/>
                </a:spcBef>
                <a:spcAft>
                  <a:spcPts val="0"/>
                </a:spcAft>
                <a:buNone/>
              </a:pPr>
              <a:r>
                <a:rPr b="0" i="0" lang="en-US" sz="2600" u="none" cap="none" strike="noStrike">
                  <a:solidFill>
                    <a:srgbClr val="414042"/>
                  </a:solidFill>
                  <a:latin typeface="Arial"/>
                  <a:ea typeface="Arial"/>
                  <a:cs typeface="Arial"/>
                  <a:sym typeface="Arial"/>
                </a:rPr>
                <a:t> </a:t>
              </a:r>
              <a:endParaRPr/>
            </a:p>
            <a:p>
              <a:pPr indent="0" lvl="0" marL="0" marR="0" rtl="0" algn="l">
                <a:lnSpc>
                  <a:spcPct val="140000"/>
                </a:lnSpc>
                <a:spcBef>
                  <a:spcPts val="0"/>
                </a:spcBef>
                <a:spcAft>
                  <a:spcPts val="0"/>
                </a:spcAft>
                <a:buNone/>
              </a:pPr>
              <a:r>
                <a:t/>
              </a:r>
              <a:endParaRPr b="0" i="0" sz="2600" u="none" cap="none" strike="noStrike">
                <a:solidFill>
                  <a:srgbClr val="414042"/>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31" name="Shape 131"/>
        <p:cNvGrpSpPr/>
        <p:nvPr/>
      </p:nvGrpSpPr>
      <p:grpSpPr>
        <a:xfrm>
          <a:off x="0" y="0"/>
          <a:ext cx="0" cy="0"/>
          <a:chOff x="0" y="0"/>
          <a:chExt cx="0" cy="0"/>
        </a:xfrm>
      </p:grpSpPr>
      <p:sp>
        <p:nvSpPr>
          <p:cNvPr id="132" name="Google Shape;132;p6"/>
          <p:cNvSpPr/>
          <p:nvPr/>
        </p:nvSpPr>
        <p:spPr>
          <a:xfrm>
            <a:off x="9597400" y="118490"/>
            <a:ext cx="7811741" cy="10050020"/>
          </a:xfrm>
          <a:custGeom>
            <a:rect b="b" l="l" r="r" t="t"/>
            <a:pathLst>
              <a:path extrusionOk="0" h="10050020" w="7811741">
                <a:moveTo>
                  <a:pt x="0" y="0"/>
                </a:moveTo>
                <a:lnTo>
                  <a:pt x="7811741" y="0"/>
                </a:lnTo>
                <a:lnTo>
                  <a:pt x="7811741" y="10050020"/>
                </a:lnTo>
                <a:lnTo>
                  <a:pt x="0" y="10050020"/>
                </a:lnTo>
                <a:lnTo>
                  <a:pt x="0" y="0"/>
                </a:lnTo>
                <a:close/>
              </a:path>
            </a:pathLst>
          </a:custGeom>
          <a:blipFill rotWithShape="1">
            <a:blip r:embed="rId3">
              <a:alphaModFix/>
            </a:blip>
            <a:stretch>
              <a:fillRect b="0" l="0" r="0" t="0"/>
            </a:stretch>
          </a:blipFill>
          <a:ln>
            <a:noFill/>
          </a:ln>
        </p:spPr>
      </p:sp>
      <p:sp>
        <p:nvSpPr>
          <p:cNvPr id="133" name="Google Shape;133;p6"/>
          <p:cNvSpPr/>
          <p:nvPr/>
        </p:nvSpPr>
        <p:spPr>
          <a:xfrm>
            <a:off x="399024" y="5410101"/>
            <a:ext cx="4958585" cy="3206552"/>
          </a:xfrm>
          <a:custGeom>
            <a:rect b="b" l="l" r="r" t="t"/>
            <a:pathLst>
              <a:path extrusionOk="0" h="3206552" w="4958585">
                <a:moveTo>
                  <a:pt x="0" y="0"/>
                </a:moveTo>
                <a:lnTo>
                  <a:pt x="4958585" y="0"/>
                </a:lnTo>
                <a:lnTo>
                  <a:pt x="4958585" y="3206552"/>
                </a:lnTo>
                <a:lnTo>
                  <a:pt x="0" y="3206552"/>
                </a:lnTo>
                <a:lnTo>
                  <a:pt x="0" y="0"/>
                </a:lnTo>
                <a:close/>
              </a:path>
            </a:pathLst>
          </a:custGeom>
          <a:blipFill rotWithShape="1">
            <a:blip r:embed="rId4">
              <a:alphaModFix/>
            </a:blip>
            <a:stretch>
              <a:fillRect b="0" l="0" r="0" t="0"/>
            </a:stretch>
          </a:blipFill>
          <a:ln>
            <a:noFill/>
          </a:ln>
        </p:spPr>
      </p:sp>
      <p:grpSp>
        <p:nvGrpSpPr>
          <p:cNvPr id="134" name="Google Shape;134;p6"/>
          <p:cNvGrpSpPr/>
          <p:nvPr/>
        </p:nvGrpSpPr>
        <p:grpSpPr>
          <a:xfrm>
            <a:off x="621790" y="929743"/>
            <a:ext cx="6863264" cy="3340042"/>
            <a:chOff x="0" y="-57150"/>
            <a:chExt cx="9151018" cy="4453390"/>
          </a:xfrm>
        </p:grpSpPr>
        <p:sp>
          <p:nvSpPr>
            <p:cNvPr id="135" name="Google Shape;135;p6"/>
            <p:cNvSpPr txBox="1"/>
            <p:nvPr/>
          </p:nvSpPr>
          <p:spPr>
            <a:xfrm>
              <a:off x="0" y="1570952"/>
              <a:ext cx="8363137" cy="7076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923D15"/>
                  </a:solidFill>
                  <a:latin typeface="Arial"/>
                  <a:ea typeface="Arial"/>
                  <a:cs typeface="Arial"/>
                  <a:sym typeface="Arial"/>
                </a:rPr>
                <a:t>Application_data</a:t>
              </a:r>
              <a:endParaRPr/>
            </a:p>
          </p:txBody>
        </p:sp>
        <p:sp>
          <p:nvSpPr>
            <p:cNvPr id="136" name="Google Shape;136;p6"/>
            <p:cNvSpPr txBox="1"/>
            <p:nvPr/>
          </p:nvSpPr>
          <p:spPr>
            <a:xfrm>
              <a:off x="0" y="2861022"/>
              <a:ext cx="8363137" cy="1535218"/>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b="0" i="0" lang="en-US" sz="2200" u="none" cap="none" strike="noStrike">
                  <a:solidFill>
                    <a:srgbClr val="414042"/>
                  </a:solidFill>
                  <a:latin typeface="Arial"/>
                  <a:ea typeface="Arial"/>
                  <a:cs typeface="Arial"/>
                  <a:sym typeface="Arial"/>
                </a:rPr>
                <a:t>These are the columns which have more than 50% of the data missing, So these columns need to be dropped from the table.</a:t>
              </a:r>
              <a:endParaRPr/>
            </a:p>
          </p:txBody>
        </p:sp>
        <p:sp>
          <p:nvSpPr>
            <p:cNvPr id="137" name="Google Shape;137;p6"/>
            <p:cNvSpPr txBox="1"/>
            <p:nvPr/>
          </p:nvSpPr>
          <p:spPr>
            <a:xfrm>
              <a:off x="0" y="-57150"/>
              <a:ext cx="9151018"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138" name="Google Shape;138;p6"/>
          <p:cNvSpPr txBox="1"/>
          <p:nvPr/>
        </p:nvSpPr>
        <p:spPr>
          <a:xfrm>
            <a:off x="6345213" y="5071403"/>
            <a:ext cx="2893645" cy="1941974"/>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200" u="none" cap="none" strike="noStrike">
                <a:solidFill>
                  <a:srgbClr val="414042"/>
                </a:solidFill>
                <a:latin typeface="Arial"/>
                <a:ea typeface="Arial"/>
                <a:cs typeface="Arial"/>
                <a:sym typeface="Arial"/>
              </a:rPr>
              <a:t>These are the columns which we need to remove as these columns have irrelevant data  for analysis</a:t>
            </a:r>
            <a:endParaRPr/>
          </a:p>
        </p:txBody>
      </p:sp>
      <p:cxnSp>
        <p:nvCxnSpPr>
          <p:cNvPr id="139" name="Google Shape;139;p6"/>
          <p:cNvCxnSpPr/>
          <p:nvPr/>
        </p:nvCxnSpPr>
        <p:spPr>
          <a:xfrm>
            <a:off x="6902283" y="3593848"/>
            <a:ext cx="2491624" cy="82453"/>
          </a:xfrm>
          <a:prstGeom prst="straightConnector1">
            <a:avLst/>
          </a:prstGeom>
          <a:noFill/>
          <a:ln cap="flat" cmpd="sng" w="38100">
            <a:solidFill>
              <a:srgbClr val="000000"/>
            </a:solidFill>
            <a:prstDash val="solid"/>
            <a:round/>
            <a:headEnd len="sm" w="sm" type="none"/>
            <a:tailEnd len="med" w="med" type="triangle"/>
          </a:ln>
        </p:spPr>
      </p:cxnSp>
      <p:cxnSp>
        <p:nvCxnSpPr>
          <p:cNvPr id="140" name="Google Shape;140;p6"/>
          <p:cNvCxnSpPr/>
          <p:nvPr/>
        </p:nvCxnSpPr>
        <p:spPr>
          <a:xfrm rot="10800000">
            <a:off x="5462665" y="5703145"/>
            <a:ext cx="777346" cy="17421"/>
          </a:xfrm>
          <a:prstGeom prst="straightConnector1">
            <a:avLst/>
          </a:prstGeom>
          <a:noFill/>
          <a:ln cap="flat" cmpd="sng" w="38100">
            <a:solidFill>
              <a:srgbClr val="000000"/>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44" name="Shape 144"/>
        <p:cNvGrpSpPr/>
        <p:nvPr/>
      </p:nvGrpSpPr>
      <p:grpSpPr>
        <a:xfrm>
          <a:off x="0" y="0"/>
          <a:ext cx="0" cy="0"/>
          <a:chOff x="0" y="0"/>
          <a:chExt cx="0" cy="0"/>
        </a:xfrm>
      </p:grpSpPr>
      <p:sp>
        <p:nvSpPr>
          <p:cNvPr id="145" name="Google Shape;145;p7"/>
          <p:cNvSpPr/>
          <p:nvPr/>
        </p:nvSpPr>
        <p:spPr>
          <a:xfrm>
            <a:off x="522876" y="2475224"/>
            <a:ext cx="16970042" cy="5802668"/>
          </a:xfrm>
          <a:custGeom>
            <a:rect b="b" l="l" r="r" t="t"/>
            <a:pathLst>
              <a:path extrusionOk="0" h="5802668" w="16970042">
                <a:moveTo>
                  <a:pt x="0" y="0"/>
                </a:moveTo>
                <a:lnTo>
                  <a:pt x="16970042" y="0"/>
                </a:lnTo>
                <a:lnTo>
                  <a:pt x="16970042" y="5802668"/>
                </a:lnTo>
                <a:lnTo>
                  <a:pt x="0" y="5802668"/>
                </a:lnTo>
                <a:lnTo>
                  <a:pt x="0" y="0"/>
                </a:lnTo>
                <a:close/>
              </a:path>
            </a:pathLst>
          </a:custGeom>
          <a:blipFill rotWithShape="1">
            <a:blip r:embed="rId3">
              <a:alphaModFix/>
            </a:blip>
            <a:stretch>
              <a:fillRect b="0" l="-570" r="-570" t="0"/>
            </a:stretch>
          </a:blipFill>
          <a:ln>
            <a:noFill/>
          </a:ln>
        </p:spPr>
      </p:sp>
      <p:grpSp>
        <p:nvGrpSpPr>
          <p:cNvPr id="146" name="Google Shape;146;p7"/>
          <p:cNvGrpSpPr/>
          <p:nvPr/>
        </p:nvGrpSpPr>
        <p:grpSpPr>
          <a:xfrm>
            <a:off x="621790" y="929743"/>
            <a:ext cx="6863264" cy="1751777"/>
            <a:chOff x="0" y="-57150"/>
            <a:chExt cx="9151018" cy="2335704"/>
          </a:xfrm>
        </p:grpSpPr>
        <p:sp>
          <p:nvSpPr>
            <p:cNvPr id="147" name="Google Shape;147;p7"/>
            <p:cNvSpPr txBox="1"/>
            <p:nvPr/>
          </p:nvSpPr>
          <p:spPr>
            <a:xfrm>
              <a:off x="0" y="1570952"/>
              <a:ext cx="8363137" cy="707602"/>
            </a:xfrm>
            <a:prstGeom prst="rect">
              <a:avLst/>
            </a:prstGeom>
            <a:noFill/>
            <a:ln>
              <a:noFill/>
            </a:ln>
          </p:spPr>
          <p:txBody>
            <a:bodyPr anchorCtr="0" anchor="t" bIns="0" lIns="0" spcFirstLastPara="1" rIns="0" wrap="square" tIns="0">
              <a:spAutoFit/>
            </a:bodyPr>
            <a:lstStyle/>
            <a:p>
              <a:pPr indent="0" lvl="0" marL="0" marR="0" rtl="0" algn="l">
                <a:lnSpc>
                  <a:spcPct val="248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8" name="Google Shape;148;p7"/>
            <p:cNvSpPr txBox="1"/>
            <p:nvPr/>
          </p:nvSpPr>
          <p:spPr>
            <a:xfrm>
              <a:off x="0" y="-57150"/>
              <a:ext cx="9151018"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52" name="Shape 152"/>
        <p:cNvGrpSpPr/>
        <p:nvPr/>
      </p:nvGrpSpPr>
      <p:grpSpPr>
        <a:xfrm>
          <a:off x="0" y="0"/>
          <a:ext cx="0" cy="0"/>
          <a:chOff x="0" y="0"/>
          <a:chExt cx="0" cy="0"/>
        </a:xfrm>
      </p:grpSpPr>
      <p:sp>
        <p:nvSpPr>
          <p:cNvPr id="153" name="Google Shape;153;p8"/>
          <p:cNvSpPr/>
          <p:nvPr/>
        </p:nvSpPr>
        <p:spPr>
          <a:xfrm>
            <a:off x="6408168" y="1827062"/>
            <a:ext cx="10656842" cy="6405442"/>
          </a:xfrm>
          <a:custGeom>
            <a:rect b="b" l="l" r="r" t="t"/>
            <a:pathLst>
              <a:path extrusionOk="0" h="6405442" w="10656842">
                <a:moveTo>
                  <a:pt x="0" y="0"/>
                </a:moveTo>
                <a:lnTo>
                  <a:pt x="10656842" y="0"/>
                </a:lnTo>
                <a:lnTo>
                  <a:pt x="10656842" y="6405443"/>
                </a:lnTo>
                <a:lnTo>
                  <a:pt x="0" y="6405443"/>
                </a:lnTo>
                <a:lnTo>
                  <a:pt x="0" y="0"/>
                </a:lnTo>
                <a:close/>
              </a:path>
            </a:pathLst>
          </a:custGeom>
          <a:blipFill rotWithShape="1">
            <a:blip r:embed="rId3">
              <a:alphaModFix/>
            </a:blip>
            <a:stretch>
              <a:fillRect b="0" l="0" r="0" t="0"/>
            </a:stretch>
          </a:blipFill>
          <a:ln>
            <a:noFill/>
          </a:ln>
        </p:spPr>
      </p:sp>
      <p:grpSp>
        <p:nvGrpSpPr>
          <p:cNvPr id="154" name="Google Shape;154;p8"/>
          <p:cNvGrpSpPr/>
          <p:nvPr/>
        </p:nvGrpSpPr>
        <p:grpSpPr>
          <a:xfrm>
            <a:off x="621790" y="648755"/>
            <a:ext cx="6863264" cy="2313752"/>
            <a:chOff x="0" y="-57150"/>
            <a:chExt cx="9151018" cy="3085004"/>
          </a:xfrm>
        </p:grpSpPr>
        <p:sp>
          <p:nvSpPr>
            <p:cNvPr id="155" name="Google Shape;155;p8"/>
            <p:cNvSpPr txBox="1"/>
            <p:nvPr/>
          </p:nvSpPr>
          <p:spPr>
            <a:xfrm>
              <a:off x="0" y="1570952"/>
              <a:ext cx="8363137"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Mode</a:t>
              </a:r>
              <a:endParaRPr/>
            </a:p>
            <a:p>
              <a:pPr indent="-345439" lvl="1" marL="690881" marR="0" rtl="0" algn="l">
                <a:lnSpc>
                  <a:spcPct val="140000"/>
                </a:lnSpc>
                <a:spcBef>
                  <a:spcPts val="0"/>
                </a:spcBef>
                <a:spcAft>
                  <a:spcPts val="0"/>
                </a:spcAft>
                <a:buClr>
                  <a:srgbClr val="414042"/>
                </a:buClr>
                <a:buSzPts val="3200"/>
                <a:buFont typeface="Arial"/>
                <a:buAutoNum type="arabicPeriod"/>
              </a:pPr>
              <a:r>
                <a:rPr b="0" i="0" lang="en-US" sz="3200" u="none" cap="none" strike="noStrike">
                  <a:solidFill>
                    <a:srgbClr val="414042"/>
                  </a:solidFill>
                  <a:latin typeface="Arial"/>
                  <a:ea typeface="Arial"/>
                  <a:cs typeface="Arial"/>
                  <a:sym typeface="Arial"/>
                </a:rPr>
                <a:t>OCCUPATION_TYPE</a:t>
              </a:r>
              <a:endParaRPr/>
            </a:p>
          </p:txBody>
        </p:sp>
        <p:sp>
          <p:nvSpPr>
            <p:cNvPr id="156" name="Google Shape;156;p8"/>
            <p:cNvSpPr txBox="1"/>
            <p:nvPr/>
          </p:nvSpPr>
          <p:spPr>
            <a:xfrm>
              <a:off x="0" y="-57150"/>
              <a:ext cx="9151018"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157" name="Google Shape;157;p8"/>
          <p:cNvSpPr txBox="1"/>
          <p:nvPr/>
        </p:nvSpPr>
        <p:spPr>
          <a:xfrm>
            <a:off x="494570" y="4061771"/>
            <a:ext cx="5702699" cy="19443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occuring Category was “Laborers”. But we need to replace the null values with “Not mentioned” as there could be chances that it has been deliberately missed.</a:t>
            </a:r>
            <a:endParaRPr/>
          </a:p>
          <a:p>
            <a:pPr indent="0" lvl="1" marL="0" marR="0" rtl="0" algn="l">
              <a:lnSpc>
                <a:spcPct val="140018"/>
              </a:lnSpc>
              <a:spcBef>
                <a:spcPts val="0"/>
              </a:spcBef>
              <a:spcAft>
                <a:spcPts val="0"/>
              </a:spcAft>
              <a:buNone/>
            </a:pPr>
            <a:r>
              <a:t/>
            </a:r>
            <a:endParaRPr b="0" i="0" sz="2199" u="none" cap="none" strike="noStrike">
              <a:solidFill>
                <a:srgbClr val="41404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61" name="Shape 161"/>
        <p:cNvGrpSpPr/>
        <p:nvPr/>
      </p:nvGrpSpPr>
      <p:grpSpPr>
        <a:xfrm>
          <a:off x="0" y="0"/>
          <a:ext cx="0" cy="0"/>
          <a:chOff x="0" y="0"/>
          <a:chExt cx="0" cy="0"/>
        </a:xfrm>
      </p:grpSpPr>
      <p:sp>
        <p:nvSpPr>
          <p:cNvPr id="162" name="Google Shape;162;p9"/>
          <p:cNvSpPr/>
          <p:nvPr/>
        </p:nvSpPr>
        <p:spPr>
          <a:xfrm>
            <a:off x="6197269" y="2370603"/>
            <a:ext cx="12224367" cy="6490028"/>
          </a:xfrm>
          <a:custGeom>
            <a:rect b="b" l="l" r="r" t="t"/>
            <a:pathLst>
              <a:path extrusionOk="0" h="6490028" w="12224367">
                <a:moveTo>
                  <a:pt x="0" y="0"/>
                </a:moveTo>
                <a:lnTo>
                  <a:pt x="12224367" y="0"/>
                </a:lnTo>
                <a:lnTo>
                  <a:pt x="12224367" y="6490027"/>
                </a:lnTo>
                <a:lnTo>
                  <a:pt x="0" y="6490027"/>
                </a:lnTo>
                <a:lnTo>
                  <a:pt x="0" y="0"/>
                </a:lnTo>
                <a:close/>
              </a:path>
            </a:pathLst>
          </a:custGeom>
          <a:blipFill rotWithShape="1">
            <a:blip r:embed="rId3">
              <a:alphaModFix/>
            </a:blip>
            <a:stretch>
              <a:fillRect b="0" l="0" r="0" t="0"/>
            </a:stretch>
          </a:blipFill>
          <a:ln>
            <a:noFill/>
          </a:ln>
        </p:spPr>
      </p:sp>
      <p:grpSp>
        <p:nvGrpSpPr>
          <p:cNvPr id="163" name="Google Shape;163;p9"/>
          <p:cNvGrpSpPr/>
          <p:nvPr/>
        </p:nvGrpSpPr>
        <p:grpSpPr>
          <a:xfrm>
            <a:off x="621790" y="648755"/>
            <a:ext cx="6863264" cy="2313752"/>
            <a:chOff x="0" y="-57150"/>
            <a:chExt cx="9151018" cy="3085004"/>
          </a:xfrm>
        </p:grpSpPr>
        <p:sp>
          <p:nvSpPr>
            <p:cNvPr id="164" name="Google Shape;164;p9"/>
            <p:cNvSpPr txBox="1"/>
            <p:nvPr/>
          </p:nvSpPr>
          <p:spPr>
            <a:xfrm>
              <a:off x="0" y="1570952"/>
              <a:ext cx="8363137" cy="14569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Imputation :- Mode</a:t>
              </a:r>
              <a:endParaRPr/>
            </a:p>
            <a:p>
              <a:pPr indent="0" lvl="0" marL="0" marR="0" rtl="0" algn="l">
                <a:lnSpc>
                  <a:spcPct val="140000"/>
                </a:lnSpc>
                <a:spcBef>
                  <a:spcPts val="0"/>
                </a:spcBef>
                <a:spcAft>
                  <a:spcPts val="0"/>
                </a:spcAft>
                <a:buNone/>
              </a:pPr>
              <a:r>
                <a:rPr b="0" i="0" lang="en-US" sz="3200" u="none" cap="none" strike="noStrike">
                  <a:solidFill>
                    <a:srgbClr val="414042"/>
                  </a:solidFill>
                  <a:latin typeface="Arial"/>
                  <a:ea typeface="Arial"/>
                  <a:cs typeface="Arial"/>
                  <a:sym typeface="Arial"/>
                </a:rPr>
                <a:t>  2. NAME_TYPE_SUITE</a:t>
              </a:r>
              <a:endParaRPr/>
            </a:p>
          </p:txBody>
        </p:sp>
        <p:sp>
          <p:nvSpPr>
            <p:cNvPr id="165" name="Google Shape;165;p9"/>
            <p:cNvSpPr txBox="1"/>
            <p:nvPr/>
          </p:nvSpPr>
          <p:spPr>
            <a:xfrm>
              <a:off x="0" y="-57150"/>
              <a:ext cx="9151018" cy="10646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5000" u="none" cap="none" strike="noStrike">
                  <a:solidFill>
                    <a:srgbClr val="222A9B"/>
                  </a:solidFill>
                  <a:latin typeface="Arial"/>
                  <a:ea typeface="Arial"/>
                  <a:cs typeface="Arial"/>
                  <a:sym typeface="Arial"/>
                </a:rPr>
                <a:t>Missing Values</a:t>
              </a:r>
              <a:endParaRPr/>
            </a:p>
          </p:txBody>
        </p:sp>
      </p:grpSp>
      <p:sp>
        <p:nvSpPr>
          <p:cNvPr id="166" name="Google Shape;166;p9"/>
          <p:cNvSpPr txBox="1"/>
          <p:nvPr/>
        </p:nvSpPr>
        <p:spPr>
          <a:xfrm>
            <a:off x="494570" y="4452296"/>
            <a:ext cx="5702699" cy="1163320"/>
          </a:xfrm>
          <a:prstGeom prst="rect">
            <a:avLst/>
          </a:prstGeom>
          <a:noFill/>
          <a:ln>
            <a:noFill/>
          </a:ln>
        </p:spPr>
        <p:txBody>
          <a:bodyPr anchorCtr="0" anchor="t" bIns="0" lIns="0" spcFirstLastPara="1" rIns="0" wrap="square" tIns="0">
            <a:spAutoFit/>
          </a:bodyPr>
          <a:lstStyle/>
          <a:p>
            <a:pPr indent="0" lvl="1" marL="0" marR="0" rtl="0" algn="l">
              <a:lnSpc>
                <a:spcPct val="140018"/>
              </a:lnSpc>
              <a:spcBef>
                <a:spcPts val="0"/>
              </a:spcBef>
              <a:spcAft>
                <a:spcPts val="0"/>
              </a:spcAft>
              <a:buNone/>
            </a:pPr>
            <a:r>
              <a:rPr b="0" i="0" lang="en-US" sz="2199" u="none" cap="none" strike="noStrike">
                <a:solidFill>
                  <a:srgbClr val="414042"/>
                </a:solidFill>
                <a:latin typeface="Arial"/>
                <a:ea typeface="Arial"/>
                <a:cs typeface="Arial"/>
                <a:sym typeface="Arial"/>
              </a:rPr>
              <a:t>Most frequent categorie was “Unaccompanied” so we replaced all the missing values in the NAME_TYPE_SUITE column with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