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p:sldMasterIdLst>
    <p:sldMasterId id="2147483648" r:id="rId4"/>
  </p:sldMasterIdLst>
  <p:notesMasterIdLst>
    <p:notesMasterId r:id="rId19"/>
  </p:notesMasterIdLst>
  <p:handoutMasterIdLst>
    <p:handoutMasterId r:id="rId20"/>
  </p:handoutMasterIdLst>
  <p:sldIdLst>
    <p:sldId id="1394" r:id="rId5"/>
    <p:sldId id="846" r:id="rId6"/>
    <p:sldId id="1254" r:id="rId7"/>
    <p:sldId id="1379" r:id="rId8"/>
    <p:sldId id="1373" r:id="rId9"/>
    <p:sldId id="1374" r:id="rId10"/>
    <p:sldId id="1391" r:id="rId11"/>
    <p:sldId id="1393" r:id="rId12"/>
    <p:sldId id="1395" r:id="rId13"/>
    <p:sldId id="1375" r:id="rId14"/>
    <p:sldId id="1397" r:id="rId15"/>
    <p:sldId id="1398" r:id="rId16"/>
    <p:sldId id="1396" r:id="rId17"/>
    <p:sldId id="806" r:id="rId18"/>
  </p:sldIdLst>
  <p:sldSz cx="11090275" cy="6858000"/>
  <p:notesSz cx="6810375" cy="9942513"/>
  <p:custDataLst>
    <p:tags r:id="rId21"/>
  </p:custDataLst>
  <p:defaultTextStyle>
    <a:defPPr>
      <a:defRPr lang="it-IT"/>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493"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a Magni" initials="L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82"/>
    <a:srgbClr val="CC3300"/>
    <a:srgbClr val="7FC5FF"/>
    <a:srgbClr val="FF9900"/>
    <a:srgbClr val="9BFDFC"/>
    <a:srgbClr val="0033CC"/>
    <a:srgbClr val="3BD020"/>
    <a:srgbClr val="004C80"/>
    <a:srgbClr val="FFCC99"/>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DFDC7C-F027-462A-8D0D-A45A80422848}" v="566" dt="2023-12-07T15:31:16.3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96" autoAdjust="0"/>
  </p:normalViewPr>
  <p:slideViewPr>
    <p:cSldViewPr snapToGrid="0" showGuides="1">
      <p:cViewPr varScale="1">
        <p:scale>
          <a:sx n="87" d="100"/>
          <a:sy n="87" d="100"/>
        </p:scale>
        <p:origin x="1228" y="88"/>
      </p:cViewPr>
      <p:guideLst>
        <p:guide orient="horz" pos="2160"/>
        <p:guide pos="3493"/>
      </p:guideLst>
    </p:cSldViewPr>
  </p:slideViewPr>
  <p:notesTextViewPr>
    <p:cViewPr>
      <p:scale>
        <a:sx n="1" d="1"/>
        <a:sy n="1" d="1"/>
      </p:scale>
      <p:origin x="0" y="0"/>
    </p:cViewPr>
  </p:notesTextViewPr>
  <p:notesViewPr>
    <p:cSldViewPr snapToGrid="0">
      <p:cViewPr>
        <p:scale>
          <a:sx n="1" d="2"/>
          <a:sy n="1" d="2"/>
        </p:scale>
        <p:origin x="0" y="0"/>
      </p:cViewPr>
      <p:guideLst>
        <p:guide orient="horz" pos="3131"/>
        <p:guide pos="214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51163" cy="498475"/>
          </a:xfrm>
          <a:prstGeom prst="rect">
            <a:avLst/>
          </a:prstGeom>
          <a:noFill/>
          <a:ln w="9525">
            <a:noFill/>
            <a:miter lim="800000"/>
          </a:ln>
          <a:effectLst/>
        </p:spPr>
        <p:txBody>
          <a:bodyPr vert="horz" wrap="square" lIns="91595" tIns="45798" rIns="91595" bIns="45798" numCol="1" anchor="t" anchorCtr="0" compatLnSpc="1"/>
          <a:lstStyle>
            <a:lvl1pPr eaLnBrk="0" hangingPunct="0">
              <a:spcBef>
                <a:spcPct val="0"/>
              </a:spcBef>
              <a:defRPr sz="1200">
                <a:latin typeface="Times" pitchFamily="18" charset="0"/>
                <a:cs typeface="+mn-cs"/>
              </a:defRPr>
            </a:lvl1pPr>
          </a:lstStyle>
          <a:p>
            <a:pPr>
              <a:defRPr/>
            </a:pPr>
            <a:endParaRPr lang="it-IT"/>
          </a:p>
        </p:txBody>
      </p:sp>
      <p:sp>
        <p:nvSpPr>
          <p:cNvPr id="12291" name="Rectangle 3"/>
          <p:cNvSpPr>
            <a:spLocks noGrp="1" noChangeArrowheads="1"/>
          </p:cNvSpPr>
          <p:nvPr>
            <p:ph type="dt" sz="quarter" idx="1"/>
          </p:nvPr>
        </p:nvSpPr>
        <p:spPr bwMode="auto">
          <a:xfrm>
            <a:off x="3859213" y="0"/>
            <a:ext cx="2951162" cy="498475"/>
          </a:xfrm>
          <a:prstGeom prst="rect">
            <a:avLst/>
          </a:prstGeom>
          <a:noFill/>
          <a:ln w="9525">
            <a:noFill/>
            <a:miter lim="800000"/>
          </a:ln>
          <a:effectLst/>
        </p:spPr>
        <p:txBody>
          <a:bodyPr vert="horz" wrap="square" lIns="91595" tIns="45798" rIns="91595" bIns="45798" numCol="1" anchor="t" anchorCtr="0" compatLnSpc="1"/>
          <a:lstStyle>
            <a:lvl1pPr algn="r" eaLnBrk="0" hangingPunct="0">
              <a:spcBef>
                <a:spcPct val="0"/>
              </a:spcBef>
              <a:defRPr sz="1200">
                <a:latin typeface="Times" pitchFamily="18" charset="0"/>
                <a:cs typeface="+mn-cs"/>
              </a:defRPr>
            </a:lvl1pPr>
          </a:lstStyle>
          <a:p>
            <a:pPr>
              <a:defRPr/>
            </a:pPr>
            <a:endParaRPr lang="it-IT"/>
          </a:p>
        </p:txBody>
      </p:sp>
      <p:sp>
        <p:nvSpPr>
          <p:cNvPr id="12292" name="Rectangle 4"/>
          <p:cNvSpPr>
            <a:spLocks noGrp="1" noChangeArrowheads="1"/>
          </p:cNvSpPr>
          <p:nvPr>
            <p:ph type="ftr" sz="quarter" idx="2"/>
          </p:nvPr>
        </p:nvSpPr>
        <p:spPr bwMode="auto">
          <a:xfrm>
            <a:off x="0" y="9444038"/>
            <a:ext cx="2951163" cy="498475"/>
          </a:xfrm>
          <a:prstGeom prst="rect">
            <a:avLst/>
          </a:prstGeom>
          <a:noFill/>
          <a:ln w="9525">
            <a:noFill/>
            <a:miter lim="800000"/>
          </a:ln>
          <a:effectLst/>
        </p:spPr>
        <p:txBody>
          <a:bodyPr vert="horz" wrap="square" lIns="91595" tIns="45798" rIns="91595" bIns="45798" numCol="1" anchor="b" anchorCtr="0" compatLnSpc="1"/>
          <a:lstStyle>
            <a:lvl1pPr eaLnBrk="0" hangingPunct="0">
              <a:spcBef>
                <a:spcPct val="0"/>
              </a:spcBef>
              <a:defRPr sz="1200">
                <a:latin typeface="Times" pitchFamily="18" charset="0"/>
                <a:cs typeface="+mn-cs"/>
              </a:defRPr>
            </a:lvl1pPr>
          </a:lstStyle>
          <a:p>
            <a:pPr>
              <a:defRPr/>
            </a:pPr>
            <a:endParaRPr lang="it-IT"/>
          </a:p>
        </p:txBody>
      </p:sp>
      <p:sp>
        <p:nvSpPr>
          <p:cNvPr id="12293" name="Rectangle 5"/>
          <p:cNvSpPr>
            <a:spLocks noGrp="1" noChangeArrowheads="1"/>
          </p:cNvSpPr>
          <p:nvPr>
            <p:ph type="sldNum" sz="quarter" idx="3"/>
          </p:nvPr>
        </p:nvSpPr>
        <p:spPr bwMode="auto">
          <a:xfrm>
            <a:off x="3859213" y="9444038"/>
            <a:ext cx="2951162" cy="498475"/>
          </a:xfrm>
          <a:prstGeom prst="rect">
            <a:avLst/>
          </a:prstGeom>
          <a:noFill/>
          <a:ln w="9525">
            <a:noFill/>
            <a:miter lim="800000"/>
          </a:ln>
          <a:effectLst/>
        </p:spPr>
        <p:txBody>
          <a:bodyPr vert="horz" wrap="square" lIns="91595" tIns="45798" rIns="91595" bIns="45798" numCol="1" anchor="b" anchorCtr="0" compatLnSpc="1"/>
          <a:lstStyle>
            <a:lvl1pPr algn="r">
              <a:defRPr sz="1200">
                <a:latin typeface="Times" pitchFamily="18" charset="0"/>
              </a:defRPr>
            </a:lvl1pPr>
          </a:lstStyle>
          <a:p>
            <a:pPr>
              <a:defRPr/>
            </a:pPr>
            <a:fld id="{EB77B9D4-AC98-41EC-B819-5F6E51AE90EB}" type="slidenum">
              <a:rPr lang="it-IT" altLang="en-US"/>
              <a:t>‹#›</a:t>
            </a:fld>
            <a:endParaRPr lang="it-IT"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1163" cy="498475"/>
          </a:xfrm>
          <a:prstGeom prst="rect">
            <a:avLst/>
          </a:prstGeom>
          <a:noFill/>
          <a:ln w="9525">
            <a:noFill/>
            <a:miter lim="800000"/>
          </a:ln>
          <a:effectLst/>
        </p:spPr>
        <p:txBody>
          <a:bodyPr vert="horz" wrap="square" lIns="91595" tIns="45798" rIns="91595" bIns="45798" numCol="1" anchor="t" anchorCtr="0" compatLnSpc="1"/>
          <a:lstStyle>
            <a:lvl1pPr eaLnBrk="0" hangingPunct="0">
              <a:spcBef>
                <a:spcPct val="0"/>
              </a:spcBef>
              <a:defRPr sz="1200">
                <a:latin typeface="Times" pitchFamily="18" charset="0"/>
                <a:cs typeface="+mn-cs"/>
              </a:defRPr>
            </a:lvl1pPr>
          </a:lstStyle>
          <a:p>
            <a:pPr>
              <a:defRPr/>
            </a:pPr>
            <a:endParaRPr lang="it-IT"/>
          </a:p>
        </p:txBody>
      </p:sp>
      <p:sp>
        <p:nvSpPr>
          <p:cNvPr id="3075" name="Rectangle 3"/>
          <p:cNvSpPr>
            <a:spLocks noGrp="1" noChangeArrowheads="1"/>
          </p:cNvSpPr>
          <p:nvPr>
            <p:ph type="dt" idx="1"/>
          </p:nvPr>
        </p:nvSpPr>
        <p:spPr bwMode="auto">
          <a:xfrm>
            <a:off x="3859213" y="0"/>
            <a:ext cx="2951162" cy="498475"/>
          </a:xfrm>
          <a:prstGeom prst="rect">
            <a:avLst/>
          </a:prstGeom>
          <a:noFill/>
          <a:ln w="9525">
            <a:noFill/>
            <a:miter lim="800000"/>
          </a:ln>
          <a:effectLst/>
        </p:spPr>
        <p:txBody>
          <a:bodyPr vert="horz" wrap="square" lIns="91595" tIns="45798" rIns="91595" bIns="45798" numCol="1" anchor="t" anchorCtr="0" compatLnSpc="1"/>
          <a:lstStyle>
            <a:lvl1pPr algn="r" eaLnBrk="0" hangingPunct="0">
              <a:spcBef>
                <a:spcPct val="0"/>
              </a:spcBef>
              <a:defRPr sz="1200">
                <a:latin typeface="Times" pitchFamily="18" charset="0"/>
                <a:cs typeface="+mn-cs"/>
              </a:defRPr>
            </a:lvl1pPr>
          </a:lstStyle>
          <a:p>
            <a:pPr>
              <a:defRPr/>
            </a:pPr>
            <a:endParaRPr lang="it-IT"/>
          </a:p>
        </p:txBody>
      </p:sp>
      <p:sp>
        <p:nvSpPr>
          <p:cNvPr id="3076" name="Rectangle 4"/>
          <p:cNvSpPr>
            <a:spLocks noGrp="1" noRot="1" noChangeAspect="1" noChangeArrowheads="1" noTextEdit="1"/>
          </p:cNvSpPr>
          <p:nvPr>
            <p:ph type="sldImg" idx="2"/>
          </p:nvPr>
        </p:nvSpPr>
        <p:spPr bwMode="auto">
          <a:xfrm>
            <a:off x="392113" y="746125"/>
            <a:ext cx="6027737" cy="372903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08050" y="4722813"/>
            <a:ext cx="4994275" cy="4473575"/>
          </a:xfrm>
          <a:prstGeom prst="rect">
            <a:avLst/>
          </a:prstGeom>
          <a:noFill/>
          <a:ln w="9525">
            <a:noFill/>
            <a:miter lim="800000"/>
          </a:ln>
          <a:effectLst/>
        </p:spPr>
        <p:txBody>
          <a:bodyPr vert="horz" wrap="square" lIns="91595" tIns="45798" rIns="91595" bIns="45798" numCol="1" anchor="t" anchorCtr="0" compatLnSpc="1"/>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3078" name="Rectangle 6"/>
          <p:cNvSpPr>
            <a:spLocks noGrp="1" noChangeArrowheads="1"/>
          </p:cNvSpPr>
          <p:nvPr>
            <p:ph type="ftr" sz="quarter" idx="4"/>
          </p:nvPr>
        </p:nvSpPr>
        <p:spPr bwMode="auto">
          <a:xfrm>
            <a:off x="0" y="9444038"/>
            <a:ext cx="2951163" cy="498475"/>
          </a:xfrm>
          <a:prstGeom prst="rect">
            <a:avLst/>
          </a:prstGeom>
          <a:noFill/>
          <a:ln w="9525">
            <a:noFill/>
            <a:miter lim="800000"/>
          </a:ln>
          <a:effectLst/>
        </p:spPr>
        <p:txBody>
          <a:bodyPr vert="horz" wrap="square" lIns="91595" tIns="45798" rIns="91595" bIns="45798" numCol="1" anchor="b" anchorCtr="0" compatLnSpc="1"/>
          <a:lstStyle>
            <a:lvl1pPr eaLnBrk="0" hangingPunct="0">
              <a:spcBef>
                <a:spcPct val="0"/>
              </a:spcBef>
              <a:defRPr sz="1200">
                <a:latin typeface="Times" pitchFamily="18" charset="0"/>
                <a:cs typeface="+mn-cs"/>
              </a:defRPr>
            </a:lvl1pPr>
          </a:lstStyle>
          <a:p>
            <a:pPr>
              <a:defRPr/>
            </a:pPr>
            <a:endParaRPr lang="it-IT"/>
          </a:p>
        </p:txBody>
      </p:sp>
      <p:sp>
        <p:nvSpPr>
          <p:cNvPr id="3079" name="Rectangle 7"/>
          <p:cNvSpPr>
            <a:spLocks noGrp="1" noChangeArrowheads="1"/>
          </p:cNvSpPr>
          <p:nvPr>
            <p:ph type="sldNum" sz="quarter" idx="5"/>
          </p:nvPr>
        </p:nvSpPr>
        <p:spPr bwMode="auto">
          <a:xfrm>
            <a:off x="3859213" y="9444038"/>
            <a:ext cx="2951162" cy="498475"/>
          </a:xfrm>
          <a:prstGeom prst="rect">
            <a:avLst/>
          </a:prstGeom>
          <a:noFill/>
          <a:ln w="9525">
            <a:noFill/>
            <a:miter lim="800000"/>
          </a:ln>
          <a:effectLst/>
        </p:spPr>
        <p:txBody>
          <a:bodyPr vert="horz" wrap="square" lIns="91595" tIns="45798" rIns="91595" bIns="45798" numCol="1" anchor="b" anchorCtr="0" compatLnSpc="1"/>
          <a:lstStyle>
            <a:lvl1pPr algn="r">
              <a:defRPr sz="1200">
                <a:latin typeface="Times" pitchFamily="18" charset="0"/>
              </a:defRPr>
            </a:lvl1pPr>
          </a:lstStyle>
          <a:p>
            <a:pPr>
              <a:defRPr/>
            </a:pPr>
            <a:fld id="{A82EA5E7-8E5E-4EC9-8E59-E2965E678398}" type="slidenum">
              <a:rPr lang="it-IT" altLang="en-US"/>
              <a:t>‹#›</a:t>
            </a:fld>
            <a:endParaRPr lang="it-I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a:t>
            </a:r>
            <a:r>
              <a:rPr lang="en-US" altLang="zh-CN" dirty="0" err="1"/>
              <a:t>everyon</a:t>
            </a:r>
            <a:r>
              <a:rPr lang="en-US" altLang="zh-CN" dirty="0"/>
              <a:t>, </a:t>
            </a:r>
            <a:r>
              <a:rPr lang="en-US" altLang="zh-CN" dirty="0" err="1"/>
              <a:t>balabala</a:t>
            </a:r>
            <a:endParaRPr lang="zh-CN" altLang="en-US" dirty="0"/>
          </a:p>
        </p:txBody>
      </p:sp>
      <p:sp>
        <p:nvSpPr>
          <p:cNvPr id="4" name="灯片编号占位符 3"/>
          <p:cNvSpPr>
            <a:spLocks noGrp="1"/>
          </p:cNvSpPr>
          <p:nvPr>
            <p:ph type="sldNum" sz="quarter" idx="5"/>
          </p:nvPr>
        </p:nvSpPr>
        <p:spPr/>
        <p:txBody>
          <a:bodyPr/>
          <a:lstStyle/>
          <a:p>
            <a:pPr>
              <a:defRPr/>
            </a:pPr>
            <a:fld id="{A82EA5E7-8E5E-4EC9-8E59-E2965E678398}" type="slidenum">
              <a:rPr lang="it-IT" altLang="en-US" smtClean="0"/>
              <a:t>1</a:t>
            </a:fld>
            <a:endParaRPr lang="it-IT" altLang="en-US"/>
          </a:p>
        </p:txBody>
      </p:sp>
    </p:spTree>
    <p:extLst>
      <p:ext uri="{BB962C8B-B14F-4D97-AF65-F5344CB8AC3E}">
        <p14:creationId xmlns:p14="http://schemas.microsoft.com/office/powerpoint/2010/main" val="1444770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have already talk a lot about how Lean can contribute to the formal math. It seems that, lean is even a language where even for loops are difficult to implement, how it can work for ML? With this question, we want to talk about the relationship between Mathematics and ML. Firstly, how </a:t>
            </a:r>
            <a:r>
              <a:rPr lang="en-US" altLang="zh-CN" sz="1200" b="0" kern="0" dirty="0"/>
              <a:t>Formal Mathematics contributes to Machine Learning?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kern="0" dirty="0"/>
              <a:t>Let’s explain it one by one, let’s begin with “</a:t>
            </a:r>
            <a:r>
              <a:rPr kumimoji="1" lang="en-US" altLang="zh-CN" sz="1200" dirty="0">
                <a:solidFill>
                  <a:srgbClr val="004D82"/>
                </a:solidFill>
                <a:latin typeface="Arial" panose="020B0604020202020204"/>
                <a:cs typeface="Arial" panose="020B0604020202020204"/>
              </a:rPr>
              <a:t>Foundations and Rigor”, The basis of the concepts used in machine learning is math, Mathematics helps to define and prove theorems about algorithms, models and optimization methods, ensuring their correctness and reliability. Second, Math can help analyze and evaluate the efficiency and scalability of algorithms. Third, </a:t>
            </a:r>
            <a:r>
              <a:rPr lang="en-US" altLang="zh-CN" b="0" i="0" dirty="0">
                <a:solidFill>
                  <a:srgbClr val="374151"/>
                </a:solidFill>
                <a:effectLst/>
                <a:latin typeface="Söhne"/>
              </a:rPr>
              <a:t>Machine learning often involves optimization problems, and formal mathematical optimization theory provides a systematic framework for studying and developing optimization algorithms. This includes techniques for finding optimal parameters in machine learning models. Forth, The theoretical framework of probability and statistics in formal mathematics helps to understand uncertainty, model distributions.</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0" i="0" dirty="0">
                <a:solidFill>
                  <a:srgbClr val="374151"/>
                </a:solidFill>
                <a:effectLst/>
                <a:latin typeface="Söhne"/>
                <a:cs typeface="Arial" panose="020B0604020202020204"/>
              </a:rPr>
              <a:t>Finally, </a:t>
            </a:r>
            <a:r>
              <a:rPr lang="en-US" altLang="zh-CN" b="0" i="0" dirty="0">
                <a:solidFill>
                  <a:srgbClr val="374151"/>
                </a:solidFill>
                <a:effectLst/>
                <a:latin typeface="Söhne"/>
              </a:rPr>
              <a:t>Linear algebra is a cornerstone of many machine learning algorithms, especially those involving matrices and vectors. Formal mathematical structures and theorems in linear algebra contribute to the development and understanding of machine learning models.</a:t>
            </a:r>
            <a:endParaRPr kumimoji="1" lang="en-US" altLang="zh-CN" sz="1200" dirty="0">
              <a:solidFill>
                <a:srgbClr val="004D82"/>
              </a:solidFill>
              <a:latin typeface="Arial" panose="020B0604020202020204"/>
              <a:cs typeface="Arial" panose="020B0604020202020204"/>
            </a:endParaRPr>
          </a:p>
          <a:p>
            <a:endParaRPr lang="zh-CN" altLang="en-US" dirty="0"/>
          </a:p>
        </p:txBody>
      </p:sp>
      <p:sp>
        <p:nvSpPr>
          <p:cNvPr id="4" name="灯片编号占位符 3"/>
          <p:cNvSpPr>
            <a:spLocks noGrp="1"/>
          </p:cNvSpPr>
          <p:nvPr>
            <p:ph type="sldNum" sz="quarter" idx="5"/>
          </p:nvPr>
        </p:nvSpPr>
        <p:spPr/>
        <p:txBody>
          <a:bodyPr/>
          <a:lstStyle/>
          <a:p>
            <a:pPr>
              <a:defRPr/>
            </a:pPr>
            <a:fld id="{A82EA5E7-8E5E-4EC9-8E59-E2965E678398}" type="slidenum">
              <a:rPr lang="it-IT" altLang="en-US" smtClean="0"/>
              <a:t>10</a:t>
            </a:fld>
            <a:endParaRPr lang="it-IT"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Then </a:t>
            </a:r>
            <a:r>
              <a:rPr lang="en-US" altLang="zh-CN" b="1" i="0" dirty="0">
                <a:effectLst/>
                <a:latin typeface="Söhne"/>
              </a:rPr>
              <a:t>Machine Learning for Formal Mathematics:</a:t>
            </a:r>
          </a:p>
          <a:p>
            <a:pPr algn="l">
              <a:buFont typeface="+mj-lt"/>
              <a:buAutoNum type="arabicPeriod"/>
            </a:pPr>
            <a:r>
              <a:rPr lang="en-US" altLang="zh-CN" b="1" i="0" dirty="0">
                <a:solidFill>
                  <a:srgbClr val="374151"/>
                </a:solidFill>
                <a:effectLst/>
                <a:latin typeface="Söhne"/>
              </a:rPr>
              <a:t>Automated Theorem Proving:</a:t>
            </a:r>
            <a:endParaRPr lang="en-US" altLang="zh-CN" b="0" i="0" dirty="0">
              <a:solidFill>
                <a:srgbClr val="374151"/>
              </a:solidFill>
              <a:effectLst/>
              <a:latin typeface="Söhne"/>
            </a:endParaRPr>
          </a:p>
          <a:p>
            <a:pPr marL="742950" lvl="1" indent="-285750" algn="l">
              <a:buFont typeface="+mj-lt"/>
              <a:buAutoNum type="arabicPeriod"/>
            </a:pPr>
            <a:r>
              <a:rPr lang="en-US" altLang="zh-CN" b="0" i="0" dirty="0">
                <a:solidFill>
                  <a:srgbClr val="374151"/>
                </a:solidFill>
                <a:effectLst/>
                <a:latin typeface="Söhne"/>
              </a:rPr>
              <a:t>Machine learning techniques, such as neural networks and automated reasoning systems, can be applied to automated theorem proving. These systems can help discover new proofs, identify patterns, and assist mathematicians in solving complex mathematical problems.</a:t>
            </a:r>
          </a:p>
          <a:p>
            <a:pPr algn="l">
              <a:buFont typeface="+mj-lt"/>
              <a:buAutoNum type="arabicPeriod"/>
            </a:pPr>
            <a:r>
              <a:rPr lang="en-US" altLang="zh-CN" b="1" i="0" dirty="0">
                <a:solidFill>
                  <a:srgbClr val="374151"/>
                </a:solidFill>
                <a:effectLst/>
                <a:latin typeface="Söhne"/>
              </a:rPr>
              <a:t>Pattern Recognition in Mathematics:</a:t>
            </a:r>
            <a:endParaRPr lang="en-US" altLang="zh-CN" b="0" i="0" dirty="0">
              <a:solidFill>
                <a:srgbClr val="374151"/>
              </a:solidFill>
              <a:effectLst/>
              <a:latin typeface="Söhne"/>
            </a:endParaRPr>
          </a:p>
          <a:p>
            <a:pPr marL="742950" lvl="1" indent="-285750" algn="l">
              <a:buFont typeface="+mj-lt"/>
              <a:buAutoNum type="arabicPeriod"/>
            </a:pPr>
            <a:r>
              <a:rPr lang="en-US" altLang="zh-CN" b="0" i="0" dirty="0">
                <a:solidFill>
                  <a:srgbClr val="374151"/>
                </a:solidFill>
                <a:effectLst/>
                <a:latin typeface="Söhne"/>
              </a:rPr>
              <a:t>Machine learning algorithms excel at pattern recognition, which can be applied to discover new relationships or identify recurring patterns in mathematical structures. This can aid mathematicians in formulating conjectures or proving theorems.</a:t>
            </a:r>
          </a:p>
          <a:p>
            <a:pPr algn="l">
              <a:buFont typeface="+mj-lt"/>
              <a:buAutoNum type="arabicPeriod"/>
            </a:pPr>
            <a:r>
              <a:rPr lang="en-US" altLang="zh-CN" b="1" i="0" dirty="0">
                <a:solidFill>
                  <a:srgbClr val="374151"/>
                </a:solidFill>
                <a:effectLst/>
                <a:latin typeface="Söhne"/>
              </a:rPr>
              <a:t>Assisting Mathematical Problem Solving:</a:t>
            </a:r>
            <a:endParaRPr lang="en-US" altLang="zh-CN" b="0" i="0" dirty="0">
              <a:solidFill>
                <a:srgbClr val="374151"/>
              </a:solidFill>
              <a:effectLst/>
              <a:latin typeface="Söhne"/>
            </a:endParaRPr>
          </a:p>
          <a:p>
            <a:pPr marL="742950" lvl="1" indent="-285750" algn="l">
              <a:buFont typeface="+mj-lt"/>
              <a:buAutoNum type="arabicPeriod"/>
            </a:pPr>
            <a:r>
              <a:rPr lang="en-US" altLang="zh-CN" b="0" i="0" dirty="0">
                <a:solidFill>
                  <a:srgbClr val="374151"/>
                </a:solidFill>
                <a:effectLst/>
                <a:latin typeface="Söhne"/>
              </a:rPr>
              <a:t>Machine learning models can be trained to assist mathematicians in solving mathematical problems. For example, by analyzing the steps taken by mathematicians to solve certain types of problems, machine learning algorithms can provide suggestions or guidance in similar problem-solving scenarios.</a:t>
            </a:r>
          </a:p>
          <a:p>
            <a:pPr algn="l">
              <a:buFont typeface="+mj-lt"/>
              <a:buAutoNum type="arabicPeriod"/>
            </a:pPr>
            <a:r>
              <a:rPr lang="en-US" altLang="zh-CN" b="1" i="0" dirty="0">
                <a:solidFill>
                  <a:srgbClr val="374151"/>
                </a:solidFill>
                <a:effectLst/>
                <a:latin typeface="Söhne"/>
              </a:rPr>
              <a:t>Symbolic Mathematics and Algebraic Manipulation:</a:t>
            </a:r>
            <a:endParaRPr lang="en-US" altLang="zh-CN" b="0" i="0" dirty="0">
              <a:solidFill>
                <a:srgbClr val="374151"/>
              </a:solidFill>
              <a:effectLst/>
              <a:latin typeface="Söhne"/>
            </a:endParaRPr>
          </a:p>
          <a:p>
            <a:pPr marL="742950" lvl="1" indent="-285750" algn="l">
              <a:buFont typeface="+mj-lt"/>
              <a:buAutoNum type="arabicPeriod"/>
            </a:pPr>
            <a:r>
              <a:rPr lang="en-US" altLang="zh-CN" b="0" i="0" dirty="0">
                <a:solidFill>
                  <a:srgbClr val="374151"/>
                </a:solidFill>
                <a:effectLst/>
                <a:latin typeface="Söhne"/>
              </a:rPr>
              <a:t>Machine learning can be used to improve symbolic mathematics, aiding in algebraic manipulation and simplification of mathematical expressions. This can enhance the capabilities of computer algebra systems and facilitate the exploration of mathematical structures.</a:t>
            </a:r>
          </a:p>
          <a:p>
            <a:pPr algn="l">
              <a:buFont typeface="+mj-lt"/>
              <a:buAutoNum type="arabicPeriod"/>
            </a:pPr>
            <a:r>
              <a:rPr lang="en-US" altLang="zh-CN" b="1" i="0" dirty="0">
                <a:solidFill>
                  <a:srgbClr val="374151"/>
                </a:solidFill>
                <a:effectLst/>
                <a:latin typeface="Söhne"/>
              </a:rPr>
              <a:t>Data-Driven Discoveries:</a:t>
            </a:r>
            <a:endParaRPr lang="en-US" altLang="zh-CN" b="0" i="0" dirty="0">
              <a:solidFill>
                <a:srgbClr val="374151"/>
              </a:solidFill>
              <a:effectLst/>
              <a:latin typeface="Söhne"/>
            </a:endParaRPr>
          </a:p>
          <a:p>
            <a:pPr marL="742950" lvl="1" indent="-285750" algn="l">
              <a:buFont typeface="+mj-lt"/>
              <a:buAutoNum type="arabicPeriod"/>
            </a:pPr>
            <a:r>
              <a:rPr lang="en-US" altLang="zh-CN" b="0" i="0" dirty="0">
                <a:solidFill>
                  <a:srgbClr val="374151"/>
                </a:solidFill>
                <a:effectLst/>
                <a:latin typeface="Söhne"/>
              </a:rPr>
              <a:t>Machine learning techniques can analyze large datasets of mathematical structures, proofs, and theorems to uncover hidden relationships or properties. This data-driven approach can lead to new insights and discoveries in formal mathematics.</a:t>
            </a:r>
          </a:p>
          <a:p>
            <a:pPr marL="742950" lvl="1" indent="-285750" algn="l">
              <a:buFont typeface="+mj-lt"/>
              <a:buAutoNum type="arabicPeriod"/>
            </a:pPr>
            <a:endParaRPr lang="en-US" altLang="zh-CN" b="0" i="0" dirty="0">
              <a:solidFill>
                <a:srgbClr val="374151"/>
              </a:solidFill>
              <a:effectLst/>
              <a:latin typeface="Söhne"/>
            </a:endParaRPr>
          </a:p>
          <a:p>
            <a:pPr marL="457200" lvl="1" indent="0" algn="l">
              <a:buFont typeface="+mj-lt"/>
              <a:buNone/>
            </a:pPr>
            <a:r>
              <a:rPr lang="zh-CN" altLang="en-US" b="0" i="0" dirty="0">
                <a:solidFill>
                  <a:srgbClr val="374151"/>
                </a:solidFill>
                <a:effectLst/>
                <a:latin typeface="Söhne"/>
              </a:rPr>
              <a:t>自己整理下句子，引出</a:t>
            </a:r>
            <a:r>
              <a:rPr lang="en-US" altLang="zh-CN" b="0" i="0" dirty="0" err="1">
                <a:solidFill>
                  <a:srgbClr val="374151"/>
                </a:solidFill>
                <a:effectLst/>
                <a:latin typeface="Söhne"/>
              </a:rPr>
              <a:t>leandojo</a:t>
            </a:r>
            <a:r>
              <a:rPr lang="zh-CN" altLang="en-US" b="0" i="0" dirty="0">
                <a:solidFill>
                  <a:srgbClr val="374151"/>
                </a:solidFill>
                <a:effectLst/>
                <a:latin typeface="Söhne"/>
              </a:rPr>
              <a:t>。</a:t>
            </a:r>
            <a:endParaRPr lang="en-US" altLang="zh-CN" b="0" i="0" dirty="0">
              <a:solidFill>
                <a:srgbClr val="374151"/>
              </a:solidFill>
              <a:effectLst/>
              <a:latin typeface="Söhne"/>
            </a:endParaRPr>
          </a:p>
          <a:p>
            <a:endParaRPr lang="zh-CN" altLang="en-US" dirty="0"/>
          </a:p>
        </p:txBody>
      </p:sp>
      <p:sp>
        <p:nvSpPr>
          <p:cNvPr id="4" name="灯片编号占位符 3"/>
          <p:cNvSpPr>
            <a:spLocks noGrp="1"/>
          </p:cNvSpPr>
          <p:nvPr>
            <p:ph type="sldNum" sz="quarter" idx="5"/>
          </p:nvPr>
        </p:nvSpPr>
        <p:spPr/>
        <p:txBody>
          <a:bodyPr/>
          <a:lstStyle/>
          <a:p>
            <a:pPr>
              <a:defRPr/>
            </a:pPr>
            <a:fld id="{A82EA5E7-8E5E-4EC9-8E59-E2965E678398}" type="slidenum">
              <a:rPr lang="it-IT" altLang="en-US" smtClean="0"/>
              <a:t>11</a:t>
            </a:fld>
            <a:endParaRPr lang="it-IT" altLang="en-US"/>
          </a:p>
        </p:txBody>
      </p:sp>
    </p:spTree>
    <p:extLst>
      <p:ext uri="{BB962C8B-B14F-4D97-AF65-F5344CB8AC3E}">
        <p14:creationId xmlns:p14="http://schemas.microsoft.com/office/powerpoint/2010/main" val="3348331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https://github.com/lean-dojo/LeanDojo</a:t>
            </a:r>
          </a:p>
          <a:p>
            <a:r>
              <a:rPr lang="zh-CN" altLang="en-US" dirty="0"/>
              <a:t>知乎和论文链接在这里</a:t>
            </a:r>
            <a:r>
              <a:rPr lang="en-US" altLang="zh-CN" dirty="0"/>
              <a:t>https://zhuanlan.zhihu.com/p/640568994</a:t>
            </a:r>
          </a:p>
          <a:p>
            <a:r>
              <a:rPr lang="zh-CN" altLang="en-US" dirty="0"/>
              <a:t>挺难讲的感觉，不好懂</a:t>
            </a:r>
          </a:p>
        </p:txBody>
      </p:sp>
      <p:sp>
        <p:nvSpPr>
          <p:cNvPr id="4" name="灯片编号占位符 3"/>
          <p:cNvSpPr>
            <a:spLocks noGrp="1"/>
          </p:cNvSpPr>
          <p:nvPr>
            <p:ph type="sldNum" sz="quarter" idx="5"/>
          </p:nvPr>
        </p:nvSpPr>
        <p:spPr/>
        <p:txBody>
          <a:bodyPr/>
          <a:lstStyle/>
          <a:p>
            <a:pPr>
              <a:defRPr/>
            </a:pPr>
            <a:fld id="{A82EA5E7-8E5E-4EC9-8E59-E2965E678398}" type="slidenum">
              <a:rPr lang="it-IT" altLang="en-US" smtClean="0"/>
              <a:t>12</a:t>
            </a:fld>
            <a:endParaRPr lang="it-IT" altLang="en-US"/>
          </a:p>
        </p:txBody>
      </p:sp>
    </p:spTree>
    <p:extLst>
      <p:ext uri="{BB962C8B-B14F-4D97-AF65-F5344CB8AC3E}">
        <p14:creationId xmlns:p14="http://schemas.microsoft.com/office/powerpoint/2010/main" val="3105648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读就行，每读完一句话加一句小总结。 例如，“</a:t>
            </a:r>
            <a:r>
              <a:rPr kumimoji="1" lang="en-US" altLang="zh-CN" sz="1200" dirty="0">
                <a:solidFill>
                  <a:srgbClr val="004D82"/>
                </a:solidFill>
                <a:latin typeface="Arial" panose="020B0604020202020204"/>
                <a:cs typeface="Arial" panose="020B0604020202020204"/>
              </a:rPr>
              <a:t>LEAN 4 has a relatively steep learning curve and takes some time and effort to master</a:t>
            </a:r>
            <a:r>
              <a:rPr kumimoji="1" lang="zh-CN" altLang="en-US" sz="1200" dirty="0">
                <a:solidFill>
                  <a:srgbClr val="004D82"/>
                </a:solidFill>
                <a:latin typeface="Arial" panose="020B0604020202020204"/>
                <a:cs typeface="Arial" panose="020B0604020202020204"/>
              </a:rPr>
              <a:t>”， </a:t>
            </a:r>
            <a:r>
              <a:rPr kumimoji="1" lang="en-US" altLang="zh-CN" sz="1200" dirty="0">
                <a:solidFill>
                  <a:srgbClr val="004D82"/>
                </a:solidFill>
                <a:latin typeface="Arial" panose="020B0604020202020204"/>
                <a:cs typeface="Arial" panose="020B0604020202020204"/>
              </a:rPr>
              <a:t>it’ quite different from other code, it requires a foundation in math to understand what each function in the code does. </a:t>
            </a:r>
            <a:r>
              <a:rPr kumimoji="1" lang="zh-CN" altLang="en-US" sz="1200" dirty="0">
                <a:solidFill>
                  <a:srgbClr val="004D82"/>
                </a:solidFill>
                <a:latin typeface="Arial" panose="020B0604020202020204"/>
                <a:cs typeface="Arial" panose="020B0604020202020204"/>
              </a:rPr>
              <a:t>自己发挥，讲完最后一个缺点后提一下，</a:t>
            </a:r>
            <a:r>
              <a:rPr kumimoji="1" lang="en-US" altLang="zh-CN" sz="1200" dirty="0">
                <a:solidFill>
                  <a:srgbClr val="004D82"/>
                </a:solidFill>
                <a:latin typeface="Arial" panose="020B0604020202020204"/>
                <a:cs typeface="Arial" panose="020B0604020202020204"/>
              </a:rPr>
              <a:t>lean</a:t>
            </a:r>
            <a:r>
              <a:rPr kumimoji="1" lang="zh-CN" altLang="en-US" sz="1200" dirty="0">
                <a:solidFill>
                  <a:srgbClr val="004D82"/>
                </a:solidFill>
                <a:latin typeface="Arial" panose="020B0604020202020204"/>
                <a:cs typeface="Arial" panose="020B0604020202020204"/>
              </a:rPr>
              <a:t>的版本还在社区中不断的更新，今年刚刚逐步实现从</a:t>
            </a:r>
            <a:r>
              <a:rPr kumimoji="1" lang="en-US" altLang="zh-CN" sz="1200" dirty="0">
                <a:solidFill>
                  <a:srgbClr val="004D82"/>
                </a:solidFill>
                <a:latin typeface="Arial" panose="020B0604020202020204"/>
                <a:cs typeface="Arial" panose="020B0604020202020204"/>
              </a:rPr>
              <a:t>lean3</a:t>
            </a:r>
            <a:r>
              <a:rPr kumimoji="1" lang="zh-CN" altLang="en-US" sz="1200" dirty="0">
                <a:solidFill>
                  <a:srgbClr val="004D82"/>
                </a:solidFill>
                <a:latin typeface="Arial" panose="020B0604020202020204"/>
                <a:cs typeface="Arial" panose="020B0604020202020204"/>
              </a:rPr>
              <a:t>到</a:t>
            </a:r>
            <a:r>
              <a:rPr kumimoji="1" lang="en-US" altLang="zh-CN" sz="1200" dirty="0">
                <a:solidFill>
                  <a:srgbClr val="004D82"/>
                </a:solidFill>
                <a:latin typeface="Arial" panose="020B0604020202020204"/>
                <a:cs typeface="Arial" panose="020B0604020202020204"/>
              </a:rPr>
              <a:t>lean4</a:t>
            </a:r>
            <a:r>
              <a:rPr kumimoji="1" lang="zh-CN" altLang="en-US" sz="1200" dirty="0">
                <a:solidFill>
                  <a:srgbClr val="004D82"/>
                </a:solidFill>
                <a:latin typeface="Arial" panose="020B0604020202020204"/>
                <a:cs typeface="Arial" panose="020B0604020202020204"/>
              </a:rPr>
              <a:t>的过渡。</a:t>
            </a:r>
            <a:endParaRPr kumimoji="1" lang="en-US" altLang="zh-CN" sz="1200" dirty="0">
              <a:solidFill>
                <a:srgbClr val="004D82"/>
              </a:solidFill>
              <a:latin typeface="Arial" panose="020B0604020202020204"/>
              <a:cs typeface="Arial" panose="020B0604020202020204"/>
            </a:endParaRPr>
          </a:p>
          <a:p>
            <a:endParaRPr lang="zh-CN" altLang="en-US" dirty="0"/>
          </a:p>
        </p:txBody>
      </p:sp>
      <p:sp>
        <p:nvSpPr>
          <p:cNvPr id="4" name="灯片编号占位符 3"/>
          <p:cNvSpPr>
            <a:spLocks noGrp="1"/>
          </p:cNvSpPr>
          <p:nvPr>
            <p:ph type="sldNum" sz="quarter" idx="5"/>
          </p:nvPr>
        </p:nvSpPr>
        <p:spPr/>
        <p:txBody>
          <a:bodyPr/>
          <a:lstStyle/>
          <a:p>
            <a:pPr>
              <a:defRPr/>
            </a:pPr>
            <a:fld id="{A82EA5E7-8E5E-4EC9-8E59-E2965E678398}" type="slidenum">
              <a:rPr lang="it-IT" altLang="en-US" smtClean="0"/>
              <a:t>13</a:t>
            </a:fld>
            <a:endParaRPr lang="it-IT" altLang="en-US"/>
          </a:p>
        </p:txBody>
      </p:sp>
    </p:spTree>
    <p:extLst>
      <p:ext uri="{BB962C8B-B14F-4D97-AF65-F5344CB8AC3E}">
        <p14:creationId xmlns:p14="http://schemas.microsoft.com/office/powerpoint/2010/main" val="1849087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Thank you for your attention! I’m here. Please if you have any question, I will be happy to answer your questions.</a:t>
            </a:r>
            <a:endParaRPr lang="zh-CN" altLang="en-US"/>
          </a:p>
        </p:txBody>
      </p:sp>
      <p:sp>
        <p:nvSpPr>
          <p:cNvPr id="4" name="灯片编号占位符 3"/>
          <p:cNvSpPr>
            <a:spLocks noGrp="1"/>
          </p:cNvSpPr>
          <p:nvPr>
            <p:ph type="sldNum" sz="quarter" idx="5"/>
          </p:nvPr>
        </p:nvSpPr>
        <p:spPr/>
        <p:txBody>
          <a:bodyPr/>
          <a:lstStyle/>
          <a:p>
            <a:pPr>
              <a:defRPr/>
            </a:pPr>
            <a:fld id="{A82EA5E7-8E5E-4EC9-8E59-E2965E678398}" type="slidenum">
              <a:rPr lang="it-IT" altLang="en-US" smtClean="0"/>
              <a:t>14</a:t>
            </a:fld>
            <a:endParaRPr lang="it-IT"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2C62D4E4-38A2-4C9F-9014-5C098DCF64BE}" type="slidenum">
              <a:rPr lang="it-IT" altLang="en-US" sz="1200">
                <a:latin typeface="Times" pitchFamily="18" charset="0"/>
              </a:rPr>
              <a:t>2</a:t>
            </a:fld>
            <a:endParaRPr lang="it-IT" altLang="en-US" sz="1200">
              <a:latin typeface="Times" pitchFamily="18" charset="0"/>
            </a:endParaRPr>
          </a:p>
        </p:txBody>
      </p:sp>
      <p:sp>
        <p:nvSpPr>
          <p:cNvPr id="8195" name="Rectangle 2"/>
          <p:cNvSpPr>
            <a:spLocks noGrp="1" noRot="1" noChangeAspect="1" noChangeArrowheads="1" noTextEdit="1"/>
          </p:cNvSpPr>
          <p:nvPr>
            <p:ph type="sldImg"/>
          </p:nvPr>
        </p:nvSpPr>
        <p:spPr>
          <a:xfrm>
            <a:off x="430213" y="752475"/>
            <a:ext cx="6088062" cy="3765550"/>
          </a:xfrm>
        </p:spPr>
      </p:sp>
      <p:sp>
        <p:nvSpPr>
          <p:cNvPr id="8196" name="Rectangle 3"/>
          <p:cNvSpPr>
            <a:spLocks noGrp="1" noChangeArrowheads="1"/>
          </p:cNvSpPr>
          <p:nvPr>
            <p:ph type="body" idx="1"/>
          </p:nvPr>
        </p:nvSpPr>
        <p:spPr>
          <a:xfrm>
            <a:off x="926552" y="4766205"/>
            <a:ext cx="5095204" cy="45183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n-US" altLang="en-US" dirty="0"/>
              <a:t>Here is our summary, we will begin with </a:t>
            </a:r>
            <a:r>
              <a:rPr lang="en-US" altLang="en-US" dirty="0" err="1"/>
              <a:t>balabala</a:t>
            </a:r>
            <a:r>
              <a:rPr lang="en-US" altLang="en-US" dirty="0"/>
              <a:t>, secondly </a:t>
            </a:r>
            <a:r>
              <a:rPr lang="en-US" altLang="en-US" dirty="0" err="1"/>
              <a:t>balabala</a:t>
            </a:r>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都就行，读完可以用</a:t>
            </a:r>
            <a:r>
              <a:rPr kumimoji="1" lang="en-US" altLang="zh-CN" dirty="0"/>
              <a:t>vs</a:t>
            </a:r>
            <a:r>
              <a:rPr kumimoji="1" lang="zh-CN" altLang="en-US" dirty="0"/>
              <a:t>来</a:t>
            </a:r>
            <a:r>
              <a:rPr kumimoji="1" lang="en-US" altLang="zh-CN" dirty="0"/>
              <a:t>Show some basic code. </a:t>
            </a:r>
            <a:r>
              <a:rPr kumimoji="1" lang="zh-CN" altLang="en-US" dirty="0"/>
              <a:t>随便穿插点自己的句子。</a:t>
            </a:r>
          </a:p>
        </p:txBody>
      </p:sp>
      <p:sp>
        <p:nvSpPr>
          <p:cNvPr id="4" name="灯片编号占位符 3"/>
          <p:cNvSpPr>
            <a:spLocks noGrp="1"/>
          </p:cNvSpPr>
          <p:nvPr>
            <p:ph type="sldNum" sz="quarter" idx="5"/>
          </p:nvPr>
        </p:nvSpPr>
        <p:spPr/>
        <p:txBody>
          <a:bodyPr/>
          <a:lstStyle/>
          <a:p>
            <a:pPr>
              <a:defRPr/>
            </a:pPr>
            <a:fld id="{A82EA5E7-8E5E-4EC9-8E59-E2965E678398}" type="slidenum">
              <a:rPr lang="it-IT" altLang="en-US" smtClean="0"/>
              <a:t>3</a:t>
            </a:fld>
            <a:endParaRPr lang="it-IT"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SzPct val="85000"/>
              <a:buFont typeface="Wingdings" panose="05000000000000000000" pitchFamily="2" charset="2"/>
              <a:buChar char="l"/>
            </a:pPr>
            <a:r>
              <a:rPr kumimoji="1" lang="en-US" altLang="zh-CN" sz="1200" dirty="0">
                <a:solidFill>
                  <a:srgbClr val="004D82"/>
                </a:solidFill>
              </a:rPr>
              <a:t>Let’s just give an example. </a:t>
            </a:r>
          </a:p>
        </p:txBody>
      </p:sp>
      <p:sp>
        <p:nvSpPr>
          <p:cNvPr id="4" name="灯片编号占位符 3"/>
          <p:cNvSpPr>
            <a:spLocks noGrp="1"/>
          </p:cNvSpPr>
          <p:nvPr>
            <p:ph type="sldNum" sz="quarter" idx="5"/>
          </p:nvPr>
        </p:nvSpPr>
        <p:spPr/>
        <p:txBody>
          <a:bodyPr/>
          <a:lstStyle/>
          <a:p>
            <a:pPr>
              <a:defRPr/>
            </a:pPr>
            <a:fld id="{A82EA5E7-8E5E-4EC9-8E59-E2965E678398}" type="slidenum">
              <a:rPr lang="it-IT" altLang="en-US" smtClean="0"/>
              <a:t>4</a:t>
            </a:fld>
            <a:endParaRPr lang="it-IT"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dirty="0" err="1">
                <a:solidFill>
                  <a:srgbClr val="FF0000"/>
                </a:solidFill>
                <a:latin typeface="Arial" panose="020B0604020202020204"/>
                <a:cs typeface="Arial" panose="020B0604020202020204"/>
              </a:rPr>
              <a:t>Peano</a:t>
            </a:r>
            <a:r>
              <a:rPr kumimoji="1" lang="zh-CN" altLang="en-US" sz="1200" dirty="0">
                <a:solidFill>
                  <a:srgbClr val="FF0000"/>
                </a:solidFill>
                <a:latin typeface="Arial" panose="020B0604020202020204"/>
                <a:cs typeface="Arial" panose="020B0604020202020204"/>
              </a:rPr>
              <a:t>的五个公理是所有数学的基础，不读也行，简单概括总结一下几个公理的目的。 可见知乎</a:t>
            </a:r>
            <a:r>
              <a:rPr kumimoji="1" lang="en-US" altLang="zh-CN" sz="1200" dirty="0">
                <a:solidFill>
                  <a:srgbClr val="FF0000"/>
                </a:solidFill>
                <a:latin typeface="Arial" panose="020B0604020202020204"/>
                <a:cs typeface="Arial" panose="020B0604020202020204"/>
              </a:rPr>
              <a:t>https://www.zhihu.com/question/371541708/answer/1013734082</a:t>
            </a:r>
            <a:endParaRPr lang="zh-CN" altLang="en-US" dirty="0"/>
          </a:p>
        </p:txBody>
      </p:sp>
      <p:sp>
        <p:nvSpPr>
          <p:cNvPr id="4" name="灯片编号占位符 3"/>
          <p:cNvSpPr>
            <a:spLocks noGrp="1"/>
          </p:cNvSpPr>
          <p:nvPr>
            <p:ph type="sldNum" sz="quarter" idx="5"/>
          </p:nvPr>
        </p:nvSpPr>
        <p:spPr/>
        <p:txBody>
          <a:bodyPr/>
          <a:lstStyle/>
          <a:p>
            <a:pPr>
              <a:defRPr/>
            </a:pPr>
            <a:fld id="{A82EA5E7-8E5E-4EC9-8E59-E2965E678398}" type="slidenum">
              <a:rPr lang="it-IT" altLang="en-US" smtClean="0"/>
              <a:t>5</a:t>
            </a:fld>
            <a:endParaRPr lang="it-IT"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buFont typeface="Arial" panose="020B0604020202020204" pitchFamily="34" charset="0"/>
              <a:buNone/>
            </a:pPr>
            <a:r>
              <a:rPr lang="en-US" altLang="zh-CN" dirty="0"/>
              <a:t>We need to understand the entire math logic before we can complete our code.</a:t>
            </a:r>
            <a:r>
              <a:rPr lang="zh-CN" altLang="en-US" dirty="0"/>
              <a:t> 右边就是通过定理证明加法交换律的数学逻辑，左边图是代码实现，里面包括了“</a:t>
            </a:r>
            <a:r>
              <a:rPr lang="en-US" altLang="zh-CN" dirty="0"/>
              <a:t>induction”</a:t>
            </a:r>
            <a:r>
              <a:rPr lang="zh-CN" altLang="en-US" dirty="0"/>
              <a:t>，数学归纳法，“</a:t>
            </a:r>
            <a:r>
              <a:rPr lang="en-US" altLang="zh-CN" dirty="0" err="1"/>
              <a:t>succ</a:t>
            </a:r>
            <a:r>
              <a:rPr lang="en-US" altLang="zh-CN" dirty="0"/>
              <a:t>”</a:t>
            </a:r>
            <a:r>
              <a:rPr lang="zh-CN" altLang="en-US" dirty="0"/>
              <a:t>后继数，具体的一些代码的意思，我们可以通过一个</a:t>
            </a:r>
            <a:r>
              <a:rPr lang="en-US" altLang="zh-CN" dirty="0"/>
              <a:t>number game </a:t>
            </a:r>
            <a:r>
              <a:rPr lang="zh-CN" altLang="en-US" dirty="0"/>
              <a:t>来更好的</a:t>
            </a:r>
            <a:r>
              <a:rPr lang="en-US" altLang="zh-CN" dirty="0"/>
              <a:t>explain.</a:t>
            </a:r>
          </a:p>
          <a:p>
            <a:pPr lvl="1">
              <a:buFont typeface="Arial" panose="020B0604020202020204" pitchFamily="34" charset="0"/>
              <a:buNone/>
            </a:pPr>
            <a:endParaRPr lang="en-US" altLang="zh-CN" dirty="0"/>
          </a:p>
          <a:p>
            <a:pPr lvl="1">
              <a:buFont typeface="Arial" panose="020B0604020202020204" pitchFamily="34" charset="0"/>
              <a:buNone/>
            </a:pPr>
            <a:endParaRPr lang="en-US" altLang="zh-CN" dirty="0"/>
          </a:p>
          <a:p>
            <a:pPr lvl="1">
              <a:buFont typeface="Arial" panose="020B0604020202020204" pitchFamily="34" charset="0"/>
              <a:buNone/>
            </a:pPr>
            <a:endParaRPr lang="en-US" altLang="zh-CN" dirty="0"/>
          </a:p>
          <a:p>
            <a:pPr lvl="1">
              <a:buFont typeface="Arial" panose="020B0604020202020204" pitchFamily="34" charset="0"/>
              <a:buNone/>
            </a:pPr>
            <a:r>
              <a:rPr lang="en-US" altLang="zh-CN" dirty="0"/>
              <a:t>Number games: https://adam.math.hhu.de/#/g/leanprover-community/NNG4/world/Tutorial/level/4</a:t>
            </a:r>
            <a:endParaRPr lang="zh-CN" altLang="en-US" dirty="0"/>
          </a:p>
        </p:txBody>
      </p:sp>
      <p:sp>
        <p:nvSpPr>
          <p:cNvPr id="4" name="灯片编号占位符 3"/>
          <p:cNvSpPr>
            <a:spLocks noGrp="1"/>
          </p:cNvSpPr>
          <p:nvPr>
            <p:ph type="sldNum" sz="quarter" idx="5"/>
          </p:nvPr>
        </p:nvSpPr>
        <p:spPr/>
        <p:txBody>
          <a:bodyPr/>
          <a:lstStyle/>
          <a:p>
            <a:pPr>
              <a:defRPr/>
            </a:pPr>
            <a:fld id="{A82EA5E7-8E5E-4EC9-8E59-E2965E678398}" type="slidenum">
              <a:rPr lang="it-IT" altLang="en-US" smtClean="0"/>
              <a:t>6</a:t>
            </a:fld>
            <a:endParaRPr lang="it-IT"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当我们使用</a:t>
            </a:r>
            <a:r>
              <a:rPr lang="en-US" altLang="zh-CN" dirty="0"/>
              <a:t>lean3</a:t>
            </a:r>
            <a:r>
              <a:rPr lang="zh-CN" altLang="en-US" dirty="0"/>
              <a:t>的时候，代码库还不够完善，在</a:t>
            </a:r>
            <a:r>
              <a:rPr lang="en-US" altLang="zh-CN" dirty="0"/>
              <a:t>lean4</a:t>
            </a:r>
            <a:r>
              <a:rPr lang="zh-CN" altLang="en-US" dirty="0"/>
              <a:t>中导入</a:t>
            </a:r>
            <a:r>
              <a:rPr lang="en-US" altLang="zh-CN" dirty="0" err="1"/>
              <a:t>mathlib</a:t>
            </a:r>
            <a:r>
              <a:rPr lang="zh-CN" altLang="en-US" dirty="0"/>
              <a:t>的库后，很多基础的数学定理将不再需要过于复杂的过程。可以直接通过</a:t>
            </a:r>
            <a:r>
              <a:rPr lang="en-US" altLang="zh-CN" dirty="0" err="1"/>
              <a:t>libaray_search</a:t>
            </a:r>
            <a:r>
              <a:rPr lang="zh-CN" altLang="en-US" dirty="0"/>
              <a:t>来实现。</a:t>
            </a:r>
            <a:endParaRPr lang="en-US" altLang="zh-CN" dirty="0"/>
          </a:p>
          <a:p>
            <a:endParaRPr lang="en-US" altLang="zh-CN" dirty="0"/>
          </a:p>
          <a:p>
            <a:r>
              <a:rPr lang="zh-CN" altLang="en-US" dirty="0"/>
              <a:t>这里打开代码演示。</a:t>
            </a:r>
          </a:p>
        </p:txBody>
      </p:sp>
      <p:sp>
        <p:nvSpPr>
          <p:cNvPr id="4" name="灯片编号占位符 3"/>
          <p:cNvSpPr>
            <a:spLocks noGrp="1"/>
          </p:cNvSpPr>
          <p:nvPr>
            <p:ph type="sldNum" sz="quarter" idx="5"/>
          </p:nvPr>
        </p:nvSpPr>
        <p:spPr/>
        <p:txBody>
          <a:bodyPr/>
          <a:lstStyle/>
          <a:p>
            <a:pPr>
              <a:defRPr/>
            </a:pPr>
            <a:fld id="{A82EA5E7-8E5E-4EC9-8E59-E2965E678398}" type="slidenum">
              <a:rPr lang="it-IT" altLang="en-US" smtClean="0"/>
              <a:t>7</a:t>
            </a:fld>
            <a:endParaRPr lang="it-IT" altLang="en-US"/>
          </a:p>
        </p:txBody>
      </p:sp>
    </p:spTree>
    <p:extLst>
      <p:ext uri="{BB962C8B-B14F-4D97-AF65-F5344CB8AC3E}">
        <p14:creationId xmlns:p14="http://schemas.microsoft.com/office/powerpoint/2010/main" val="1853282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这里要打开我们关于</a:t>
            </a:r>
            <a:r>
              <a:rPr lang="en-US" altLang="zh-CN" dirty="0"/>
              <a:t>weekend </a:t>
            </a:r>
            <a:r>
              <a:rPr lang="zh-CN" altLang="en-US" dirty="0"/>
              <a:t>的代码来更好的解释。 </a:t>
            </a:r>
            <a:r>
              <a:rPr lang="en-US" altLang="zh-CN" dirty="0"/>
              <a:t>Lean</a:t>
            </a:r>
            <a:r>
              <a:rPr lang="zh-CN" altLang="en-US" dirty="0"/>
              <a:t>可以用来定义自然语言</a:t>
            </a:r>
          </a:p>
        </p:txBody>
      </p:sp>
      <p:sp>
        <p:nvSpPr>
          <p:cNvPr id="4" name="灯片编号占位符 3"/>
          <p:cNvSpPr>
            <a:spLocks noGrp="1"/>
          </p:cNvSpPr>
          <p:nvPr>
            <p:ph type="sldNum" sz="quarter" idx="5"/>
          </p:nvPr>
        </p:nvSpPr>
        <p:spPr/>
        <p:txBody>
          <a:bodyPr/>
          <a:lstStyle/>
          <a:p>
            <a:pPr>
              <a:defRPr/>
            </a:pPr>
            <a:fld id="{A82EA5E7-8E5E-4EC9-8E59-E2965E678398}" type="slidenum">
              <a:rPr lang="it-IT" altLang="en-US" smtClean="0"/>
              <a:t>8</a:t>
            </a:fld>
            <a:endParaRPr lang="it-IT"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chatroom</a:t>
            </a:r>
            <a:r>
              <a:rPr lang="zh-CN" altLang="en-US" dirty="0"/>
              <a:t>， 一位作者正在尝试做</a:t>
            </a:r>
            <a:r>
              <a:rPr lang="en-US" altLang="zh-CN" dirty="0"/>
              <a:t>lean chat</a:t>
            </a:r>
            <a:r>
              <a:rPr lang="zh-CN" altLang="en-US" dirty="0"/>
              <a:t>， 这是一个试图实现</a:t>
            </a:r>
            <a:r>
              <a:rPr lang="en-US" altLang="zh-CN" b="0" dirty="0">
                <a:solidFill>
                  <a:srgbClr val="004D82"/>
                </a:solidFill>
                <a:cs typeface="Arial" panose="020B0604020202020204"/>
              </a:rPr>
              <a:t>A</a:t>
            </a:r>
            <a:r>
              <a:rPr lang="en-US" altLang="zh-CN" b="0" dirty="0">
                <a:cs typeface="Arial" panose="020B0604020202020204"/>
              </a:rPr>
              <a:t>utomated theorem proving </a:t>
            </a:r>
            <a:r>
              <a:rPr lang="zh-CN" altLang="en-US" b="0" dirty="0">
                <a:cs typeface="Arial" panose="020B0604020202020204"/>
              </a:rPr>
              <a:t>的模型。（目前</a:t>
            </a:r>
            <a:r>
              <a:rPr lang="en-US" altLang="zh-CN" b="0" dirty="0">
                <a:cs typeface="Arial" panose="020B0604020202020204"/>
              </a:rPr>
              <a:t>lean</a:t>
            </a:r>
            <a:r>
              <a:rPr lang="zh-CN" altLang="en-US" b="0" dirty="0">
                <a:cs typeface="Arial" panose="020B0604020202020204"/>
              </a:rPr>
              <a:t>是交互证明，也就是半自动证明），全自动证明的定义大概就是这页</a:t>
            </a:r>
            <a:r>
              <a:rPr lang="en-US" altLang="zh-CN" b="0" dirty="0">
                <a:cs typeface="Arial" panose="020B0604020202020204"/>
              </a:rPr>
              <a:t>ppt</a:t>
            </a:r>
            <a:r>
              <a:rPr lang="zh-CN" altLang="en-US" b="0" dirty="0">
                <a:cs typeface="Arial" panose="020B0604020202020204"/>
              </a:rPr>
              <a:t>红字。</a:t>
            </a:r>
            <a:endParaRPr lang="en-US" altLang="zh-CN" b="0" dirty="0">
              <a:cs typeface="Arial" panose="020B0604020202020204"/>
            </a:endParaRPr>
          </a:p>
          <a:p>
            <a:r>
              <a:rPr lang="zh-CN" altLang="en-US" b="0" dirty="0">
                <a:cs typeface="Arial" panose="020B0604020202020204"/>
              </a:rPr>
              <a:t>这个目的是，输入</a:t>
            </a:r>
            <a:r>
              <a:rPr lang="en-US" altLang="zh-CN" b="0" dirty="0">
                <a:cs typeface="Arial" panose="020B0604020202020204"/>
              </a:rPr>
              <a:t>latex</a:t>
            </a:r>
            <a:r>
              <a:rPr lang="zh-CN" altLang="en-US" b="0" dirty="0">
                <a:cs typeface="Arial" panose="020B0604020202020204"/>
              </a:rPr>
              <a:t>形式的的数学公式，可以得到关于这个公式用</a:t>
            </a:r>
            <a:r>
              <a:rPr lang="en-US" altLang="zh-CN" b="0" dirty="0">
                <a:cs typeface="Arial" panose="020B0604020202020204"/>
              </a:rPr>
              <a:t>lean</a:t>
            </a:r>
            <a:r>
              <a:rPr lang="zh-CN" altLang="en-US" b="0" dirty="0">
                <a:cs typeface="Arial" panose="020B0604020202020204"/>
              </a:rPr>
              <a:t>语言证明的代码，是通过</a:t>
            </a:r>
            <a:r>
              <a:rPr lang="en-US" altLang="zh-CN" b="0" dirty="0" err="1">
                <a:cs typeface="Arial" panose="020B0604020202020204"/>
              </a:rPr>
              <a:t>mathlib</a:t>
            </a:r>
            <a:r>
              <a:rPr lang="zh-CN" altLang="en-US" b="0" dirty="0">
                <a:cs typeface="Arial" panose="020B0604020202020204"/>
              </a:rPr>
              <a:t>里的数据集来训练的。</a:t>
            </a:r>
            <a:endParaRPr lang="en-US" altLang="zh-CN" b="0" dirty="0">
              <a:cs typeface="Arial" panose="020B0604020202020204"/>
            </a:endParaRPr>
          </a:p>
          <a:p>
            <a:r>
              <a:rPr lang="zh-CN" altLang="en-US" b="0" dirty="0">
                <a:cs typeface="Arial" panose="020B0604020202020204"/>
              </a:rPr>
              <a:t>可以打开</a:t>
            </a:r>
            <a:r>
              <a:rPr lang="en-US" altLang="zh-CN" b="0" dirty="0">
                <a:cs typeface="Arial" panose="020B0604020202020204"/>
              </a:rPr>
              <a:t>vs</a:t>
            </a:r>
            <a:r>
              <a:rPr lang="zh-CN" altLang="en-US" b="0" dirty="0">
                <a:cs typeface="Arial" panose="020B0604020202020204"/>
              </a:rPr>
              <a:t>尝试下， 我在</a:t>
            </a:r>
            <a:r>
              <a:rPr lang="en-US" altLang="zh-CN" b="0" dirty="0">
                <a:cs typeface="Arial" panose="020B0604020202020204"/>
              </a:rPr>
              <a:t>chatroom</a:t>
            </a:r>
            <a:r>
              <a:rPr lang="zh-CN" altLang="en-US" b="0" dirty="0">
                <a:cs typeface="Arial" panose="020B0604020202020204"/>
              </a:rPr>
              <a:t>联系了作者</a:t>
            </a:r>
            <a:r>
              <a:rPr lang="en-US" altLang="zh-CN" b="0" dirty="0">
                <a:cs typeface="Arial" panose="020B0604020202020204"/>
              </a:rPr>
              <a:t>,</a:t>
            </a:r>
            <a:r>
              <a:rPr lang="zh-CN" altLang="en-US" b="0" dirty="0">
                <a:cs typeface="Arial" panose="020B0604020202020204"/>
              </a:rPr>
              <a:t>目前已经</a:t>
            </a:r>
            <a:r>
              <a:rPr lang="en-US" altLang="zh-CN" b="0" dirty="0">
                <a:cs typeface="Arial" panose="020B0604020202020204"/>
              </a:rPr>
              <a:t>404</a:t>
            </a:r>
            <a:r>
              <a:rPr lang="zh-CN" altLang="en-US" b="0" dirty="0">
                <a:cs typeface="Arial" panose="020B0604020202020204"/>
              </a:rPr>
              <a:t>了。</a:t>
            </a:r>
            <a:endParaRPr lang="zh-CN" altLang="en-US" dirty="0"/>
          </a:p>
        </p:txBody>
      </p:sp>
      <p:sp>
        <p:nvSpPr>
          <p:cNvPr id="4" name="灯片编号占位符 3"/>
          <p:cNvSpPr>
            <a:spLocks noGrp="1"/>
          </p:cNvSpPr>
          <p:nvPr>
            <p:ph type="sldNum" sz="quarter" idx="5"/>
          </p:nvPr>
        </p:nvSpPr>
        <p:spPr/>
        <p:txBody>
          <a:bodyPr/>
          <a:lstStyle/>
          <a:p>
            <a:pPr>
              <a:defRPr/>
            </a:pPr>
            <a:fld id="{A82EA5E7-8E5E-4EC9-8E59-E2965E678398}" type="slidenum">
              <a:rPr lang="it-IT" altLang="en-US" smtClean="0"/>
              <a:t>9</a:t>
            </a:fld>
            <a:endParaRPr lang="it-IT" altLang="en-US"/>
          </a:p>
        </p:txBody>
      </p:sp>
    </p:spTree>
    <p:extLst>
      <p:ext uri="{BB962C8B-B14F-4D97-AF65-F5344CB8AC3E}">
        <p14:creationId xmlns:p14="http://schemas.microsoft.com/office/powerpoint/2010/main" val="3565731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6" descr="G:\power_point\intranet\point02\img\bg.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1098213" cy="493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5"/>
          <p:cNvSpPr>
            <a:spLocks noChangeArrowheads="1"/>
          </p:cNvSpPr>
          <p:nvPr/>
        </p:nvSpPr>
        <p:spPr bwMode="auto">
          <a:xfrm>
            <a:off x="0" y="0"/>
            <a:ext cx="11120438"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spcBef>
                <a:spcPct val="20000"/>
              </a:spcBef>
              <a:defRPr/>
            </a:pPr>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a:t>
            </a:r>
          </a:p>
        </p:txBody>
      </p:sp>
      <p:sp>
        <p:nvSpPr>
          <p:cNvPr id="3" name="Segnaposto testo verticale 2"/>
          <p:cNvSpPr>
            <a:spLocks noGrp="1"/>
          </p:cNvSpPr>
          <p:nvPr>
            <p:ph type="body" orient="vert" idx="1" hasCustomPrompt="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p:txBody>
          <a:bodyPr/>
          <a:lstStyle>
            <a:lvl1pPr>
              <a:defRPr/>
            </a:lvl1pPr>
          </a:lstStyle>
          <a:p>
            <a:pPr>
              <a:defRPr/>
            </a:pPr>
            <a:fld id="{619B3A74-41BA-4210-AA92-3025D6552D94}" type="slidenum">
              <a:rPr lang="it-IT" altLang="en-US"/>
              <a:t>‹#›</a:t>
            </a:fld>
            <a:endParaRPr lang="it-IT"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hasCustomPrompt="1"/>
          </p:nvPr>
        </p:nvSpPr>
        <p:spPr>
          <a:xfrm>
            <a:off x="8358140" y="35012"/>
            <a:ext cx="2495312" cy="5984875"/>
          </a:xfrm>
        </p:spPr>
        <p:txBody>
          <a:bodyPr vert="eaVert"/>
          <a:lstStyle/>
          <a:p>
            <a:r>
              <a:rPr lang="it-IT"/>
              <a:t>Fare clic per modificare lo stile del titolo</a:t>
            </a:r>
          </a:p>
        </p:txBody>
      </p:sp>
      <p:sp>
        <p:nvSpPr>
          <p:cNvPr id="3" name="Segnaposto testo verticale 2"/>
          <p:cNvSpPr>
            <a:spLocks noGrp="1"/>
          </p:cNvSpPr>
          <p:nvPr>
            <p:ph type="body" orient="vert" idx="1" hasCustomPrompt="1"/>
          </p:nvPr>
        </p:nvSpPr>
        <p:spPr>
          <a:xfrm>
            <a:off x="872204" y="35012"/>
            <a:ext cx="7301098" cy="598487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p:txBody>
          <a:bodyPr/>
          <a:lstStyle>
            <a:lvl1pPr>
              <a:defRPr/>
            </a:lvl1pPr>
          </a:lstStyle>
          <a:p>
            <a:pPr>
              <a:defRPr/>
            </a:pPr>
            <a:fld id="{6FAB88F2-F103-455B-B71E-AC9B579B8E6D}" type="slidenum">
              <a:rPr lang="it-IT" altLang="en-US"/>
              <a:t>‹#›</a:t>
            </a:fld>
            <a:endParaRPr lang="it-IT"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a:t>
            </a:r>
          </a:p>
        </p:txBody>
      </p:sp>
      <p:sp>
        <p:nvSpPr>
          <p:cNvPr id="3" name="Segnaposto contenuto 2"/>
          <p:cNvSpPr>
            <a:spLocks noGrp="1"/>
          </p:cNvSpPr>
          <p:nvPr>
            <p:ph idx="1" hasCustomPrompt="1"/>
          </p:nvPr>
        </p:nvSpPr>
        <p:spPr/>
        <p:txBody>
          <a:bodyPr/>
          <a:lstStyle>
            <a:lvl2pPr>
              <a:defRPr sz="1800"/>
            </a:lvl2pPr>
            <a:lvl4pPr>
              <a:defRPr sz="1600"/>
            </a:lvl4pPr>
            <a:lvl5pPr>
              <a:defRPr sz="16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p:txBody>
          <a:bodyPr/>
          <a:lstStyle>
            <a:lvl1pPr>
              <a:defRPr/>
            </a:lvl1pPr>
          </a:lstStyle>
          <a:p>
            <a:pPr>
              <a:defRPr/>
            </a:pPr>
            <a:fld id="{AD9BDF69-57E8-4E17-8F66-C85A4E32BB72}" type="slidenum">
              <a:rPr lang="it-IT" altLang="en-US"/>
              <a:t>‹#›</a:t>
            </a:fld>
            <a:endParaRPr lang="it-IT"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76055" y="4406987"/>
            <a:ext cx="9426734" cy="1362075"/>
          </a:xfrm>
        </p:spPr>
        <p:txBody>
          <a:bodyPr/>
          <a:lstStyle>
            <a:lvl1pPr algn="l">
              <a:defRPr sz="4000" b="1" cap="all"/>
            </a:lvl1pPr>
          </a:lstStyle>
          <a:p>
            <a:r>
              <a:rPr lang="it-IT"/>
              <a:t>Fare clic per modificare lo stile del titolo</a:t>
            </a:r>
          </a:p>
        </p:txBody>
      </p:sp>
      <p:sp>
        <p:nvSpPr>
          <p:cNvPr id="3" name="Segnaposto testo 2"/>
          <p:cNvSpPr>
            <a:spLocks noGrp="1"/>
          </p:cNvSpPr>
          <p:nvPr>
            <p:ph type="body" idx="1" hasCustomPrompt="1"/>
          </p:nvPr>
        </p:nvSpPr>
        <p:spPr>
          <a:xfrm>
            <a:off x="876055" y="2906713"/>
            <a:ext cx="942673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68"/>
          <p:cNvSpPr>
            <a:spLocks noGrp="1" noChangeArrowheads="1"/>
          </p:cNvSpPr>
          <p:nvPr>
            <p:ph type="sldNum" sz="quarter" idx="10"/>
          </p:nvPr>
        </p:nvSpPr>
        <p:spPr/>
        <p:txBody>
          <a:bodyPr/>
          <a:lstStyle>
            <a:lvl1pPr>
              <a:defRPr/>
            </a:lvl1pPr>
          </a:lstStyle>
          <a:p>
            <a:pPr>
              <a:defRPr/>
            </a:pPr>
            <a:fld id="{3F16035B-DD68-4152-8A51-F39A80C177F7}" type="slidenum">
              <a:rPr lang="it-IT" altLang="en-US"/>
              <a:t>‹#›</a:t>
            </a:fld>
            <a:endParaRPr lang="it-IT"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a:t>
            </a:r>
          </a:p>
        </p:txBody>
      </p:sp>
      <p:sp>
        <p:nvSpPr>
          <p:cNvPr id="3" name="Segnaposto contenuto 2"/>
          <p:cNvSpPr>
            <a:spLocks noGrp="1"/>
          </p:cNvSpPr>
          <p:nvPr>
            <p:ph sz="half" idx="1" hasCustomPrompt="1"/>
          </p:nvPr>
        </p:nvSpPr>
        <p:spPr>
          <a:xfrm>
            <a:off x="872204" y="1066800"/>
            <a:ext cx="489820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hasCustomPrompt="1"/>
          </p:nvPr>
        </p:nvSpPr>
        <p:spPr>
          <a:xfrm>
            <a:off x="5955247" y="1066800"/>
            <a:ext cx="489820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68"/>
          <p:cNvSpPr>
            <a:spLocks noGrp="1" noChangeArrowheads="1"/>
          </p:cNvSpPr>
          <p:nvPr>
            <p:ph type="sldNum" sz="quarter" idx="10"/>
          </p:nvPr>
        </p:nvSpPr>
        <p:spPr/>
        <p:txBody>
          <a:bodyPr/>
          <a:lstStyle>
            <a:lvl1pPr>
              <a:defRPr/>
            </a:lvl1pPr>
          </a:lstStyle>
          <a:p>
            <a:pPr>
              <a:defRPr/>
            </a:pPr>
            <a:fld id="{489A6C6A-485C-4A0D-BE54-59F68DBC088E}" type="slidenum">
              <a:rPr lang="it-IT" altLang="en-US"/>
              <a:t>‹#›</a:t>
            </a:fld>
            <a:endParaRPr lang="it-IT"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554514" y="274638"/>
            <a:ext cx="9981248" cy="1143000"/>
          </a:xfrm>
        </p:spPr>
        <p:txBody>
          <a:bodyPr/>
          <a:lstStyle>
            <a:lvl1pPr>
              <a:defRPr/>
            </a:lvl1pPr>
          </a:lstStyle>
          <a:p>
            <a:r>
              <a:rPr lang="it-IT"/>
              <a:t>Fare clic per modificare lo stile del titolo</a:t>
            </a:r>
          </a:p>
        </p:txBody>
      </p:sp>
      <p:sp>
        <p:nvSpPr>
          <p:cNvPr id="3" name="Segnaposto testo 2"/>
          <p:cNvSpPr>
            <a:spLocks noGrp="1"/>
          </p:cNvSpPr>
          <p:nvPr>
            <p:ph type="body" idx="1" hasCustomPrompt="1"/>
          </p:nvPr>
        </p:nvSpPr>
        <p:spPr>
          <a:xfrm>
            <a:off x="554516" y="1535113"/>
            <a:ext cx="49001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hasCustomPrompt="1"/>
          </p:nvPr>
        </p:nvSpPr>
        <p:spPr>
          <a:xfrm>
            <a:off x="554516" y="2174875"/>
            <a:ext cx="49001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hasCustomPrompt="1"/>
          </p:nvPr>
        </p:nvSpPr>
        <p:spPr>
          <a:xfrm>
            <a:off x="5633706" y="1535113"/>
            <a:ext cx="490205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hasCustomPrompt="1"/>
          </p:nvPr>
        </p:nvSpPr>
        <p:spPr>
          <a:xfrm>
            <a:off x="5633706" y="2174875"/>
            <a:ext cx="49020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68"/>
          <p:cNvSpPr>
            <a:spLocks noGrp="1" noChangeArrowheads="1"/>
          </p:cNvSpPr>
          <p:nvPr>
            <p:ph type="sldNum" sz="quarter" idx="10"/>
          </p:nvPr>
        </p:nvSpPr>
        <p:spPr/>
        <p:txBody>
          <a:bodyPr/>
          <a:lstStyle>
            <a:lvl1pPr>
              <a:defRPr/>
            </a:lvl1pPr>
          </a:lstStyle>
          <a:p>
            <a:pPr>
              <a:defRPr/>
            </a:pPr>
            <a:fld id="{2212F8A2-452C-4616-8D1E-18395BA6B0C4}" type="slidenum">
              <a:rPr lang="it-IT" altLang="en-US"/>
              <a:t>‹#›</a:t>
            </a:fld>
            <a:endParaRPr lang="it-IT"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a:t>
            </a:r>
          </a:p>
        </p:txBody>
      </p:sp>
      <p:sp>
        <p:nvSpPr>
          <p:cNvPr id="3" name="Rectangle 68"/>
          <p:cNvSpPr>
            <a:spLocks noGrp="1" noChangeArrowheads="1"/>
          </p:cNvSpPr>
          <p:nvPr>
            <p:ph type="sldNum" sz="quarter" idx="10"/>
          </p:nvPr>
        </p:nvSpPr>
        <p:spPr/>
        <p:txBody>
          <a:bodyPr/>
          <a:lstStyle>
            <a:lvl1pPr>
              <a:defRPr/>
            </a:lvl1pPr>
          </a:lstStyle>
          <a:p>
            <a:pPr>
              <a:defRPr/>
            </a:pPr>
            <a:fld id="{8B1E2A42-8EBF-4535-81F6-48B20B82EF19}" type="slidenum">
              <a:rPr lang="it-IT" altLang="en-US"/>
              <a:t>‹#›</a:t>
            </a:fld>
            <a:endParaRPr lang="it-IT"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p:txBody>
          <a:bodyPr/>
          <a:lstStyle>
            <a:lvl1pPr>
              <a:defRPr/>
            </a:lvl1pPr>
          </a:lstStyle>
          <a:p>
            <a:pPr>
              <a:defRPr/>
            </a:pPr>
            <a:fld id="{2DBE29A1-FB69-42EE-BAF1-8B353B8C123D}" type="slidenum">
              <a:rPr lang="it-IT" altLang="en-US"/>
              <a:t>‹#›</a:t>
            </a:fld>
            <a:endParaRPr lang="it-IT"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554514" y="273050"/>
            <a:ext cx="3648624"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hasCustomPrompt="1"/>
          </p:nvPr>
        </p:nvSpPr>
        <p:spPr>
          <a:xfrm>
            <a:off x="4335989" y="273137"/>
            <a:ext cx="619977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hasCustomPrompt="1"/>
          </p:nvPr>
        </p:nvSpPr>
        <p:spPr>
          <a:xfrm>
            <a:off x="554514" y="1435103"/>
            <a:ext cx="364862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8"/>
          <p:cNvSpPr>
            <a:spLocks noGrp="1" noChangeArrowheads="1"/>
          </p:cNvSpPr>
          <p:nvPr>
            <p:ph type="sldNum" sz="quarter" idx="10"/>
          </p:nvPr>
        </p:nvSpPr>
        <p:spPr/>
        <p:txBody>
          <a:bodyPr/>
          <a:lstStyle>
            <a:lvl1pPr>
              <a:defRPr/>
            </a:lvl1pPr>
          </a:lstStyle>
          <a:p>
            <a:pPr>
              <a:defRPr/>
            </a:pPr>
            <a:fld id="{4F263EF3-12B7-4E9B-939E-92C09DA7CAB0}" type="slidenum">
              <a:rPr lang="it-IT" altLang="en-US"/>
              <a:t>‹#›</a:t>
            </a:fld>
            <a:endParaRPr lang="it-IT"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2173774" y="4800600"/>
            <a:ext cx="6654165"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2173774" y="612775"/>
            <a:ext cx="665416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hasCustomPrompt="1"/>
          </p:nvPr>
        </p:nvSpPr>
        <p:spPr>
          <a:xfrm>
            <a:off x="2173774" y="5367338"/>
            <a:ext cx="665416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8"/>
          <p:cNvSpPr>
            <a:spLocks noGrp="1" noChangeArrowheads="1"/>
          </p:cNvSpPr>
          <p:nvPr>
            <p:ph type="sldNum" sz="quarter" idx="10"/>
          </p:nvPr>
        </p:nvSpPr>
        <p:spPr/>
        <p:txBody>
          <a:bodyPr/>
          <a:lstStyle>
            <a:lvl1pPr>
              <a:defRPr/>
            </a:lvl1pPr>
          </a:lstStyle>
          <a:p>
            <a:pPr>
              <a:defRPr/>
            </a:pPr>
            <a:fld id="{404D37F7-6AB8-4E73-A26A-EC0BB9731E88}" type="slidenum">
              <a:rPr lang="it-IT" altLang="en-US"/>
              <a:t>‹#›</a:t>
            </a:fld>
            <a:endParaRPr lang="it-IT"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8" descr="G:\power_point\intranet\point02\img\up.gif"/>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109027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9"/>
          <p:cNvSpPr>
            <a:spLocks noGrp="1" noChangeAspect="1" noChangeArrowheads="1"/>
          </p:cNvSpPr>
          <p:nvPr>
            <p:ph type="title"/>
          </p:nvPr>
        </p:nvSpPr>
        <p:spPr bwMode="auto">
          <a:xfrm>
            <a:off x="871538" y="34925"/>
            <a:ext cx="72088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it-IT" altLang="en-US"/>
              <a:t>Titolo diapositiva</a:t>
            </a:r>
          </a:p>
        </p:txBody>
      </p:sp>
      <p:sp>
        <p:nvSpPr>
          <p:cNvPr id="1028" name="Rectangle 66"/>
          <p:cNvSpPr>
            <a:spLocks noGrp="1" noChangeArrowheads="1"/>
          </p:cNvSpPr>
          <p:nvPr>
            <p:ph type="body" idx="1"/>
          </p:nvPr>
        </p:nvSpPr>
        <p:spPr bwMode="auto">
          <a:xfrm>
            <a:off x="871538" y="1066800"/>
            <a:ext cx="9982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it-IT" altLang="en-US"/>
              <a:t>Fare clic per modificare il testo</a:t>
            </a:r>
          </a:p>
          <a:p>
            <a:pPr lvl="1"/>
            <a:r>
              <a:rPr lang="it-IT" altLang="en-US"/>
              <a:t>Testo</a:t>
            </a:r>
          </a:p>
          <a:p>
            <a:pPr lvl="2"/>
            <a:r>
              <a:rPr lang="it-IT" altLang="en-US"/>
              <a:t>Testo</a:t>
            </a:r>
          </a:p>
          <a:p>
            <a:pPr lvl="3"/>
            <a:r>
              <a:rPr lang="it-IT" altLang="en-US"/>
              <a:t>testo</a:t>
            </a:r>
          </a:p>
        </p:txBody>
      </p:sp>
      <p:sp>
        <p:nvSpPr>
          <p:cNvPr id="1092" name="Rectangle 68"/>
          <p:cNvSpPr>
            <a:spLocks noGrp="1" noChangeArrowheads="1"/>
          </p:cNvSpPr>
          <p:nvPr>
            <p:ph type="sldNum" sz="quarter" idx="4"/>
          </p:nvPr>
        </p:nvSpPr>
        <p:spPr bwMode="auto">
          <a:xfrm>
            <a:off x="9694863" y="152400"/>
            <a:ext cx="1341437" cy="246063"/>
          </a:xfrm>
          <a:prstGeom prst="rect">
            <a:avLst/>
          </a:prstGeom>
          <a:noFill/>
          <a:ln w="9525">
            <a:noFill/>
            <a:miter lim="800000"/>
          </a:ln>
          <a:effectLst/>
        </p:spPr>
        <p:txBody>
          <a:bodyPr vert="horz" wrap="none" lIns="0" tIns="0" rIns="1080000" bIns="0" numCol="1" anchor="t" anchorCtr="0" compatLnSpc="1">
            <a:spAutoFit/>
          </a:bodyPr>
          <a:lstStyle>
            <a:lvl1pPr algn="r">
              <a:spcBef>
                <a:spcPct val="20000"/>
              </a:spcBef>
              <a:defRPr sz="1600" b="1">
                <a:solidFill>
                  <a:srgbClr val="FF9900"/>
                </a:solidFill>
              </a:defRPr>
            </a:lvl1pPr>
          </a:lstStyle>
          <a:p>
            <a:pPr>
              <a:defRPr/>
            </a:pPr>
            <a:fld id="{2BEA705E-CA86-4E5C-A220-7FFD038DE8F5}" type="slidenum">
              <a:rPr lang="it-IT" altLang="en-US"/>
              <a:t>‹#›</a:t>
            </a:fld>
            <a:endParaRPr lang="it-IT" altLang="en-US"/>
          </a:p>
        </p:txBody>
      </p:sp>
      <p:pic>
        <p:nvPicPr>
          <p:cNvPr id="1030" name="Picture 74" descr="G:\power_point\ppoint_vale\proposta_1\powerpoint1_sec.gif"/>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03300" y="6567488"/>
            <a:ext cx="10083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panose="020B0604020202020204" pitchFamily="34" charset="0"/>
        </a:defRPr>
      </a:lvl2pPr>
      <a:lvl3pPr algn="l" rtl="0" eaLnBrk="0" fontAlgn="base" hangingPunct="0">
        <a:spcBef>
          <a:spcPct val="0"/>
        </a:spcBef>
        <a:spcAft>
          <a:spcPct val="0"/>
        </a:spcAft>
        <a:defRPr sz="2200" b="1">
          <a:solidFill>
            <a:srgbClr val="003F6E"/>
          </a:solidFill>
          <a:latin typeface="Arial" panose="020B0604020202020204" pitchFamily="34" charset="0"/>
        </a:defRPr>
      </a:lvl3pPr>
      <a:lvl4pPr algn="l" rtl="0" eaLnBrk="0" fontAlgn="base" hangingPunct="0">
        <a:spcBef>
          <a:spcPct val="0"/>
        </a:spcBef>
        <a:spcAft>
          <a:spcPct val="0"/>
        </a:spcAft>
        <a:defRPr sz="2200" b="1">
          <a:solidFill>
            <a:srgbClr val="003F6E"/>
          </a:solidFill>
          <a:latin typeface="Arial" panose="020B0604020202020204" pitchFamily="34" charset="0"/>
        </a:defRPr>
      </a:lvl4pPr>
      <a:lvl5pPr algn="l" rtl="0" eaLnBrk="0" fontAlgn="base" hangingPunct="0">
        <a:spcBef>
          <a:spcPct val="0"/>
        </a:spcBef>
        <a:spcAft>
          <a:spcPct val="0"/>
        </a:spcAft>
        <a:defRPr sz="2200" b="1">
          <a:solidFill>
            <a:srgbClr val="003F6E"/>
          </a:solidFill>
          <a:latin typeface="Arial" panose="020B0604020202020204" pitchFamily="34" charset="0"/>
        </a:defRPr>
      </a:lvl5pPr>
      <a:lvl6pPr marL="457200" algn="l" rtl="0" eaLnBrk="0" fontAlgn="base" hangingPunct="0">
        <a:spcBef>
          <a:spcPct val="0"/>
        </a:spcBef>
        <a:spcAft>
          <a:spcPct val="0"/>
        </a:spcAft>
        <a:defRPr sz="2200" b="1">
          <a:solidFill>
            <a:srgbClr val="003F6E"/>
          </a:solidFill>
          <a:latin typeface="Arial" panose="020B0604020202020204" pitchFamily="34" charset="0"/>
        </a:defRPr>
      </a:lvl6pPr>
      <a:lvl7pPr marL="914400" algn="l" rtl="0" eaLnBrk="0" fontAlgn="base" hangingPunct="0">
        <a:spcBef>
          <a:spcPct val="0"/>
        </a:spcBef>
        <a:spcAft>
          <a:spcPct val="0"/>
        </a:spcAft>
        <a:defRPr sz="2200" b="1">
          <a:solidFill>
            <a:srgbClr val="003F6E"/>
          </a:solidFill>
          <a:latin typeface="Arial" panose="020B0604020202020204" pitchFamily="34" charset="0"/>
        </a:defRPr>
      </a:lvl7pPr>
      <a:lvl8pPr marL="1371600" algn="l" rtl="0" eaLnBrk="0" fontAlgn="base" hangingPunct="0">
        <a:spcBef>
          <a:spcPct val="0"/>
        </a:spcBef>
        <a:spcAft>
          <a:spcPct val="0"/>
        </a:spcAft>
        <a:defRPr sz="2200" b="1">
          <a:solidFill>
            <a:srgbClr val="003F6E"/>
          </a:solidFill>
          <a:latin typeface="Arial" panose="020B0604020202020204" pitchFamily="34" charset="0"/>
        </a:defRPr>
      </a:lvl8pPr>
      <a:lvl9pPr marL="1828800" algn="l" rtl="0" eaLnBrk="0" fontAlgn="base" hangingPunct="0">
        <a:spcBef>
          <a:spcPct val="0"/>
        </a:spcBef>
        <a:spcAft>
          <a:spcPct val="0"/>
        </a:spcAft>
        <a:defRPr sz="2200" b="1">
          <a:solidFill>
            <a:srgbClr val="003F6E"/>
          </a:solidFill>
          <a:latin typeface="Arial" panose="020B0604020202020204" pitchFamily="34" charset="0"/>
        </a:defRPr>
      </a:lvl9pPr>
    </p:titleStyle>
    <p:bodyStyle>
      <a:lvl1pPr marL="342900" indent="-342900" algn="l" rtl="0" eaLnBrk="0" fontAlgn="base" hangingPunct="0">
        <a:spcBef>
          <a:spcPct val="20000"/>
        </a:spcBef>
        <a:spcAft>
          <a:spcPct val="0"/>
        </a:spcAft>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anose="05000000000000000000"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a:solidFill>
            <a:schemeClr val="tx1"/>
          </a:solidFill>
          <a:latin typeface="+mn-lt"/>
        </a:defRPr>
      </a:lvl3pPr>
      <a:lvl4pPr marL="1600200" indent="-228600" algn="l" rtl="0" eaLnBrk="0" fontAlgn="base" hangingPunct="0">
        <a:spcBef>
          <a:spcPct val="20000"/>
        </a:spcBef>
        <a:spcAft>
          <a:spcPct val="0"/>
        </a:spcAft>
        <a:buClr>
          <a:srgbClr val="004C80"/>
        </a:buClr>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21878" y="4303455"/>
            <a:ext cx="7866184" cy="2831544"/>
          </a:xfrm>
          <a:prstGeom prst="rect">
            <a:avLst/>
          </a:prstGeom>
          <a:noFill/>
        </p:spPr>
        <p:txBody>
          <a:bodyPr wrap="square" rtlCol="0">
            <a:spAutoFit/>
          </a:bodyPr>
          <a:lstStyle/>
          <a:p>
            <a:r>
              <a:rPr lang="en-US" altLang="zh-CN" sz="2800" b="1" dirty="0">
                <a:solidFill>
                  <a:srgbClr val="FF0000"/>
                </a:solidFill>
                <a:latin typeface="Times New Roman" panose="02020603050405020304" charset="0"/>
                <a:cs typeface="Times New Roman" panose="02020603050405020304" charset="0"/>
              </a:rPr>
              <a:t>Software Engineering</a:t>
            </a:r>
          </a:p>
          <a:p>
            <a:r>
              <a:rPr lang="en-US" altLang="zh-CN" sz="2400" b="1" dirty="0">
                <a:latin typeface="Times New Roman" panose="02020603050405020304" charset="0"/>
                <a:cs typeface="Times New Roman" panose="02020603050405020304" charset="0"/>
              </a:rPr>
              <a:t>Research Project--AI &amp; Interactive Theorem Proving</a:t>
            </a:r>
          </a:p>
          <a:p>
            <a:r>
              <a:rPr lang="en-US" altLang="zh-CN" sz="1800" b="1" dirty="0">
                <a:latin typeface="Times New Roman" panose="02020603050405020304" charset="0"/>
                <a:cs typeface="Times New Roman" panose="02020603050405020304" charset="0"/>
              </a:rPr>
              <a:t>2023/12/12</a:t>
            </a:r>
          </a:p>
          <a:p>
            <a:r>
              <a:rPr lang="en-US" altLang="zh-CN" sz="1800" b="1" dirty="0">
                <a:solidFill>
                  <a:schemeClr val="tx1">
                    <a:lumMod val="50000"/>
                    <a:lumOff val="50000"/>
                  </a:schemeClr>
                </a:solidFill>
                <a:latin typeface="Times New Roman" panose="02020603050405020304" charset="0"/>
                <a:cs typeface="Times New Roman" panose="02020603050405020304" charset="0"/>
              </a:rPr>
              <a:t>Langze YE</a:t>
            </a:r>
          </a:p>
          <a:p>
            <a:r>
              <a:rPr lang="en-US" altLang="zh-CN" sz="1800" b="1" dirty="0">
                <a:solidFill>
                  <a:schemeClr val="tx1">
                    <a:lumMod val="50000"/>
                    <a:lumOff val="50000"/>
                  </a:schemeClr>
                </a:solidFill>
                <a:latin typeface="Times New Roman" panose="02020603050405020304" charset="0"/>
                <a:cs typeface="Times New Roman" panose="02020603050405020304" charset="0"/>
              </a:rPr>
              <a:t>Xuan ZHANG</a:t>
            </a:r>
          </a:p>
          <a:p>
            <a:r>
              <a:rPr lang="en-US" altLang="zh-CN" sz="1800" b="1" dirty="0" err="1">
                <a:solidFill>
                  <a:schemeClr val="tx1">
                    <a:lumMod val="50000"/>
                    <a:lumOff val="50000"/>
                  </a:schemeClr>
                </a:solidFill>
                <a:latin typeface="Times New Roman" panose="02020603050405020304" charset="0"/>
                <a:cs typeface="Times New Roman" panose="02020603050405020304" charset="0"/>
              </a:rPr>
              <a:t>Jiaheng</a:t>
            </a:r>
            <a:r>
              <a:rPr lang="en-US" altLang="zh-CN" sz="1800" b="1" dirty="0">
                <a:solidFill>
                  <a:schemeClr val="tx1">
                    <a:lumMod val="50000"/>
                    <a:lumOff val="50000"/>
                  </a:schemeClr>
                </a:solidFill>
                <a:latin typeface="Times New Roman" panose="02020603050405020304" charset="0"/>
                <a:cs typeface="Times New Roman" panose="02020603050405020304" charset="0"/>
              </a:rPr>
              <a:t> XIONG</a:t>
            </a:r>
          </a:p>
          <a:p>
            <a:endParaRPr lang="zh-CN" altLang="en-US" sz="2400" b="1" dirty="0">
              <a:solidFill>
                <a:schemeClr val="accent5"/>
              </a:solidFill>
              <a:latin typeface="Times New Roman" panose="02020603050405020304" charset="0"/>
              <a:cs typeface="Times New Roman" panose="02020603050405020304" charset="0"/>
            </a:endParaRP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9694863" y="152400"/>
            <a:ext cx="1341437" cy="246063"/>
          </a:xfrm>
        </p:spPr>
        <p:txBody>
          <a:bodyPr wrap="none" anchor="t">
            <a:normAutofit/>
          </a:bodyPr>
          <a:lstStyle/>
          <a:p>
            <a:pPr>
              <a:defRPr/>
            </a:pPr>
            <a:fld id="{AD9BDF69-57E8-4E17-8F66-C85A4E32BB72}" type="slidenum">
              <a:rPr lang="it-IT" altLang="en-US" smtClean="0"/>
              <a:t>10</a:t>
            </a:fld>
            <a:endParaRPr lang="it-IT" altLang="en-US"/>
          </a:p>
        </p:txBody>
      </p:sp>
      <p:sp>
        <p:nvSpPr>
          <p:cNvPr id="8" name="Title 1"/>
          <p:cNvSpPr txBox="1"/>
          <p:nvPr/>
        </p:nvSpPr>
        <p:spPr bwMode="auto">
          <a:xfrm>
            <a:off x="952508" y="5878"/>
            <a:ext cx="72088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panose="020B0604020202020204" pitchFamily="34" charset="0"/>
              </a:defRPr>
            </a:lvl2pPr>
            <a:lvl3pPr algn="l" rtl="0" eaLnBrk="0" fontAlgn="base" hangingPunct="0">
              <a:spcBef>
                <a:spcPct val="0"/>
              </a:spcBef>
              <a:spcAft>
                <a:spcPct val="0"/>
              </a:spcAft>
              <a:defRPr sz="2200" b="1">
                <a:solidFill>
                  <a:srgbClr val="003F6E"/>
                </a:solidFill>
                <a:latin typeface="Arial" panose="020B0604020202020204" pitchFamily="34" charset="0"/>
              </a:defRPr>
            </a:lvl3pPr>
            <a:lvl4pPr algn="l" rtl="0" eaLnBrk="0" fontAlgn="base" hangingPunct="0">
              <a:spcBef>
                <a:spcPct val="0"/>
              </a:spcBef>
              <a:spcAft>
                <a:spcPct val="0"/>
              </a:spcAft>
              <a:defRPr sz="2200" b="1">
                <a:solidFill>
                  <a:srgbClr val="003F6E"/>
                </a:solidFill>
                <a:latin typeface="Arial" panose="020B0604020202020204" pitchFamily="34" charset="0"/>
              </a:defRPr>
            </a:lvl4pPr>
            <a:lvl5pPr algn="l" rtl="0" eaLnBrk="0" fontAlgn="base" hangingPunct="0">
              <a:spcBef>
                <a:spcPct val="0"/>
              </a:spcBef>
              <a:spcAft>
                <a:spcPct val="0"/>
              </a:spcAft>
              <a:defRPr sz="2200" b="1">
                <a:solidFill>
                  <a:srgbClr val="003F6E"/>
                </a:solidFill>
                <a:latin typeface="Arial" panose="020B0604020202020204" pitchFamily="34" charset="0"/>
              </a:defRPr>
            </a:lvl5pPr>
            <a:lvl6pPr marL="457200" algn="l" rtl="0" eaLnBrk="0" fontAlgn="base" hangingPunct="0">
              <a:spcBef>
                <a:spcPct val="0"/>
              </a:spcBef>
              <a:spcAft>
                <a:spcPct val="0"/>
              </a:spcAft>
              <a:defRPr sz="2200" b="1">
                <a:solidFill>
                  <a:srgbClr val="003F6E"/>
                </a:solidFill>
                <a:latin typeface="Arial" panose="020B0604020202020204" pitchFamily="34" charset="0"/>
              </a:defRPr>
            </a:lvl6pPr>
            <a:lvl7pPr marL="914400" algn="l" rtl="0" eaLnBrk="0" fontAlgn="base" hangingPunct="0">
              <a:spcBef>
                <a:spcPct val="0"/>
              </a:spcBef>
              <a:spcAft>
                <a:spcPct val="0"/>
              </a:spcAft>
              <a:defRPr sz="2200" b="1">
                <a:solidFill>
                  <a:srgbClr val="003F6E"/>
                </a:solidFill>
                <a:latin typeface="Arial" panose="020B0604020202020204" pitchFamily="34" charset="0"/>
              </a:defRPr>
            </a:lvl7pPr>
            <a:lvl8pPr marL="1371600" algn="l" rtl="0" eaLnBrk="0" fontAlgn="base" hangingPunct="0">
              <a:spcBef>
                <a:spcPct val="0"/>
              </a:spcBef>
              <a:spcAft>
                <a:spcPct val="0"/>
              </a:spcAft>
              <a:defRPr sz="2200" b="1">
                <a:solidFill>
                  <a:srgbClr val="003F6E"/>
                </a:solidFill>
                <a:latin typeface="Arial" panose="020B0604020202020204" pitchFamily="34" charset="0"/>
              </a:defRPr>
            </a:lvl8pPr>
            <a:lvl9pPr marL="1828800" algn="l" rtl="0" eaLnBrk="0" fontAlgn="base" hangingPunct="0">
              <a:spcBef>
                <a:spcPct val="0"/>
              </a:spcBef>
              <a:spcAft>
                <a:spcPct val="0"/>
              </a:spcAft>
              <a:defRPr sz="2200" b="1">
                <a:solidFill>
                  <a:srgbClr val="003F6E"/>
                </a:solidFill>
                <a:latin typeface="Arial" panose="020B0604020202020204" pitchFamily="34" charset="0"/>
              </a:defRPr>
            </a:lvl9pPr>
          </a:lstStyle>
          <a:p>
            <a:r>
              <a:rPr lang="en-US" altLang="zh-CN" kern="0" dirty="0"/>
              <a:t>IV. </a:t>
            </a:r>
            <a:r>
              <a:rPr lang="en-US" altLang="zh-CN" sz="2200" b="1" i="0" dirty="0">
                <a:solidFill>
                  <a:srgbClr val="004D82"/>
                </a:solidFill>
                <a:effectLst/>
                <a:latin typeface="+mj-lt"/>
              </a:rPr>
              <a:t>Machine Learning &amp; Formal math </a:t>
            </a:r>
          </a:p>
          <a:p>
            <a:r>
              <a:rPr lang="en-US" altLang="zh-CN" sz="2000" b="0" kern="0" dirty="0"/>
              <a:t>Formal Mathematics for Machine Learning</a:t>
            </a:r>
            <a:br>
              <a:rPr lang="en-US" altLang="zh-CN" sz="2000" b="0" kern="0" dirty="0"/>
            </a:br>
            <a:endParaRPr lang="en-US" kern="0" dirty="0">
              <a:solidFill>
                <a:srgbClr val="004D82"/>
              </a:solidFill>
              <a:cs typeface="Arial" panose="020B0604020202020204"/>
            </a:endParaRPr>
          </a:p>
        </p:txBody>
      </p:sp>
      <p:sp>
        <p:nvSpPr>
          <p:cNvPr id="6" name="文本框 5">
            <a:extLst>
              <a:ext uri="{FF2B5EF4-FFF2-40B4-BE49-F238E27FC236}">
                <a16:creationId xmlns:a16="http://schemas.microsoft.com/office/drawing/2014/main" id="{AC9A8EE7-2283-AFA4-19DB-672FFBE6CC62}"/>
              </a:ext>
            </a:extLst>
          </p:cNvPr>
          <p:cNvSpPr txBox="1"/>
          <p:nvPr/>
        </p:nvSpPr>
        <p:spPr>
          <a:xfrm>
            <a:off x="746150" y="1631290"/>
            <a:ext cx="4798987" cy="2862322"/>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000" dirty="0">
                <a:solidFill>
                  <a:srgbClr val="004D82"/>
                </a:solidFill>
                <a:latin typeface="Arial" panose="020B0604020202020204"/>
                <a:cs typeface="Arial" panose="020B0604020202020204"/>
              </a:rPr>
              <a:t>Foundations and Rigor</a:t>
            </a:r>
          </a:p>
          <a:p>
            <a:pPr marL="342900" indent="-342900">
              <a:buFont typeface="Arial" panose="020B0604020202020204" pitchFamily="34" charset="0"/>
              <a:buChar char="•"/>
            </a:pPr>
            <a:endParaRPr kumimoji="1" lang="en-US" altLang="zh-CN" sz="2000" dirty="0">
              <a:solidFill>
                <a:srgbClr val="004D82"/>
              </a:solidFill>
              <a:latin typeface="Arial" panose="020B0604020202020204"/>
              <a:cs typeface="Arial" panose="020B0604020202020204"/>
            </a:endParaRPr>
          </a:p>
          <a:p>
            <a:pPr marL="342900" indent="-342900">
              <a:buFont typeface="Arial" panose="020B0604020202020204" pitchFamily="34" charset="0"/>
              <a:buChar char="•"/>
            </a:pPr>
            <a:r>
              <a:rPr kumimoji="1" lang="en-US" altLang="zh-CN" sz="2000" dirty="0">
                <a:solidFill>
                  <a:srgbClr val="004D82"/>
                </a:solidFill>
                <a:latin typeface="Arial" panose="020B0604020202020204"/>
                <a:cs typeface="Arial" panose="020B0604020202020204"/>
              </a:rPr>
              <a:t>Algorithm Analysis</a:t>
            </a:r>
          </a:p>
          <a:p>
            <a:pPr marL="342900" indent="-342900">
              <a:buFont typeface="Arial" panose="020B0604020202020204" pitchFamily="34" charset="0"/>
              <a:buChar char="•"/>
            </a:pPr>
            <a:endParaRPr kumimoji="1" lang="en-US" altLang="zh-CN" sz="2000" dirty="0">
              <a:solidFill>
                <a:srgbClr val="004D82"/>
              </a:solidFill>
              <a:latin typeface="Arial" panose="020B0604020202020204"/>
              <a:cs typeface="Arial" panose="020B0604020202020204"/>
            </a:endParaRPr>
          </a:p>
          <a:p>
            <a:pPr marL="342900" indent="-342900">
              <a:buFont typeface="Arial" panose="020B0604020202020204" pitchFamily="34" charset="0"/>
              <a:buChar char="•"/>
            </a:pPr>
            <a:r>
              <a:rPr kumimoji="1" lang="en-US" altLang="zh-CN" sz="2000" dirty="0">
                <a:solidFill>
                  <a:srgbClr val="004D82"/>
                </a:solidFill>
                <a:latin typeface="Arial" panose="020B0604020202020204"/>
                <a:cs typeface="Arial" panose="020B0604020202020204"/>
              </a:rPr>
              <a:t>Optimization Theory</a:t>
            </a:r>
          </a:p>
          <a:p>
            <a:pPr marL="342900" indent="-342900">
              <a:buFont typeface="Arial" panose="020B0604020202020204" pitchFamily="34" charset="0"/>
              <a:buChar char="•"/>
            </a:pPr>
            <a:endParaRPr kumimoji="1" lang="en-US" altLang="zh-CN" sz="2000" dirty="0">
              <a:solidFill>
                <a:srgbClr val="004D82"/>
              </a:solidFill>
              <a:latin typeface="Arial" panose="020B0604020202020204"/>
              <a:cs typeface="Arial" panose="020B0604020202020204"/>
            </a:endParaRPr>
          </a:p>
          <a:p>
            <a:pPr marL="342900" indent="-342900">
              <a:buFont typeface="Arial" panose="020B0604020202020204" pitchFamily="34" charset="0"/>
              <a:buChar char="•"/>
            </a:pPr>
            <a:r>
              <a:rPr kumimoji="1" lang="en-US" altLang="zh-CN" sz="2000" dirty="0">
                <a:solidFill>
                  <a:srgbClr val="004D82"/>
                </a:solidFill>
                <a:latin typeface="Arial" panose="020B0604020202020204"/>
                <a:cs typeface="Arial" panose="020B0604020202020204"/>
              </a:rPr>
              <a:t>Probability and Statistics</a:t>
            </a:r>
          </a:p>
          <a:p>
            <a:pPr marL="342900" indent="-342900">
              <a:buFont typeface="Arial" panose="020B0604020202020204" pitchFamily="34" charset="0"/>
              <a:buChar char="•"/>
            </a:pPr>
            <a:endParaRPr kumimoji="1" lang="en-US" altLang="zh-CN" sz="2000" dirty="0">
              <a:solidFill>
                <a:srgbClr val="004D82"/>
              </a:solidFill>
              <a:latin typeface="Arial" panose="020B0604020202020204"/>
              <a:cs typeface="Arial" panose="020B0604020202020204"/>
            </a:endParaRPr>
          </a:p>
          <a:p>
            <a:pPr marL="342900" indent="-342900">
              <a:buFont typeface="Arial" panose="020B0604020202020204" pitchFamily="34" charset="0"/>
              <a:buChar char="•"/>
            </a:pPr>
            <a:r>
              <a:rPr kumimoji="1" lang="en-US" altLang="zh-CN" sz="2000" dirty="0">
                <a:solidFill>
                  <a:srgbClr val="004D82"/>
                </a:solidFill>
                <a:latin typeface="Arial" panose="020B0604020202020204"/>
                <a:cs typeface="Arial" panose="020B0604020202020204"/>
              </a:rPr>
              <a:t>Linear Algebra</a:t>
            </a:r>
            <a:endParaRPr kumimoji="1" lang="zh-CN" altLang="en-US" sz="2000" dirty="0">
              <a:solidFill>
                <a:srgbClr val="004D82"/>
              </a:solidFill>
              <a:latin typeface="Arial" panose="020B0604020202020204"/>
              <a:cs typeface="Arial" panose="020B0604020202020204"/>
            </a:endParaRPr>
          </a:p>
        </p:txBody>
      </p:sp>
      <p:pic>
        <p:nvPicPr>
          <p:cNvPr id="7" name="Picture 2" descr="Probability for machine learning. How is probability used in machine… | by  Ajay Halthor | Towards Data Science">
            <a:extLst>
              <a:ext uri="{FF2B5EF4-FFF2-40B4-BE49-F238E27FC236}">
                <a16:creationId xmlns:a16="http://schemas.microsoft.com/office/drawing/2014/main" id="{77B2C509-9AA2-AB4D-DC53-06999E642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2087" y="1520234"/>
            <a:ext cx="4847525" cy="33393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9694863" y="152400"/>
            <a:ext cx="1341437" cy="246063"/>
          </a:xfrm>
        </p:spPr>
        <p:txBody>
          <a:bodyPr wrap="none" anchor="t">
            <a:normAutofit/>
          </a:bodyPr>
          <a:lstStyle/>
          <a:p>
            <a:pPr>
              <a:defRPr/>
            </a:pPr>
            <a:fld id="{AD9BDF69-57E8-4E17-8F66-C85A4E32BB72}" type="slidenum">
              <a:rPr lang="it-IT" altLang="en-US" smtClean="0"/>
              <a:t>11</a:t>
            </a:fld>
            <a:endParaRPr lang="it-IT" altLang="en-US"/>
          </a:p>
        </p:txBody>
      </p:sp>
      <p:sp>
        <p:nvSpPr>
          <p:cNvPr id="8" name="Title 1"/>
          <p:cNvSpPr txBox="1"/>
          <p:nvPr/>
        </p:nvSpPr>
        <p:spPr bwMode="auto">
          <a:xfrm>
            <a:off x="952508" y="5878"/>
            <a:ext cx="72088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panose="020B0604020202020204" pitchFamily="34" charset="0"/>
              </a:defRPr>
            </a:lvl2pPr>
            <a:lvl3pPr algn="l" rtl="0" eaLnBrk="0" fontAlgn="base" hangingPunct="0">
              <a:spcBef>
                <a:spcPct val="0"/>
              </a:spcBef>
              <a:spcAft>
                <a:spcPct val="0"/>
              </a:spcAft>
              <a:defRPr sz="2200" b="1">
                <a:solidFill>
                  <a:srgbClr val="003F6E"/>
                </a:solidFill>
                <a:latin typeface="Arial" panose="020B0604020202020204" pitchFamily="34" charset="0"/>
              </a:defRPr>
            </a:lvl3pPr>
            <a:lvl4pPr algn="l" rtl="0" eaLnBrk="0" fontAlgn="base" hangingPunct="0">
              <a:spcBef>
                <a:spcPct val="0"/>
              </a:spcBef>
              <a:spcAft>
                <a:spcPct val="0"/>
              </a:spcAft>
              <a:defRPr sz="2200" b="1">
                <a:solidFill>
                  <a:srgbClr val="003F6E"/>
                </a:solidFill>
                <a:latin typeface="Arial" panose="020B0604020202020204" pitchFamily="34" charset="0"/>
              </a:defRPr>
            </a:lvl4pPr>
            <a:lvl5pPr algn="l" rtl="0" eaLnBrk="0" fontAlgn="base" hangingPunct="0">
              <a:spcBef>
                <a:spcPct val="0"/>
              </a:spcBef>
              <a:spcAft>
                <a:spcPct val="0"/>
              </a:spcAft>
              <a:defRPr sz="2200" b="1">
                <a:solidFill>
                  <a:srgbClr val="003F6E"/>
                </a:solidFill>
                <a:latin typeface="Arial" panose="020B0604020202020204" pitchFamily="34" charset="0"/>
              </a:defRPr>
            </a:lvl5pPr>
            <a:lvl6pPr marL="457200" algn="l" rtl="0" eaLnBrk="0" fontAlgn="base" hangingPunct="0">
              <a:spcBef>
                <a:spcPct val="0"/>
              </a:spcBef>
              <a:spcAft>
                <a:spcPct val="0"/>
              </a:spcAft>
              <a:defRPr sz="2200" b="1">
                <a:solidFill>
                  <a:srgbClr val="003F6E"/>
                </a:solidFill>
                <a:latin typeface="Arial" panose="020B0604020202020204" pitchFamily="34" charset="0"/>
              </a:defRPr>
            </a:lvl6pPr>
            <a:lvl7pPr marL="914400" algn="l" rtl="0" eaLnBrk="0" fontAlgn="base" hangingPunct="0">
              <a:spcBef>
                <a:spcPct val="0"/>
              </a:spcBef>
              <a:spcAft>
                <a:spcPct val="0"/>
              </a:spcAft>
              <a:defRPr sz="2200" b="1">
                <a:solidFill>
                  <a:srgbClr val="003F6E"/>
                </a:solidFill>
                <a:latin typeface="Arial" panose="020B0604020202020204" pitchFamily="34" charset="0"/>
              </a:defRPr>
            </a:lvl7pPr>
            <a:lvl8pPr marL="1371600" algn="l" rtl="0" eaLnBrk="0" fontAlgn="base" hangingPunct="0">
              <a:spcBef>
                <a:spcPct val="0"/>
              </a:spcBef>
              <a:spcAft>
                <a:spcPct val="0"/>
              </a:spcAft>
              <a:defRPr sz="2200" b="1">
                <a:solidFill>
                  <a:srgbClr val="003F6E"/>
                </a:solidFill>
                <a:latin typeface="Arial" panose="020B0604020202020204" pitchFamily="34" charset="0"/>
              </a:defRPr>
            </a:lvl8pPr>
            <a:lvl9pPr marL="1828800" algn="l" rtl="0" eaLnBrk="0" fontAlgn="base" hangingPunct="0">
              <a:spcBef>
                <a:spcPct val="0"/>
              </a:spcBef>
              <a:spcAft>
                <a:spcPct val="0"/>
              </a:spcAft>
              <a:defRPr sz="2200" b="1">
                <a:solidFill>
                  <a:srgbClr val="003F6E"/>
                </a:solidFill>
                <a:latin typeface="Arial" panose="020B0604020202020204" pitchFamily="34" charset="0"/>
              </a:defRPr>
            </a:lvl9pPr>
          </a:lstStyle>
          <a:p>
            <a:r>
              <a:rPr lang="en-US" altLang="zh-CN" kern="0" dirty="0"/>
              <a:t>IV. </a:t>
            </a:r>
            <a:r>
              <a:rPr lang="en-US" altLang="zh-CN" sz="2200" b="1" i="0" dirty="0">
                <a:solidFill>
                  <a:srgbClr val="004D82"/>
                </a:solidFill>
                <a:effectLst/>
                <a:latin typeface="+mj-lt"/>
              </a:rPr>
              <a:t>Machine Learning &amp; Formal math </a:t>
            </a:r>
          </a:p>
          <a:p>
            <a:r>
              <a:rPr lang="en-US" altLang="zh-CN" sz="2000" b="0" kern="0" dirty="0"/>
              <a:t>Machine Learning for Formal Mathematics</a:t>
            </a:r>
            <a:br>
              <a:rPr lang="en-US" altLang="zh-CN" sz="2000" b="0" kern="0" dirty="0"/>
            </a:br>
            <a:endParaRPr lang="en-US" kern="0" dirty="0">
              <a:solidFill>
                <a:srgbClr val="004D82"/>
              </a:solidFill>
              <a:cs typeface="Arial" panose="020B0604020202020204"/>
            </a:endParaRPr>
          </a:p>
        </p:txBody>
      </p:sp>
      <p:sp>
        <p:nvSpPr>
          <p:cNvPr id="6" name="文本框 5">
            <a:extLst>
              <a:ext uri="{FF2B5EF4-FFF2-40B4-BE49-F238E27FC236}">
                <a16:creationId xmlns:a16="http://schemas.microsoft.com/office/drawing/2014/main" id="{4520D852-6CE1-0DD0-CBC1-6A49515E6A4F}"/>
              </a:ext>
            </a:extLst>
          </p:cNvPr>
          <p:cNvSpPr txBox="1"/>
          <p:nvPr/>
        </p:nvSpPr>
        <p:spPr>
          <a:xfrm>
            <a:off x="746150" y="1631290"/>
            <a:ext cx="4798987" cy="3477875"/>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000" dirty="0">
                <a:solidFill>
                  <a:srgbClr val="004D82"/>
                </a:solidFill>
                <a:latin typeface="Arial" panose="020B0604020202020204"/>
                <a:cs typeface="Arial" panose="020B0604020202020204"/>
              </a:rPr>
              <a:t>Automated Theorem Proving</a:t>
            </a:r>
          </a:p>
          <a:p>
            <a:pPr marL="342900" indent="-342900">
              <a:buFont typeface="Arial" panose="020B0604020202020204" pitchFamily="34" charset="0"/>
              <a:buChar char="•"/>
            </a:pPr>
            <a:endParaRPr kumimoji="1" lang="en-US" altLang="zh-CN" sz="2000" dirty="0">
              <a:solidFill>
                <a:srgbClr val="004D82"/>
              </a:solidFill>
              <a:latin typeface="Arial" panose="020B0604020202020204"/>
              <a:cs typeface="Arial" panose="020B0604020202020204"/>
            </a:endParaRPr>
          </a:p>
          <a:p>
            <a:pPr marL="342900" indent="-342900">
              <a:buFont typeface="Arial" panose="020B0604020202020204" pitchFamily="34" charset="0"/>
              <a:buChar char="•"/>
            </a:pPr>
            <a:r>
              <a:rPr kumimoji="1" lang="en-US" altLang="zh-CN" sz="2000" dirty="0">
                <a:solidFill>
                  <a:srgbClr val="004D82"/>
                </a:solidFill>
                <a:latin typeface="Arial" panose="020B0604020202020204"/>
                <a:cs typeface="Arial" panose="020B0604020202020204"/>
              </a:rPr>
              <a:t>Pattern Recognition in Mathematics</a:t>
            </a:r>
          </a:p>
          <a:p>
            <a:pPr marL="342900" indent="-342900">
              <a:buFont typeface="Arial" panose="020B0604020202020204" pitchFamily="34" charset="0"/>
              <a:buChar char="•"/>
            </a:pPr>
            <a:endParaRPr kumimoji="1" lang="en-US" altLang="zh-CN" sz="2000" dirty="0">
              <a:solidFill>
                <a:srgbClr val="004D82"/>
              </a:solidFill>
              <a:latin typeface="Arial" panose="020B0604020202020204"/>
              <a:cs typeface="Arial" panose="020B0604020202020204"/>
            </a:endParaRPr>
          </a:p>
          <a:p>
            <a:pPr marL="342900" indent="-342900">
              <a:buFont typeface="Arial" panose="020B0604020202020204" pitchFamily="34" charset="0"/>
              <a:buChar char="•"/>
            </a:pPr>
            <a:r>
              <a:rPr kumimoji="1" lang="en-US" altLang="zh-CN" sz="2000" dirty="0">
                <a:solidFill>
                  <a:srgbClr val="004D82"/>
                </a:solidFill>
                <a:latin typeface="Arial" panose="020B0604020202020204"/>
                <a:cs typeface="Arial" panose="020B0604020202020204"/>
              </a:rPr>
              <a:t>Assisting Mathematical Problem Solving</a:t>
            </a:r>
          </a:p>
          <a:p>
            <a:pPr marL="342900" indent="-342900">
              <a:buFont typeface="Arial" panose="020B0604020202020204" pitchFamily="34" charset="0"/>
              <a:buChar char="•"/>
            </a:pPr>
            <a:endParaRPr kumimoji="1" lang="en-US" altLang="zh-CN" sz="2000" dirty="0">
              <a:solidFill>
                <a:srgbClr val="004D82"/>
              </a:solidFill>
              <a:latin typeface="Arial" panose="020B0604020202020204"/>
              <a:cs typeface="Arial" panose="020B0604020202020204"/>
            </a:endParaRPr>
          </a:p>
          <a:p>
            <a:pPr marL="342900" indent="-342900">
              <a:buFont typeface="Arial" panose="020B0604020202020204" pitchFamily="34" charset="0"/>
              <a:buChar char="•"/>
            </a:pPr>
            <a:r>
              <a:rPr kumimoji="1" lang="en-US" altLang="zh-CN" sz="2000" dirty="0">
                <a:solidFill>
                  <a:srgbClr val="004D82"/>
                </a:solidFill>
                <a:latin typeface="Arial" panose="020B0604020202020204"/>
                <a:cs typeface="Arial" panose="020B0604020202020204"/>
              </a:rPr>
              <a:t>Symbolic Mathematics and Algebraic Manipulation</a:t>
            </a:r>
          </a:p>
          <a:p>
            <a:pPr marL="342900" indent="-342900">
              <a:buFont typeface="Arial" panose="020B0604020202020204" pitchFamily="34" charset="0"/>
              <a:buChar char="•"/>
            </a:pPr>
            <a:endParaRPr kumimoji="1" lang="en-US" altLang="zh-CN" sz="2000" dirty="0">
              <a:solidFill>
                <a:srgbClr val="004D82"/>
              </a:solidFill>
              <a:latin typeface="Arial" panose="020B0604020202020204"/>
              <a:cs typeface="Arial" panose="020B0604020202020204"/>
            </a:endParaRPr>
          </a:p>
          <a:p>
            <a:pPr marL="342900" indent="-342900">
              <a:buFont typeface="Arial" panose="020B0604020202020204" pitchFamily="34" charset="0"/>
              <a:buChar char="•"/>
            </a:pPr>
            <a:r>
              <a:rPr kumimoji="1" lang="en-US" altLang="zh-CN" sz="2000" dirty="0">
                <a:solidFill>
                  <a:srgbClr val="004D82"/>
                </a:solidFill>
                <a:latin typeface="Arial" panose="020B0604020202020204"/>
                <a:cs typeface="Arial" panose="020B0604020202020204"/>
              </a:rPr>
              <a:t>Data-Driven Discoveries</a:t>
            </a:r>
            <a:endParaRPr kumimoji="1" lang="zh-CN" altLang="en-US" sz="2000" dirty="0">
              <a:solidFill>
                <a:srgbClr val="004D82"/>
              </a:solidFill>
              <a:latin typeface="Arial" panose="020B0604020202020204"/>
              <a:cs typeface="Arial" panose="020B0604020202020204"/>
            </a:endParaRPr>
          </a:p>
        </p:txBody>
      </p:sp>
      <p:pic>
        <p:nvPicPr>
          <p:cNvPr id="2054" name="Picture 6" descr="LeanDojo, A Breakthrough in Theorem Proving with Large Language Models  (LLMs)">
            <a:extLst>
              <a:ext uri="{FF2B5EF4-FFF2-40B4-BE49-F238E27FC236}">
                <a16:creationId xmlns:a16="http://schemas.microsoft.com/office/drawing/2014/main" id="{83D8AF55-76E7-EFC6-3D3D-C1739C829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080" y="2147959"/>
            <a:ext cx="4533501" cy="2444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073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9694863" y="152400"/>
            <a:ext cx="1341437" cy="246063"/>
          </a:xfrm>
        </p:spPr>
        <p:txBody>
          <a:bodyPr wrap="none" anchor="t">
            <a:normAutofit/>
          </a:bodyPr>
          <a:lstStyle/>
          <a:p>
            <a:pPr>
              <a:defRPr/>
            </a:pPr>
            <a:fld id="{AD9BDF69-57E8-4E17-8F66-C85A4E32BB72}" type="slidenum">
              <a:rPr lang="it-IT" altLang="en-US" smtClean="0"/>
              <a:t>12</a:t>
            </a:fld>
            <a:endParaRPr lang="it-IT" altLang="en-US"/>
          </a:p>
        </p:txBody>
      </p:sp>
      <p:sp>
        <p:nvSpPr>
          <p:cNvPr id="8" name="Title 1"/>
          <p:cNvSpPr txBox="1"/>
          <p:nvPr/>
        </p:nvSpPr>
        <p:spPr bwMode="auto">
          <a:xfrm>
            <a:off x="952508" y="5878"/>
            <a:ext cx="72088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panose="020B0604020202020204" pitchFamily="34" charset="0"/>
              </a:defRPr>
            </a:lvl2pPr>
            <a:lvl3pPr algn="l" rtl="0" eaLnBrk="0" fontAlgn="base" hangingPunct="0">
              <a:spcBef>
                <a:spcPct val="0"/>
              </a:spcBef>
              <a:spcAft>
                <a:spcPct val="0"/>
              </a:spcAft>
              <a:defRPr sz="2200" b="1">
                <a:solidFill>
                  <a:srgbClr val="003F6E"/>
                </a:solidFill>
                <a:latin typeface="Arial" panose="020B0604020202020204" pitchFamily="34" charset="0"/>
              </a:defRPr>
            </a:lvl3pPr>
            <a:lvl4pPr algn="l" rtl="0" eaLnBrk="0" fontAlgn="base" hangingPunct="0">
              <a:spcBef>
                <a:spcPct val="0"/>
              </a:spcBef>
              <a:spcAft>
                <a:spcPct val="0"/>
              </a:spcAft>
              <a:defRPr sz="2200" b="1">
                <a:solidFill>
                  <a:srgbClr val="003F6E"/>
                </a:solidFill>
                <a:latin typeface="Arial" panose="020B0604020202020204" pitchFamily="34" charset="0"/>
              </a:defRPr>
            </a:lvl4pPr>
            <a:lvl5pPr algn="l" rtl="0" eaLnBrk="0" fontAlgn="base" hangingPunct="0">
              <a:spcBef>
                <a:spcPct val="0"/>
              </a:spcBef>
              <a:spcAft>
                <a:spcPct val="0"/>
              </a:spcAft>
              <a:defRPr sz="2200" b="1">
                <a:solidFill>
                  <a:srgbClr val="003F6E"/>
                </a:solidFill>
                <a:latin typeface="Arial" panose="020B0604020202020204" pitchFamily="34" charset="0"/>
              </a:defRPr>
            </a:lvl5pPr>
            <a:lvl6pPr marL="457200" algn="l" rtl="0" eaLnBrk="0" fontAlgn="base" hangingPunct="0">
              <a:spcBef>
                <a:spcPct val="0"/>
              </a:spcBef>
              <a:spcAft>
                <a:spcPct val="0"/>
              </a:spcAft>
              <a:defRPr sz="2200" b="1">
                <a:solidFill>
                  <a:srgbClr val="003F6E"/>
                </a:solidFill>
                <a:latin typeface="Arial" panose="020B0604020202020204" pitchFamily="34" charset="0"/>
              </a:defRPr>
            </a:lvl6pPr>
            <a:lvl7pPr marL="914400" algn="l" rtl="0" eaLnBrk="0" fontAlgn="base" hangingPunct="0">
              <a:spcBef>
                <a:spcPct val="0"/>
              </a:spcBef>
              <a:spcAft>
                <a:spcPct val="0"/>
              </a:spcAft>
              <a:defRPr sz="2200" b="1">
                <a:solidFill>
                  <a:srgbClr val="003F6E"/>
                </a:solidFill>
                <a:latin typeface="Arial" panose="020B0604020202020204" pitchFamily="34" charset="0"/>
              </a:defRPr>
            </a:lvl7pPr>
            <a:lvl8pPr marL="1371600" algn="l" rtl="0" eaLnBrk="0" fontAlgn="base" hangingPunct="0">
              <a:spcBef>
                <a:spcPct val="0"/>
              </a:spcBef>
              <a:spcAft>
                <a:spcPct val="0"/>
              </a:spcAft>
              <a:defRPr sz="2200" b="1">
                <a:solidFill>
                  <a:srgbClr val="003F6E"/>
                </a:solidFill>
                <a:latin typeface="Arial" panose="020B0604020202020204" pitchFamily="34" charset="0"/>
              </a:defRPr>
            </a:lvl8pPr>
            <a:lvl9pPr marL="1828800" algn="l" rtl="0" eaLnBrk="0" fontAlgn="base" hangingPunct="0">
              <a:spcBef>
                <a:spcPct val="0"/>
              </a:spcBef>
              <a:spcAft>
                <a:spcPct val="0"/>
              </a:spcAft>
              <a:defRPr sz="2200" b="1">
                <a:solidFill>
                  <a:srgbClr val="003F6E"/>
                </a:solidFill>
                <a:latin typeface="Arial" panose="020B0604020202020204" pitchFamily="34" charset="0"/>
              </a:defRPr>
            </a:lvl9pPr>
          </a:lstStyle>
          <a:p>
            <a:r>
              <a:rPr lang="en-US" altLang="zh-CN" kern="0" dirty="0"/>
              <a:t>IV. </a:t>
            </a:r>
            <a:r>
              <a:rPr lang="en-US" altLang="zh-CN" sz="2200" b="1" i="0" dirty="0">
                <a:solidFill>
                  <a:srgbClr val="004D82"/>
                </a:solidFill>
                <a:effectLst/>
                <a:latin typeface="+mj-lt"/>
              </a:rPr>
              <a:t>Machine Learning &amp; Formal math </a:t>
            </a:r>
          </a:p>
          <a:p>
            <a:r>
              <a:rPr lang="en-US" altLang="zh-CN" sz="2000" b="0" kern="0" dirty="0" err="1"/>
              <a:t>LeanDojo</a:t>
            </a:r>
            <a:br>
              <a:rPr lang="en-US" altLang="zh-CN" sz="2000" b="0" kern="0" dirty="0"/>
            </a:br>
            <a:endParaRPr lang="en-US" kern="0" dirty="0">
              <a:solidFill>
                <a:srgbClr val="004D82"/>
              </a:solidFill>
              <a:cs typeface="Arial" panose="020B0604020202020204"/>
            </a:endParaRPr>
          </a:p>
        </p:txBody>
      </p:sp>
      <p:pic>
        <p:nvPicPr>
          <p:cNvPr id="3" name="图片 2">
            <a:extLst>
              <a:ext uri="{FF2B5EF4-FFF2-40B4-BE49-F238E27FC236}">
                <a16:creationId xmlns:a16="http://schemas.microsoft.com/office/drawing/2014/main" id="{977435CC-E97D-9E33-1518-7885824AA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659" y="1138034"/>
            <a:ext cx="7274018" cy="3682682"/>
          </a:xfrm>
          <a:prstGeom prst="rect">
            <a:avLst/>
          </a:prstGeom>
        </p:spPr>
      </p:pic>
      <p:sp>
        <p:nvSpPr>
          <p:cNvPr id="5" name="文本框 4">
            <a:extLst>
              <a:ext uri="{FF2B5EF4-FFF2-40B4-BE49-F238E27FC236}">
                <a16:creationId xmlns:a16="http://schemas.microsoft.com/office/drawing/2014/main" id="{121D74FD-8510-6D9E-F0C8-B519819BDECE}"/>
              </a:ext>
            </a:extLst>
          </p:cNvPr>
          <p:cNvSpPr txBox="1"/>
          <p:nvPr/>
        </p:nvSpPr>
        <p:spPr>
          <a:xfrm>
            <a:off x="1324051" y="5171846"/>
            <a:ext cx="8046720" cy="1015663"/>
          </a:xfrm>
          <a:prstGeom prst="rect">
            <a:avLst/>
          </a:prstGeom>
          <a:noFill/>
        </p:spPr>
        <p:txBody>
          <a:bodyPr wrap="square" rtlCol="0">
            <a:spAutoFit/>
          </a:bodyPr>
          <a:lstStyle/>
          <a:p>
            <a:r>
              <a:rPr kumimoji="1" lang="en-US" altLang="zh-CN" sz="2000" dirty="0" err="1">
                <a:solidFill>
                  <a:srgbClr val="004D82"/>
                </a:solidFill>
                <a:latin typeface="Arial" panose="020B0604020202020204"/>
                <a:cs typeface="Arial" panose="020B0604020202020204"/>
              </a:rPr>
              <a:t>LeanDojo</a:t>
            </a:r>
            <a:r>
              <a:rPr kumimoji="1" lang="en-US" altLang="zh-CN" sz="2000" dirty="0">
                <a:solidFill>
                  <a:srgbClr val="004D82"/>
                </a:solidFill>
                <a:latin typeface="Arial" panose="020B0604020202020204"/>
                <a:cs typeface="Arial" panose="020B0604020202020204"/>
              </a:rPr>
              <a:t> extracts proofs in Lean into datasets for </a:t>
            </a:r>
            <a:r>
              <a:rPr kumimoji="1" lang="en-US" altLang="zh-CN" sz="2000" dirty="0">
                <a:solidFill>
                  <a:srgbClr val="FF0000"/>
                </a:solidFill>
                <a:latin typeface="Arial" panose="020B0604020202020204"/>
                <a:cs typeface="Arial" panose="020B0604020202020204"/>
              </a:rPr>
              <a:t>training machine learning </a:t>
            </a:r>
            <a:r>
              <a:rPr kumimoji="1" lang="en-US" altLang="zh-CN" sz="2000" dirty="0" err="1">
                <a:solidFill>
                  <a:srgbClr val="FF0000"/>
                </a:solidFill>
                <a:latin typeface="Arial" panose="020B0604020202020204"/>
                <a:cs typeface="Arial" panose="020B0604020202020204"/>
              </a:rPr>
              <a:t>models</a:t>
            </a:r>
            <a:r>
              <a:rPr kumimoji="1" lang="en-US" altLang="zh-CN" sz="2000" dirty="0" err="1">
                <a:solidFill>
                  <a:srgbClr val="004D82"/>
                </a:solidFill>
                <a:latin typeface="Arial" panose="020B0604020202020204"/>
                <a:cs typeface="Arial" panose="020B0604020202020204"/>
              </a:rPr>
              <a:t>.It</a:t>
            </a:r>
            <a:r>
              <a:rPr kumimoji="1" lang="en-US" altLang="zh-CN" sz="2000" dirty="0">
                <a:solidFill>
                  <a:srgbClr val="004D82"/>
                </a:solidFill>
                <a:latin typeface="Arial" panose="020B0604020202020204"/>
                <a:cs typeface="Arial" panose="020B0604020202020204"/>
              </a:rPr>
              <a:t> also enables the trained model to prove theorems by interacting with Lean’s proof environment.</a:t>
            </a:r>
            <a:endParaRPr kumimoji="1" lang="zh-CN" altLang="en-US" sz="2000" dirty="0">
              <a:solidFill>
                <a:srgbClr val="004D82"/>
              </a:solidFill>
              <a:latin typeface="Arial" panose="020B0604020202020204"/>
              <a:cs typeface="Arial" panose="020B0604020202020204"/>
            </a:endParaRPr>
          </a:p>
        </p:txBody>
      </p:sp>
    </p:spTree>
    <p:extLst>
      <p:ext uri="{BB962C8B-B14F-4D97-AF65-F5344CB8AC3E}">
        <p14:creationId xmlns:p14="http://schemas.microsoft.com/office/powerpoint/2010/main" val="405877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9694863" y="152400"/>
            <a:ext cx="1341437" cy="246063"/>
          </a:xfrm>
        </p:spPr>
        <p:txBody>
          <a:bodyPr wrap="none" anchor="t">
            <a:normAutofit/>
          </a:bodyPr>
          <a:lstStyle/>
          <a:p>
            <a:pPr>
              <a:defRPr/>
            </a:pPr>
            <a:fld id="{AD9BDF69-57E8-4E17-8F66-C85A4E32BB72}" type="slidenum">
              <a:rPr lang="it-IT" altLang="en-US" smtClean="0"/>
              <a:t>13</a:t>
            </a:fld>
            <a:endParaRPr lang="it-IT" altLang="en-US"/>
          </a:p>
        </p:txBody>
      </p:sp>
      <p:sp>
        <p:nvSpPr>
          <p:cNvPr id="8" name="Title 1"/>
          <p:cNvSpPr txBox="1"/>
          <p:nvPr/>
        </p:nvSpPr>
        <p:spPr bwMode="auto">
          <a:xfrm>
            <a:off x="952508" y="5878"/>
            <a:ext cx="72088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panose="020B0604020202020204" pitchFamily="34" charset="0"/>
              </a:defRPr>
            </a:lvl2pPr>
            <a:lvl3pPr algn="l" rtl="0" eaLnBrk="0" fontAlgn="base" hangingPunct="0">
              <a:spcBef>
                <a:spcPct val="0"/>
              </a:spcBef>
              <a:spcAft>
                <a:spcPct val="0"/>
              </a:spcAft>
              <a:defRPr sz="2200" b="1">
                <a:solidFill>
                  <a:srgbClr val="003F6E"/>
                </a:solidFill>
                <a:latin typeface="Arial" panose="020B0604020202020204" pitchFamily="34" charset="0"/>
              </a:defRPr>
            </a:lvl3pPr>
            <a:lvl4pPr algn="l" rtl="0" eaLnBrk="0" fontAlgn="base" hangingPunct="0">
              <a:spcBef>
                <a:spcPct val="0"/>
              </a:spcBef>
              <a:spcAft>
                <a:spcPct val="0"/>
              </a:spcAft>
              <a:defRPr sz="2200" b="1">
                <a:solidFill>
                  <a:srgbClr val="003F6E"/>
                </a:solidFill>
                <a:latin typeface="Arial" panose="020B0604020202020204" pitchFamily="34" charset="0"/>
              </a:defRPr>
            </a:lvl4pPr>
            <a:lvl5pPr algn="l" rtl="0" eaLnBrk="0" fontAlgn="base" hangingPunct="0">
              <a:spcBef>
                <a:spcPct val="0"/>
              </a:spcBef>
              <a:spcAft>
                <a:spcPct val="0"/>
              </a:spcAft>
              <a:defRPr sz="2200" b="1">
                <a:solidFill>
                  <a:srgbClr val="003F6E"/>
                </a:solidFill>
                <a:latin typeface="Arial" panose="020B0604020202020204" pitchFamily="34" charset="0"/>
              </a:defRPr>
            </a:lvl5pPr>
            <a:lvl6pPr marL="457200" algn="l" rtl="0" eaLnBrk="0" fontAlgn="base" hangingPunct="0">
              <a:spcBef>
                <a:spcPct val="0"/>
              </a:spcBef>
              <a:spcAft>
                <a:spcPct val="0"/>
              </a:spcAft>
              <a:defRPr sz="2200" b="1">
                <a:solidFill>
                  <a:srgbClr val="003F6E"/>
                </a:solidFill>
                <a:latin typeface="Arial" panose="020B0604020202020204" pitchFamily="34" charset="0"/>
              </a:defRPr>
            </a:lvl6pPr>
            <a:lvl7pPr marL="914400" algn="l" rtl="0" eaLnBrk="0" fontAlgn="base" hangingPunct="0">
              <a:spcBef>
                <a:spcPct val="0"/>
              </a:spcBef>
              <a:spcAft>
                <a:spcPct val="0"/>
              </a:spcAft>
              <a:defRPr sz="2200" b="1">
                <a:solidFill>
                  <a:srgbClr val="003F6E"/>
                </a:solidFill>
                <a:latin typeface="Arial" panose="020B0604020202020204" pitchFamily="34" charset="0"/>
              </a:defRPr>
            </a:lvl7pPr>
            <a:lvl8pPr marL="1371600" algn="l" rtl="0" eaLnBrk="0" fontAlgn="base" hangingPunct="0">
              <a:spcBef>
                <a:spcPct val="0"/>
              </a:spcBef>
              <a:spcAft>
                <a:spcPct val="0"/>
              </a:spcAft>
              <a:defRPr sz="2200" b="1">
                <a:solidFill>
                  <a:srgbClr val="003F6E"/>
                </a:solidFill>
                <a:latin typeface="Arial" panose="020B0604020202020204" pitchFamily="34" charset="0"/>
              </a:defRPr>
            </a:lvl8pPr>
            <a:lvl9pPr marL="1828800" algn="l" rtl="0" eaLnBrk="0" fontAlgn="base" hangingPunct="0">
              <a:spcBef>
                <a:spcPct val="0"/>
              </a:spcBef>
              <a:spcAft>
                <a:spcPct val="0"/>
              </a:spcAft>
              <a:defRPr sz="2200" b="1">
                <a:solidFill>
                  <a:srgbClr val="003F6E"/>
                </a:solidFill>
                <a:latin typeface="Arial" panose="020B0604020202020204" pitchFamily="34" charset="0"/>
              </a:defRPr>
            </a:lvl9pPr>
          </a:lstStyle>
          <a:p>
            <a:r>
              <a:rPr lang="en-US" altLang="zh-CN" kern="0" dirty="0"/>
              <a:t>V. </a:t>
            </a:r>
            <a:r>
              <a:rPr lang="en-US" altLang="zh-CN" sz="2200" b="1" i="0" dirty="0">
                <a:solidFill>
                  <a:srgbClr val="004D82"/>
                </a:solidFill>
                <a:effectLst/>
                <a:latin typeface="+mj-lt"/>
              </a:rPr>
              <a:t>Conclusion</a:t>
            </a:r>
          </a:p>
          <a:p>
            <a:r>
              <a:rPr lang="en-US" altLang="zh-CN" sz="2000" b="0" kern="0" dirty="0"/>
              <a:t>Advantages and disadvantages of the lean language</a:t>
            </a:r>
            <a:br>
              <a:rPr lang="en-US" altLang="zh-CN" sz="2000" b="0" kern="0" dirty="0"/>
            </a:br>
            <a:endParaRPr lang="en-US" kern="0" dirty="0">
              <a:solidFill>
                <a:srgbClr val="004D82"/>
              </a:solidFill>
              <a:cs typeface="Arial" panose="020B0604020202020204"/>
            </a:endParaRPr>
          </a:p>
        </p:txBody>
      </p:sp>
      <p:sp>
        <p:nvSpPr>
          <p:cNvPr id="20" name="CasellaDiTesto 19"/>
          <p:cNvSpPr txBox="1"/>
          <p:nvPr/>
        </p:nvSpPr>
        <p:spPr>
          <a:xfrm>
            <a:off x="271714" y="1165778"/>
            <a:ext cx="238690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it-IT" b="1" dirty="0">
                <a:solidFill>
                  <a:srgbClr val="004D82"/>
                </a:solidFill>
                <a:latin typeface="Arial" panose="020B0604020202020204"/>
                <a:cs typeface="Arial" panose="020B0604020202020204"/>
              </a:rPr>
              <a:t>Advantages</a:t>
            </a:r>
            <a:endParaRPr lang="it-IT" b="1" dirty="0">
              <a:solidFill>
                <a:srgbClr val="004D82"/>
              </a:solidFill>
            </a:endParaRPr>
          </a:p>
        </p:txBody>
      </p:sp>
      <p:sp>
        <p:nvSpPr>
          <p:cNvPr id="2" name="文本框 1"/>
          <p:cNvSpPr txBox="1"/>
          <p:nvPr/>
        </p:nvSpPr>
        <p:spPr>
          <a:xfrm>
            <a:off x="5992576" y="2092198"/>
            <a:ext cx="4337538" cy="3785652"/>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000" dirty="0">
                <a:solidFill>
                  <a:srgbClr val="004D82"/>
                </a:solidFill>
                <a:latin typeface="Arial" panose="020B0604020202020204"/>
                <a:cs typeface="Arial" panose="020B0604020202020204"/>
              </a:rPr>
              <a:t>LEAN 4 has a relatively steep learning curve and takes some time and effort to master</a:t>
            </a:r>
          </a:p>
          <a:p>
            <a:pPr marL="342900" indent="-342900">
              <a:buFont typeface="Arial" panose="020B0604020202020204" pitchFamily="34" charset="0"/>
              <a:buChar char="•"/>
            </a:pPr>
            <a:endParaRPr kumimoji="1" lang="en-US" altLang="zh-CN" sz="2000" dirty="0">
              <a:solidFill>
                <a:srgbClr val="004D82"/>
              </a:solidFill>
              <a:latin typeface="Arial" panose="020B0604020202020204"/>
              <a:cs typeface="Arial" panose="020B0604020202020204"/>
            </a:endParaRPr>
          </a:p>
          <a:p>
            <a:pPr marL="342900" indent="-342900">
              <a:buFont typeface="Arial" panose="020B0604020202020204" pitchFamily="34" charset="0"/>
              <a:buChar char="•"/>
            </a:pPr>
            <a:r>
              <a:rPr kumimoji="1" lang="en-US" altLang="zh-CN" sz="2000" dirty="0">
                <a:solidFill>
                  <a:srgbClr val="004D82"/>
                </a:solidFill>
                <a:latin typeface="Arial" panose="020B0604020202020204"/>
                <a:cs typeface="Arial" panose="020B0604020202020204"/>
              </a:rPr>
              <a:t>Facing complex problems will require more expertise and programming ability.</a:t>
            </a:r>
          </a:p>
          <a:p>
            <a:pPr marL="342900" indent="-342900">
              <a:buFont typeface="Arial" panose="020B0604020202020204" pitchFamily="34" charset="0"/>
              <a:buChar char="•"/>
            </a:pPr>
            <a:endParaRPr kumimoji="1" lang="en-US" altLang="zh-CN" sz="2000" dirty="0">
              <a:solidFill>
                <a:srgbClr val="004D82"/>
              </a:solidFill>
              <a:latin typeface="Arial" panose="020B0604020202020204"/>
              <a:cs typeface="Arial" panose="020B0604020202020204"/>
            </a:endParaRPr>
          </a:p>
          <a:p>
            <a:pPr marL="342900" indent="-342900">
              <a:buFont typeface="Arial" panose="020B0604020202020204" pitchFamily="34" charset="0"/>
              <a:buChar char="•"/>
            </a:pPr>
            <a:r>
              <a:rPr kumimoji="1" lang="en-US" altLang="zh-CN" sz="2000" dirty="0">
                <a:solidFill>
                  <a:srgbClr val="004D82"/>
                </a:solidFill>
                <a:latin typeface="Arial" panose="020B0604020202020204"/>
                <a:cs typeface="Arial" panose="020B0604020202020204"/>
              </a:rPr>
              <a:t>The configuration of the compilation environment and the import of libraries are complex</a:t>
            </a:r>
          </a:p>
          <a:p>
            <a:endParaRPr kumimoji="1" lang="zh-CN" altLang="en-US" sz="2000" dirty="0">
              <a:solidFill>
                <a:srgbClr val="004D82"/>
              </a:solidFill>
              <a:latin typeface="Arial" panose="020B0604020202020204"/>
              <a:cs typeface="Arial" panose="020B0604020202020204"/>
            </a:endParaRPr>
          </a:p>
        </p:txBody>
      </p:sp>
      <p:sp>
        <p:nvSpPr>
          <p:cNvPr id="3" name="文本框 2"/>
          <p:cNvSpPr txBox="1"/>
          <p:nvPr/>
        </p:nvSpPr>
        <p:spPr>
          <a:xfrm>
            <a:off x="6107724" y="1169043"/>
            <a:ext cx="3118338" cy="461665"/>
          </a:xfrm>
          <a:prstGeom prst="rect">
            <a:avLst/>
          </a:prstGeom>
          <a:noFill/>
        </p:spPr>
        <p:txBody>
          <a:bodyPr wrap="square" rtlCol="0">
            <a:spAutoFit/>
          </a:bodyPr>
          <a:lstStyle>
            <a:defPPr>
              <a:defRPr lang="it-IT"/>
            </a:defPPr>
            <a:lvl1pPr>
              <a:defRPr/>
            </a:lvl1pPr>
          </a:lstStyle>
          <a:p>
            <a:r>
              <a:rPr lang="en-US" altLang="zh-CN" b="1" dirty="0">
                <a:solidFill>
                  <a:srgbClr val="004D82"/>
                </a:solidFill>
                <a:latin typeface="Arial" panose="020B0604020202020204"/>
                <a:cs typeface="Arial" panose="020B0604020202020204"/>
              </a:rPr>
              <a:t>Disadvantage</a:t>
            </a:r>
            <a:endParaRPr lang="zh-CN" altLang="en-US" b="1" dirty="0">
              <a:solidFill>
                <a:srgbClr val="004D82"/>
              </a:solidFill>
              <a:latin typeface="Arial" panose="020B0604020202020204"/>
              <a:cs typeface="Arial" panose="020B0604020202020204"/>
            </a:endParaRPr>
          </a:p>
        </p:txBody>
      </p:sp>
      <p:sp>
        <p:nvSpPr>
          <p:cNvPr id="5" name="文本框 4"/>
          <p:cNvSpPr txBox="1"/>
          <p:nvPr/>
        </p:nvSpPr>
        <p:spPr>
          <a:xfrm>
            <a:off x="271714" y="2151727"/>
            <a:ext cx="4478215" cy="2554545"/>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000" dirty="0">
                <a:solidFill>
                  <a:srgbClr val="004D82"/>
                </a:solidFill>
                <a:latin typeface="Arial" panose="020B0604020202020204"/>
                <a:cs typeface="Arial" panose="020B0604020202020204"/>
              </a:rPr>
              <a:t>Lean supports highly accurate formal verification that can be used to prove the correctness of mathematical theorems, software</a:t>
            </a:r>
          </a:p>
          <a:p>
            <a:pPr marL="342900" indent="-342900">
              <a:buFont typeface="Arial" panose="020B0604020202020204" pitchFamily="34" charset="0"/>
              <a:buChar char="•"/>
            </a:pPr>
            <a:endParaRPr kumimoji="1" lang="en-US" altLang="zh-CN" sz="2000" dirty="0">
              <a:solidFill>
                <a:srgbClr val="004D82"/>
              </a:solidFill>
              <a:latin typeface="Arial" panose="020B0604020202020204"/>
              <a:cs typeface="Arial" panose="020B0604020202020204"/>
            </a:endParaRPr>
          </a:p>
          <a:p>
            <a:pPr marL="342900" indent="-342900">
              <a:buFont typeface="Arial" panose="020B0604020202020204" pitchFamily="34" charset="0"/>
              <a:buChar char="•"/>
            </a:pPr>
            <a:r>
              <a:rPr kumimoji="1" lang="en-US" altLang="zh-CN" sz="2000" dirty="0">
                <a:solidFill>
                  <a:srgbClr val="004D82"/>
                </a:solidFill>
                <a:latin typeface="Arial" panose="020B0604020202020204"/>
                <a:cs typeface="Arial" panose="020B0604020202020204"/>
              </a:rPr>
              <a:t>Interactive theorem provers can help prove or enliven the user's mind</a:t>
            </a:r>
            <a:endParaRPr kumimoji="1" lang="zh-CN" altLang="en-US" sz="2000" dirty="0">
              <a:solidFill>
                <a:srgbClr val="004D82"/>
              </a:solidFill>
              <a:latin typeface="Arial" panose="020B0604020202020204"/>
              <a:cs typeface="Arial" panose="020B0604020202020204"/>
            </a:endParaRPr>
          </a:p>
        </p:txBody>
      </p:sp>
    </p:spTree>
    <p:extLst>
      <p:ext uri="{BB962C8B-B14F-4D97-AF65-F5344CB8AC3E}">
        <p14:creationId xmlns:p14="http://schemas.microsoft.com/office/powerpoint/2010/main" val="1797649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2709" y="2122748"/>
            <a:ext cx="7373899" cy="3058852"/>
          </a:xfrm>
        </p:spPr>
        <p:txBody>
          <a:bodyPr/>
          <a:lstStyle/>
          <a:p>
            <a:pPr marL="0" indent="0" algn="ctr"/>
            <a:r>
              <a:rPr lang="en-US" altLang="zh-CN" sz="6000" b="1" i="1">
                <a:solidFill>
                  <a:srgbClr val="003F6E"/>
                </a:solidFill>
                <a:latin typeface="+mj-lt"/>
                <a:ea typeface="+mj-ea"/>
                <a:cs typeface="+mj-cs"/>
              </a:rPr>
              <a:t>Thank you!</a:t>
            </a:r>
          </a:p>
        </p:txBody>
      </p:sp>
      <p:sp>
        <p:nvSpPr>
          <p:cNvPr id="2" name="灯片编号占位符 1"/>
          <p:cNvSpPr>
            <a:spLocks noGrp="1"/>
          </p:cNvSpPr>
          <p:nvPr>
            <p:ph type="sldNum" sz="quarter" idx="10"/>
          </p:nvPr>
        </p:nvSpPr>
        <p:spPr/>
        <p:txBody>
          <a:bodyPr/>
          <a:lstStyle/>
          <a:p>
            <a:pPr>
              <a:defRPr/>
            </a:pPr>
            <a:fld id="{AD9BDF69-57E8-4E17-8F66-C85A4E32BB72}" type="slidenum">
              <a:rPr lang="it-IT" altLang="en-US" smtClean="0"/>
              <a:t>14</a:t>
            </a:fld>
            <a:endParaRPr lang="it-IT" altLang="en-US"/>
          </a:p>
        </p:txBody>
      </p:sp>
    </p:spTree>
  </p:cSld>
  <p:clrMapOvr>
    <a:masterClrMapping/>
  </p:clrMapOvr>
  <mc:AlternateContent xmlns:mc="http://schemas.openxmlformats.org/markup-compatibility/2006" xmlns:p14="http://schemas.microsoft.com/office/powerpoint/2010/main">
    <mc:Choice Requires="p14">
      <p:transition spd="slow" p14:dur="2000" advTm="10876"/>
    </mc:Choice>
    <mc:Fallback xmlns="">
      <p:transition spd="slow" advTm="1087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从安全角度谈谈，为什么小米WiFi密码分享需要停止-钛媒体官方网站"/>
          <p:cNvPicPr>
            <a:picLocks noChangeAspect="1" noChangeArrowheads="1"/>
          </p:cNvPicPr>
          <p:nvPr/>
        </p:nvPicPr>
        <p:blipFill>
          <a:blip r:embed="rId3">
            <a:alphaModFix amt="50000"/>
            <a:extLst>
              <a:ext uri="{28A0092B-C50C-407E-A947-70E740481C1C}">
                <a14:useLocalDpi xmlns:a14="http://schemas.microsoft.com/office/drawing/2010/main" val="0"/>
              </a:ext>
            </a:extLst>
          </a:blip>
          <a:stretch>
            <a:fillRect/>
          </a:stretch>
        </p:blipFill>
        <p:spPr bwMode="auto">
          <a:xfrm>
            <a:off x="5162550" y="1323539"/>
            <a:ext cx="6199772" cy="4076350"/>
          </a:xfrm>
          <a:prstGeom prst="rect">
            <a:avLst/>
          </a:prstGeom>
          <a:solidFill>
            <a:srgbClr val="FFFFFF"/>
          </a:solidFill>
        </p:spPr>
      </p:pic>
      <p:sp>
        <p:nvSpPr>
          <p:cNvPr id="3074" name="Text Box 15"/>
          <p:cNvSpPr txBox="1">
            <a:spLocks noChangeArrowheads="1"/>
          </p:cNvSpPr>
          <p:nvPr/>
        </p:nvSpPr>
        <p:spPr bwMode="auto">
          <a:xfrm>
            <a:off x="705751" y="-432105"/>
            <a:ext cx="9787974" cy="1161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normAutofit fontScale="25000" lnSpcReduction="20000"/>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spcAft>
                <a:spcPts val="600"/>
              </a:spcAft>
            </a:pPr>
            <a:endParaRPr lang="it-IT" altLang="zh-CN" sz="11200" b="1" dirty="0">
              <a:solidFill>
                <a:srgbClr val="003F6E"/>
              </a:solidFill>
              <a:latin typeface="+mj-lt"/>
              <a:ea typeface="+mj-ea"/>
              <a:cs typeface="+mj-cs"/>
            </a:endParaRPr>
          </a:p>
          <a:p>
            <a:pPr>
              <a:spcAft>
                <a:spcPts val="600"/>
              </a:spcAft>
            </a:pPr>
            <a:endParaRPr lang="it-IT" altLang="zh-CN" sz="11200" b="1" dirty="0">
              <a:solidFill>
                <a:srgbClr val="003F6E"/>
              </a:solidFill>
              <a:latin typeface="+mj-lt"/>
              <a:ea typeface="+mj-ea"/>
              <a:cs typeface="+mj-cs"/>
            </a:endParaRPr>
          </a:p>
          <a:p>
            <a:pPr>
              <a:spcAft>
                <a:spcPts val="600"/>
              </a:spcAft>
            </a:pPr>
            <a:endParaRPr lang="it-IT" altLang="zh-CN" sz="11200" b="1" dirty="0">
              <a:solidFill>
                <a:srgbClr val="003F6E"/>
              </a:solidFill>
              <a:latin typeface="+mj-lt"/>
              <a:ea typeface="+mj-ea"/>
              <a:cs typeface="+mj-cs"/>
            </a:endParaRPr>
          </a:p>
          <a:p>
            <a:pPr>
              <a:spcAft>
                <a:spcPts val="600"/>
              </a:spcAft>
            </a:pPr>
            <a:endParaRPr lang="it-IT" altLang="zh-CN" sz="11200" b="1" dirty="0">
              <a:solidFill>
                <a:srgbClr val="003F6E"/>
              </a:solidFill>
              <a:latin typeface="+mj-lt"/>
              <a:ea typeface="+mj-ea"/>
              <a:cs typeface="+mj-cs"/>
            </a:endParaRPr>
          </a:p>
          <a:p>
            <a:pPr>
              <a:spcAft>
                <a:spcPts val="600"/>
              </a:spcAft>
            </a:pPr>
            <a:r>
              <a:rPr lang="it-IT" altLang="zh-CN" sz="12800" b="1" dirty="0">
                <a:solidFill>
                  <a:srgbClr val="003F6E"/>
                </a:solidFill>
                <a:latin typeface="+mj-lt"/>
                <a:ea typeface="+mj-ea"/>
                <a:cs typeface="+mj-cs"/>
              </a:rPr>
              <a:t>AI &amp; Interactive Theorem Proving(LEAN)</a:t>
            </a:r>
          </a:p>
        </p:txBody>
      </p:sp>
      <p:sp>
        <p:nvSpPr>
          <p:cNvPr id="2" name="文本框 1"/>
          <p:cNvSpPr txBox="1"/>
          <p:nvPr/>
        </p:nvSpPr>
        <p:spPr bwMode="auto">
          <a:xfrm>
            <a:off x="705751" y="1161470"/>
            <a:ext cx="1687036" cy="196849"/>
          </a:xfrm>
          <a:prstGeom prst="rect">
            <a:avLst/>
          </a:prstGeom>
          <a:noFill/>
          <a:ln>
            <a:noFill/>
          </a:ln>
        </p:spPr>
        <p:txBody>
          <a:bodyPr vert="horz" wrap="square" lIns="0" tIns="0" rIns="0" bIns="0" numCol="1" rtlCol="0" anchor="t" anchorCtr="0" compatLnSpc="1">
            <a:normAutofit fontScale="92500" lnSpcReduction="10000"/>
          </a:bodyPr>
          <a:lstStyle/>
          <a:p>
            <a:pPr>
              <a:spcBef>
                <a:spcPct val="20000"/>
              </a:spcBef>
            </a:pPr>
            <a:r>
              <a:rPr lang="it-IT" altLang="zh-CN" sz="1400" b="1" dirty="0">
                <a:solidFill>
                  <a:srgbClr val="004D82"/>
                </a:solidFill>
                <a:latin typeface="+mn-lt"/>
                <a:ea typeface="+mn-ea"/>
                <a:cs typeface="+mn-cs"/>
              </a:rPr>
              <a:t>Politecnico di Milano</a:t>
            </a:r>
          </a:p>
        </p:txBody>
      </p:sp>
      <p:sp>
        <p:nvSpPr>
          <p:cNvPr id="3079" name="Slide Number Placeholder 4"/>
          <p:cNvSpPr>
            <a:spLocks noGrp="1"/>
          </p:cNvSpPr>
          <p:nvPr>
            <p:ph type="sldNum" sz="quarter" idx="10"/>
          </p:nvPr>
        </p:nvSpPr>
        <p:spPr>
          <a:xfrm>
            <a:off x="9694863" y="152400"/>
            <a:ext cx="1341437" cy="246063"/>
          </a:xfrm>
        </p:spPr>
        <p:txBody>
          <a:bodyPr/>
          <a:lstStyle/>
          <a:p>
            <a:pPr>
              <a:defRPr/>
            </a:pPr>
            <a:fld id="{4F263EF3-12B7-4E9B-939E-92C09DA7CAB0}" type="slidenum">
              <a:rPr lang="it-IT" altLang="en-US"/>
              <a:t>2</a:t>
            </a:fld>
            <a:endParaRPr lang="it-IT" altLang="en-US"/>
          </a:p>
        </p:txBody>
      </p:sp>
      <p:grpSp>
        <p:nvGrpSpPr>
          <p:cNvPr id="5" name="组合 4"/>
          <p:cNvGrpSpPr/>
          <p:nvPr/>
        </p:nvGrpSpPr>
        <p:grpSpPr>
          <a:xfrm>
            <a:off x="212453" y="2030005"/>
            <a:ext cx="7853328" cy="769441"/>
            <a:chOff x="1841535" y="1212356"/>
            <a:chExt cx="7853328" cy="769441"/>
          </a:xfrm>
        </p:grpSpPr>
        <p:grpSp>
          <p:nvGrpSpPr>
            <p:cNvPr id="6" name="组合 5"/>
            <p:cNvGrpSpPr/>
            <p:nvPr/>
          </p:nvGrpSpPr>
          <p:grpSpPr>
            <a:xfrm>
              <a:off x="1841535" y="1225558"/>
              <a:ext cx="843427" cy="443225"/>
              <a:chOff x="666810" y="2586037"/>
              <a:chExt cx="468000" cy="245937"/>
            </a:xfrm>
          </p:grpSpPr>
          <p:sp>
            <p:nvSpPr>
              <p:cNvPr id="9" name="Freeform 10"/>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004098"/>
              </a:solidFill>
              <a:ln>
                <a:noFill/>
              </a:ln>
            </p:spPr>
            <p:txBody>
              <a:bodyPr vert="horz" wrap="square" lIns="91440" tIns="45720" rIns="91440" bIns="45720" numCol="1" anchor="ctr" anchorCtr="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a:ln>
                    <a:noFill/>
                  </a:ln>
                  <a:solidFill>
                    <a:srgbClr val="000000"/>
                  </a:solidFill>
                  <a:effectLst/>
                  <a:uLnTx/>
                  <a:uFillTx/>
                  <a:latin typeface="等线 Light" panose="02010600030101010101" charset="-122"/>
                  <a:ea typeface="等线" panose="02010600030101010101" charset="-122"/>
                  <a:cs typeface="+mn-cs"/>
                </a:endParaRPr>
              </a:p>
            </p:txBody>
          </p:sp>
          <p:sp>
            <p:nvSpPr>
              <p:cNvPr id="10" name="文本框 9"/>
              <p:cNvSpPr txBox="1"/>
              <p:nvPr userDrawn="1"/>
            </p:nvSpPr>
            <p:spPr>
              <a:xfrm>
                <a:off x="794494" y="2586037"/>
                <a:ext cx="212633" cy="245937"/>
              </a:xfrm>
              <a:prstGeom prst="rect">
                <a:avLst/>
              </a:prstGeom>
              <a:noFill/>
            </p:spPr>
            <p:txBody>
              <a:bodyPr wrap="non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cxnSp>
          <p:nvCxnSpPr>
            <p:cNvPr id="7" name="直接连接符 6"/>
            <p:cNvCxnSpPr>
              <a:stCxn id="9" idx="6"/>
            </p:cNvCxnSpPr>
            <p:nvPr/>
          </p:nvCxnSpPr>
          <p:spPr>
            <a:xfrm>
              <a:off x="2534033" y="1633234"/>
              <a:ext cx="7160830" cy="0"/>
            </a:xfrm>
            <a:prstGeom prst="line">
              <a:avLst/>
            </a:prstGeom>
            <a:noFill/>
            <a:ln w="6350" cap="flat" cmpd="sng" algn="ctr">
              <a:solidFill>
                <a:srgbClr val="004098"/>
              </a:solidFill>
              <a:prstDash val="solid"/>
              <a:miter lim="800000"/>
            </a:ln>
            <a:effectLst/>
          </p:spPr>
        </p:cxnSp>
        <p:sp>
          <p:nvSpPr>
            <p:cNvPr id="8" name="文本框 7"/>
            <p:cNvSpPr txBox="1"/>
            <p:nvPr/>
          </p:nvSpPr>
          <p:spPr>
            <a:xfrm>
              <a:off x="2754734" y="1212356"/>
              <a:ext cx="5131360" cy="769441"/>
            </a:xfrm>
            <a:prstGeom prst="rect">
              <a:avLst/>
            </a:prstGeom>
            <a:noFill/>
          </p:spPr>
          <p:txBody>
            <a:bodyPr wrap="square" lIns="91440" tIns="45720" rIns="91440" bIns="45720" rtlCol="0" anchor="t">
              <a:spAutoFit/>
            </a:bodyPr>
            <a:lstStyle/>
            <a:p>
              <a:pPr>
                <a:spcBef>
                  <a:spcPts val="0"/>
                </a:spcBef>
                <a:spcAft>
                  <a:spcPts val="0"/>
                </a:spcAft>
              </a:pPr>
              <a:r>
                <a:rPr lang="en-US" sz="2200" b="1" dirty="0">
                  <a:solidFill>
                    <a:srgbClr val="004D82"/>
                  </a:solidFill>
                  <a:ea typeface="+mj-ea"/>
                  <a:cs typeface="Arial" panose="020B0604020202020204"/>
                </a:rPr>
                <a:t>About LEAN</a:t>
              </a:r>
              <a:endParaRPr lang="it-IT" dirty="0">
                <a:ea typeface="+mj-ea"/>
              </a:endParaRPr>
            </a:p>
            <a:p>
              <a:pPr eaLnBrk="1" fontAlgn="auto" hangingPunct="1">
                <a:spcBef>
                  <a:spcPts val="0"/>
                </a:spcBef>
                <a:spcAft>
                  <a:spcPts val="0"/>
                </a:spcAft>
              </a:pPr>
              <a:endParaRPr lang="zh-CN" altLang="en-US" sz="2200" b="1" dirty="0">
                <a:solidFill>
                  <a:srgbClr val="004D82"/>
                </a:solidFill>
                <a:latin typeface="+mj-lt"/>
                <a:ea typeface="+mj-ea"/>
                <a:cs typeface="+mj-cs"/>
              </a:endParaRPr>
            </a:p>
          </p:txBody>
        </p:sp>
      </p:grpSp>
      <p:grpSp>
        <p:nvGrpSpPr>
          <p:cNvPr id="11" name="组合 10"/>
          <p:cNvGrpSpPr/>
          <p:nvPr/>
        </p:nvGrpSpPr>
        <p:grpSpPr>
          <a:xfrm>
            <a:off x="212453" y="2908062"/>
            <a:ext cx="8262024" cy="446208"/>
            <a:chOff x="1841535" y="3062521"/>
            <a:chExt cx="8262024" cy="446208"/>
          </a:xfrm>
        </p:grpSpPr>
        <p:grpSp>
          <p:nvGrpSpPr>
            <p:cNvPr id="12" name="组合 11"/>
            <p:cNvGrpSpPr/>
            <p:nvPr/>
          </p:nvGrpSpPr>
          <p:grpSpPr>
            <a:xfrm>
              <a:off x="1841535" y="3065504"/>
              <a:ext cx="843427" cy="443225"/>
              <a:chOff x="666810" y="2586037"/>
              <a:chExt cx="468000" cy="245937"/>
            </a:xfrm>
          </p:grpSpPr>
          <p:sp>
            <p:nvSpPr>
              <p:cNvPr id="15" name="Freeform 10"/>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004098"/>
              </a:solidFill>
              <a:ln>
                <a:noFill/>
              </a:ln>
            </p:spPr>
            <p:txBody>
              <a:bodyPr vert="horz" wrap="square" lIns="91440" tIns="45720" rIns="91440" bIns="45720" numCol="1" anchor="ctr" anchorCtr="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a:ln>
                    <a:noFill/>
                  </a:ln>
                  <a:solidFill>
                    <a:srgbClr val="000000"/>
                  </a:solidFill>
                  <a:effectLst/>
                  <a:uLnTx/>
                  <a:uFillTx/>
                  <a:latin typeface="等线 Light" panose="02010600030101010101" charset="-122"/>
                  <a:ea typeface="等线" panose="02010600030101010101" charset="-122"/>
                  <a:cs typeface="+mn-cs"/>
                </a:endParaRPr>
              </a:p>
            </p:txBody>
          </p:sp>
          <p:sp>
            <p:nvSpPr>
              <p:cNvPr id="16" name="文本框 15"/>
              <p:cNvSpPr txBox="1"/>
              <p:nvPr userDrawn="1"/>
            </p:nvSpPr>
            <p:spPr>
              <a:xfrm>
                <a:off x="794494" y="2586037"/>
                <a:ext cx="212633" cy="245937"/>
              </a:xfrm>
              <a:prstGeom prst="rect">
                <a:avLst/>
              </a:prstGeom>
              <a:noFill/>
            </p:spPr>
            <p:txBody>
              <a:bodyPr wrap="non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800" b="1" kern="0">
                    <a:solidFill>
                      <a:srgbClr val="FFFFFF"/>
                    </a:solidFill>
                    <a:latin typeface="微软雅黑" panose="020B0503020204020204" pitchFamily="34" charset="-122"/>
                    <a:ea typeface="微软雅黑" panose="020B0503020204020204" pitchFamily="34" charset="-122"/>
                    <a:cs typeface="+mn-cs"/>
                  </a:rPr>
                  <a:t>2</a:t>
                </a:r>
                <a:endParaRPr kumimoji="0" lang="zh-CN" altLang="en-US" sz="18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cxnSp>
          <p:nvCxnSpPr>
            <p:cNvPr id="13" name="直接连接符 12"/>
            <p:cNvCxnSpPr>
              <a:stCxn id="15" idx="6"/>
            </p:cNvCxnSpPr>
            <p:nvPr/>
          </p:nvCxnSpPr>
          <p:spPr>
            <a:xfrm>
              <a:off x="2534033" y="3473180"/>
              <a:ext cx="7160830" cy="0"/>
            </a:xfrm>
            <a:prstGeom prst="line">
              <a:avLst/>
            </a:prstGeom>
            <a:noFill/>
            <a:ln w="6350" cap="flat" cmpd="sng" algn="ctr">
              <a:solidFill>
                <a:srgbClr val="004098"/>
              </a:solidFill>
              <a:prstDash val="solid"/>
              <a:miter lim="800000"/>
            </a:ln>
            <a:effectLst/>
          </p:spPr>
        </p:cxnSp>
        <p:sp>
          <p:nvSpPr>
            <p:cNvPr id="14" name="文本框 13"/>
            <p:cNvSpPr txBox="1"/>
            <p:nvPr/>
          </p:nvSpPr>
          <p:spPr>
            <a:xfrm>
              <a:off x="2684962" y="3062521"/>
              <a:ext cx="7418597" cy="430887"/>
            </a:xfrm>
            <a:prstGeom prst="rect">
              <a:avLst/>
            </a:prstGeom>
            <a:noFill/>
          </p:spPr>
          <p:txBody>
            <a:bodyPr wrap="square" lIns="91440" tIns="45720" rIns="91440" bIns="45720" rtlCol="0" anchor="t">
              <a:spAutoFit/>
            </a:bodyPr>
            <a:lstStyle/>
            <a:p>
              <a:pPr eaLnBrk="1" fontAlgn="auto" hangingPunct="1">
                <a:spcBef>
                  <a:spcPts val="0"/>
                </a:spcBef>
                <a:spcAft>
                  <a:spcPts val="0"/>
                </a:spcAft>
              </a:pPr>
              <a:r>
                <a:rPr lang="en-US" altLang="zh-CN" sz="2200" b="1" dirty="0">
                  <a:solidFill>
                    <a:srgbClr val="004D82"/>
                  </a:solidFill>
                  <a:latin typeface="+mj-lt"/>
                  <a:ea typeface="+mj-ea"/>
                  <a:cs typeface="+mj-cs"/>
                </a:rPr>
                <a:t>Mathematical Theorem Proving</a:t>
              </a:r>
            </a:p>
          </p:txBody>
        </p:sp>
      </p:grpSp>
      <p:grpSp>
        <p:nvGrpSpPr>
          <p:cNvPr id="17" name="组合 16"/>
          <p:cNvGrpSpPr/>
          <p:nvPr/>
        </p:nvGrpSpPr>
        <p:grpSpPr>
          <a:xfrm>
            <a:off x="212453" y="3793069"/>
            <a:ext cx="7853328" cy="769441"/>
            <a:chOff x="1841535" y="4905452"/>
            <a:chExt cx="7853328" cy="769441"/>
          </a:xfrm>
        </p:grpSpPr>
        <p:grpSp>
          <p:nvGrpSpPr>
            <p:cNvPr id="18" name="组合 17"/>
            <p:cNvGrpSpPr/>
            <p:nvPr/>
          </p:nvGrpSpPr>
          <p:grpSpPr>
            <a:xfrm>
              <a:off x="1841535" y="4905452"/>
              <a:ext cx="843427" cy="443225"/>
              <a:chOff x="666810" y="2586037"/>
              <a:chExt cx="468000" cy="245937"/>
            </a:xfrm>
          </p:grpSpPr>
          <p:sp>
            <p:nvSpPr>
              <p:cNvPr id="21" name="Freeform 10"/>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004098"/>
              </a:solidFill>
              <a:ln>
                <a:noFill/>
              </a:ln>
            </p:spPr>
            <p:txBody>
              <a:bodyPr vert="horz" wrap="square" lIns="91440" tIns="45720" rIns="91440" bIns="45720" numCol="1" anchor="ctr" anchorCtr="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a:ln>
                    <a:noFill/>
                  </a:ln>
                  <a:solidFill>
                    <a:srgbClr val="000000"/>
                  </a:solidFill>
                  <a:effectLst/>
                  <a:uLnTx/>
                  <a:uFillTx/>
                  <a:latin typeface="等线 Light" panose="02010600030101010101" charset="-122"/>
                  <a:ea typeface="等线" panose="02010600030101010101" charset="-122"/>
                  <a:cs typeface="+mn-cs"/>
                </a:endParaRPr>
              </a:p>
            </p:txBody>
          </p:sp>
          <p:sp>
            <p:nvSpPr>
              <p:cNvPr id="22" name="文本框 21"/>
              <p:cNvSpPr txBox="1"/>
              <p:nvPr userDrawn="1"/>
            </p:nvSpPr>
            <p:spPr>
              <a:xfrm>
                <a:off x="794494" y="2586037"/>
                <a:ext cx="212633" cy="245937"/>
              </a:xfrm>
              <a:prstGeom prst="rect">
                <a:avLst/>
              </a:prstGeom>
              <a:noFill/>
            </p:spPr>
            <p:txBody>
              <a:bodyPr wrap="non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800" b="1" kern="0" dirty="0">
                    <a:solidFill>
                      <a:srgbClr val="FFFFFF"/>
                    </a:solidFill>
                    <a:latin typeface="微软雅黑" panose="020B0503020204020204" pitchFamily="34" charset="-122"/>
                    <a:ea typeface="微软雅黑" panose="020B0503020204020204" pitchFamily="34" charset="-122"/>
                    <a:cs typeface="+mn-cs"/>
                  </a:rPr>
                  <a:t>3</a:t>
                </a:r>
                <a:endPar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cxnSp>
          <p:nvCxnSpPr>
            <p:cNvPr id="19" name="直接连接符 18"/>
            <p:cNvCxnSpPr>
              <a:stCxn id="21" idx="6"/>
            </p:cNvCxnSpPr>
            <p:nvPr/>
          </p:nvCxnSpPr>
          <p:spPr>
            <a:xfrm>
              <a:off x="2534033" y="5313128"/>
              <a:ext cx="7160830" cy="0"/>
            </a:xfrm>
            <a:prstGeom prst="line">
              <a:avLst/>
            </a:prstGeom>
            <a:noFill/>
            <a:ln w="6350" cap="flat" cmpd="sng" algn="ctr">
              <a:solidFill>
                <a:srgbClr val="004098"/>
              </a:solidFill>
              <a:prstDash val="solid"/>
              <a:miter lim="800000"/>
            </a:ln>
            <a:effectLst/>
          </p:spPr>
        </p:cxnSp>
        <p:sp>
          <p:nvSpPr>
            <p:cNvPr id="20" name="文本框 19"/>
            <p:cNvSpPr txBox="1"/>
            <p:nvPr/>
          </p:nvSpPr>
          <p:spPr>
            <a:xfrm>
              <a:off x="2684962" y="4905452"/>
              <a:ext cx="4387392" cy="769441"/>
            </a:xfrm>
            <a:prstGeom prst="rect">
              <a:avLst/>
            </a:prstGeom>
            <a:noFill/>
          </p:spPr>
          <p:txBody>
            <a:bodyPr wrap="square" rtlCol="0">
              <a:spAutoFit/>
            </a:bodyPr>
            <a:lstStyle/>
            <a:p>
              <a:r>
                <a:rPr lang="en-US" altLang="zh-CN" sz="2200" b="1" i="0" dirty="0">
                  <a:solidFill>
                    <a:srgbClr val="004D82"/>
                  </a:solidFill>
                  <a:effectLst/>
                  <a:latin typeface="+mj-lt"/>
                </a:rPr>
                <a:t>Future steps of LEAN</a:t>
              </a:r>
              <a:endParaRPr lang="en-US" altLang="zh-CN" sz="2200" b="1" dirty="0">
                <a:solidFill>
                  <a:srgbClr val="004D82"/>
                </a:solidFill>
                <a:latin typeface="+mj-lt"/>
                <a:ea typeface="+mj-ea"/>
                <a:cs typeface="+mj-cs"/>
              </a:endParaRPr>
            </a:p>
            <a:p>
              <a:endParaRPr lang="en-US" altLang="zh-CN" sz="2200" b="1" dirty="0">
                <a:solidFill>
                  <a:srgbClr val="004D82"/>
                </a:solidFill>
                <a:latin typeface="+mj-lt"/>
                <a:ea typeface="+mj-ea"/>
                <a:cs typeface="+mj-cs"/>
              </a:endParaRPr>
            </a:p>
          </p:txBody>
        </p:sp>
      </p:grpSp>
      <p:grpSp>
        <p:nvGrpSpPr>
          <p:cNvPr id="3" name="组合 2">
            <a:extLst>
              <a:ext uri="{FF2B5EF4-FFF2-40B4-BE49-F238E27FC236}">
                <a16:creationId xmlns:a16="http://schemas.microsoft.com/office/drawing/2014/main" id="{82A778AD-114F-B6A4-3316-0837A3425E4B}"/>
              </a:ext>
            </a:extLst>
          </p:cNvPr>
          <p:cNvGrpSpPr/>
          <p:nvPr/>
        </p:nvGrpSpPr>
        <p:grpSpPr>
          <a:xfrm>
            <a:off x="212453" y="4631632"/>
            <a:ext cx="7853328" cy="466447"/>
            <a:chOff x="1841535" y="4882230"/>
            <a:chExt cx="7853328" cy="466447"/>
          </a:xfrm>
        </p:grpSpPr>
        <p:grpSp>
          <p:nvGrpSpPr>
            <p:cNvPr id="4" name="组合 3">
              <a:extLst>
                <a:ext uri="{FF2B5EF4-FFF2-40B4-BE49-F238E27FC236}">
                  <a16:creationId xmlns:a16="http://schemas.microsoft.com/office/drawing/2014/main" id="{AC4D93F9-09A7-86DE-2E1C-F38F4083978D}"/>
                </a:ext>
              </a:extLst>
            </p:cNvPr>
            <p:cNvGrpSpPr/>
            <p:nvPr/>
          </p:nvGrpSpPr>
          <p:grpSpPr>
            <a:xfrm>
              <a:off x="1841535" y="4905452"/>
              <a:ext cx="843427" cy="443225"/>
              <a:chOff x="666810" y="2586037"/>
              <a:chExt cx="468000" cy="245937"/>
            </a:xfrm>
          </p:grpSpPr>
          <p:sp>
            <p:nvSpPr>
              <p:cNvPr id="25" name="Freeform 10">
                <a:extLst>
                  <a:ext uri="{FF2B5EF4-FFF2-40B4-BE49-F238E27FC236}">
                    <a16:creationId xmlns:a16="http://schemas.microsoft.com/office/drawing/2014/main" id="{73854AD2-9C3F-22BD-270A-0A0EEDB3B910}"/>
                  </a:ext>
                </a:extLst>
              </p:cNvPr>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004098"/>
              </a:solidFill>
              <a:ln>
                <a:noFill/>
              </a:ln>
            </p:spPr>
            <p:txBody>
              <a:bodyPr vert="horz" wrap="square" lIns="91440" tIns="45720" rIns="91440" bIns="45720" numCol="1" anchor="ctr" anchorCtr="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a:ln>
                    <a:noFill/>
                  </a:ln>
                  <a:solidFill>
                    <a:srgbClr val="000000"/>
                  </a:solidFill>
                  <a:effectLst/>
                  <a:uLnTx/>
                  <a:uFillTx/>
                  <a:latin typeface="等线 Light" panose="02010600030101010101" charset="-122"/>
                  <a:ea typeface="等线" panose="02010600030101010101" charset="-122"/>
                  <a:cs typeface="+mn-cs"/>
                </a:endParaRPr>
              </a:p>
            </p:txBody>
          </p:sp>
          <p:sp>
            <p:nvSpPr>
              <p:cNvPr id="26" name="文本框 25">
                <a:extLst>
                  <a:ext uri="{FF2B5EF4-FFF2-40B4-BE49-F238E27FC236}">
                    <a16:creationId xmlns:a16="http://schemas.microsoft.com/office/drawing/2014/main" id="{24CAA236-0CF9-038F-D4E2-BE2472E74F13}"/>
                  </a:ext>
                </a:extLst>
              </p:cNvPr>
              <p:cNvSpPr txBox="1"/>
              <p:nvPr userDrawn="1"/>
            </p:nvSpPr>
            <p:spPr>
              <a:xfrm>
                <a:off x="794494" y="2586037"/>
                <a:ext cx="212633" cy="245937"/>
              </a:xfrm>
              <a:prstGeom prst="rect">
                <a:avLst/>
              </a:prstGeom>
              <a:noFill/>
            </p:spPr>
            <p:txBody>
              <a:bodyPr wrap="non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4</a:t>
                </a:r>
                <a:endPar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cxnSp>
          <p:nvCxnSpPr>
            <p:cNvPr id="23" name="直接连接符 22">
              <a:extLst>
                <a:ext uri="{FF2B5EF4-FFF2-40B4-BE49-F238E27FC236}">
                  <a16:creationId xmlns:a16="http://schemas.microsoft.com/office/drawing/2014/main" id="{3627283E-7637-49F7-C8A4-1D331B0CC4DD}"/>
                </a:ext>
              </a:extLst>
            </p:cNvPr>
            <p:cNvCxnSpPr>
              <a:stCxn id="25" idx="6"/>
            </p:cNvCxnSpPr>
            <p:nvPr/>
          </p:nvCxnSpPr>
          <p:spPr>
            <a:xfrm>
              <a:off x="2534033" y="5313128"/>
              <a:ext cx="7160830" cy="0"/>
            </a:xfrm>
            <a:prstGeom prst="line">
              <a:avLst/>
            </a:prstGeom>
            <a:noFill/>
            <a:ln w="6350" cap="flat" cmpd="sng" algn="ctr">
              <a:solidFill>
                <a:srgbClr val="004098"/>
              </a:solidFill>
              <a:prstDash val="solid"/>
              <a:miter lim="800000"/>
            </a:ln>
            <a:effectLst/>
          </p:spPr>
        </p:cxnSp>
        <p:sp>
          <p:nvSpPr>
            <p:cNvPr id="24" name="文本框 23">
              <a:extLst>
                <a:ext uri="{FF2B5EF4-FFF2-40B4-BE49-F238E27FC236}">
                  <a16:creationId xmlns:a16="http://schemas.microsoft.com/office/drawing/2014/main" id="{F5302280-4D43-BAE6-E112-71ED38CB3BAD}"/>
                </a:ext>
              </a:extLst>
            </p:cNvPr>
            <p:cNvSpPr txBox="1"/>
            <p:nvPr/>
          </p:nvSpPr>
          <p:spPr>
            <a:xfrm>
              <a:off x="2694602" y="4882230"/>
              <a:ext cx="5042671" cy="430887"/>
            </a:xfrm>
            <a:prstGeom prst="rect">
              <a:avLst/>
            </a:prstGeom>
            <a:noFill/>
          </p:spPr>
          <p:txBody>
            <a:bodyPr wrap="square" rtlCol="0">
              <a:spAutoFit/>
            </a:bodyPr>
            <a:lstStyle/>
            <a:p>
              <a:r>
                <a:rPr lang="en-US" altLang="zh-CN" sz="2200" b="1" i="0" dirty="0">
                  <a:solidFill>
                    <a:srgbClr val="004D82"/>
                  </a:solidFill>
                  <a:effectLst/>
                  <a:latin typeface="+mj-lt"/>
                </a:rPr>
                <a:t>Machine Learning &amp; Formal math</a:t>
              </a:r>
              <a:endParaRPr lang="en-US" altLang="zh-CN" sz="2200" b="1" dirty="0">
                <a:solidFill>
                  <a:srgbClr val="004D82"/>
                </a:solidFill>
                <a:latin typeface="+mj-lt"/>
                <a:ea typeface="+mj-ea"/>
                <a:cs typeface="+mj-cs"/>
              </a:endParaRPr>
            </a:p>
          </p:txBody>
        </p:sp>
      </p:grpSp>
      <p:grpSp>
        <p:nvGrpSpPr>
          <p:cNvPr id="27" name="组合 26">
            <a:extLst>
              <a:ext uri="{FF2B5EF4-FFF2-40B4-BE49-F238E27FC236}">
                <a16:creationId xmlns:a16="http://schemas.microsoft.com/office/drawing/2014/main" id="{9FBE809D-4956-832E-A9A4-B50DD6AD6C52}"/>
              </a:ext>
            </a:extLst>
          </p:cNvPr>
          <p:cNvGrpSpPr/>
          <p:nvPr/>
        </p:nvGrpSpPr>
        <p:grpSpPr>
          <a:xfrm>
            <a:off x="212453" y="5399889"/>
            <a:ext cx="7853328" cy="769441"/>
            <a:chOff x="1841535" y="4882230"/>
            <a:chExt cx="7853328" cy="769441"/>
          </a:xfrm>
        </p:grpSpPr>
        <p:grpSp>
          <p:nvGrpSpPr>
            <p:cNvPr id="28" name="组合 27">
              <a:extLst>
                <a:ext uri="{FF2B5EF4-FFF2-40B4-BE49-F238E27FC236}">
                  <a16:creationId xmlns:a16="http://schemas.microsoft.com/office/drawing/2014/main" id="{FBBAA3EB-CFA2-1DEA-BE04-C482001BE66D}"/>
                </a:ext>
              </a:extLst>
            </p:cNvPr>
            <p:cNvGrpSpPr/>
            <p:nvPr/>
          </p:nvGrpSpPr>
          <p:grpSpPr>
            <a:xfrm>
              <a:off x="1841535" y="4905452"/>
              <a:ext cx="843427" cy="443225"/>
              <a:chOff x="666810" y="2586037"/>
              <a:chExt cx="468000" cy="245937"/>
            </a:xfrm>
          </p:grpSpPr>
          <p:sp>
            <p:nvSpPr>
              <p:cNvPr id="31" name="Freeform 10">
                <a:extLst>
                  <a:ext uri="{FF2B5EF4-FFF2-40B4-BE49-F238E27FC236}">
                    <a16:creationId xmlns:a16="http://schemas.microsoft.com/office/drawing/2014/main" id="{FCE32F82-2318-221D-6FD7-97EC3EF542B5}"/>
                  </a:ext>
                </a:extLst>
              </p:cNvPr>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004098"/>
              </a:solidFill>
              <a:ln>
                <a:noFill/>
              </a:ln>
            </p:spPr>
            <p:txBody>
              <a:bodyPr vert="horz" wrap="square" lIns="91440" tIns="45720" rIns="91440" bIns="45720" numCol="1" anchor="ctr" anchorCtr="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a:ln>
                    <a:noFill/>
                  </a:ln>
                  <a:solidFill>
                    <a:srgbClr val="000000"/>
                  </a:solidFill>
                  <a:effectLst/>
                  <a:uLnTx/>
                  <a:uFillTx/>
                  <a:latin typeface="等线 Light" panose="02010600030101010101" charset="-122"/>
                  <a:ea typeface="等线" panose="02010600030101010101" charset="-122"/>
                  <a:cs typeface="+mn-cs"/>
                </a:endParaRPr>
              </a:p>
            </p:txBody>
          </p:sp>
          <p:sp>
            <p:nvSpPr>
              <p:cNvPr id="32" name="文本框 31">
                <a:extLst>
                  <a:ext uri="{FF2B5EF4-FFF2-40B4-BE49-F238E27FC236}">
                    <a16:creationId xmlns:a16="http://schemas.microsoft.com/office/drawing/2014/main" id="{75551E92-8891-0D3C-6D89-6E73FAEB8E5F}"/>
                  </a:ext>
                </a:extLst>
              </p:cNvPr>
              <p:cNvSpPr txBox="1"/>
              <p:nvPr userDrawn="1"/>
            </p:nvSpPr>
            <p:spPr>
              <a:xfrm>
                <a:off x="794494" y="2586037"/>
                <a:ext cx="212633" cy="245937"/>
              </a:xfrm>
              <a:prstGeom prst="rect">
                <a:avLst/>
              </a:prstGeom>
              <a:noFill/>
            </p:spPr>
            <p:txBody>
              <a:bodyPr wrap="non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5</a:t>
                </a:r>
                <a:endPar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cxnSp>
          <p:nvCxnSpPr>
            <p:cNvPr id="29" name="直接连接符 28">
              <a:extLst>
                <a:ext uri="{FF2B5EF4-FFF2-40B4-BE49-F238E27FC236}">
                  <a16:creationId xmlns:a16="http://schemas.microsoft.com/office/drawing/2014/main" id="{5DF5F1AB-198D-4719-779B-1678E0FE0794}"/>
                </a:ext>
              </a:extLst>
            </p:cNvPr>
            <p:cNvCxnSpPr>
              <a:stCxn id="31" idx="6"/>
            </p:cNvCxnSpPr>
            <p:nvPr/>
          </p:nvCxnSpPr>
          <p:spPr>
            <a:xfrm>
              <a:off x="2534033" y="5313128"/>
              <a:ext cx="7160830" cy="0"/>
            </a:xfrm>
            <a:prstGeom prst="line">
              <a:avLst/>
            </a:prstGeom>
            <a:noFill/>
            <a:ln w="6350" cap="flat" cmpd="sng" algn="ctr">
              <a:solidFill>
                <a:srgbClr val="004098"/>
              </a:solidFill>
              <a:prstDash val="solid"/>
              <a:miter lim="800000"/>
            </a:ln>
            <a:effectLst/>
          </p:spPr>
        </p:cxnSp>
        <p:sp>
          <p:nvSpPr>
            <p:cNvPr id="30" name="文本框 29">
              <a:extLst>
                <a:ext uri="{FF2B5EF4-FFF2-40B4-BE49-F238E27FC236}">
                  <a16:creationId xmlns:a16="http://schemas.microsoft.com/office/drawing/2014/main" id="{BA843910-9569-40C7-A122-1C8AF326B198}"/>
                </a:ext>
              </a:extLst>
            </p:cNvPr>
            <p:cNvSpPr txBox="1"/>
            <p:nvPr/>
          </p:nvSpPr>
          <p:spPr>
            <a:xfrm>
              <a:off x="2694603" y="4882230"/>
              <a:ext cx="4387392" cy="769441"/>
            </a:xfrm>
            <a:prstGeom prst="rect">
              <a:avLst/>
            </a:prstGeom>
            <a:noFill/>
          </p:spPr>
          <p:txBody>
            <a:bodyPr wrap="square" rtlCol="0">
              <a:spAutoFit/>
            </a:bodyPr>
            <a:lstStyle/>
            <a:p>
              <a:r>
                <a:rPr lang="en-US" altLang="zh-CN" sz="2200" b="1" i="0" dirty="0">
                  <a:solidFill>
                    <a:srgbClr val="004D82"/>
                  </a:solidFill>
                  <a:effectLst/>
                  <a:latin typeface="+mj-lt"/>
                </a:rPr>
                <a:t>Conclusion</a:t>
              </a:r>
              <a:endParaRPr lang="en-US" altLang="zh-CN" sz="2200" b="1" dirty="0">
                <a:solidFill>
                  <a:srgbClr val="004D82"/>
                </a:solidFill>
                <a:latin typeface="+mj-lt"/>
                <a:ea typeface="+mj-ea"/>
                <a:cs typeface="+mj-cs"/>
              </a:endParaRPr>
            </a:p>
            <a:p>
              <a:endParaRPr lang="en-US" altLang="zh-CN" sz="2200" b="1" dirty="0">
                <a:solidFill>
                  <a:srgbClr val="004D82"/>
                </a:solidFill>
                <a:latin typeface="+mj-lt"/>
                <a:ea typeface="+mj-ea"/>
                <a:cs typeface="+mj-c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871537" y="45499"/>
            <a:ext cx="8823326" cy="838200"/>
          </a:xfrm>
        </p:spPr>
        <p:txBody>
          <a:bodyPr/>
          <a:lstStyle/>
          <a:p>
            <a:pPr marL="457200" indent="-457200">
              <a:buAutoNum type="romanUcPeriod"/>
            </a:pPr>
            <a:r>
              <a:rPr lang="en-US" dirty="0">
                <a:solidFill>
                  <a:srgbClr val="004D82"/>
                </a:solidFill>
              </a:rPr>
              <a:t>Mathematical Theorem Proving</a:t>
            </a:r>
            <a:br>
              <a:rPr lang="en-US" altLang="zh-CN" sz="2200" b="1" dirty="0"/>
            </a:br>
            <a:r>
              <a:rPr lang="en-US" altLang="zh-CN" b="0" dirty="0"/>
              <a:t>What is Lean?</a:t>
            </a:r>
          </a:p>
        </p:txBody>
      </p:sp>
      <p:sp>
        <p:nvSpPr>
          <p:cNvPr id="16" name="Slide Number Placeholder 3"/>
          <p:cNvSpPr txBox="1"/>
          <p:nvPr/>
        </p:nvSpPr>
        <p:spPr bwMode="auto">
          <a:xfrm>
            <a:off x="9694863" y="152400"/>
            <a:ext cx="1341437" cy="246063"/>
          </a:xfrm>
          <a:prstGeom prst="rect">
            <a:avLst/>
          </a:prstGeom>
          <a:noFill/>
          <a:ln w="9525">
            <a:noFill/>
            <a:miter lim="800000"/>
          </a:ln>
          <a:effectLst/>
        </p:spPr>
        <p:txBody>
          <a:bodyPr vert="horz" wrap="none" lIns="0" tIns="0" rIns="1080000" bIns="0" numCol="1" anchor="t" anchorCtr="0" compatLnSpc="1">
            <a:spAutoFit/>
          </a:bodyPr>
          <a:lstStyle>
            <a:defPPr>
              <a:defRPr lang="it-IT"/>
            </a:defPPr>
            <a:lvl1pPr algn="r" rtl="0" eaLnBrk="0" fontAlgn="base" hangingPunct="0">
              <a:spcBef>
                <a:spcPct val="20000"/>
              </a:spcBef>
              <a:spcAft>
                <a:spcPct val="0"/>
              </a:spcAft>
              <a:defRPr sz="1600" b="1" kern="1200">
                <a:solidFill>
                  <a:srgbClr val="FF9900"/>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9pPr>
          </a:lstStyle>
          <a:p>
            <a:pPr>
              <a:defRPr/>
            </a:pPr>
            <a:fld id="{AD9BDF69-57E8-4E17-8F66-C85A4E32BB72}" type="slidenum">
              <a:rPr lang="it-IT" altLang="en-US" smtClean="0"/>
              <a:t>3</a:t>
            </a:fld>
            <a:endParaRPr lang="it-IT" altLang="en-US"/>
          </a:p>
        </p:txBody>
      </p:sp>
      <p:sp>
        <p:nvSpPr>
          <p:cNvPr id="2" name="灯片编号占位符 1"/>
          <p:cNvSpPr>
            <a:spLocks noGrp="1"/>
          </p:cNvSpPr>
          <p:nvPr>
            <p:ph type="sldNum" sz="quarter" idx="10"/>
          </p:nvPr>
        </p:nvSpPr>
        <p:spPr/>
        <p:txBody>
          <a:bodyPr/>
          <a:lstStyle/>
          <a:p>
            <a:pPr>
              <a:defRPr/>
            </a:pPr>
            <a:fld id="{AD9BDF69-57E8-4E17-8F66-C85A4E32BB72}" type="slidenum">
              <a:rPr lang="it-IT" altLang="en-US" smtClean="0"/>
              <a:t>3</a:t>
            </a:fld>
            <a:endParaRPr lang="it-IT" altLang="en-US"/>
          </a:p>
        </p:txBody>
      </p:sp>
      <p:sp>
        <p:nvSpPr>
          <p:cNvPr id="8" name="文本框 40"/>
          <p:cNvSpPr txBox="1"/>
          <p:nvPr/>
        </p:nvSpPr>
        <p:spPr>
          <a:xfrm>
            <a:off x="386516" y="1120794"/>
            <a:ext cx="9793367" cy="3266985"/>
          </a:xfrm>
          <a:prstGeom prst="rect">
            <a:avLst/>
          </a:prstGeom>
          <a:noFill/>
        </p:spPr>
        <p:txBody>
          <a:bodyPr wrap="square" lIns="91440" tIns="45720" rIns="91440" bIns="45720" rtlCol="0" anchor="t">
            <a:spAutoFit/>
          </a:bodyPr>
          <a:lstStyle/>
          <a:p>
            <a:pPr marL="342900" indent="-342900">
              <a:lnSpc>
                <a:spcPct val="150000"/>
              </a:lnSpc>
              <a:buSzPct val="85000"/>
              <a:buFont typeface="Wingdings" panose="05000000000000000000" pitchFamily="2" charset="2"/>
              <a:buChar char="n"/>
            </a:pPr>
            <a:endParaRPr kumimoji="1" lang="en-US" altLang="zh-CN" sz="2000" dirty="0">
              <a:solidFill>
                <a:srgbClr val="004D82"/>
              </a:solidFill>
              <a:latin typeface="Arial" panose="020B0604020202020204"/>
              <a:cs typeface="Arial" panose="020B0604020202020204"/>
            </a:endParaRPr>
          </a:p>
          <a:p>
            <a:pPr marL="342900" indent="-342900">
              <a:lnSpc>
                <a:spcPct val="150000"/>
              </a:lnSpc>
              <a:buSzPct val="85000"/>
              <a:buFont typeface="Wingdings" panose="05000000000000000000" pitchFamily="2" charset="2"/>
              <a:buChar char="n"/>
            </a:pPr>
            <a:r>
              <a:rPr kumimoji="1" lang="en-US" altLang="zh-CN" sz="2000" dirty="0">
                <a:solidFill>
                  <a:srgbClr val="004D82"/>
                </a:solidFill>
                <a:latin typeface="Arial" panose="020B0604020202020204"/>
                <a:cs typeface="Arial" panose="020B0604020202020204"/>
              </a:rPr>
              <a:t>Lean is an advanced programming language designed to advance </a:t>
            </a:r>
            <a:r>
              <a:rPr kumimoji="1" lang="en-US" altLang="zh-CN" sz="2000" dirty="0">
                <a:solidFill>
                  <a:srgbClr val="FF0000"/>
                </a:solidFill>
                <a:latin typeface="Arial" panose="020B0604020202020204"/>
                <a:cs typeface="Arial" panose="020B0604020202020204"/>
              </a:rPr>
              <a:t>mathematical reasoning</a:t>
            </a:r>
            <a:r>
              <a:rPr kumimoji="1" lang="en-US" altLang="zh-CN" sz="2000" dirty="0">
                <a:solidFill>
                  <a:srgbClr val="004D82"/>
                </a:solidFill>
                <a:latin typeface="Arial" panose="020B0604020202020204"/>
                <a:cs typeface="Arial" panose="020B0604020202020204"/>
              </a:rPr>
              <a:t>, </a:t>
            </a:r>
            <a:r>
              <a:rPr kumimoji="1" lang="en-US" altLang="zh-CN" sz="2000" dirty="0">
                <a:solidFill>
                  <a:srgbClr val="FF0000"/>
                </a:solidFill>
                <a:latin typeface="Arial" panose="020B0604020202020204"/>
                <a:cs typeface="Arial" panose="020B0604020202020204"/>
              </a:rPr>
              <a:t>formal verification</a:t>
            </a:r>
            <a:r>
              <a:rPr kumimoji="1" lang="en-US" altLang="zh-CN" sz="2000" dirty="0">
                <a:solidFill>
                  <a:srgbClr val="004D82"/>
                </a:solidFill>
                <a:latin typeface="Arial" panose="020B0604020202020204"/>
                <a:cs typeface="Arial" panose="020B0604020202020204"/>
              </a:rPr>
              <a:t>, and </a:t>
            </a:r>
            <a:r>
              <a:rPr kumimoji="1" lang="en-US" altLang="zh-CN" sz="2000" dirty="0">
                <a:solidFill>
                  <a:srgbClr val="FF0000"/>
                </a:solidFill>
                <a:latin typeface="Arial" panose="020B0604020202020204"/>
                <a:cs typeface="Arial" panose="020B0604020202020204"/>
              </a:rPr>
              <a:t>logical inference</a:t>
            </a:r>
            <a:r>
              <a:rPr kumimoji="1" lang="en-US" altLang="zh-CN" sz="2000" dirty="0">
                <a:solidFill>
                  <a:srgbClr val="004D82"/>
                </a:solidFill>
                <a:latin typeface="Arial" panose="020B0604020202020204"/>
                <a:cs typeface="Arial" panose="020B0604020202020204"/>
              </a:rPr>
              <a:t>.</a:t>
            </a:r>
          </a:p>
          <a:p>
            <a:pPr marL="342900" indent="-342900">
              <a:lnSpc>
                <a:spcPct val="150000"/>
              </a:lnSpc>
              <a:buSzPct val="85000"/>
              <a:buFont typeface="Wingdings" panose="05000000000000000000" pitchFamily="2" charset="2"/>
              <a:buChar char="n"/>
            </a:pPr>
            <a:r>
              <a:rPr kumimoji="1" lang="en-US" altLang="zh-CN" sz="2000" dirty="0">
                <a:solidFill>
                  <a:srgbClr val="004D82"/>
                </a:solidFill>
                <a:latin typeface="Arial" panose="020B0604020202020204"/>
                <a:cs typeface="Arial" panose="020B0604020202020204"/>
              </a:rPr>
              <a:t>It blends </a:t>
            </a:r>
            <a:r>
              <a:rPr kumimoji="1" lang="en-US" altLang="zh-CN" sz="2000" dirty="0">
                <a:solidFill>
                  <a:srgbClr val="FF0000"/>
                </a:solidFill>
                <a:latin typeface="Arial" panose="020B0604020202020204"/>
                <a:cs typeface="Arial" panose="020B0604020202020204"/>
              </a:rPr>
              <a:t>computer science and mathematics </a:t>
            </a:r>
            <a:r>
              <a:rPr kumimoji="1" lang="en-US" altLang="zh-CN" sz="2000" dirty="0">
                <a:solidFill>
                  <a:srgbClr val="004D82"/>
                </a:solidFill>
                <a:latin typeface="Arial" panose="020B0604020202020204"/>
                <a:cs typeface="Arial" panose="020B0604020202020204"/>
              </a:rPr>
              <a:t>to provide powerful tools for formal methods.</a:t>
            </a:r>
          </a:p>
          <a:p>
            <a:pPr marL="342900" indent="-342900">
              <a:lnSpc>
                <a:spcPct val="150000"/>
              </a:lnSpc>
              <a:buSzPct val="85000"/>
              <a:buFont typeface="Wingdings" panose="05000000000000000000" pitchFamily="2" charset="2"/>
              <a:buChar char="n"/>
            </a:pPr>
            <a:r>
              <a:rPr lang="en-US" altLang="zh-CN" sz="2000" dirty="0">
                <a:solidFill>
                  <a:srgbClr val="004D82"/>
                </a:solidFill>
              </a:rPr>
              <a:t>Lean emphasizes </a:t>
            </a:r>
            <a:r>
              <a:rPr lang="en-US" altLang="zh-CN" sz="2000" dirty="0">
                <a:solidFill>
                  <a:srgbClr val="FF0000"/>
                </a:solidFill>
              </a:rPr>
              <a:t>precision and logic</a:t>
            </a:r>
            <a:r>
              <a:rPr lang="en-US" altLang="zh-CN" sz="2000" dirty="0">
                <a:solidFill>
                  <a:srgbClr val="004D82"/>
                </a:solidFill>
              </a:rPr>
              <a:t>, it can be used not only to write algorithms, but also to </a:t>
            </a:r>
            <a:r>
              <a:rPr lang="en-US" altLang="zh-CN" sz="2000" dirty="0">
                <a:solidFill>
                  <a:srgbClr val="FF0000"/>
                </a:solidFill>
              </a:rPr>
              <a:t>prove the correctness </a:t>
            </a:r>
            <a:r>
              <a:rPr lang="en-US" altLang="zh-CN" sz="2000" dirty="0">
                <a:solidFill>
                  <a:srgbClr val="004D82"/>
                </a:solidFill>
              </a:rPr>
              <a:t>of those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891298" y="10861"/>
            <a:ext cx="8823326" cy="838200"/>
          </a:xfrm>
        </p:spPr>
        <p:txBody>
          <a:bodyPr/>
          <a:lstStyle/>
          <a:p>
            <a:r>
              <a:rPr lang="en-US" dirty="0">
                <a:solidFill>
                  <a:srgbClr val="004D82"/>
                </a:solidFill>
              </a:rPr>
              <a:t>II.    Mathematical Theorem Proving</a:t>
            </a:r>
            <a:br>
              <a:rPr lang="en-US" dirty="0">
                <a:solidFill>
                  <a:srgbClr val="004D82"/>
                </a:solidFill>
              </a:rPr>
            </a:br>
            <a:r>
              <a:rPr lang="en-US" dirty="0">
                <a:solidFill>
                  <a:srgbClr val="004D82"/>
                </a:solidFill>
              </a:rPr>
              <a:t> </a:t>
            </a:r>
            <a:r>
              <a:rPr lang="en-US" altLang="zh-CN" b="0" dirty="0"/>
              <a:t>How lean works?</a:t>
            </a:r>
            <a:endParaRPr lang="en-US" b="0" dirty="0">
              <a:cs typeface="Arial" panose="020B0604020202020204"/>
            </a:endParaRPr>
          </a:p>
        </p:txBody>
      </p:sp>
      <p:sp>
        <p:nvSpPr>
          <p:cNvPr id="16" name="Slide Number Placeholder 3"/>
          <p:cNvSpPr txBox="1"/>
          <p:nvPr/>
        </p:nvSpPr>
        <p:spPr bwMode="auto">
          <a:xfrm>
            <a:off x="9694863" y="152400"/>
            <a:ext cx="1341437" cy="246063"/>
          </a:xfrm>
          <a:prstGeom prst="rect">
            <a:avLst/>
          </a:prstGeom>
          <a:noFill/>
          <a:ln w="9525">
            <a:noFill/>
            <a:miter lim="800000"/>
          </a:ln>
          <a:effectLst/>
        </p:spPr>
        <p:txBody>
          <a:bodyPr vert="horz" wrap="none" lIns="0" tIns="0" rIns="1080000" bIns="0" numCol="1" anchor="t" anchorCtr="0" compatLnSpc="1">
            <a:spAutoFit/>
          </a:bodyPr>
          <a:lstStyle>
            <a:defPPr>
              <a:defRPr lang="it-IT"/>
            </a:defPPr>
            <a:lvl1pPr algn="r" rtl="0" eaLnBrk="0" fontAlgn="base" hangingPunct="0">
              <a:spcBef>
                <a:spcPct val="20000"/>
              </a:spcBef>
              <a:spcAft>
                <a:spcPct val="0"/>
              </a:spcAft>
              <a:defRPr sz="1600" b="1" kern="1200">
                <a:solidFill>
                  <a:srgbClr val="FF9900"/>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9pPr>
          </a:lstStyle>
          <a:p>
            <a:pPr>
              <a:defRPr/>
            </a:pPr>
            <a:fld id="{AD9BDF69-57E8-4E17-8F66-C85A4E32BB72}" type="slidenum">
              <a:rPr lang="it-IT" altLang="en-US" smtClean="0"/>
              <a:t>4</a:t>
            </a:fld>
            <a:endParaRPr lang="it-IT" altLang="en-US"/>
          </a:p>
        </p:txBody>
      </p:sp>
      <p:sp>
        <p:nvSpPr>
          <p:cNvPr id="2" name="灯片编号占位符 1"/>
          <p:cNvSpPr>
            <a:spLocks noGrp="1"/>
          </p:cNvSpPr>
          <p:nvPr>
            <p:ph type="sldNum" sz="quarter" idx="10"/>
          </p:nvPr>
        </p:nvSpPr>
        <p:spPr/>
        <p:txBody>
          <a:bodyPr/>
          <a:lstStyle/>
          <a:p>
            <a:pPr>
              <a:defRPr/>
            </a:pPr>
            <a:fld id="{AD9BDF69-57E8-4E17-8F66-C85A4E32BB72}" type="slidenum">
              <a:rPr lang="it-IT" altLang="en-US" smtClean="0"/>
              <a:t>4</a:t>
            </a:fld>
            <a:endParaRPr lang="it-IT" altLang="en-US"/>
          </a:p>
        </p:txBody>
      </p:sp>
      <p:pic>
        <p:nvPicPr>
          <p:cNvPr id="3" name="图片 2">
            <a:extLst>
              <a:ext uri="{FF2B5EF4-FFF2-40B4-BE49-F238E27FC236}">
                <a16:creationId xmlns:a16="http://schemas.microsoft.com/office/drawing/2014/main" id="{6A1DE08E-0A1D-0E44-6C62-0DD2CE39FF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0926" y="1821484"/>
            <a:ext cx="5871352" cy="3006481"/>
          </a:xfrm>
          <a:prstGeom prst="rect">
            <a:avLst/>
          </a:prstGeom>
          <a:noFill/>
          <a:ln>
            <a:noFill/>
          </a:ln>
        </p:spPr>
      </p:pic>
      <p:sp>
        <p:nvSpPr>
          <p:cNvPr id="7" name="文本框 6">
            <a:extLst>
              <a:ext uri="{FF2B5EF4-FFF2-40B4-BE49-F238E27FC236}">
                <a16:creationId xmlns:a16="http://schemas.microsoft.com/office/drawing/2014/main" id="{0C1C908B-7804-1025-9BD3-78C52D6616D0}"/>
              </a:ext>
            </a:extLst>
          </p:cNvPr>
          <p:cNvSpPr txBox="1"/>
          <p:nvPr/>
        </p:nvSpPr>
        <p:spPr>
          <a:xfrm>
            <a:off x="6584152" y="1711756"/>
            <a:ext cx="3196309" cy="461665"/>
          </a:xfrm>
          <a:prstGeom prst="rect">
            <a:avLst/>
          </a:prstGeom>
          <a:noFill/>
        </p:spPr>
        <p:txBody>
          <a:bodyPr wrap="square">
            <a:spAutoFit/>
          </a:bodyPr>
          <a:lstStyle/>
          <a:p>
            <a:r>
              <a:rPr lang="it-IT" altLang="zh-CN" sz="2400" dirty="0"/>
              <a:t>-</a:t>
            </a:r>
            <a:r>
              <a:rPr lang="it-IT" altLang="zh-CN" sz="1800" dirty="0"/>
              <a:t>Formalization of the problem</a:t>
            </a:r>
            <a:endParaRPr lang="zh-CN" altLang="en-US" sz="2400" dirty="0"/>
          </a:p>
        </p:txBody>
      </p:sp>
      <p:sp>
        <p:nvSpPr>
          <p:cNvPr id="8" name="文本框 7">
            <a:extLst>
              <a:ext uri="{FF2B5EF4-FFF2-40B4-BE49-F238E27FC236}">
                <a16:creationId xmlns:a16="http://schemas.microsoft.com/office/drawing/2014/main" id="{DDD8409E-437B-60FE-8002-8CBC3F9019D4}"/>
              </a:ext>
            </a:extLst>
          </p:cNvPr>
          <p:cNvSpPr txBox="1"/>
          <p:nvPr/>
        </p:nvSpPr>
        <p:spPr>
          <a:xfrm>
            <a:off x="6532217" y="3429000"/>
            <a:ext cx="3533497" cy="646331"/>
          </a:xfrm>
          <a:prstGeom prst="rect">
            <a:avLst/>
          </a:prstGeom>
          <a:noFill/>
        </p:spPr>
        <p:txBody>
          <a:bodyPr wrap="square" rtlCol="0">
            <a:spAutoFit/>
          </a:bodyPr>
          <a:lstStyle/>
          <a:p>
            <a:r>
              <a:rPr lang="en-US" altLang="zh-CN" sz="1800" dirty="0"/>
              <a:t>- Write the proof process and verify correctness</a:t>
            </a:r>
            <a:endParaRPr lang="zh-CN" altLang="en-US" sz="1800" dirty="0"/>
          </a:p>
        </p:txBody>
      </p:sp>
      <p:sp>
        <p:nvSpPr>
          <p:cNvPr id="9" name="文本框 8">
            <a:extLst>
              <a:ext uri="{FF2B5EF4-FFF2-40B4-BE49-F238E27FC236}">
                <a16:creationId xmlns:a16="http://schemas.microsoft.com/office/drawing/2014/main" id="{9C53BE99-AC58-B7BA-8452-6A6174227C95}"/>
              </a:ext>
            </a:extLst>
          </p:cNvPr>
          <p:cNvSpPr txBox="1"/>
          <p:nvPr/>
        </p:nvSpPr>
        <p:spPr>
          <a:xfrm>
            <a:off x="811986" y="1331366"/>
            <a:ext cx="3525927" cy="461665"/>
          </a:xfrm>
          <a:prstGeom prst="rect">
            <a:avLst/>
          </a:prstGeom>
          <a:noFill/>
        </p:spPr>
        <p:txBody>
          <a:bodyPr wrap="square" rtlCol="0">
            <a:spAutoFit/>
          </a:bodyPr>
          <a:lstStyle/>
          <a:p>
            <a:r>
              <a:rPr lang="en-US" altLang="zh-CN" dirty="0">
                <a:solidFill>
                  <a:srgbClr val="FF0000"/>
                </a:solidFill>
              </a:rPr>
              <a:t>Additive exchange law</a:t>
            </a:r>
            <a:endParaRPr lang="zh-CN" alt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9831940" y="152400"/>
            <a:ext cx="1204360" cy="246221"/>
          </a:xfrm>
        </p:spPr>
        <p:txBody>
          <a:bodyPr/>
          <a:lstStyle/>
          <a:p>
            <a:fld id="{35F46223-CC21-4A17-A28A-31F831AFDB34}" type="slidenum">
              <a:rPr lang="it-IT" altLang="en-US" smtClean="0"/>
              <a:t>5</a:t>
            </a:fld>
            <a:endParaRPr lang="it-IT" altLang="en-US"/>
          </a:p>
        </p:txBody>
      </p:sp>
      <p:sp>
        <p:nvSpPr>
          <p:cNvPr id="48" name="Title 47"/>
          <p:cNvSpPr>
            <a:spLocks noGrp="1"/>
          </p:cNvSpPr>
          <p:nvPr>
            <p:ph type="title"/>
          </p:nvPr>
        </p:nvSpPr>
        <p:spPr>
          <a:xfrm>
            <a:off x="767987" y="73038"/>
            <a:ext cx="8838214" cy="794492"/>
          </a:xfrm>
        </p:spPr>
        <p:txBody>
          <a:bodyPr/>
          <a:lstStyle/>
          <a:p>
            <a:r>
              <a:rPr lang="en-US" dirty="0">
                <a:solidFill>
                  <a:srgbClr val="004D82"/>
                </a:solidFill>
              </a:rPr>
              <a:t>II.    </a:t>
            </a:r>
            <a:r>
              <a:rPr lang="en-US" altLang="zh-CN" dirty="0">
                <a:solidFill>
                  <a:srgbClr val="004D82"/>
                </a:solidFill>
              </a:rPr>
              <a:t>Mathematical Theorem Proving</a:t>
            </a:r>
            <a:br>
              <a:rPr lang="en-US" dirty="0">
                <a:solidFill>
                  <a:srgbClr val="004D82"/>
                </a:solidFill>
              </a:rPr>
            </a:br>
            <a:r>
              <a:rPr lang="en-US" dirty="0">
                <a:solidFill>
                  <a:srgbClr val="004D82"/>
                </a:solidFill>
              </a:rPr>
              <a:t>      </a:t>
            </a:r>
            <a:r>
              <a:rPr lang="en-US" b="0" dirty="0">
                <a:solidFill>
                  <a:srgbClr val="004D82"/>
                </a:solidFill>
              </a:rPr>
              <a:t>A</a:t>
            </a:r>
            <a:r>
              <a:rPr lang="en-US" altLang="zh-CN" b="0" dirty="0"/>
              <a:t>xioms of </a:t>
            </a:r>
            <a:r>
              <a:rPr lang="en-US" altLang="zh-CN" b="0" dirty="0" err="1"/>
              <a:t>Peano</a:t>
            </a:r>
            <a:r>
              <a:rPr lang="en-US" altLang="zh-CN" b="0" dirty="0"/>
              <a:t> </a:t>
            </a:r>
            <a:br>
              <a:rPr lang="en-US" b="0" dirty="0">
                <a:cs typeface="Arial" panose="020B0604020202020204"/>
              </a:rPr>
            </a:br>
            <a:endParaRPr lang="en-US" b="0" dirty="0">
              <a:cs typeface="Arial" panose="020B0604020202020204"/>
            </a:endParaRPr>
          </a:p>
        </p:txBody>
      </p:sp>
      <p:sp>
        <p:nvSpPr>
          <p:cNvPr id="2" name="文本框 4"/>
          <p:cNvSpPr txBox="1"/>
          <p:nvPr/>
        </p:nvSpPr>
        <p:spPr>
          <a:xfrm>
            <a:off x="1078666" y="6609129"/>
            <a:ext cx="5009487" cy="246221"/>
          </a:xfrm>
          <a:prstGeom prst="rect">
            <a:avLst/>
          </a:prstGeom>
          <a:noFill/>
        </p:spPr>
        <p:txBody>
          <a:bodyPr wrap="square">
            <a:spAutoFit/>
          </a:bodyPr>
          <a:lstStyle/>
          <a:p>
            <a:endParaRPr lang="en-GB" altLang="zh-CN" sz="1000">
              <a:solidFill>
                <a:srgbClr val="004D82"/>
              </a:solidFill>
              <a:latin typeface="+mj-lt"/>
              <a:ea typeface="Times New Roman" panose="02020603050405020304" charset="0"/>
            </a:endParaRPr>
          </a:p>
        </p:txBody>
      </p:sp>
      <p:sp>
        <p:nvSpPr>
          <p:cNvPr id="14" name="文本框 40"/>
          <p:cNvSpPr txBox="1"/>
          <p:nvPr/>
        </p:nvSpPr>
        <p:spPr>
          <a:xfrm>
            <a:off x="544912" y="1163252"/>
            <a:ext cx="9793367" cy="4651979"/>
          </a:xfrm>
          <a:prstGeom prst="rect">
            <a:avLst/>
          </a:prstGeom>
          <a:noFill/>
        </p:spPr>
        <p:txBody>
          <a:bodyPr wrap="square" lIns="91440" tIns="45720" rIns="91440" bIns="45720" rtlCol="0" anchor="t">
            <a:spAutoFit/>
          </a:bodyPr>
          <a:lstStyle/>
          <a:p>
            <a:pPr>
              <a:lnSpc>
                <a:spcPct val="150000"/>
              </a:lnSpc>
              <a:buSzPct val="85000"/>
            </a:pPr>
            <a:r>
              <a:rPr kumimoji="1" lang="en-US" altLang="zh-CN" sz="2000" dirty="0">
                <a:solidFill>
                  <a:srgbClr val="FF0000"/>
                </a:solidFill>
                <a:latin typeface="Arial" panose="020B0604020202020204"/>
                <a:cs typeface="Arial" panose="020B0604020202020204"/>
              </a:rPr>
              <a:t>These five axioms of </a:t>
            </a:r>
            <a:r>
              <a:rPr kumimoji="1" lang="en-US" altLang="zh-CN" sz="2000" dirty="0" err="1">
                <a:solidFill>
                  <a:srgbClr val="FF0000"/>
                </a:solidFill>
                <a:latin typeface="Arial" panose="020B0604020202020204"/>
                <a:cs typeface="Arial" panose="020B0604020202020204"/>
              </a:rPr>
              <a:t>Peano</a:t>
            </a:r>
            <a:r>
              <a:rPr kumimoji="1" lang="en-US" altLang="zh-CN" sz="2000" dirty="0">
                <a:solidFill>
                  <a:srgbClr val="FF0000"/>
                </a:solidFill>
                <a:latin typeface="Arial" panose="020B0604020202020204"/>
                <a:cs typeface="Arial" panose="020B0604020202020204"/>
              </a:rPr>
              <a:t> are described in a non-formalized way as follows:</a:t>
            </a:r>
          </a:p>
          <a:p>
            <a:pPr marL="342900" indent="-342900">
              <a:lnSpc>
                <a:spcPct val="150000"/>
              </a:lnSpc>
              <a:buSzPct val="85000"/>
              <a:buFont typeface="Arial" panose="020B0604020202020204" pitchFamily="34" charset="0"/>
              <a:buChar char="•"/>
            </a:pPr>
            <a:r>
              <a:rPr kumimoji="1" lang="en-US" altLang="zh-CN" sz="2000" dirty="0">
                <a:solidFill>
                  <a:srgbClr val="004D82"/>
                </a:solidFill>
                <a:latin typeface="Arial" panose="020B0604020202020204"/>
                <a:cs typeface="Arial" panose="020B0604020202020204"/>
              </a:rPr>
              <a:t>0 is a natural number;</a:t>
            </a:r>
          </a:p>
          <a:p>
            <a:pPr marL="342900" indent="-342900">
              <a:lnSpc>
                <a:spcPct val="150000"/>
              </a:lnSpc>
              <a:buSzPct val="85000"/>
              <a:buFont typeface="Arial" panose="020B0604020202020204" pitchFamily="34" charset="0"/>
              <a:buChar char="•"/>
            </a:pPr>
            <a:r>
              <a:rPr kumimoji="1" lang="en-US" altLang="zh-CN" sz="2000" dirty="0">
                <a:solidFill>
                  <a:srgbClr val="004D82"/>
                </a:solidFill>
                <a:latin typeface="Arial" panose="020B0604020202020204"/>
                <a:cs typeface="Arial" panose="020B0604020202020204"/>
              </a:rPr>
              <a:t>For every definite natural number a, there is a definite successor a', and a' is also a natural number;</a:t>
            </a:r>
          </a:p>
          <a:p>
            <a:pPr marL="342900" indent="-342900">
              <a:lnSpc>
                <a:spcPct val="150000"/>
              </a:lnSpc>
              <a:buSzPct val="85000"/>
              <a:buFont typeface="Arial" panose="020B0604020202020204" pitchFamily="34" charset="0"/>
              <a:buChar char="•"/>
            </a:pPr>
            <a:r>
              <a:rPr kumimoji="1" lang="en-US" altLang="zh-CN" sz="2000" dirty="0">
                <a:solidFill>
                  <a:srgbClr val="004D82"/>
                </a:solidFill>
                <a:latin typeface="Arial" panose="020B0604020202020204"/>
                <a:cs typeface="Arial" panose="020B0604020202020204"/>
              </a:rPr>
              <a:t>For every natural number b, c, b = c if and only if the successor of b = the successor of c;</a:t>
            </a:r>
          </a:p>
          <a:p>
            <a:pPr marL="342900" indent="-342900">
              <a:lnSpc>
                <a:spcPct val="150000"/>
              </a:lnSpc>
              <a:buSzPct val="85000"/>
              <a:buFont typeface="Arial" panose="020B0604020202020204" pitchFamily="34" charset="0"/>
              <a:buChar char="•"/>
            </a:pPr>
            <a:r>
              <a:rPr kumimoji="1" lang="en-US" altLang="zh-CN" sz="2000" dirty="0">
                <a:solidFill>
                  <a:srgbClr val="004D82"/>
                </a:solidFill>
                <a:latin typeface="Arial" panose="020B0604020202020204"/>
                <a:cs typeface="Arial" panose="020B0604020202020204"/>
              </a:rPr>
              <a:t>0 is not a successor of any natural number;</a:t>
            </a:r>
          </a:p>
          <a:p>
            <a:pPr marL="342900" indent="-342900">
              <a:lnSpc>
                <a:spcPct val="150000"/>
              </a:lnSpc>
              <a:buSzPct val="85000"/>
              <a:buFont typeface="Arial" panose="020B0604020202020204" pitchFamily="34" charset="0"/>
              <a:buChar char="•"/>
            </a:pPr>
            <a:r>
              <a:rPr kumimoji="1" lang="en-US" altLang="zh-CN" sz="2000" dirty="0">
                <a:solidFill>
                  <a:srgbClr val="004D82"/>
                </a:solidFill>
                <a:latin typeface="Arial" panose="020B0604020202020204"/>
                <a:cs typeface="Arial" panose="020B0604020202020204"/>
              </a:rPr>
              <a:t>Any proposition about natural numbers which proves that: it is true for the natural number 0, and which is assumed to be true for the natural number a, can be proved to be true also for a'. Then the proposition is true for all natural numbers.</a:t>
            </a:r>
            <a:endParaRPr lang="en-US" altLang="zh-CN" sz="2000" dirty="0">
              <a:solidFill>
                <a:srgbClr val="004D8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5569" y="72512"/>
            <a:ext cx="10166156" cy="838200"/>
          </a:xfrm>
        </p:spPr>
        <p:txBody>
          <a:bodyPr/>
          <a:lstStyle/>
          <a:p>
            <a:r>
              <a:rPr lang="en-US" dirty="0">
                <a:solidFill>
                  <a:srgbClr val="004D82"/>
                </a:solidFill>
              </a:rPr>
              <a:t>II</a:t>
            </a:r>
            <a:r>
              <a:rPr lang="en-US" dirty="0">
                <a:solidFill>
                  <a:srgbClr val="004D82"/>
                </a:solidFill>
                <a:latin typeface="Arial" panose="020B0604020202020204"/>
                <a:cs typeface="Arial" panose="020B0604020202020204"/>
              </a:rPr>
              <a:t>.    </a:t>
            </a:r>
            <a:r>
              <a:rPr lang="en-US" altLang="zh-CN" dirty="0">
                <a:solidFill>
                  <a:srgbClr val="004D82"/>
                </a:solidFill>
              </a:rPr>
              <a:t>Proving infinity of prime numbers</a:t>
            </a:r>
            <a:br>
              <a:rPr lang="en-US" dirty="0">
                <a:solidFill>
                  <a:srgbClr val="004D82"/>
                </a:solidFill>
                <a:latin typeface="Arial" panose="020B0604020202020204"/>
                <a:cs typeface="Arial" panose="020B0604020202020204"/>
              </a:rPr>
            </a:br>
            <a:r>
              <a:rPr lang="en-US" dirty="0">
                <a:solidFill>
                  <a:srgbClr val="004D82"/>
                </a:solidFill>
                <a:latin typeface="Arial" panose="020B0604020202020204"/>
                <a:cs typeface="Arial" panose="020B0604020202020204"/>
              </a:rPr>
              <a:t>       </a:t>
            </a:r>
            <a:r>
              <a:rPr lang="en-US" altLang="zh-CN" b="0" dirty="0"/>
              <a:t> </a:t>
            </a:r>
            <a:r>
              <a:rPr lang="en-US" altLang="zh-CN" b="0" dirty="0">
                <a:solidFill>
                  <a:srgbClr val="004D82"/>
                </a:solidFill>
              </a:rPr>
              <a:t>A</a:t>
            </a:r>
            <a:r>
              <a:rPr lang="en-US" altLang="zh-CN" b="0" dirty="0"/>
              <a:t>xioms of </a:t>
            </a:r>
            <a:r>
              <a:rPr lang="en-US" altLang="zh-CN" b="0" dirty="0" err="1"/>
              <a:t>Peano</a:t>
            </a:r>
            <a:r>
              <a:rPr lang="en-US" altLang="zh-CN" b="0" dirty="0"/>
              <a:t> </a:t>
            </a:r>
            <a:br>
              <a:rPr lang="en-US" altLang="zh-CN" dirty="0">
                <a:latin typeface="-apple-system"/>
              </a:rPr>
            </a:br>
            <a:endParaRPr lang="zh-CN" altLang="en-US" dirty="0">
              <a:cs typeface="Arial" panose="020B0604020202020204"/>
            </a:endParaRPr>
          </a:p>
        </p:txBody>
      </p:sp>
      <p:sp>
        <p:nvSpPr>
          <p:cNvPr id="4" name="灯片编号占位符 3"/>
          <p:cNvSpPr>
            <a:spLocks noGrp="1"/>
          </p:cNvSpPr>
          <p:nvPr>
            <p:ph type="sldNum" sz="quarter" idx="10"/>
          </p:nvPr>
        </p:nvSpPr>
        <p:spPr/>
        <p:txBody>
          <a:bodyPr/>
          <a:lstStyle/>
          <a:p>
            <a:pPr>
              <a:defRPr/>
            </a:pPr>
            <a:fld id="{AD9BDF69-57E8-4E17-8F66-C85A4E32BB72}" type="slidenum">
              <a:rPr lang="it-IT" altLang="en-US" smtClean="0"/>
              <a:t>6</a:t>
            </a:fld>
            <a:endParaRPr lang="it-IT" altLang="en-US"/>
          </a:p>
        </p:txBody>
      </p:sp>
      <p:sp>
        <p:nvSpPr>
          <p:cNvPr id="11" name="TextBox 10"/>
          <p:cNvSpPr txBox="1"/>
          <p:nvPr/>
        </p:nvSpPr>
        <p:spPr>
          <a:xfrm>
            <a:off x="577478" y="6289312"/>
            <a:ext cx="10083567" cy="253916"/>
          </a:xfrm>
          <a:prstGeom prst="rect">
            <a:avLst/>
          </a:prstGeom>
          <a:noFill/>
        </p:spPr>
        <p:txBody>
          <a:bodyPr wrap="square" rtlCol="0">
            <a:spAutoFit/>
          </a:bodyPr>
          <a:lstStyle/>
          <a:p>
            <a:r>
              <a:rPr lang="en-US" sz="1000" dirty="0">
                <a:solidFill>
                  <a:srgbClr val="004D82"/>
                </a:solidFill>
              </a:rPr>
              <a:t>[1]   </a:t>
            </a:r>
            <a:r>
              <a:rPr lang="en-US" altLang="zh-CN" sz="1000" dirty="0">
                <a:solidFill>
                  <a:srgbClr val="004D82"/>
                </a:solidFill>
              </a:rPr>
              <a:t>CVE - CVE-2014-0160. https://www.cve.org/CVERecord?id=CVE-2014-0160.</a:t>
            </a:r>
            <a:endParaRPr lang="en-US" sz="1000" dirty="0">
              <a:solidFill>
                <a:srgbClr val="004D82"/>
              </a:solidFill>
              <a:latin typeface="Times" pitchFamily="18" charset="0"/>
              <a:cs typeface="Times" pitchFamily="18" charset="0"/>
            </a:endParaRPr>
          </a:p>
        </p:txBody>
      </p:sp>
      <p:sp>
        <p:nvSpPr>
          <p:cNvPr id="3" name="文本框 2">
            <a:extLst>
              <a:ext uri="{FF2B5EF4-FFF2-40B4-BE49-F238E27FC236}">
                <a16:creationId xmlns:a16="http://schemas.microsoft.com/office/drawing/2014/main" id="{D608AAD6-15E1-C4BB-B988-4EB58A7E530B}"/>
              </a:ext>
            </a:extLst>
          </p:cNvPr>
          <p:cNvSpPr txBox="1"/>
          <p:nvPr/>
        </p:nvSpPr>
        <p:spPr>
          <a:xfrm>
            <a:off x="6035039" y="1873828"/>
            <a:ext cx="3899001" cy="2923877"/>
          </a:xfrm>
          <a:prstGeom prst="rect">
            <a:avLst/>
          </a:prstGeom>
          <a:noFill/>
        </p:spPr>
        <p:txBody>
          <a:bodyPr wrap="square" rtlCol="0">
            <a:spAutoFit/>
          </a:bodyPr>
          <a:lstStyle/>
          <a:p>
            <a:pPr algn="just"/>
            <a:br>
              <a:rPr lang="en-US" altLang="zh-CN" dirty="0"/>
            </a:br>
            <a:r>
              <a:rPr kumimoji="1" lang="en-US" altLang="zh-CN" sz="2000" dirty="0">
                <a:solidFill>
                  <a:srgbClr val="004D82"/>
                </a:solidFill>
                <a:latin typeface="Arial" panose="020B0604020202020204"/>
                <a:cs typeface="Arial" panose="020B0604020202020204"/>
              </a:rPr>
              <a:t>It holds true for b=0. Assuming it holds for b=k, we prove for b=</a:t>
            </a:r>
            <a:r>
              <a:rPr kumimoji="1" lang="en-US" altLang="zh-CN" sz="2000" dirty="0" err="1">
                <a:solidFill>
                  <a:srgbClr val="004D82"/>
                </a:solidFill>
                <a:latin typeface="Arial" panose="020B0604020202020204"/>
                <a:cs typeface="Arial" panose="020B0604020202020204"/>
              </a:rPr>
              <a:t>succ</a:t>
            </a:r>
            <a:r>
              <a:rPr kumimoji="1" lang="en-US" altLang="zh-CN" sz="2000" dirty="0">
                <a:solidFill>
                  <a:srgbClr val="004D82"/>
                </a:solidFill>
                <a:latin typeface="Arial" panose="020B0604020202020204"/>
                <a:cs typeface="Arial" panose="020B0604020202020204"/>
              </a:rPr>
              <a:t>(k). Through successor function and the inductive hypothesis, we get </a:t>
            </a:r>
            <a:r>
              <a:rPr kumimoji="1" lang="en-US" altLang="zh-CN" sz="2000" dirty="0" err="1">
                <a:solidFill>
                  <a:srgbClr val="004D82"/>
                </a:solidFill>
                <a:latin typeface="Arial" panose="020B0604020202020204"/>
                <a:cs typeface="Arial" panose="020B0604020202020204"/>
              </a:rPr>
              <a:t>a+succ</a:t>
            </a:r>
            <a:r>
              <a:rPr kumimoji="1" lang="en-US" altLang="zh-CN" sz="2000" dirty="0">
                <a:solidFill>
                  <a:srgbClr val="004D82"/>
                </a:solidFill>
                <a:latin typeface="Arial" panose="020B0604020202020204"/>
                <a:cs typeface="Arial" panose="020B0604020202020204"/>
              </a:rPr>
              <a:t>(k)=</a:t>
            </a:r>
            <a:r>
              <a:rPr kumimoji="1" lang="en-US" altLang="zh-CN" sz="2000" dirty="0" err="1">
                <a:solidFill>
                  <a:srgbClr val="004D82"/>
                </a:solidFill>
                <a:latin typeface="Arial" panose="020B0604020202020204"/>
                <a:cs typeface="Arial" panose="020B0604020202020204"/>
              </a:rPr>
              <a:t>succ</a:t>
            </a:r>
            <a:r>
              <a:rPr kumimoji="1" lang="en-US" altLang="zh-CN" sz="2000" dirty="0">
                <a:solidFill>
                  <a:srgbClr val="004D82"/>
                </a:solidFill>
                <a:latin typeface="Arial" panose="020B0604020202020204"/>
                <a:cs typeface="Arial" panose="020B0604020202020204"/>
              </a:rPr>
              <a:t>(k)+a. Therefore, by mathematical induction, for all natural numbers b, </a:t>
            </a:r>
            <a:r>
              <a:rPr kumimoji="1" lang="en-US" altLang="zh-CN" sz="2000" dirty="0" err="1">
                <a:solidFill>
                  <a:srgbClr val="004D82"/>
                </a:solidFill>
                <a:latin typeface="Arial" panose="020B0604020202020204"/>
                <a:cs typeface="Arial" panose="020B0604020202020204"/>
              </a:rPr>
              <a:t>a+b</a:t>
            </a:r>
            <a:r>
              <a:rPr kumimoji="1" lang="en-US" altLang="zh-CN" sz="2000" dirty="0">
                <a:solidFill>
                  <a:srgbClr val="004D82"/>
                </a:solidFill>
                <a:latin typeface="Arial" panose="020B0604020202020204"/>
                <a:cs typeface="Arial" panose="020B0604020202020204"/>
              </a:rPr>
              <a:t>=</a:t>
            </a:r>
            <a:r>
              <a:rPr kumimoji="1" lang="en-US" altLang="zh-CN" sz="2000" dirty="0" err="1">
                <a:solidFill>
                  <a:srgbClr val="004D82"/>
                </a:solidFill>
                <a:latin typeface="Arial" panose="020B0604020202020204"/>
                <a:cs typeface="Arial" panose="020B0604020202020204"/>
              </a:rPr>
              <a:t>b+a</a:t>
            </a:r>
            <a:endParaRPr kumimoji="1" lang="zh-CN" altLang="en-US" sz="2000" dirty="0">
              <a:solidFill>
                <a:srgbClr val="004D82"/>
              </a:solidFill>
              <a:latin typeface="Arial" panose="020B0604020202020204"/>
              <a:cs typeface="Arial" panose="020B0604020202020204"/>
            </a:endParaRPr>
          </a:p>
        </p:txBody>
      </p:sp>
      <p:pic>
        <p:nvPicPr>
          <p:cNvPr id="5" name="图片 4">
            <a:extLst>
              <a:ext uri="{FF2B5EF4-FFF2-40B4-BE49-F238E27FC236}">
                <a16:creationId xmlns:a16="http://schemas.microsoft.com/office/drawing/2014/main" id="{EEAFA2C7-B0FD-C362-0B1B-716C2367F8B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6011" y="2247174"/>
            <a:ext cx="5581985" cy="2858308"/>
          </a:xfrm>
          <a:prstGeom prst="rect">
            <a:avLst/>
          </a:prstGeom>
          <a:noFill/>
          <a:ln>
            <a:noFill/>
          </a:ln>
        </p:spPr>
      </p:pic>
      <p:sp>
        <p:nvSpPr>
          <p:cNvPr id="6" name="文本框 5">
            <a:extLst>
              <a:ext uri="{FF2B5EF4-FFF2-40B4-BE49-F238E27FC236}">
                <a16:creationId xmlns:a16="http://schemas.microsoft.com/office/drawing/2014/main" id="{C9257DDE-8869-1B43-CAB4-E998189C209D}"/>
              </a:ext>
            </a:extLst>
          </p:cNvPr>
          <p:cNvSpPr txBox="1"/>
          <p:nvPr/>
        </p:nvSpPr>
        <p:spPr>
          <a:xfrm>
            <a:off x="365271" y="1348110"/>
            <a:ext cx="5750170" cy="461665"/>
          </a:xfrm>
          <a:prstGeom prst="rect">
            <a:avLst/>
          </a:prstGeom>
          <a:noFill/>
        </p:spPr>
        <p:txBody>
          <a:bodyPr wrap="square" rtlCol="0">
            <a:spAutoFit/>
          </a:bodyPr>
          <a:lstStyle/>
          <a:p>
            <a:r>
              <a:rPr kumimoji="1" lang="en-US" altLang="zh-CN" sz="2400" dirty="0">
                <a:solidFill>
                  <a:srgbClr val="FF0000"/>
                </a:solidFill>
                <a:latin typeface="Arial" panose="020B0604020202020204"/>
                <a:cs typeface="Arial" panose="020B0604020202020204"/>
              </a:rPr>
              <a:t>Using </a:t>
            </a:r>
            <a:r>
              <a:rPr kumimoji="1" lang="en-US" altLang="zh-CN" sz="2400" dirty="0" err="1">
                <a:solidFill>
                  <a:srgbClr val="FF0000"/>
                </a:solidFill>
                <a:latin typeface="Arial" panose="020B0604020202020204"/>
                <a:cs typeface="Arial" panose="020B0604020202020204"/>
              </a:rPr>
              <a:t>Peano</a:t>
            </a:r>
            <a:r>
              <a:rPr kumimoji="1" lang="en-US" altLang="zh-CN" sz="2400" dirty="0">
                <a:solidFill>
                  <a:srgbClr val="FF0000"/>
                </a:solidFill>
                <a:latin typeface="Arial" panose="020B0604020202020204"/>
                <a:cs typeface="Arial" panose="020B0604020202020204"/>
              </a:rPr>
              <a:t> axioms to prove </a:t>
            </a:r>
            <a:r>
              <a:rPr kumimoji="1" lang="en-US" altLang="zh-CN" sz="2400" dirty="0" err="1">
                <a:solidFill>
                  <a:srgbClr val="FF0000"/>
                </a:solidFill>
                <a:latin typeface="Arial" panose="020B0604020202020204"/>
                <a:cs typeface="Arial" panose="020B0604020202020204"/>
              </a:rPr>
              <a:t>a+b</a:t>
            </a:r>
            <a:r>
              <a:rPr kumimoji="1" lang="en-US" altLang="zh-CN" sz="2400" dirty="0">
                <a:solidFill>
                  <a:srgbClr val="FF0000"/>
                </a:solidFill>
                <a:latin typeface="Arial" panose="020B0604020202020204"/>
                <a:cs typeface="Arial" panose="020B0604020202020204"/>
              </a:rPr>
              <a:t>=</a:t>
            </a:r>
            <a:r>
              <a:rPr kumimoji="1" lang="en-US" altLang="zh-CN" sz="2400" dirty="0" err="1">
                <a:solidFill>
                  <a:srgbClr val="FF0000"/>
                </a:solidFill>
                <a:latin typeface="Arial" panose="020B0604020202020204"/>
                <a:cs typeface="Arial" panose="020B0604020202020204"/>
              </a:rPr>
              <a:t>b+a</a:t>
            </a:r>
            <a:r>
              <a:rPr kumimoji="1" lang="en-US" altLang="zh-CN" sz="2400" dirty="0">
                <a:solidFill>
                  <a:srgbClr val="FF0000"/>
                </a:solidFill>
                <a:latin typeface="Arial" panose="020B0604020202020204"/>
                <a:cs typeface="Arial" panose="020B0604020202020204"/>
              </a:rPr>
              <a:t>:</a:t>
            </a:r>
            <a:endParaRPr lang="zh-CN" alt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solidFill>
                  <a:srgbClr val="004D82"/>
                </a:solidFill>
                <a:cs typeface="Arial" panose="020B0604020202020204"/>
              </a:rPr>
              <a:t>II.    </a:t>
            </a:r>
            <a:r>
              <a:rPr lang="en-US" altLang="zh-CN" dirty="0">
                <a:solidFill>
                  <a:srgbClr val="004D82"/>
                </a:solidFill>
              </a:rPr>
              <a:t>Proving infinity of prime numbers</a:t>
            </a:r>
            <a:br>
              <a:rPr lang="en-US" dirty="0">
                <a:solidFill>
                  <a:srgbClr val="004D82"/>
                </a:solidFill>
                <a:cs typeface="Arial" panose="020B0604020202020204"/>
              </a:rPr>
            </a:br>
            <a:r>
              <a:rPr lang="en-US" dirty="0">
                <a:solidFill>
                  <a:srgbClr val="004D82"/>
                </a:solidFill>
                <a:cs typeface="Arial" panose="020B0604020202020204"/>
              </a:rPr>
              <a:t>       </a:t>
            </a:r>
            <a:r>
              <a:rPr lang="en-US" b="0" dirty="0" err="1">
                <a:cs typeface="Arial" panose="020B0604020202020204"/>
              </a:rPr>
              <a:t>Mathlib</a:t>
            </a:r>
            <a:r>
              <a:rPr lang="en-US" b="0" dirty="0">
                <a:cs typeface="Arial" panose="020B0604020202020204"/>
              </a:rPr>
              <a:t> &amp; “</a:t>
            </a:r>
            <a:r>
              <a:rPr lang="en-US" b="0" dirty="0" err="1">
                <a:cs typeface="Arial" panose="020B0604020202020204"/>
              </a:rPr>
              <a:t>library_search</a:t>
            </a:r>
            <a:r>
              <a:rPr lang="en-US" b="0" dirty="0">
                <a:cs typeface="Arial" panose="020B0604020202020204"/>
              </a:rPr>
              <a:t>”</a:t>
            </a:r>
            <a:endParaRPr lang="it-IT" dirty="0"/>
          </a:p>
        </p:txBody>
      </p:sp>
      <p:sp>
        <p:nvSpPr>
          <p:cNvPr id="4" name="Segnaposto numero diapositiva 3"/>
          <p:cNvSpPr>
            <a:spLocks noGrp="1"/>
          </p:cNvSpPr>
          <p:nvPr>
            <p:ph type="sldNum" sz="quarter" idx="10"/>
          </p:nvPr>
        </p:nvSpPr>
        <p:spPr/>
        <p:txBody>
          <a:bodyPr/>
          <a:lstStyle/>
          <a:p>
            <a:pPr>
              <a:defRPr/>
            </a:pPr>
            <a:fld id="{AD9BDF69-57E8-4E17-8F66-C85A4E32BB72}" type="slidenum">
              <a:rPr lang="it-IT" altLang="en-US"/>
              <a:t>7</a:t>
            </a:fld>
            <a:endParaRPr lang="it-IT" altLang="en-US"/>
          </a:p>
        </p:txBody>
      </p:sp>
      <p:sp>
        <p:nvSpPr>
          <p:cNvPr id="3" name="文本框 2">
            <a:extLst>
              <a:ext uri="{FF2B5EF4-FFF2-40B4-BE49-F238E27FC236}">
                <a16:creationId xmlns:a16="http://schemas.microsoft.com/office/drawing/2014/main" id="{3E696DAF-B76F-BB01-7811-A0C320D92179}"/>
              </a:ext>
            </a:extLst>
          </p:cNvPr>
          <p:cNvSpPr txBox="1"/>
          <p:nvPr/>
        </p:nvSpPr>
        <p:spPr>
          <a:xfrm>
            <a:off x="944690" y="1199692"/>
            <a:ext cx="7643354" cy="707886"/>
          </a:xfrm>
          <a:prstGeom prst="rect">
            <a:avLst/>
          </a:prstGeom>
          <a:noFill/>
        </p:spPr>
        <p:txBody>
          <a:bodyPr wrap="square" rtlCol="0">
            <a:spAutoFit/>
          </a:bodyPr>
          <a:lstStyle/>
          <a:p>
            <a:pPr algn="ctr"/>
            <a:r>
              <a:rPr kumimoji="1" lang="en-US" altLang="zh-CN" sz="2000" dirty="0" err="1">
                <a:solidFill>
                  <a:srgbClr val="FF0000"/>
                </a:solidFill>
                <a:latin typeface="Arial" panose="020B0604020202020204"/>
                <a:cs typeface="Arial" panose="020B0604020202020204"/>
              </a:rPr>
              <a:t>Mathlib</a:t>
            </a:r>
            <a:r>
              <a:rPr kumimoji="1" lang="en-US" altLang="zh-CN" sz="2000" dirty="0">
                <a:solidFill>
                  <a:srgbClr val="FF0000"/>
                </a:solidFill>
                <a:latin typeface="Arial" panose="020B0604020202020204"/>
                <a:cs typeface="Arial" panose="020B0604020202020204"/>
              </a:rPr>
              <a:t> is a library which contains most of mathematical language and mathematical theorems</a:t>
            </a:r>
            <a:endParaRPr kumimoji="1" lang="zh-CN" altLang="en-US" sz="2000" dirty="0">
              <a:solidFill>
                <a:srgbClr val="FF0000"/>
              </a:solidFill>
              <a:latin typeface="Arial" panose="020B0604020202020204"/>
              <a:cs typeface="Arial" panose="020B0604020202020204"/>
            </a:endParaRPr>
          </a:p>
        </p:txBody>
      </p:sp>
      <p:pic>
        <p:nvPicPr>
          <p:cNvPr id="6" name="图片 5">
            <a:extLst>
              <a:ext uri="{FF2B5EF4-FFF2-40B4-BE49-F238E27FC236}">
                <a16:creationId xmlns:a16="http://schemas.microsoft.com/office/drawing/2014/main" id="{7E9F3018-23FE-BFA0-CF89-294E7C60F905}"/>
              </a:ext>
            </a:extLst>
          </p:cNvPr>
          <p:cNvPicPr>
            <a:picLocks noChangeAspect="1"/>
          </p:cNvPicPr>
          <p:nvPr/>
        </p:nvPicPr>
        <p:blipFill>
          <a:blip r:embed="rId3"/>
          <a:stretch>
            <a:fillRect/>
          </a:stretch>
        </p:blipFill>
        <p:spPr>
          <a:xfrm>
            <a:off x="426593" y="2589582"/>
            <a:ext cx="10092665" cy="20413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p:cNvSpPr txBox="1"/>
          <p:nvPr/>
        </p:nvSpPr>
        <p:spPr bwMode="auto">
          <a:xfrm>
            <a:off x="871538" y="34925"/>
            <a:ext cx="72088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normAutofit/>
          </a:bodyPr>
          <a:lst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panose="020B0604020202020204" pitchFamily="34" charset="0"/>
              </a:defRPr>
            </a:lvl2pPr>
            <a:lvl3pPr algn="l" rtl="0" eaLnBrk="0" fontAlgn="base" hangingPunct="0">
              <a:spcBef>
                <a:spcPct val="0"/>
              </a:spcBef>
              <a:spcAft>
                <a:spcPct val="0"/>
              </a:spcAft>
              <a:defRPr sz="2200" b="1">
                <a:solidFill>
                  <a:srgbClr val="003F6E"/>
                </a:solidFill>
                <a:latin typeface="Arial" panose="020B0604020202020204" pitchFamily="34" charset="0"/>
              </a:defRPr>
            </a:lvl3pPr>
            <a:lvl4pPr algn="l" rtl="0" eaLnBrk="0" fontAlgn="base" hangingPunct="0">
              <a:spcBef>
                <a:spcPct val="0"/>
              </a:spcBef>
              <a:spcAft>
                <a:spcPct val="0"/>
              </a:spcAft>
              <a:defRPr sz="2200" b="1">
                <a:solidFill>
                  <a:srgbClr val="003F6E"/>
                </a:solidFill>
                <a:latin typeface="Arial" panose="020B0604020202020204" pitchFamily="34" charset="0"/>
              </a:defRPr>
            </a:lvl4pPr>
            <a:lvl5pPr algn="l" rtl="0" eaLnBrk="0" fontAlgn="base" hangingPunct="0">
              <a:spcBef>
                <a:spcPct val="0"/>
              </a:spcBef>
              <a:spcAft>
                <a:spcPct val="0"/>
              </a:spcAft>
              <a:defRPr sz="2200" b="1">
                <a:solidFill>
                  <a:srgbClr val="003F6E"/>
                </a:solidFill>
                <a:latin typeface="Arial" panose="020B0604020202020204" pitchFamily="34" charset="0"/>
              </a:defRPr>
            </a:lvl5pPr>
            <a:lvl6pPr marL="457200" algn="l" rtl="0" eaLnBrk="0" fontAlgn="base" hangingPunct="0">
              <a:spcBef>
                <a:spcPct val="0"/>
              </a:spcBef>
              <a:spcAft>
                <a:spcPct val="0"/>
              </a:spcAft>
              <a:defRPr sz="2200" b="1">
                <a:solidFill>
                  <a:srgbClr val="003F6E"/>
                </a:solidFill>
                <a:latin typeface="Arial" panose="020B0604020202020204" pitchFamily="34" charset="0"/>
              </a:defRPr>
            </a:lvl6pPr>
            <a:lvl7pPr marL="914400" algn="l" rtl="0" eaLnBrk="0" fontAlgn="base" hangingPunct="0">
              <a:spcBef>
                <a:spcPct val="0"/>
              </a:spcBef>
              <a:spcAft>
                <a:spcPct val="0"/>
              </a:spcAft>
              <a:defRPr sz="2200" b="1">
                <a:solidFill>
                  <a:srgbClr val="003F6E"/>
                </a:solidFill>
                <a:latin typeface="Arial" panose="020B0604020202020204" pitchFamily="34" charset="0"/>
              </a:defRPr>
            </a:lvl7pPr>
            <a:lvl8pPr marL="1371600" algn="l" rtl="0" eaLnBrk="0" fontAlgn="base" hangingPunct="0">
              <a:spcBef>
                <a:spcPct val="0"/>
              </a:spcBef>
              <a:spcAft>
                <a:spcPct val="0"/>
              </a:spcAft>
              <a:defRPr sz="2200" b="1">
                <a:solidFill>
                  <a:srgbClr val="003F6E"/>
                </a:solidFill>
                <a:latin typeface="Arial" panose="020B0604020202020204" pitchFamily="34" charset="0"/>
              </a:defRPr>
            </a:lvl8pPr>
            <a:lvl9pPr marL="1828800" algn="l" rtl="0" eaLnBrk="0" fontAlgn="base" hangingPunct="0">
              <a:spcBef>
                <a:spcPct val="0"/>
              </a:spcBef>
              <a:spcAft>
                <a:spcPct val="0"/>
              </a:spcAft>
              <a:defRPr sz="2200" b="1">
                <a:solidFill>
                  <a:srgbClr val="003F6E"/>
                </a:solidFill>
                <a:latin typeface="Arial" panose="020B0604020202020204" pitchFamily="34" charset="0"/>
              </a:defRPr>
            </a:lvl9pPr>
          </a:lstStyle>
          <a:p>
            <a:pPr>
              <a:spcAft>
                <a:spcPts val="600"/>
              </a:spcAft>
            </a:pPr>
            <a:r>
              <a:rPr lang="it-IT" b="1" kern="0" dirty="0">
                <a:latin typeface="+mj-lt"/>
                <a:ea typeface="+mj-ea"/>
                <a:cs typeface="+mj-cs"/>
              </a:rPr>
              <a:t>III.    </a:t>
            </a:r>
            <a:r>
              <a:rPr lang="en-US" altLang="zh-CN" dirty="0">
                <a:solidFill>
                  <a:srgbClr val="004D82"/>
                </a:solidFill>
              </a:rPr>
              <a:t>Future steps of LEAN</a:t>
            </a:r>
            <a:br>
              <a:rPr lang="en-US" altLang="zh-CN" dirty="0">
                <a:solidFill>
                  <a:srgbClr val="004D82"/>
                </a:solidFill>
                <a:cs typeface="Arial" panose="020B0604020202020204"/>
              </a:rPr>
            </a:br>
            <a:r>
              <a:rPr lang="en-US" altLang="zh-CN" dirty="0">
                <a:solidFill>
                  <a:srgbClr val="004D82"/>
                </a:solidFill>
                <a:cs typeface="Arial" panose="020B0604020202020204"/>
              </a:rPr>
              <a:t>       </a:t>
            </a:r>
            <a:r>
              <a:rPr lang="en-US" altLang="zh-CN" b="0" dirty="0">
                <a:cs typeface="Arial" panose="020B0604020202020204"/>
              </a:rPr>
              <a:t>Natural Language Processing</a:t>
            </a:r>
            <a:endParaRPr lang="en-US" b="0" kern="0" dirty="0">
              <a:latin typeface="+mj-lt"/>
              <a:ea typeface="+mj-ea"/>
              <a:cs typeface="+mj-cs"/>
            </a:endParaRPr>
          </a:p>
        </p:txBody>
      </p:sp>
      <p:sp>
        <p:nvSpPr>
          <p:cNvPr id="4" name="Segnaposto numero diapositiva 3"/>
          <p:cNvSpPr>
            <a:spLocks noGrp="1"/>
          </p:cNvSpPr>
          <p:nvPr>
            <p:ph type="sldNum" sz="quarter" idx="10"/>
          </p:nvPr>
        </p:nvSpPr>
        <p:spPr>
          <a:xfrm>
            <a:off x="9694863" y="152400"/>
            <a:ext cx="1341437" cy="246063"/>
          </a:xfrm>
        </p:spPr>
        <p:txBody>
          <a:bodyPr vert="horz" wrap="none" lIns="0" tIns="0" rIns="1080000" bIns="0" numCol="1" anchor="t" anchorCtr="0" compatLnSpc="1">
            <a:normAutofit/>
          </a:bodyPr>
          <a:lstStyle/>
          <a:p>
            <a:pPr>
              <a:defRPr/>
            </a:pPr>
            <a:fld id="{AD9BDF69-57E8-4E17-8F66-C85A4E32BB72}" type="slidenum">
              <a:rPr lang="it-IT" altLang="en-US" b="1" kern="1200">
                <a:latin typeface="Arial" panose="020B0604020202020204" pitchFamily="34" charset="0"/>
                <a:ea typeface="+mn-ea"/>
                <a:cs typeface="Arial" panose="020B0604020202020204" pitchFamily="34" charset="0"/>
              </a:rPr>
              <a:t>8</a:t>
            </a:fld>
            <a:endParaRPr lang="it-IT" altLang="en-US" b="1" kern="1200">
              <a:latin typeface="Arial" panose="020B0604020202020204" pitchFamily="34" charset="0"/>
              <a:ea typeface="+mn-ea"/>
              <a:cs typeface="Arial" panose="020B0604020202020204" pitchFamily="34" charset="0"/>
            </a:endParaRPr>
          </a:p>
        </p:txBody>
      </p:sp>
      <p:pic>
        <p:nvPicPr>
          <p:cNvPr id="3" name="图片 2">
            <a:extLst>
              <a:ext uri="{FF2B5EF4-FFF2-40B4-BE49-F238E27FC236}">
                <a16:creationId xmlns:a16="http://schemas.microsoft.com/office/drawing/2014/main" id="{F1CBE5B6-FA3E-BB93-D689-2AA38EC981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1538" y="1572252"/>
            <a:ext cx="4075163" cy="3552706"/>
          </a:xfrm>
          <a:prstGeom prst="rect">
            <a:avLst/>
          </a:prstGeom>
          <a:noFill/>
          <a:ln>
            <a:noFill/>
          </a:ln>
        </p:spPr>
      </p:pic>
      <p:sp>
        <p:nvSpPr>
          <p:cNvPr id="5" name="文本框 4">
            <a:extLst>
              <a:ext uri="{FF2B5EF4-FFF2-40B4-BE49-F238E27FC236}">
                <a16:creationId xmlns:a16="http://schemas.microsoft.com/office/drawing/2014/main" id="{E5C5BD40-0319-EFBF-482F-ED0E861395C1}"/>
              </a:ext>
            </a:extLst>
          </p:cNvPr>
          <p:cNvSpPr txBox="1"/>
          <p:nvPr/>
        </p:nvSpPr>
        <p:spPr>
          <a:xfrm>
            <a:off x="5632704" y="1697126"/>
            <a:ext cx="3752696" cy="1631216"/>
          </a:xfrm>
          <a:prstGeom prst="rect">
            <a:avLst/>
          </a:prstGeom>
          <a:noFill/>
        </p:spPr>
        <p:txBody>
          <a:bodyPr wrap="square" rtlCol="0">
            <a:spAutoFit/>
          </a:bodyPr>
          <a:lstStyle/>
          <a:p>
            <a:pPr algn="just"/>
            <a:r>
              <a:rPr kumimoji="1" lang="en-US" altLang="zh-CN" sz="2000" dirty="0">
                <a:solidFill>
                  <a:srgbClr val="004D82"/>
                </a:solidFill>
                <a:latin typeface="Arial" panose="020B0604020202020204"/>
                <a:cs typeface="Arial" panose="020B0604020202020204"/>
              </a:rPr>
              <a:t>LEAN can be used to formalize natural language, build libraries similar to </a:t>
            </a:r>
            <a:r>
              <a:rPr kumimoji="1" lang="en-US" altLang="zh-CN" sz="2000" dirty="0" err="1">
                <a:solidFill>
                  <a:srgbClr val="004D82"/>
                </a:solidFill>
                <a:latin typeface="Arial" panose="020B0604020202020204"/>
                <a:cs typeface="Arial" panose="020B0604020202020204"/>
              </a:rPr>
              <a:t>mathlib</a:t>
            </a:r>
            <a:r>
              <a:rPr kumimoji="1" lang="en-US" altLang="zh-CN" sz="2000" dirty="0">
                <a:solidFill>
                  <a:srgbClr val="004D82"/>
                </a:solidFill>
                <a:latin typeface="Arial" panose="020B0604020202020204"/>
                <a:cs typeface="Arial" panose="020B0604020202020204"/>
              </a:rPr>
              <a:t> but related to natural language and analyze the logic of natural language.</a:t>
            </a:r>
            <a:endParaRPr kumimoji="1" lang="zh-CN" altLang="en-US" sz="2000" dirty="0">
              <a:solidFill>
                <a:srgbClr val="004D82"/>
              </a:solidFill>
              <a:latin typeface="Arial" panose="020B0604020202020204"/>
              <a:cs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p:cNvSpPr txBox="1"/>
          <p:nvPr/>
        </p:nvSpPr>
        <p:spPr bwMode="auto">
          <a:xfrm>
            <a:off x="871538" y="34925"/>
            <a:ext cx="72088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normAutofit/>
          </a:bodyPr>
          <a:lst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panose="020B0604020202020204" pitchFamily="34" charset="0"/>
              </a:defRPr>
            </a:lvl2pPr>
            <a:lvl3pPr algn="l" rtl="0" eaLnBrk="0" fontAlgn="base" hangingPunct="0">
              <a:spcBef>
                <a:spcPct val="0"/>
              </a:spcBef>
              <a:spcAft>
                <a:spcPct val="0"/>
              </a:spcAft>
              <a:defRPr sz="2200" b="1">
                <a:solidFill>
                  <a:srgbClr val="003F6E"/>
                </a:solidFill>
                <a:latin typeface="Arial" panose="020B0604020202020204" pitchFamily="34" charset="0"/>
              </a:defRPr>
            </a:lvl3pPr>
            <a:lvl4pPr algn="l" rtl="0" eaLnBrk="0" fontAlgn="base" hangingPunct="0">
              <a:spcBef>
                <a:spcPct val="0"/>
              </a:spcBef>
              <a:spcAft>
                <a:spcPct val="0"/>
              </a:spcAft>
              <a:defRPr sz="2200" b="1">
                <a:solidFill>
                  <a:srgbClr val="003F6E"/>
                </a:solidFill>
                <a:latin typeface="Arial" panose="020B0604020202020204" pitchFamily="34" charset="0"/>
              </a:defRPr>
            </a:lvl4pPr>
            <a:lvl5pPr algn="l" rtl="0" eaLnBrk="0" fontAlgn="base" hangingPunct="0">
              <a:spcBef>
                <a:spcPct val="0"/>
              </a:spcBef>
              <a:spcAft>
                <a:spcPct val="0"/>
              </a:spcAft>
              <a:defRPr sz="2200" b="1">
                <a:solidFill>
                  <a:srgbClr val="003F6E"/>
                </a:solidFill>
                <a:latin typeface="Arial" panose="020B0604020202020204" pitchFamily="34" charset="0"/>
              </a:defRPr>
            </a:lvl5pPr>
            <a:lvl6pPr marL="457200" algn="l" rtl="0" eaLnBrk="0" fontAlgn="base" hangingPunct="0">
              <a:spcBef>
                <a:spcPct val="0"/>
              </a:spcBef>
              <a:spcAft>
                <a:spcPct val="0"/>
              </a:spcAft>
              <a:defRPr sz="2200" b="1">
                <a:solidFill>
                  <a:srgbClr val="003F6E"/>
                </a:solidFill>
                <a:latin typeface="Arial" panose="020B0604020202020204" pitchFamily="34" charset="0"/>
              </a:defRPr>
            </a:lvl6pPr>
            <a:lvl7pPr marL="914400" algn="l" rtl="0" eaLnBrk="0" fontAlgn="base" hangingPunct="0">
              <a:spcBef>
                <a:spcPct val="0"/>
              </a:spcBef>
              <a:spcAft>
                <a:spcPct val="0"/>
              </a:spcAft>
              <a:defRPr sz="2200" b="1">
                <a:solidFill>
                  <a:srgbClr val="003F6E"/>
                </a:solidFill>
                <a:latin typeface="Arial" panose="020B0604020202020204" pitchFamily="34" charset="0"/>
              </a:defRPr>
            </a:lvl7pPr>
            <a:lvl8pPr marL="1371600" algn="l" rtl="0" eaLnBrk="0" fontAlgn="base" hangingPunct="0">
              <a:spcBef>
                <a:spcPct val="0"/>
              </a:spcBef>
              <a:spcAft>
                <a:spcPct val="0"/>
              </a:spcAft>
              <a:defRPr sz="2200" b="1">
                <a:solidFill>
                  <a:srgbClr val="003F6E"/>
                </a:solidFill>
                <a:latin typeface="Arial" panose="020B0604020202020204" pitchFamily="34" charset="0"/>
              </a:defRPr>
            </a:lvl8pPr>
            <a:lvl9pPr marL="1828800" algn="l" rtl="0" eaLnBrk="0" fontAlgn="base" hangingPunct="0">
              <a:spcBef>
                <a:spcPct val="0"/>
              </a:spcBef>
              <a:spcAft>
                <a:spcPct val="0"/>
              </a:spcAft>
              <a:defRPr sz="2200" b="1">
                <a:solidFill>
                  <a:srgbClr val="003F6E"/>
                </a:solidFill>
                <a:latin typeface="Arial" panose="020B0604020202020204" pitchFamily="34" charset="0"/>
              </a:defRPr>
            </a:lvl9pPr>
          </a:lstStyle>
          <a:p>
            <a:pPr>
              <a:spcAft>
                <a:spcPts val="600"/>
              </a:spcAft>
            </a:pPr>
            <a:r>
              <a:rPr lang="it-IT" b="1" kern="0" dirty="0">
                <a:latin typeface="+mj-lt"/>
                <a:ea typeface="+mj-ea"/>
                <a:cs typeface="+mj-cs"/>
              </a:rPr>
              <a:t>III.    </a:t>
            </a:r>
            <a:r>
              <a:rPr lang="en-US" altLang="zh-CN" dirty="0">
                <a:solidFill>
                  <a:srgbClr val="004D82"/>
                </a:solidFill>
              </a:rPr>
              <a:t>Future steps of LEAN</a:t>
            </a:r>
            <a:br>
              <a:rPr lang="en-US" altLang="zh-CN" dirty="0">
                <a:solidFill>
                  <a:srgbClr val="004D82"/>
                </a:solidFill>
                <a:cs typeface="Arial" panose="020B0604020202020204"/>
              </a:rPr>
            </a:br>
            <a:r>
              <a:rPr lang="en-US" altLang="zh-CN" dirty="0">
                <a:solidFill>
                  <a:srgbClr val="004D82"/>
                </a:solidFill>
                <a:cs typeface="Arial" panose="020B0604020202020204"/>
              </a:rPr>
              <a:t>       </a:t>
            </a:r>
            <a:r>
              <a:rPr lang="en-US" altLang="zh-CN" b="0" dirty="0">
                <a:solidFill>
                  <a:srgbClr val="004D82"/>
                </a:solidFill>
                <a:cs typeface="Arial" panose="020B0604020202020204"/>
              </a:rPr>
              <a:t>A</a:t>
            </a:r>
            <a:r>
              <a:rPr lang="en-US" altLang="zh-CN" b="0" dirty="0">
                <a:cs typeface="Arial" panose="020B0604020202020204"/>
              </a:rPr>
              <a:t>utomated theorem proving &amp; LEAN Chat</a:t>
            </a:r>
            <a:endParaRPr lang="en-US" b="0" dirty="0">
              <a:cs typeface="Arial" panose="020B0604020202020204"/>
            </a:endParaRPr>
          </a:p>
        </p:txBody>
      </p:sp>
      <p:sp>
        <p:nvSpPr>
          <p:cNvPr id="4" name="Segnaposto numero diapositiva 3"/>
          <p:cNvSpPr>
            <a:spLocks noGrp="1"/>
          </p:cNvSpPr>
          <p:nvPr>
            <p:ph type="sldNum" sz="quarter" idx="10"/>
          </p:nvPr>
        </p:nvSpPr>
        <p:spPr>
          <a:xfrm>
            <a:off x="9694863" y="152400"/>
            <a:ext cx="1341437" cy="246063"/>
          </a:xfrm>
        </p:spPr>
        <p:txBody>
          <a:bodyPr vert="horz" wrap="none" lIns="0" tIns="0" rIns="1080000" bIns="0" numCol="1" anchor="t" anchorCtr="0" compatLnSpc="1">
            <a:normAutofit/>
          </a:bodyPr>
          <a:lstStyle/>
          <a:p>
            <a:pPr>
              <a:defRPr/>
            </a:pPr>
            <a:fld id="{AD9BDF69-57E8-4E17-8F66-C85A4E32BB72}" type="slidenum">
              <a:rPr lang="it-IT" altLang="en-US" b="1" kern="1200">
                <a:latin typeface="Arial" panose="020B0604020202020204" pitchFamily="34" charset="0"/>
                <a:ea typeface="+mn-ea"/>
                <a:cs typeface="Arial" panose="020B0604020202020204" pitchFamily="34" charset="0"/>
              </a:rPr>
              <a:t>9</a:t>
            </a:fld>
            <a:endParaRPr lang="it-IT" altLang="en-US" b="1" kern="1200">
              <a:latin typeface="Arial" panose="020B0604020202020204" pitchFamily="34" charset="0"/>
              <a:ea typeface="+mn-ea"/>
              <a:cs typeface="Arial" panose="020B0604020202020204" pitchFamily="34" charset="0"/>
            </a:endParaRPr>
          </a:p>
        </p:txBody>
      </p:sp>
      <p:sp>
        <p:nvSpPr>
          <p:cNvPr id="2" name="文本框 1">
            <a:extLst>
              <a:ext uri="{FF2B5EF4-FFF2-40B4-BE49-F238E27FC236}">
                <a16:creationId xmlns:a16="http://schemas.microsoft.com/office/drawing/2014/main" id="{8E1253D5-B840-DBE5-FF70-AC338289989B}"/>
              </a:ext>
            </a:extLst>
          </p:cNvPr>
          <p:cNvSpPr txBox="1"/>
          <p:nvPr/>
        </p:nvSpPr>
        <p:spPr>
          <a:xfrm>
            <a:off x="1243584" y="1207008"/>
            <a:ext cx="6924573" cy="707886"/>
          </a:xfrm>
          <a:prstGeom prst="rect">
            <a:avLst/>
          </a:prstGeom>
          <a:noFill/>
        </p:spPr>
        <p:txBody>
          <a:bodyPr wrap="square" rtlCol="0">
            <a:spAutoFit/>
          </a:bodyPr>
          <a:lstStyle/>
          <a:p>
            <a:pPr algn="ctr"/>
            <a:r>
              <a:rPr kumimoji="1" lang="en-US" altLang="zh-CN" sz="2000" dirty="0">
                <a:solidFill>
                  <a:srgbClr val="FF0000"/>
                </a:solidFill>
                <a:latin typeface="Arial" panose="020B0604020202020204"/>
                <a:cs typeface="Arial" panose="020B0604020202020204"/>
              </a:rPr>
              <a:t>“Given the statement of a theorem, simply push a button, and the proof comes out.”</a:t>
            </a:r>
            <a:endParaRPr kumimoji="1" lang="zh-CN" altLang="en-US" sz="2000" dirty="0">
              <a:solidFill>
                <a:srgbClr val="FF0000"/>
              </a:solidFill>
              <a:latin typeface="Arial" panose="020B0604020202020204"/>
              <a:cs typeface="Arial" panose="020B0604020202020204"/>
            </a:endParaRPr>
          </a:p>
        </p:txBody>
      </p:sp>
      <p:pic>
        <p:nvPicPr>
          <p:cNvPr id="3" name="图片 2">
            <a:extLst>
              <a:ext uri="{FF2B5EF4-FFF2-40B4-BE49-F238E27FC236}">
                <a16:creationId xmlns:a16="http://schemas.microsoft.com/office/drawing/2014/main" id="{7F78191E-21E3-A418-AE4D-DB92653786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1538" y="2248777"/>
            <a:ext cx="8055689" cy="2835287"/>
          </a:xfrm>
          <a:prstGeom prst="rect">
            <a:avLst/>
          </a:prstGeom>
          <a:noFill/>
          <a:ln>
            <a:noFill/>
          </a:ln>
        </p:spPr>
      </p:pic>
    </p:spTree>
    <p:extLst>
      <p:ext uri="{BB962C8B-B14F-4D97-AF65-F5344CB8AC3E}">
        <p14:creationId xmlns:p14="http://schemas.microsoft.com/office/powerpoint/2010/main" val="497748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Y5MjY4YTYwYWJmYmJlY2IyNTNjNGFhNTY2MDQwODcifQ=="/>
</p:tagLst>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0F0"/>
        </a:solidFill>
        <a:ln w="9525" cap="flat" cmpd="sng" algn="ctr">
          <a:solidFill>
            <a:schemeClr val="accent1"/>
          </a:solidFill>
          <a:prstDash val="solid"/>
          <a:round/>
          <a:headEnd type="none" w="med" len="med"/>
          <a:tailEnd type="none" w="med" len="med"/>
        </a:ln>
      </a:spPr>
      <a:bodyPr vert="horz" wrap="square" lIns="0" tIns="0" rIns="0" bIns="0" numCol="1" rtlCol="0" anchor="t" anchorCtr="0" compatLnSpc="1"/>
      <a:lstStyle>
        <a:defPPr marL="0" marR="0" indent="0" algn="l" defTabSz="914400" rtl="0" eaLnBrk="0" fontAlgn="base" latinLnBrk="0" hangingPunct="0">
          <a:lnSpc>
            <a:spcPct val="100000"/>
          </a:lnSpc>
          <a:spcBef>
            <a:spcPct val="20000"/>
          </a:spcBef>
          <a:spcAft>
            <a:spcPct val="0"/>
          </a:spcAft>
          <a:buClrTx/>
          <a:buSzTx/>
          <a:buFontTx/>
          <a:buNone/>
          <a:defRPr kumimoji="0" sz="2400" b="0" i="0" u="none" strike="noStrike" cap="none" normalizeH="0" baseline="0">
            <a:ln>
              <a:noFill/>
            </a:ln>
            <a:solidFill>
              <a:schemeClr val="tx1"/>
            </a:solidFill>
            <a:effectLst/>
            <a:latin typeface="Arial" panose="020B0604020202020204" pitchFamily="34" charset="0"/>
          </a:defRPr>
        </a:defPPr>
      </a:lstStyle>
    </a:spDef>
    <a:lnDef>
      <a:spPr bwMode="auto">
        <a:noFill/>
        <a:ln w="12700" cap="flat" cmpd="sng" algn="ctr">
          <a:solidFill>
            <a:schemeClr val="tx1"/>
          </a:solidFill>
          <a:prstDash val="solid"/>
          <a:round/>
          <a:headEnd type="none" w="med" len="med"/>
          <a:tailEnd type="none" w="med" len="med"/>
        </a:ln>
      </a:spPr>
      <a:body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ACB037B9A553E4C864D3B4867CCF18E" ma:contentTypeVersion="3" ma:contentTypeDescription="Creare un nuovo documento." ma:contentTypeScope="" ma:versionID="ba989f74c9554f2ac72bf0a1e99fdf81">
  <xsd:schema xmlns:xsd="http://www.w3.org/2001/XMLSchema" xmlns:xs="http://www.w3.org/2001/XMLSchema" xmlns:p="http://schemas.microsoft.com/office/2006/metadata/properties" xmlns:ns3="374ab1a7-876b-4c11-9b29-aee6294ff0bb" targetNamespace="http://schemas.microsoft.com/office/2006/metadata/properties" ma:root="true" ma:fieldsID="7bcde8aedcc82f36d63d140df4da6f85" ns3:_="">
    <xsd:import namespace="374ab1a7-876b-4c11-9b29-aee6294ff0bb"/>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4ab1a7-876b-4c11-9b29-aee6294ff0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374ab1a7-876b-4c11-9b29-aee6294ff0bb" xsi:nil="true"/>
  </documentManagement>
</p:properties>
</file>

<file path=customXml/itemProps1.xml><?xml version="1.0" encoding="utf-8"?>
<ds:datastoreItem xmlns:ds="http://schemas.openxmlformats.org/officeDocument/2006/customXml" ds:itemID="{171238CE-EAE2-4B06-B328-325A9D8C31E7}">
  <ds:schemaRefs/>
</ds:datastoreItem>
</file>

<file path=customXml/itemProps2.xml><?xml version="1.0" encoding="utf-8"?>
<ds:datastoreItem xmlns:ds="http://schemas.openxmlformats.org/officeDocument/2006/customXml" ds:itemID="{48A649A7-05EA-4A42-85F4-A00AE8DB5ED9}">
  <ds:schemaRefs/>
</ds:datastoreItem>
</file>

<file path=customXml/itemProps3.xml><?xml version="1.0" encoding="utf-8"?>
<ds:datastoreItem xmlns:ds="http://schemas.openxmlformats.org/officeDocument/2006/customXml" ds:itemID="{7E8A9145-5BB0-453B-9070-84B3673CC687}">
  <ds:schemaRefs/>
</ds:datastoreItem>
</file>

<file path=docProps/app.xml><?xml version="1.0" encoding="utf-8"?>
<Properties xmlns="http://schemas.openxmlformats.org/officeDocument/2006/extended-properties" xmlns:vt="http://schemas.openxmlformats.org/officeDocument/2006/docPropsVTypes">
  <TotalTime>3387</TotalTime>
  <Words>1657</Words>
  <Application>Microsoft Office PowerPoint</Application>
  <PresentationFormat>自定义</PresentationFormat>
  <Paragraphs>153</Paragraphs>
  <Slides>14</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-apple-system</vt:lpstr>
      <vt:lpstr>Minion Web</vt:lpstr>
      <vt:lpstr>Söhne</vt:lpstr>
      <vt:lpstr>等线 Light</vt:lpstr>
      <vt:lpstr>微软雅黑</vt:lpstr>
      <vt:lpstr>Arial</vt:lpstr>
      <vt:lpstr>Times</vt:lpstr>
      <vt:lpstr>Times New Roman</vt:lpstr>
      <vt:lpstr>Wingdings</vt:lpstr>
      <vt:lpstr>Struttura predefinita</vt:lpstr>
      <vt:lpstr>PowerPoint 演示文稿</vt:lpstr>
      <vt:lpstr>PowerPoint 演示文稿</vt:lpstr>
      <vt:lpstr>Mathematical Theorem Proving What is Lean?</vt:lpstr>
      <vt:lpstr>II.    Mathematical Theorem Proving  How lean works?</vt:lpstr>
      <vt:lpstr>II.    Mathematical Theorem Proving       Axioms of Peano  </vt:lpstr>
      <vt:lpstr>II.    Proving infinity of prime numbers         Axioms of Peano  </vt:lpstr>
      <vt:lpstr>II.    Proving infinity of prime numbers        Mathlib &amp; “library_search”</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Omran Ayoub</dc:creator>
  <cp:lastModifiedBy>Langze YE</cp:lastModifiedBy>
  <cp:revision>16</cp:revision>
  <dcterms:created xsi:type="dcterms:W3CDTF">2020-06-07T11:53:00Z</dcterms:created>
  <dcterms:modified xsi:type="dcterms:W3CDTF">2023-12-07T15:31:59Z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0x010100AACB037B9A553E4C864D3B4867CCF18E</vt:lpwstr>
  </property>
  <property fmtid="{D5CDD505-2E9C-101B-9397-08002B2CF9AE}" pid="3" name="ICV">
    <vt:lpwstr>2AE02C03E63043F99D36D19B542E28DB_12</vt:lpwstr>
  </property>
  <property fmtid="{D5CDD505-2E9C-101B-9397-08002B2CF9AE}" pid="4" name="KSOProductBuildVer">
    <vt:lpwstr>2052-12.1.0.15374</vt:lpwstr>
  </property>
</Properties>
</file>