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1394" r:id="rId5"/>
    <p:sldId id="846" r:id="rId6"/>
    <p:sldId id="1254" r:id="rId7"/>
    <p:sldId id="1379" r:id="rId8"/>
    <p:sldId id="1373" r:id="rId9"/>
    <p:sldId id="1374" r:id="rId10"/>
    <p:sldId id="1391" r:id="rId11"/>
    <p:sldId id="1393" r:id="rId12"/>
    <p:sldId id="1375" r:id="rId13"/>
    <p:sldId id="806" r:id="rId14"/>
  </p:sldIdLst>
  <p:sldSz cx="11090275" cy="6858000"/>
  <p:notesSz cx="6810375" cy="9942513"/>
  <p:custDataLst>
    <p:tags r:id="rId17"/>
  </p:custDataLst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 Magni" initials="L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82"/>
    <a:srgbClr val="CC3300"/>
    <a:srgbClr val="7FC5FF"/>
    <a:srgbClr val="FF9900"/>
    <a:srgbClr val="9BFDFC"/>
    <a:srgbClr val="0033CC"/>
    <a:srgbClr val="3BD020"/>
    <a:srgbClr val="004C80"/>
    <a:srgbClr val="FFCC99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96" autoAdjust="0"/>
  </p:normalViewPr>
  <p:slideViewPr>
    <p:cSldViewPr snapToGrid="0" showGuides="1">
      <p:cViewPr varScale="1">
        <p:scale>
          <a:sx n="65" d="100"/>
          <a:sy n="65" d="100"/>
        </p:scale>
        <p:origin x="1555" y="53"/>
      </p:cViewPr>
      <p:guideLst>
        <p:guide orient="horz" pos="2160"/>
        <p:guide pos="34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31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595" tIns="45798" rIns="91595" bIns="45798" numCol="1" anchor="t" anchorCtr="0" compatLnSpc="1"/>
          <a:lstStyle>
            <a:lvl1pPr eaLnBrk="0" hangingPunct="0">
              <a:spcBef>
                <a:spcPct val="0"/>
              </a:spcBef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213" y="0"/>
            <a:ext cx="2951162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595" tIns="45798" rIns="91595" bIns="45798" numCol="1" anchor="t" anchorCtr="0" compatLnSpc="1"/>
          <a:lstStyle>
            <a:lvl1pPr algn="r" eaLnBrk="0" hangingPunct="0">
              <a:spcBef>
                <a:spcPct val="0"/>
              </a:spcBef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1163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595" tIns="45798" rIns="91595" bIns="45798" numCol="1" anchor="b" anchorCtr="0" compatLnSpc="1"/>
          <a:lstStyle>
            <a:lvl1pPr eaLnBrk="0" hangingPunct="0">
              <a:spcBef>
                <a:spcPct val="0"/>
              </a:spcBef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213" y="9444038"/>
            <a:ext cx="2951162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595" tIns="45798" rIns="91595" bIns="45798" numCol="1" anchor="b" anchorCtr="0" compatLnSpc="1"/>
          <a:lstStyle>
            <a:lvl1pPr algn="r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B77B9D4-AC98-41EC-B819-5F6E51AE90EB}" type="slidenum">
              <a:rPr lang="it-IT" altLang="en-US"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595" tIns="45798" rIns="91595" bIns="45798" numCol="1" anchor="t" anchorCtr="0" compatLnSpc="1"/>
          <a:lstStyle>
            <a:lvl1pPr eaLnBrk="0" hangingPunct="0">
              <a:spcBef>
                <a:spcPct val="0"/>
              </a:spcBef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3" y="0"/>
            <a:ext cx="2951162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595" tIns="45798" rIns="91595" bIns="45798" numCol="1" anchor="t" anchorCtr="0" compatLnSpc="1"/>
          <a:lstStyle>
            <a:lvl1pPr algn="r" eaLnBrk="0" hangingPunct="0">
              <a:spcBef>
                <a:spcPct val="0"/>
              </a:spcBef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2113" y="746125"/>
            <a:ext cx="6027737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813"/>
            <a:ext cx="4994275" cy="4473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595" tIns="45798" rIns="91595" bIns="45798" numCol="1" anchor="t" anchorCtr="0" compatLnSpc="1"/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1163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595" tIns="45798" rIns="91595" bIns="45798" numCol="1" anchor="b" anchorCtr="0" compatLnSpc="1"/>
          <a:lstStyle>
            <a:lvl1pPr eaLnBrk="0" hangingPunct="0">
              <a:spcBef>
                <a:spcPct val="0"/>
              </a:spcBef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3" y="9444038"/>
            <a:ext cx="2951162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595" tIns="45798" rIns="91595" bIns="45798" numCol="1" anchor="b" anchorCtr="0" compatLnSpc="1"/>
          <a:lstStyle>
            <a:lvl1pPr algn="r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A82EA5E7-8E5E-4EC9-8E59-E2965E678398}" type="slidenum">
              <a:rPr lang="it-IT" altLang="en-US"/>
              <a:t>‹#›</a:t>
            </a:fld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C62D4E4-38A2-4C9F-9014-5C098DCF64BE}" type="slidenum">
              <a:rPr lang="it-IT" altLang="en-US" sz="1200">
                <a:latin typeface="Times" pitchFamily="18" charset="0"/>
              </a:rPr>
              <a:t>2</a:t>
            </a:fld>
            <a:endParaRPr lang="it-IT" altLang="en-US" sz="1200">
              <a:latin typeface="Times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752475"/>
            <a:ext cx="6088062" cy="3765550"/>
          </a:xfrm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6552" y="4766205"/>
            <a:ext cx="5095204" cy="45183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To establish an entanglement connection one must first create entanglement links, called external links between adjacent </a:t>
            </a:r>
            <a:r>
              <a:rPr kumimoji="1" lang="en-US" altLang="zh-CN" err="1"/>
              <a:t>nodes.Then</a:t>
            </a:r>
            <a:r>
              <a:rPr kumimoji="1" lang="en-US" altLang="zh-CN"/>
              <a:t>, repeaters perform entanglement swapping and send results to the destination which logically creates the so-called internal links [10, 11] shown as dotted links inside the two repeaters, to patch together the entanglement links incident on them, in order to establish an entanglement connection.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2EA5E7-8E5E-4EC9-8E59-E2965E678398}" type="slidenum">
              <a:rPr lang="it-IT" altLang="en-US" smtClean="0"/>
              <a:t>3</a:t>
            </a:fld>
            <a:endParaRPr lang="it-IT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SzPct val="85000"/>
              <a:buFont typeface="Wingdings" panose="05000000000000000000" pitchFamily="2" charset="2"/>
              <a:buChar char="l"/>
            </a:pPr>
            <a:endParaRPr kumimoji="1" lang="en-US" altLang="zh-CN" sz="1200">
              <a:solidFill>
                <a:srgbClr val="004D8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2EA5E7-8E5E-4EC9-8E59-E2965E678398}" type="slidenum">
              <a:rPr lang="it-IT" altLang="en-US" smtClean="0"/>
              <a:t>4</a:t>
            </a:fld>
            <a:endParaRPr lang="it-IT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2EA5E7-8E5E-4EC9-8E59-E2965E678398}" type="slidenum">
              <a:rPr lang="it-IT" altLang="en-US" smtClean="0"/>
              <a:t>5</a:t>
            </a:fld>
            <a:endParaRPr lang="it-IT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2EA5E7-8E5E-4EC9-8E59-E2965E678398}" type="slidenum">
              <a:rPr lang="it-IT" altLang="en-US" smtClean="0"/>
              <a:t>6</a:t>
            </a:fld>
            <a:endParaRPr lang="it-IT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2EA5E7-8E5E-4EC9-8E59-E2965E678398}" type="slidenum">
              <a:rPr lang="it-IT" altLang="en-US" smtClean="0"/>
              <a:t>8</a:t>
            </a:fld>
            <a:endParaRPr lang="it-IT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This is the result of our method, it’s much better than previous work.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2EA5E7-8E5E-4EC9-8E59-E2965E678398}" type="slidenum">
              <a:rPr lang="it-IT" altLang="en-US" smtClean="0"/>
              <a:t>9</a:t>
            </a:fld>
            <a:endParaRPr lang="it-IT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Thank you for your attention! I’m here. Please if you have any question, I will be happy to answer your questions.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2EA5E7-8E5E-4EC9-8E59-E2965E678398}" type="slidenum">
              <a:rPr lang="it-IT" altLang="en-US" smtClean="0"/>
              <a:t>10</a:t>
            </a:fld>
            <a:endParaRPr lang="it-IT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6" descr="G:\power_point\intranet\point02\img\bg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98213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11120438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B3A74-41BA-4210-AA92-3025D6552D94}" type="slidenum">
              <a:rPr lang="it-IT" altLang="en-US"/>
              <a:t>‹#›</a:t>
            </a:fld>
            <a:endParaRPr lang="it-IT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358140" y="35012"/>
            <a:ext cx="2495312" cy="59848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872204" y="35012"/>
            <a:ext cx="7301098" cy="59848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B88F2-F103-455B-B71E-AC9B579B8E6D}" type="slidenum">
              <a:rPr lang="it-IT" altLang="en-US"/>
              <a:t>‹#›</a:t>
            </a:fld>
            <a:endParaRPr lang="it-IT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2pPr>
              <a:defRPr sz="1800"/>
            </a:lvl2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BDF69-57E8-4E17-8F66-C85A4E32BB72}" type="slidenum">
              <a:rPr lang="it-IT" altLang="en-US"/>
              <a:t>‹#›</a:t>
            </a:fld>
            <a:endParaRPr lang="it-IT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76055" y="4406987"/>
            <a:ext cx="9426734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76055" y="2906713"/>
            <a:ext cx="9426734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6035B-DD68-4152-8A51-F39A80C177F7}" type="slidenum">
              <a:rPr lang="it-IT" altLang="en-US"/>
              <a:t>‹#›</a:t>
            </a:fld>
            <a:endParaRPr lang="it-IT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872204" y="1066800"/>
            <a:ext cx="489820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5955247" y="1066800"/>
            <a:ext cx="489820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A6C6A-485C-4A0D-BE54-59F68DBC088E}" type="slidenum">
              <a:rPr lang="it-IT" altLang="en-US"/>
              <a:t>‹#›</a:t>
            </a:fld>
            <a:endParaRPr lang="it-IT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554514" y="274638"/>
            <a:ext cx="998124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554516" y="1535113"/>
            <a:ext cx="49001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554516" y="2174875"/>
            <a:ext cx="49001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33706" y="1535113"/>
            <a:ext cx="490205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5633706" y="2174875"/>
            <a:ext cx="490205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6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F8A2-452C-4616-8D1E-18395BA6B0C4}" type="slidenum">
              <a:rPr lang="it-IT" altLang="en-US"/>
              <a:t>‹#›</a:t>
            </a:fld>
            <a:endParaRPr lang="it-IT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6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E2A42-8EBF-4535-81F6-48B20B82EF19}" type="slidenum">
              <a:rPr lang="it-IT" altLang="en-US"/>
              <a:t>‹#›</a:t>
            </a:fld>
            <a:endParaRPr lang="it-IT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E29A1-FB69-42EE-BAF1-8B353B8C123D}" type="slidenum">
              <a:rPr lang="it-IT" altLang="en-US"/>
              <a:t>‹#›</a:t>
            </a:fld>
            <a:endParaRPr lang="it-IT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554514" y="273050"/>
            <a:ext cx="364862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335989" y="273137"/>
            <a:ext cx="619977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554514" y="1435103"/>
            <a:ext cx="364862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63EF3-12B7-4E9B-939E-92C09DA7CAB0}" type="slidenum">
              <a:rPr lang="it-IT" altLang="en-US"/>
              <a:t>‹#›</a:t>
            </a:fld>
            <a:endParaRPr lang="it-IT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2173774" y="4800600"/>
            <a:ext cx="665416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173774" y="612775"/>
            <a:ext cx="665416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2173774" y="5367338"/>
            <a:ext cx="6654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D37F7-6AB8-4E73-A26A-EC0BB9731E88}" type="slidenum">
              <a:rPr lang="it-IT" altLang="en-US"/>
              <a:t>‹#›</a:t>
            </a:fld>
            <a:endParaRPr lang="it-IT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8" descr="G:\power_point\intranet\point02\img\up.gif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9027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871538" y="34925"/>
            <a:ext cx="720883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it-IT" altLang="en-US"/>
              <a:t>Titolo diapositiva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1538" y="1066800"/>
            <a:ext cx="9982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it-IT" altLang="en-US"/>
              <a:t>Fare clic per modificare il testo</a:t>
            </a:r>
          </a:p>
          <a:p>
            <a:pPr lvl="1"/>
            <a:r>
              <a:rPr lang="it-IT" altLang="en-US"/>
              <a:t>Testo</a:t>
            </a:r>
          </a:p>
          <a:p>
            <a:pPr lvl="2"/>
            <a:r>
              <a:rPr lang="it-IT" altLang="en-US"/>
              <a:t>Testo</a:t>
            </a:r>
          </a:p>
          <a:p>
            <a:pPr lvl="3"/>
            <a:r>
              <a:rPr lang="it-IT" altLang="en-US"/>
              <a:t>testo</a:t>
            </a:r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94863" y="152400"/>
            <a:ext cx="1341437" cy="246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1080000" bIns="0" numCol="1" anchor="t" anchorCtr="0" compatLnSpc="1">
            <a:spAutoFit/>
          </a:bodyPr>
          <a:lstStyle>
            <a:lvl1pPr algn="r">
              <a:spcBef>
                <a:spcPct val="20000"/>
              </a:spcBef>
              <a:defRPr sz="1600" b="1">
                <a:solidFill>
                  <a:srgbClr val="FF9900"/>
                </a:solidFill>
              </a:defRPr>
            </a:lvl1pPr>
          </a:lstStyle>
          <a:p>
            <a:pPr>
              <a:defRPr/>
            </a:pPr>
            <a:fld id="{2BEA705E-CA86-4E5C-A220-7FFD038DE8F5}" type="slidenum">
              <a:rPr lang="it-IT" altLang="en-US"/>
              <a:t>‹#›</a:t>
            </a:fld>
            <a:endParaRPr lang="it-IT" altLang="en-US"/>
          </a:p>
        </p:txBody>
      </p:sp>
      <p:pic>
        <p:nvPicPr>
          <p:cNvPr id="1030" name="Picture 74" descr="G:\power_point\ppoint_vale\proposta_1\powerpoint1_sec.gif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6567488"/>
            <a:ext cx="10083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terprise.verizon.com/resources/reports/2019-databreach-investigations-report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21878" y="4303455"/>
            <a:ext cx="78661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Software Engineering</a:t>
            </a:r>
          </a:p>
          <a:p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Research Project--LEAN 4 for the Math 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heorem 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roving</a:t>
            </a:r>
          </a:p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Langze YE</a:t>
            </a:r>
          </a:p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Xuan ZHANG</a:t>
            </a:r>
          </a:p>
          <a:p>
            <a:r>
              <a:rPr lang="en-US" altLang="zh-CN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Jiaheng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XIONG</a:t>
            </a:r>
          </a:p>
          <a:p>
            <a:endParaRPr lang="zh-CN" altLang="en-US" sz="2400" b="1" dirty="0">
              <a:solidFill>
                <a:schemeClr val="accent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2709" y="2122748"/>
            <a:ext cx="7373899" cy="3058852"/>
          </a:xfrm>
        </p:spPr>
        <p:txBody>
          <a:bodyPr/>
          <a:lstStyle/>
          <a:p>
            <a:pPr marL="0" indent="0" algn="ctr"/>
            <a:r>
              <a:rPr lang="en-US" altLang="zh-CN" sz="6000" b="1" i="1">
                <a:solidFill>
                  <a:srgbClr val="003F6E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BDF69-57E8-4E17-8F66-C85A4E32BB72}" type="slidenum">
              <a:rPr lang="it-IT" altLang="en-US" smtClean="0"/>
              <a:t>10</a:t>
            </a:fld>
            <a:endParaRPr lang="it-IT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76"/>
    </mc:Choice>
    <mc:Fallback xmlns="">
      <p:transition spd="slow" advTm="1087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从安全角度谈谈，为什么小米WiFi密码分享需要停止-钛媒体官方网站"/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2550" y="1323539"/>
            <a:ext cx="6199772" cy="40763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074" name="Text Box 15"/>
          <p:cNvSpPr txBox="1">
            <a:spLocks noChangeArrowheads="1"/>
          </p:cNvSpPr>
          <p:nvPr/>
        </p:nvSpPr>
        <p:spPr bwMode="auto">
          <a:xfrm>
            <a:off x="735012" y="-87377"/>
            <a:ext cx="9787974" cy="116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normAutofit fontScale="25000" lnSpcReduction="20000"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endParaRPr lang="it-IT" altLang="zh-CN" sz="11200" b="1" dirty="0">
              <a:solidFill>
                <a:srgbClr val="003F6E"/>
              </a:solidFill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</a:pPr>
            <a:endParaRPr lang="it-IT" altLang="zh-CN" sz="11200" b="1" dirty="0">
              <a:solidFill>
                <a:srgbClr val="003F6E"/>
              </a:solidFill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</a:pPr>
            <a:endParaRPr lang="it-IT" altLang="zh-CN" sz="11200" b="1" dirty="0">
              <a:solidFill>
                <a:srgbClr val="003F6E"/>
              </a:solidFill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</a:pPr>
            <a:endParaRPr lang="it-IT" altLang="zh-CN" sz="11200" b="1" dirty="0">
              <a:solidFill>
                <a:srgbClr val="003F6E"/>
              </a:solidFill>
              <a:latin typeface="+mj-lt"/>
              <a:ea typeface="+mj-ea"/>
              <a:cs typeface="+mj-cs"/>
            </a:endParaRPr>
          </a:p>
          <a:p>
            <a:pPr>
              <a:spcAft>
                <a:spcPts val="600"/>
              </a:spcAft>
            </a:pPr>
            <a:r>
              <a:rPr lang="it-IT" altLang="zh-CN" sz="12800" b="1" dirty="0">
                <a:solidFill>
                  <a:srgbClr val="003F6E"/>
                </a:solidFill>
                <a:latin typeface="+mj-lt"/>
                <a:ea typeface="+mj-ea"/>
                <a:cs typeface="+mj-cs"/>
              </a:rPr>
              <a:t>LEAN 4 </a:t>
            </a:r>
            <a:r>
              <a:rPr lang="en-US" altLang="zh-CN" sz="12800" b="1" dirty="0">
                <a:solidFill>
                  <a:srgbClr val="003F6E"/>
                </a:solidFill>
                <a:latin typeface="+mj-lt"/>
                <a:ea typeface="+mj-ea"/>
                <a:cs typeface="+mj-cs"/>
              </a:rPr>
              <a:t>for the Math Theorem Proving</a:t>
            </a:r>
          </a:p>
          <a:p>
            <a:pPr>
              <a:spcAft>
                <a:spcPts val="600"/>
              </a:spcAft>
            </a:pPr>
            <a:r>
              <a:rPr lang="it-IT" altLang="zh-CN" sz="7200" b="1" dirty="0">
                <a:solidFill>
                  <a:srgbClr val="003F6E"/>
                </a:solidFill>
                <a:latin typeface="+mj-lt"/>
                <a:ea typeface="+mj-ea"/>
                <a:cs typeface="+mj-cs"/>
              </a:rPr>
              <a:t>Jiaheng Xiong, Langze Ye</a:t>
            </a:r>
            <a:endParaRPr lang="it-IT" altLang="zh-CN" sz="7200" b="1" baseline="30000" dirty="0">
              <a:solidFill>
                <a:srgbClr val="003F6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866258" y="1174240"/>
            <a:ext cx="1687036" cy="19684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rtlCol="0" anchor="t" anchorCtr="0" compatLnSpc="1">
            <a:normAutofit fontScale="92500" lnSpcReduction="10000"/>
          </a:bodyPr>
          <a:lstStyle/>
          <a:p>
            <a:pPr>
              <a:spcBef>
                <a:spcPct val="20000"/>
              </a:spcBef>
            </a:pPr>
            <a:r>
              <a:rPr lang="it-IT" altLang="zh-CN" sz="1400" b="1" dirty="0">
                <a:solidFill>
                  <a:srgbClr val="004D82"/>
                </a:solidFill>
                <a:latin typeface="+mn-lt"/>
                <a:ea typeface="+mn-ea"/>
                <a:cs typeface="+mn-cs"/>
              </a:rPr>
              <a:t>Politecnico di Milano</a:t>
            </a:r>
          </a:p>
        </p:txBody>
      </p:sp>
      <p:sp>
        <p:nvSpPr>
          <p:cNvPr id="307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694863" y="152400"/>
            <a:ext cx="1341437" cy="246063"/>
          </a:xfrm>
        </p:spPr>
        <p:txBody>
          <a:bodyPr/>
          <a:lstStyle/>
          <a:p>
            <a:pPr>
              <a:defRPr/>
            </a:pPr>
            <a:fld id="{4F263EF3-12B7-4E9B-939E-92C09DA7CAB0}" type="slidenum">
              <a:rPr lang="it-IT" altLang="en-US"/>
              <a:t>2</a:t>
            </a:fld>
            <a:endParaRPr lang="it-IT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12453" y="2030005"/>
            <a:ext cx="7853328" cy="769441"/>
            <a:chOff x="1841535" y="1212356"/>
            <a:chExt cx="7853328" cy="769441"/>
          </a:xfrm>
        </p:grpSpPr>
        <p:grpSp>
          <p:nvGrpSpPr>
            <p:cNvPr id="6" name="组合 5"/>
            <p:cNvGrpSpPr/>
            <p:nvPr/>
          </p:nvGrpSpPr>
          <p:grpSpPr>
            <a:xfrm>
              <a:off x="1841535" y="1225558"/>
              <a:ext cx="843427" cy="443225"/>
              <a:chOff x="666810" y="2586037"/>
              <a:chExt cx="468000" cy="245937"/>
            </a:xfrm>
          </p:grpSpPr>
          <p:sp>
            <p:nvSpPr>
              <p:cNvPr id="9" name="Freeform 10"/>
              <p:cNvSpPr/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 Light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" name="文本框 9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cxnSp>
          <p:nvCxnSpPr>
            <p:cNvPr id="7" name="直接连接符 6"/>
            <p:cNvCxnSpPr>
              <a:stCxn id="9" idx="6"/>
            </p:cNvCxnSpPr>
            <p:nvPr/>
          </p:nvCxnSpPr>
          <p:spPr>
            <a:xfrm>
              <a:off x="2534033" y="1633234"/>
              <a:ext cx="7160830" cy="0"/>
            </a:xfrm>
            <a:prstGeom prst="line">
              <a:avLst/>
            </a:prstGeom>
            <a:noFill/>
            <a:ln w="6350" cap="flat" cmpd="sng" algn="ctr">
              <a:solidFill>
                <a:srgbClr val="004098"/>
              </a:solidFill>
              <a:prstDash val="solid"/>
              <a:miter lim="800000"/>
            </a:ln>
            <a:effectLst/>
          </p:spPr>
        </p:cxnSp>
        <p:sp>
          <p:nvSpPr>
            <p:cNvPr id="8" name="文本框 7"/>
            <p:cNvSpPr txBox="1"/>
            <p:nvPr/>
          </p:nvSpPr>
          <p:spPr>
            <a:xfrm>
              <a:off x="2754734" y="1212356"/>
              <a:ext cx="5131360" cy="76944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2200" b="1" dirty="0">
                  <a:solidFill>
                    <a:srgbClr val="004D82"/>
                  </a:solidFill>
                  <a:ea typeface="+mj-ea"/>
                  <a:cs typeface="Arial" panose="020B0604020202020204"/>
                </a:rPr>
                <a:t>About LEAN</a:t>
              </a:r>
              <a:endParaRPr lang="it-IT" dirty="0">
                <a:ea typeface="+mj-ea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200" b="1" dirty="0">
                <a:solidFill>
                  <a:srgbClr val="004D82"/>
                </a:solidFill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2453" y="2915506"/>
            <a:ext cx="8262024" cy="769441"/>
            <a:chOff x="1841535" y="3062521"/>
            <a:chExt cx="8262024" cy="769441"/>
          </a:xfrm>
        </p:grpSpPr>
        <p:grpSp>
          <p:nvGrpSpPr>
            <p:cNvPr id="12" name="组合 11"/>
            <p:cNvGrpSpPr/>
            <p:nvPr/>
          </p:nvGrpSpPr>
          <p:grpSpPr>
            <a:xfrm>
              <a:off x="1841535" y="3065504"/>
              <a:ext cx="843427" cy="443225"/>
              <a:chOff x="666810" y="2586037"/>
              <a:chExt cx="468000" cy="245937"/>
            </a:xfrm>
          </p:grpSpPr>
          <p:sp>
            <p:nvSpPr>
              <p:cNvPr id="15" name="Freeform 10"/>
              <p:cNvSpPr/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 Light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6" name="文本框 15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800" b="1" ker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cxnSp>
          <p:nvCxnSpPr>
            <p:cNvPr id="13" name="直接连接符 12"/>
            <p:cNvCxnSpPr>
              <a:stCxn id="15" idx="6"/>
            </p:cNvCxnSpPr>
            <p:nvPr/>
          </p:nvCxnSpPr>
          <p:spPr>
            <a:xfrm>
              <a:off x="2534033" y="3473180"/>
              <a:ext cx="7160830" cy="0"/>
            </a:xfrm>
            <a:prstGeom prst="line">
              <a:avLst/>
            </a:prstGeom>
            <a:noFill/>
            <a:ln w="6350" cap="flat" cmpd="sng" algn="ctr">
              <a:solidFill>
                <a:srgbClr val="004098"/>
              </a:solidFill>
              <a:prstDash val="solid"/>
              <a:miter lim="800000"/>
            </a:ln>
            <a:effectLst/>
          </p:spPr>
        </p:cxnSp>
        <p:sp>
          <p:nvSpPr>
            <p:cNvPr id="14" name="文本框 13"/>
            <p:cNvSpPr txBox="1"/>
            <p:nvPr/>
          </p:nvSpPr>
          <p:spPr>
            <a:xfrm>
              <a:off x="2684962" y="3062521"/>
              <a:ext cx="7418597" cy="76944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200" b="1" dirty="0">
                  <a:solidFill>
                    <a:srgbClr val="004D82"/>
                  </a:solidFill>
                  <a:latin typeface="+mj-lt"/>
                  <a:ea typeface="+mj-ea"/>
                  <a:cs typeface="+mj-cs"/>
                </a:rPr>
                <a:t>Proving infinity of prime numbers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altLang="zh-CN" sz="2200" b="1" dirty="0">
                <a:solidFill>
                  <a:srgbClr val="004D82"/>
                </a:solidFill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12453" y="3769847"/>
            <a:ext cx="7853328" cy="769441"/>
            <a:chOff x="1841535" y="4882230"/>
            <a:chExt cx="7853328" cy="769441"/>
          </a:xfrm>
        </p:grpSpPr>
        <p:grpSp>
          <p:nvGrpSpPr>
            <p:cNvPr id="18" name="组合 17"/>
            <p:cNvGrpSpPr/>
            <p:nvPr/>
          </p:nvGrpSpPr>
          <p:grpSpPr>
            <a:xfrm>
              <a:off x="1841535" y="4905452"/>
              <a:ext cx="843427" cy="443225"/>
              <a:chOff x="666810" y="2586037"/>
              <a:chExt cx="468000" cy="245937"/>
            </a:xfrm>
          </p:grpSpPr>
          <p:sp>
            <p:nvSpPr>
              <p:cNvPr id="21" name="Freeform 10"/>
              <p:cNvSpPr/>
              <p:nvPr userDrawn="1"/>
            </p:nvSpPr>
            <p:spPr bwMode="auto">
              <a:xfrm>
                <a:off x="666810" y="2621442"/>
                <a:ext cx="468000" cy="190800"/>
              </a:xfrm>
              <a:custGeom>
                <a:avLst/>
                <a:gdLst>
                  <a:gd name="T0" fmla="*/ 3120 w 3800"/>
                  <a:gd name="T1" fmla="*/ 0 h 1532"/>
                  <a:gd name="T2" fmla="*/ 682 w 3800"/>
                  <a:gd name="T3" fmla="*/ 0 h 1532"/>
                  <a:gd name="T4" fmla="*/ 682 w 3800"/>
                  <a:gd name="T5" fmla="*/ 284 h 1532"/>
                  <a:gd name="T6" fmla="*/ 0 w 3800"/>
                  <a:gd name="T7" fmla="*/ 766 h 1532"/>
                  <a:gd name="T8" fmla="*/ 682 w 3800"/>
                  <a:gd name="T9" fmla="*/ 1248 h 1532"/>
                  <a:gd name="T10" fmla="*/ 682 w 3800"/>
                  <a:gd name="T11" fmla="*/ 1532 h 1532"/>
                  <a:gd name="T12" fmla="*/ 3120 w 3800"/>
                  <a:gd name="T13" fmla="*/ 1532 h 1532"/>
                  <a:gd name="T14" fmla="*/ 3120 w 3800"/>
                  <a:gd name="T15" fmla="*/ 1248 h 1532"/>
                  <a:gd name="T16" fmla="*/ 3800 w 3800"/>
                  <a:gd name="T17" fmla="*/ 766 h 1532"/>
                  <a:gd name="T18" fmla="*/ 3120 w 3800"/>
                  <a:gd name="T19" fmla="*/ 284 h 1532"/>
                  <a:gd name="T20" fmla="*/ 3120 w 3800"/>
                  <a:gd name="T21" fmla="*/ 0 h 1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00" h="1532">
                    <a:moveTo>
                      <a:pt x="3120" y="0"/>
                    </a:moveTo>
                    <a:lnTo>
                      <a:pt x="682" y="0"/>
                    </a:lnTo>
                    <a:lnTo>
                      <a:pt x="682" y="284"/>
                    </a:lnTo>
                    <a:lnTo>
                      <a:pt x="0" y="766"/>
                    </a:lnTo>
                    <a:lnTo>
                      <a:pt x="682" y="1248"/>
                    </a:lnTo>
                    <a:lnTo>
                      <a:pt x="682" y="1532"/>
                    </a:lnTo>
                    <a:lnTo>
                      <a:pt x="3120" y="1532"/>
                    </a:lnTo>
                    <a:lnTo>
                      <a:pt x="3120" y="1248"/>
                    </a:lnTo>
                    <a:lnTo>
                      <a:pt x="3800" y="766"/>
                    </a:lnTo>
                    <a:lnTo>
                      <a:pt x="3120" y="284"/>
                    </a:lnTo>
                    <a:lnTo>
                      <a:pt x="3120" y="0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 Light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2" name="文本框 21"/>
              <p:cNvSpPr txBox="1"/>
              <p:nvPr userDrawn="1"/>
            </p:nvSpPr>
            <p:spPr>
              <a:xfrm>
                <a:off x="794494" y="2586037"/>
                <a:ext cx="212633" cy="24593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800" b="1" kern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3</a:t>
                </a: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cxnSp>
          <p:nvCxnSpPr>
            <p:cNvPr id="19" name="直接连接符 18"/>
            <p:cNvCxnSpPr>
              <a:stCxn id="21" idx="6"/>
            </p:cNvCxnSpPr>
            <p:nvPr/>
          </p:nvCxnSpPr>
          <p:spPr>
            <a:xfrm>
              <a:off x="2534033" y="5313128"/>
              <a:ext cx="7160830" cy="0"/>
            </a:xfrm>
            <a:prstGeom prst="line">
              <a:avLst/>
            </a:prstGeom>
            <a:noFill/>
            <a:ln w="6350" cap="flat" cmpd="sng" algn="ctr">
              <a:solidFill>
                <a:srgbClr val="004098"/>
              </a:solidFill>
              <a:prstDash val="solid"/>
              <a:miter lim="800000"/>
            </a:ln>
            <a:effectLst/>
          </p:spPr>
        </p:cxnSp>
        <p:sp>
          <p:nvSpPr>
            <p:cNvPr id="20" name="文本框 19"/>
            <p:cNvSpPr txBox="1"/>
            <p:nvPr/>
          </p:nvSpPr>
          <p:spPr>
            <a:xfrm>
              <a:off x="2694603" y="4882230"/>
              <a:ext cx="43873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i="0" dirty="0">
                  <a:solidFill>
                    <a:srgbClr val="004D82"/>
                  </a:solidFill>
                  <a:effectLst/>
                  <a:latin typeface="+mj-lt"/>
                </a:rPr>
                <a:t>Conclusion</a:t>
              </a:r>
              <a:endParaRPr lang="en-US" altLang="zh-CN" sz="2200" b="1" dirty="0">
                <a:solidFill>
                  <a:srgbClr val="004D82"/>
                </a:solidFill>
                <a:latin typeface="+mj-lt"/>
                <a:ea typeface="+mj-ea"/>
                <a:cs typeface="+mj-cs"/>
              </a:endParaRPr>
            </a:p>
            <a:p>
              <a:endParaRPr lang="en-US" altLang="zh-CN" sz="2200" b="1" dirty="0">
                <a:solidFill>
                  <a:srgbClr val="004D82"/>
                </a:solidFill>
                <a:latin typeface="+mj-lt"/>
                <a:ea typeface="+mj-ea"/>
                <a:cs typeface="+mj-c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71537" y="45499"/>
            <a:ext cx="8823326" cy="838200"/>
          </a:xfrm>
        </p:spPr>
        <p:txBody>
          <a:bodyPr/>
          <a:lstStyle/>
          <a:p>
            <a:pPr marL="457200" indent="-457200">
              <a:buAutoNum type="romanUcPeriod"/>
            </a:pPr>
            <a:r>
              <a:rPr lang="en-US" dirty="0">
                <a:solidFill>
                  <a:srgbClr val="004D82"/>
                </a:solidFill>
              </a:rPr>
              <a:t>About LEAN</a:t>
            </a:r>
            <a:br>
              <a:rPr lang="en-US" altLang="zh-CN" sz="2200" b="1" dirty="0"/>
            </a:br>
            <a:r>
              <a:rPr lang="en-US" altLang="zh-CN" b="0" dirty="0"/>
              <a:t>What is Lean?</a:t>
            </a:r>
          </a:p>
        </p:txBody>
      </p:sp>
      <p:sp>
        <p:nvSpPr>
          <p:cNvPr id="16" name="Slide Number Placeholder 3"/>
          <p:cNvSpPr txBox="1"/>
          <p:nvPr/>
        </p:nvSpPr>
        <p:spPr bwMode="auto">
          <a:xfrm>
            <a:off x="9694863" y="152400"/>
            <a:ext cx="1341437" cy="246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1080000" bIns="0" numCol="1" anchor="t" anchorCtr="0" compatLnSpc="1">
            <a:spAutoFit/>
          </a:bodyPr>
          <a:lstStyle>
            <a:defPPr>
              <a:defRPr lang="it-IT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defRPr sz="1600" b="1" kern="1200">
                <a:solidFill>
                  <a:srgbClr val="FF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AD9BDF69-57E8-4E17-8F66-C85A4E32BB72}" type="slidenum">
              <a:rPr lang="it-IT" altLang="en-US" smtClean="0"/>
              <a:t>3</a:t>
            </a:fld>
            <a:endParaRPr lang="it-IT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BDF69-57E8-4E17-8F66-C85A4E32BB72}" type="slidenum">
              <a:rPr lang="it-IT" altLang="en-US" smtClean="0"/>
              <a:t>3</a:t>
            </a:fld>
            <a:endParaRPr lang="it-IT" altLang="en-US"/>
          </a:p>
        </p:txBody>
      </p:sp>
      <p:sp>
        <p:nvSpPr>
          <p:cNvPr id="8" name="文本框 40"/>
          <p:cNvSpPr txBox="1"/>
          <p:nvPr/>
        </p:nvSpPr>
        <p:spPr>
          <a:xfrm>
            <a:off x="386516" y="1120794"/>
            <a:ext cx="9793367" cy="32669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SzPct val="85000"/>
              <a:buFont typeface="Wingdings" panose="05000000000000000000" pitchFamily="2" charset="2"/>
              <a:buChar char="n"/>
            </a:pPr>
            <a:endParaRPr kumimoji="1" lang="en-US" altLang="zh-CN" sz="2000" dirty="0">
              <a:solidFill>
                <a:srgbClr val="004D82"/>
              </a:solidFill>
              <a:latin typeface="Arial" panose="020B0604020202020204"/>
              <a:cs typeface="Arial" panose="020B0604020202020204"/>
            </a:endParaRPr>
          </a:p>
          <a:p>
            <a:pPr marL="342900" indent="-342900">
              <a:lnSpc>
                <a:spcPct val="150000"/>
              </a:lnSpc>
              <a:buSzPct val="85000"/>
              <a:buFont typeface="Wingdings" panose="05000000000000000000" pitchFamily="2" charset="2"/>
              <a:buChar char="n"/>
            </a:pPr>
            <a:r>
              <a:rPr kumimoji="1" lang="en-US" altLang="zh-CN" sz="2000" dirty="0">
                <a:solidFill>
                  <a:srgbClr val="004D82"/>
                </a:solidFill>
                <a:latin typeface="Arial" panose="020B0604020202020204"/>
                <a:cs typeface="Arial" panose="020B0604020202020204"/>
              </a:rPr>
              <a:t>Lean is an advanced programming language designed to advance </a:t>
            </a:r>
            <a:r>
              <a:rPr kumimoji="1" lang="en-US" altLang="zh-CN"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mathematical reasoning</a:t>
            </a:r>
            <a:r>
              <a:rPr kumimoji="1" lang="en-US" altLang="zh-CN" sz="2000" dirty="0">
                <a:solidFill>
                  <a:srgbClr val="004D82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kumimoji="1" lang="en-US" altLang="zh-CN"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formal verification</a:t>
            </a:r>
            <a:r>
              <a:rPr kumimoji="1" lang="en-US" altLang="zh-CN" sz="2000" dirty="0">
                <a:solidFill>
                  <a:srgbClr val="004D82"/>
                </a:solidFill>
                <a:latin typeface="Arial" panose="020B0604020202020204"/>
                <a:cs typeface="Arial" panose="020B0604020202020204"/>
              </a:rPr>
              <a:t>, and </a:t>
            </a:r>
            <a:r>
              <a:rPr kumimoji="1" lang="en-US" altLang="zh-CN"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logical inference</a:t>
            </a:r>
            <a:r>
              <a:rPr kumimoji="1" lang="en-US" altLang="zh-CN" sz="2000" dirty="0">
                <a:solidFill>
                  <a:srgbClr val="004D82"/>
                </a:solidFill>
                <a:latin typeface="Arial" panose="020B0604020202020204"/>
                <a:cs typeface="Arial" panose="020B0604020202020204"/>
              </a:rPr>
              <a:t>.</a:t>
            </a:r>
          </a:p>
          <a:p>
            <a:pPr marL="342900" indent="-342900">
              <a:lnSpc>
                <a:spcPct val="150000"/>
              </a:lnSpc>
              <a:buSzPct val="85000"/>
              <a:buFont typeface="Wingdings" panose="05000000000000000000" pitchFamily="2" charset="2"/>
              <a:buChar char="n"/>
            </a:pPr>
            <a:r>
              <a:rPr kumimoji="1" lang="en-US" altLang="zh-CN" sz="2000" dirty="0">
                <a:solidFill>
                  <a:srgbClr val="004D82"/>
                </a:solidFill>
                <a:latin typeface="Arial" panose="020B0604020202020204"/>
                <a:cs typeface="Arial" panose="020B0604020202020204"/>
              </a:rPr>
              <a:t>It blends </a:t>
            </a:r>
            <a:r>
              <a:rPr kumimoji="1" lang="en-US" altLang="zh-CN"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computer science and mathematics </a:t>
            </a:r>
            <a:r>
              <a:rPr kumimoji="1" lang="en-US" altLang="zh-CN" sz="2000" dirty="0">
                <a:solidFill>
                  <a:srgbClr val="004D82"/>
                </a:solidFill>
                <a:latin typeface="Arial" panose="020B0604020202020204"/>
                <a:cs typeface="Arial" panose="020B0604020202020204"/>
              </a:rPr>
              <a:t>to provide powerful tools for formal methods.</a:t>
            </a:r>
          </a:p>
          <a:p>
            <a:pPr marL="342900" indent="-342900">
              <a:lnSpc>
                <a:spcPct val="150000"/>
              </a:lnSpc>
              <a:buSzPct val="85000"/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004D82"/>
                </a:solidFill>
              </a:rPr>
              <a:t>Lean emphasizes </a:t>
            </a:r>
            <a:r>
              <a:rPr lang="en-US" altLang="zh-CN" sz="2000" dirty="0">
                <a:solidFill>
                  <a:srgbClr val="FF0000"/>
                </a:solidFill>
              </a:rPr>
              <a:t>precision and logic</a:t>
            </a:r>
            <a:r>
              <a:rPr lang="en-US" altLang="zh-CN" sz="2000" dirty="0">
                <a:solidFill>
                  <a:srgbClr val="004D82"/>
                </a:solidFill>
              </a:rPr>
              <a:t>, it can be used not only to write algorithms, but also to </a:t>
            </a:r>
            <a:r>
              <a:rPr lang="en-US" altLang="zh-CN" sz="2000" dirty="0">
                <a:solidFill>
                  <a:srgbClr val="FF0000"/>
                </a:solidFill>
              </a:rPr>
              <a:t>prove the correctness </a:t>
            </a:r>
            <a:r>
              <a:rPr lang="en-US" altLang="zh-CN" sz="2000" dirty="0">
                <a:solidFill>
                  <a:srgbClr val="004D82"/>
                </a:solidFill>
              </a:rPr>
              <a:t>of those algorithms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287036" y="6045200"/>
            <a:ext cx="10139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004D82"/>
                </a:solidFill>
                <a:latin typeface="+mj-lt"/>
                <a:ea typeface="等线" panose="02010600030101010101" charset="-122"/>
              </a:rPr>
              <a:t>[1]   </a:t>
            </a:r>
            <a:r>
              <a:rPr lang="en-US" altLang="zh-CN" sz="1000" dirty="0">
                <a:solidFill>
                  <a:srgbClr val="004D82"/>
                </a:solidFill>
              </a:rPr>
              <a:t>Verizon Enterprise Solutions, “Data Breach Investigation Report,” 2020, </a:t>
            </a:r>
            <a:r>
              <a:rPr lang="en-US" altLang="zh-CN" sz="1000" dirty="0">
                <a:solidFill>
                  <a:srgbClr val="004D82"/>
                </a:solidFill>
                <a:hlinkClick r:id="rId3"/>
              </a:rPr>
              <a:t>https://enterprise.verizon.com/resources/reports/2019-databreach-investigations-report.pdf</a:t>
            </a:r>
            <a:endParaRPr lang="en-US" altLang="zh-CN" sz="1000" dirty="0">
              <a:solidFill>
                <a:srgbClr val="004D82"/>
              </a:solidFill>
            </a:endParaRPr>
          </a:p>
          <a:p>
            <a:r>
              <a:rPr lang="en-US" sz="1000" dirty="0">
                <a:solidFill>
                  <a:srgbClr val="004D82"/>
                </a:solidFill>
                <a:latin typeface="+mj-lt"/>
                <a:ea typeface="等线" panose="02010600030101010101" charset="-122"/>
              </a:rPr>
              <a:t>[2]   </a:t>
            </a:r>
            <a:r>
              <a:rPr lang="en-US" altLang="zh-CN" sz="1000" dirty="0">
                <a:solidFill>
                  <a:srgbClr val="004D82"/>
                </a:solidFill>
              </a:rPr>
              <a:t>Statista: IoT Devices Forecasts from 2022 to 2030. Available online: https://www.statista.com/statistics/1183457/iot-connecteddevices-worldwide/ (accessed on 1 July 2022).</a:t>
            </a:r>
            <a:endParaRPr lang="en-US" sz="1000" dirty="0">
              <a:solidFill>
                <a:srgbClr val="004D82"/>
              </a:solidFill>
              <a:latin typeface="+mj-lt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91298" y="10861"/>
            <a:ext cx="8823326" cy="838200"/>
          </a:xfrm>
        </p:spPr>
        <p:txBody>
          <a:bodyPr/>
          <a:lstStyle/>
          <a:p>
            <a:r>
              <a:rPr lang="en-US" dirty="0">
                <a:solidFill>
                  <a:srgbClr val="004D82"/>
                </a:solidFill>
              </a:rPr>
              <a:t>II.    Proving infinity of prime numbers</a:t>
            </a:r>
            <a:br>
              <a:rPr lang="en-US" dirty="0">
                <a:solidFill>
                  <a:srgbClr val="004D82"/>
                </a:solidFill>
              </a:rPr>
            </a:br>
            <a:r>
              <a:rPr lang="en-US" dirty="0">
                <a:solidFill>
                  <a:srgbClr val="004D82"/>
                </a:solidFill>
              </a:rPr>
              <a:t>       </a:t>
            </a:r>
            <a:r>
              <a:rPr lang="en-US" altLang="zh-CN" b="0" dirty="0"/>
              <a:t>Euclid's theorem</a:t>
            </a:r>
            <a:endParaRPr lang="en-US" b="0" dirty="0">
              <a:cs typeface="Arial" panose="020B0604020202020204"/>
            </a:endParaRPr>
          </a:p>
        </p:txBody>
      </p:sp>
      <p:sp>
        <p:nvSpPr>
          <p:cNvPr id="16" name="Slide Number Placeholder 3"/>
          <p:cNvSpPr txBox="1"/>
          <p:nvPr/>
        </p:nvSpPr>
        <p:spPr bwMode="auto">
          <a:xfrm>
            <a:off x="9694863" y="152400"/>
            <a:ext cx="1341437" cy="246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1080000" bIns="0" numCol="1" anchor="t" anchorCtr="0" compatLnSpc="1">
            <a:spAutoFit/>
          </a:bodyPr>
          <a:lstStyle>
            <a:defPPr>
              <a:defRPr lang="it-IT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defRPr sz="1600" b="1" kern="1200">
                <a:solidFill>
                  <a:srgbClr val="FF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AD9BDF69-57E8-4E17-8F66-C85A4E32BB72}" type="slidenum">
              <a:rPr lang="it-IT" altLang="en-US" smtClean="0"/>
              <a:t>4</a:t>
            </a:fld>
            <a:endParaRPr lang="it-IT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BDF69-57E8-4E17-8F66-C85A4E32BB72}" type="slidenum">
              <a:rPr lang="it-IT" altLang="en-US" smtClean="0"/>
              <a:t>4</a:t>
            </a:fld>
            <a:endParaRPr lang="it-IT" alt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1260275" y="1299659"/>
            <a:ext cx="845434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/>
            <a:r>
              <a:rPr kumimoji="1" lang="en-US" sz="2000" dirty="0">
                <a:solidFill>
                  <a:srgbClr val="004D82"/>
                </a:solidFill>
                <a:latin typeface="Arial" panose="020B0604020202020204"/>
                <a:cs typeface="Arial" panose="020B0604020202020204"/>
              </a:rPr>
              <a:t>Consider any finite list of prime numbers p1, p2, ..., </a:t>
            </a:r>
            <a:r>
              <a:rPr kumimoji="1" lang="en-US" sz="2000" dirty="0" err="1">
                <a:solidFill>
                  <a:srgbClr val="004D82"/>
                </a:solidFill>
                <a:latin typeface="Arial" panose="020B0604020202020204"/>
                <a:cs typeface="Arial" panose="020B0604020202020204"/>
              </a:rPr>
              <a:t>pn</a:t>
            </a:r>
            <a:r>
              <a:rPr kumimoji="1" lang="en-US" sz="2000" dirty="0">
                <a:solidFill>
                  <a:srgbClr val="004D82"/>
                </a:solidFill>
                <a:latin typeface="Arial" panose="020B0604020202020204"/>
                <a:cs typeface="Arial" panose="020B0604020202020204"/>
              </a:rPr>
              <a:t>. It will be shown that at least one additional prime number not in this list exists.</a:t>
            </a:r>
          </a:p>
          <a:p>
            <a:pPr algn="just"/>
            <a:r>
              <a:rPr kumimoji="1" lang="en-US" sz="2000" dirty="0">
                <a:solidFill>
                  <a:srgbClr val="004D82"/>
                </a:solidFill>
                <a:latin typeface="Arial" panose="020B0604020202020204"/>
                <a:cs typeface="Arial" panose="020B0604020202020204"/>
              </a:rPr>
              <a:t> Let P be the product of all the prime numbers in the list: P = p1p2...</a:t>
            </a:r>
            <a:r>
              <a:rPr kumimoji="1" lang="en-US" sz="2000" dirty="0" err="1">
                <a:solidFill>
                  <a:srgbClr val="004D82"/>
                </a:solidFill>
                <a:latin typeface="Arial" panose="020B0604020202020204"/>
                <a:cs typeface="Arial" panose="020B0604020202020204"/>
              </a:rPr>
              <a:t>pn</a:t>
            </a:r>
            <a:r>
              <a:rPr kumimoji="1" lang="en-US" sz="2000" dirty="0">
                <a:solidFill>
                  <a:srgbClr val="004D82"/>
                </a:solidFill>
                <a:latin typeface="Arial" panose="020B0604020202020204"/>
                <a:cs typeface="Arial" panose="020B0604020202020204"/>
              </a:rPr>
              <a:t>. </a:t>
            </a:r>
          </a:p>
          <a:p>
            <a:pPr algn="just"/>
            <a:r>
              <a:rPr kumimoji="1" lang="en-US" sz="2000" dirty="0">
                <a:solidFill>
                  <a:srgbClr val="004D82"/>
                </a:solidFill>
                <a:latin typeface="Arial" panose="020B0604020202020204"/>
                <a:cs typeface="Arial" panose="020B0604020202020204"/>
              </a:rPr>
              <a:t>Let q = P + 1. </a:t>
            </a:r>
            <a:endParaRPr lang="it-IT" dirty="0"/>
          </a:p>
        </p:txBody>
      </p:sp>
      <p:pic>
        <p:nvPicPr>
          <p:cNvPr id="1026" name="Picture 2" descr="The Infinity of Primes. We present two proofs of one of the… | by Haris  Angelidakis | Cantor's Paradi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138" y="3004001"/>
            <a:ext cx="4475022" cy="266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70686" y="3640256"/>
            <a:ext cx="423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q is prime or q is not a prime</a:t>
            </a:r>
            <a:endParaRPr kumimoji="1" lang="zh-CN" altLang="en-US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831940" y="152400"/>
            <a:ext cx="1204360" cy="246221"/>
          </a:xfrm>
        </p:spPr>
        <p:txBody>
          <a:bodyPr/>
          <a:lstStyle/>
          <a:p>
            <a:fld id="{35F46223-CC21-4A17-A28A-31F831AFDB34}" type="slidenum">
              <a:rPr lang="it-IT" altLang="en-US" smtClean="0"/>
              <a:t>5</a:t>
            </a:fld>
            <a:endParaRPr lang="it-IT" altLang="en-US"/>
          </a:p>
        </p:txBody>
      </p:sp>
      <p:sp>
        <p:nvSpPr>
          <p:cNvPr id="48" name="Title 47"/>
          <p:cNvSpPr>
            <a:spLocks noGrp="1"/>
          </p:cNvSpPr>
          <p:nvPr>
            <p:ph type="title"/>
          </p:nvPr>
        </p:nvSpPr>
        <p:spPr>
          <a:xfrm>
            <a:off x="767987" y="73038"/>
            <a:ext cx="8838214" cy="794492"/>
          </a:xfrm>
        </p:spPr>
        <p:txBody>
          <a:bodyPr/>
          <a:lstStyle/>
          <a:p>
            <a:r>
              <a:rPr lang="en-US" dirty="0">
                <a:solidFill>
                  <a:srgbClr val="004D82"/>
                </a:solidFill>
              </a:rPr>
              <a:t>II.    </a:t>
            </a:r>
            <a:r>
              <a:rPr lang="en-US" altLang="zh-CN" dirty="0">
                <a:solidFill>
                  <a:srgbClr val="004D82"/>
                </a:solidFill>
              </a:rPr>
              <a:t>Proving infinity of prime numbers</a:t>
            </a:r>
            <a:br>
              <a:rPr lang="en-US" dirty="0">
                <a:solidFill>
                  <a:srgbClr val="004D82"/>
                </a:solidFill>
              </a:rPr>
            </a:br>
            <a:r>
              <a:rPr lang="en-US" dirty="0">
                <a:solidFill>
                  <a:srgbClr val="004D82"/>
                </a:solidFill>
              </a:rPr>
              <a:t>      </a:t>
            </a:r>
            <a:r>
              <a:rPr lang="en-US" altLang="zh-CN" b="0" dirty="0"/>
              <a:t>Euclid's theorem</a:t>
            </a:r>
            <a:br>
              <a:rPr lang="en-US" b="0" dirty="0">
                <a:cs typeface="Arial" panose="020B0604020202020204"/>
              </a:rPr>
            </a:br>
            <a:endParaRPr lang="en-US" b="0" dirty="0">
              <a:cs typeface="Arial" panose="020B0604020202020204"/>
            </a:endParaRPr>
          </a:p>
        </p:txBody>
      </p:sp>
      <p:sp>
        <p:nvSpPr>
          <p:cNvPr id="2" name="文本框 4"/>
          <p:cNvSpPr txBox="1"/>
          <p:nvPr/>
        </p:nvSpPr>
        <p:spPr>
          <a:xfrm>
            <a:off x="1078666" y="6609129"/>
            <a:ext cx="50094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altLang="zh-CN" sz="1000">
              <a:solidFill>
                <a:srgbClr val="004D82"/>
              </a:solidFill>
              <a:latin typeface="+mj-lt"/>
              <a:ea typeface="Times New Roman" panose="02020603050405020304" charset="0"/>
            </a:endParaRPr>
          </a:p>
        </p:txBody>
      </p:sp>
      <p:sp>
        <p:nvSpPr>
          <p:cNvPr id="14" name="文本框 40"/>
          <p:cNvSpPr txBox="1"/>
          <p:nvPr/>
        </p:nvSpPr>
        <p:spPr>
          <a:xfrm>
            <a:off x="544912" y="1163252"/>
            <a:ext cx="9793367" cy="4190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SzPct val="85000"/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004D82"/>
                </a:solidFill>
                <a:latin typeface="Arial" panose="020B0604020202020204"/>
                <a:cs typeface="Arial" panose="020B0604020202020204"/>
              </a:rPr>
              <a:t>If q is prime, then there is at least one more prime that is not in the list, namely, q itself.</a:t>
            </a:r>
          </a:p>
          <a:p>
            <a:pPr marL="342900" indent="-342900">
              <a:lnSpc>
                <a:spcPct val="150000"/>
              </a:lnSpc>
              <a:buSzPct val="85000"/>
              <a:buFont typeface="Arial" panose="020B0604020202020204" pitchFamily="34" charset="0"/>
              <a:buChar char="•"/>
            </a:pPr>
            <a:endParaRPr kumimoji="1" lang="en-US" altLang="zh-CN" sz="2000" dirty="0">
              <a:solidFill>
                <a:srgbClr val="004D82"/>
              </a:solidFill>
              <a:latin typeface="Arial" panose="020B0604020202020204"/>
              <a:cs typeface="Arial" panose="020B0604020202020204"/>
            </a:endParaRPr>
          </a:p>
          <a:p>
            <a:pPr marL="342900" indent="-342900">
              <a:lnSpc>
                <a:spcPct val="150000"/>
              </a:lnSpc>
              <a:buSzPct val="85000"/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004D82"/>
                </a:solidFill>
                <a:latin typeface="Arial" panose="020B0604020202020204"/>
                <a:cs typeface="Arial" panose="020B0604020202020204"/>
              </a:rPr>
              <a:t>If q is not prime, then some prime factor p divides q. If this factor p were in our list, then it would </a:t>
            </a:r>
            <a:r>
              <a:rPr kumimoji="1" lang="en-US" altLang="zh-CN"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divide P</a:t>
            </a:r>
            <a:r>
              <a:rPr kumimoji="1" lang="en-US" altLang="zh-CN" sz="2000" dirty="0">
                <a:solidFill>
                  <a:srgbClr val="004D82"/>
                </a:solidFill>
                <a:latin typeface="Arial" panose="020B0604020202020204"/>
                <a:cs typeface="Arial" panose="020B0604020202020204"/>
              </a:rPr>
              <a:t> (since P is the product of every number in the list); but p also </a:t>
            </a:r>
            <a:r>
              <a:rPr kumimoji="1" lang="en-US" altLang="zh-CN"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divides P + 1 = q</a:t>
            </a:r>
            <a:r>
              <a:rPr kumimoji="1" lang="en-US" altLang="zh-CN" sz="2000" dirty="0">
                <a:solidFill>
                  <a:srgbClr val="004D82"/>
                </a:solidFill>
                <a:latin typeface="Arial" panose="020B0604020202020204"/>
                <a:cs typeface="Arial" panose="020B0604020202020204"/>
              </a:rPr>
              <a:t>, as just stated. If p divides P and also q, then p must also divide the difference of the two numbers, which is (P + 1) − P or just 1. Since no prime number </a:t>
            </a:r>
            <a:r>
              <a:rPr kumimoji="1" lang="en-US" altLang="zh-CN" sz="2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divides 1</a:t>
            </a:r>
            <a:r>
              <a:rPr kumimoji="1" lang="en-US" altLang="zh-CN" sz="2000" dirty="0">
                <a:solidFill>
                  <a:srgbClr val="004D82"/>
                </a:solidFill>
                <a:latin typeface="Arial" panose="020B0604020202020204"/>
                <a:cs typeface="Arial" panose="020B0604020202020204"/>
              </a:rPr>
              <a:t>, p cannot be in the list. This means that at least one more prime number exists beyond those in the list.</a:t>
            </a:r>
            <a:endParaRPr lang="en-US" altLang="zh-CN" sz="2000" dirty="0">
              <a:solidFill>
                <a:srgbClr val="004D8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5569" y="72512"/>
            <a:ext cx="10166156" cy="838200"/>
          </a:xfrm>
        </p:spPr>
        <p:txBody>
          <a:bodyPr/>
          <a:lstStyle/>
          <a:p>
            <a:r>
              <a:rPr lang="en-US" dirty="0">
                <a:solidFill>
                  <a:srgbClr val="004D82"/>
                </a:solidFill>
              </a:rPr>
              <a:t>II</a:t>
            </a:r>
            <a:r>
              <a:rPr lang="en-US" dirty="0">
                <a:solidFill>
                  <a:srgbClr val="004D82"/>
                </a:solidFill>
                <a:latin typeface="Arial" panose="020B0604020202020204"/>
                <a:cs typeface="Arial" panose="020B0604020202020204"/>
              </a:rPr>
              <a:t>.    </a:t>
            </a:r>
            <a:r>
              <a:rPr lang="en-US" altLang="zh-CN" dirty="0">
                <a:solidFill>
                  <a:srgbClr val="004D82"/>
                </a:solidFill>
              </a:rPr>
              <a:t>Proving infinity of prime numbers</a:t>
            </a:r>
            <a:br>
              <a:rPr lang="en-US" dirty="0">
                <a:solidFill>
                  <a:srgbClr val="004D82"/>
                </a:solidFill>
                <a:latin typeface="Arial" panose="020B0604020202020204"/>
                <a:cs typeface="Arial" panose="020B0604020202020204"/>
              </a:rPr>
            </a:br>
            <a:r>
              <a:rPr lang="en-US" dirty="0">
                <a:solidFill>
                  <a:srgbClr val="004D82"/>
                </a:solidFill>
                <a:latin typeface="Arial" panose="020B0604020202020204"/>
                <a:cs typeface="Arial" panose="020B0604020202020204"/>
              </a:rPr>
              <a:t>       </a:t>
            </a:r>
            <a:r>
              <a:rPr lang="en-US" altLang="zh-CN" b="0" dirty="0"/>
              <a:t> Euclid's theorem</a:t>
            </a:r>
            <a:br>
              <a:rPr lang="en-US" altLang="zh-CN" dirty="0">
                <a:latin typeface="-apple-system"/>
              </a:rPr>
            </a:br>
            <a:endParaRPr lang="zh-CN" altLang="en-US" dirty="0">
              <a:cs typeface="Arial" panose="020B06040202020202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BDF69-57E8-4E17-8F66-C85A4E32BB72}" type="slidenum">
              <a:rPr lang="it-IT" altLang="en-US" smtClean="0"/>
              <a:t>6</a:t>
            </a:fld>
            <a:endParaRPr lang="it-IT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77478" y="6289312"/>
            <a:ext cx="10083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4D82"/>
                </a:solidFill>
              </a:rPr>
              <a:t>[1]   </a:t>
            </a:r>
            <a:r>
              <a:rPr lang="en-US" altLang="zh-CN" sz="1000" dirty="0">
                <a:solidFill>
                  <a:srgbClr val="004D82"/>
                </a:solidFill>
              </a:rPr>
              <a:t>CVE - CVE-2014-0160. https://www.cve.org/CVERecord?id=CVE-2014-0160.</a:t>
            </a:r>
            <a:endParaRPr lang="en-US" sz="1000" dirty="0">
              <a:solidFill>
                <a:srgbClr val="004D82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01633" y="1618093"/>
            <a:ext cx="5694368" cy="33478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150000"/>
              </a:lnSpc>
              <a:buSzPct val="85000"/>
            </a:pPr>
            <a:r>
              <a:rPr kumimoji="1" lang="en-US" altLang="zh-CN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There is a prime number greater than n.</a:t>
            </a:r>
          </a:p>
          <a:p>
            <a:pPr>
              <a:lnSpc>
                <a:spcPct val="150000"/>
              </a:lnSpc>
              <a:buSzPct val="85000"/>
            </a:pPr>
            <a:r>
              <a:rPr kumimoji="1" lang="en-US" altLang="zh-CN" dirty="0">
                <a:solidFill>
                  <a:srgbClr val="004D82"/>
                </a:solidFill>
                <a:latin typeface="Arial" panose="020B0604020202020204"/>
                <a:cs typeface="Arial" panose="020B0604020202020204"/>
              </a:rPr>
              <a:t> </a:t>
            </a:r>
          </a:p>
          <a:p>
            <a:pPr>
              <a:lnSpc>
                <a:spcPct val="150000"/>
              </a:lnSpc>
              <a:buSzPct val="85000"/>
            </a:pPr>
            <a:r>
              <a:rPr kumimoji="1" lang="en-US" altLang="zh-CN" dirty="0">
                <a:solidFill>
                  <a:srgbClr val="004D82"/>
                </a:solidFill>
                <a:latin typeface="Arial" panose="020B0604020202020204"/>
                <a:cs typeface="Arial" panose="020B0604020202020204"/>
              </a:rPr>
              <a:t>To prove this, let p be any prime factor of n! + 1. If p is less than n, it divides n!. Since it also divides n! + 1, it divides 1, a contradiction. Hence p is greater than n.</a:t>
            </a:r>
          </a:p>
        </p:txBody>
      </p:sp>
      <p:pic>
        <p:nvPicPr>
          <p:cNvPr id="2052" name="Picture 4" descr="Why Mathematicians Re-Prove What They Already Know | Quanta Magaz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58" y="2132284"/>
            <a:ext cx="4631129" cy="259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4D82"/>
                </a:solidFill>
                <a:cs typeface="Arial" panose="020B0604020202020204"/>
              </a:rPr>
              <a:t>II.    </a:t>
            </a:r>
            <a:r>
              <a:rPr lang="en-US" altLang="zh-CN" dirty="0">
                <a:solidFill>
                  <a:srgbClr val="004D82"/>
                </a:solidFill>
              </a:rPr>
              <a:t>Proving infinity of prime numbers</a:t>
            </a:r>
            <a:br>
              <a:rPr lang="en-US" dirty="0">
                <a:solidFill>
                  <a:srgbClr val="004D82"/>
                </a:solidFill>
                <a:cs typeface="Arial" panose="020B0604020202020204"/>
              </a:rPr>
            </a:br>
            <a:r>
              <a:rPr lang="en-US" dirty="0">
                <a:solidFill>
                  <a:srgbClr val="004D82"/>
                </a:solidFill>
                <a:cs typeface="Arial" panose="020B0604020202020204"/>
              </a:rPr>
              <a:t>       </a:t>
            </a:r>
            <a:r>
              <a:rPr lang="en-US" b="0" dirty="0">
                <a:cs typeface="Arial" panose="020B0604020202020204"/>
              </a:rPr>
              <a:t>Proving in LEAN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BDF69-57E8-4E17-8F66-C85A4E32BB72}" type="slidenum">
              <a:rPr lang="it-IT" altLang="en-US"/>
              <a:t>7</a:t>
            </a:fld>
            <a:endParaRPr lang="it-IT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37642" y="1080986"/>
            <a:ext cx="356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800" dirty="0"/>
              <a:t>-Formalization of the problem</a:t>
            </a:r>
            <a:endParaRPr lang="zh-CN" altLang="en-US" sz="1800" dirty="0"/>
          </a:p>
        </p:txBody>
      </p:sp>
      <p:pic>
        <p:nvPicPr>
          <p:cNvPr id="13" name="图片 12" descr="文本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06" y="1080985"/>
            <a:ext cx="6406194" cy="510568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358835" y="3632593"/>
            <a:ext cx="3006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- Write the proof process and verify correctness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 txBox="1"/>
          <p:nvPr/>
        </p:nvSpPr>
        <p:spPr bwMode="auto">
          <a:xfrm>
            <a:off x="871538" y="34925"/>
            <a:ext cx="720883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it-IT" b="1" kern="0" dirty="0">
                <a:latin typeface="+mj-lt"/>
                <a:ea typeface="+mj-ea"/>
                <a:cs typeface="+mj-cs"/>
              </a:rPr>
              <a:t>II.    </a:t>
            </a:r>
            <a:r>
              <a:rPr lang="en-US" altLang="zh-CN" dirty="0">
                <a:solidFill>
                  <a:srgbClr val="004D82"/>
                </a:solidFill>
              </a:rPr>
              <a:t>Proving infinity of prime numbers</a:t>
            </a:r>
            <a:br>
              <a:rPr lang="en-US" altLang="zh-CN" dirty="0">
                <a:solidFill>
                  <a:srgbClr val="004D82"/>
                </a:solidFill>
                <a:cs typeface="Arial" panose="020B0604020202020204"/>
              </a:rPr>
            </a:br>
            <a:r>
              <a:rPr lang="en-US" altLang="zh-CN" dirty="0">
                <a:solidFill>
                  <a:srgbClr val="004D82"/>
                </a:solidFill>
                <a:cs typeface="Arial" panose="020B0604020202020204"/>
              </a:rPr>
              <a:t>       </a:t>
            </a:r>
            <a:r>
              <a:rPr lang="en-US" altLang="zh-CN" b="0" dirty="0">
                <a:cs typeface="Arial" panose="020B0604020202020204"/>
              </a:rPr>
              <a:t>Proving in LEAN</a:t>
            </a:r>
            <a:endParaRPr lang="en-US" b="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9694863" y="152400"/>
            <a:ext cx="1341437" cy="246063"/>
          </a:xfrm>
        </p:spPr>
        <p:txBody>
          <a:bodyPr vert="horz" wrap="none" lIns="0" tIns="0" rIns="1080000" bIns="0" numCol="1" anchor="t" anchorCtr="0" compatLnSpc="1">
            <a:normAutofit/>
          </a:bodyPr>
          <a:lstStyle/>
          <a:p>
            <a:pPr>
              <a:defRPr/>
            </a:pPr>
            <a:fld id="{AD9BDF69-57E8-4E17-8F66-C85A4E32BB72}" type="slidenum">
              <a:rPr lang="it-IT" altLang="en-US" b="1" kern="120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</a:t>
            </a:fld>
            <a:endParaRPr lang="it-IT" altLang="en-US" b="1" kern="120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88" y="1418492"/>
            <a:ext cx="10539874" cy="3957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694863" y="152400"/>
            <a:ext cx="1341437" cy="246063"/>
          </a:xfrm>
        </p:spPr>
        <p:txBody>
          <a:bodyPr wrap="none" anchor="t">
            <a:normAutofit/>
          </a:bodyPr>
          <a:lstStyle/>
          <a:p>
            <a:pPr>
              <a:defRPr/>
            </a:pPr>
            <a:fld id="{AD9BDF69-57E8-4E17-8F66-C85A4E32BB72}" type="slidenum">
              <a:rPr lang="it-IT" altLang="en-US" smtClean="0"/>
              <a:t>9</a:t>
            </a:fld>
            <a:endParaRPr lang="it-IT" altLang="en-US"/>
          </a:p>
        </p:txBody>
      </p:sp>
      <p:sp>
        <p:nvSpPr>
          <p:cNvPr id="8" name="Title 1"/>
          <p:cNvSpPr txBox="1"/>
          <p:nvPr/>
        </p:nvSpPr>
        <p:spPr bwMode="auto">
          <a:xfrm>
            <a:off x="952508" y="5878"/>
            <a:ext cx="72088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kern="0" dirty="0"/>
              <a:t>III.   Conclusion</a:t>
            </a:r>
            <a:endParaRPr lang="en-US" kern="0" dirty="0">
              <a:solidFill>
                <a:srgbClr val="004D82"/>
              </a:solidFill>
            </a:endParaRPr>
          </a:p>
          <a:p>
            <a:r>
              <a:rPr lang="en-US" altLang="zh-CN" sz="2000" b="0" kern="0" dirty="0"/>
              <a:t>Advantages and disadvantages of the lean language</a:t>
            </a:r>
            <a:br>
              <a:rPr lang="en-US" altLang="zh-CN" sz="2000" b="0" kern="0" dirty="0"/>
            </a:br>
            <a:endParaRPr lang="en-US" kern="0" dirty="0">
              <a:solidFill>
                <a:srgbClr val="004D82"/>
              </a:solidFill>
              <a:cs typeface="Arial" panose="020B0604020202020204"/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271714" y="1165778"/>
            <a:ext cx="23869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it-IT" b="1" dirty="0">
                <a:solidFill>
                  <a:srgbClr val="004D82"/>
                </a:solidFill>
                <a:latin typeface="Arial" panose="020B0604020202020204"/>
                <a:cs typeface="Arial" panose="020B0604020202020204"/>
              </a:rPr>
              <a:t>Advantages</a:t>
            </a:r>
            <a:endParaRPr lang="it-IT" b="1" dirty="0">
              <a:solidFill>
                <a:srgbClr val="004D8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92576" y="2092198"/>
            <a:ext cx="43375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004D82"/>
                </a:solidFill>
                <a:latin typeface="Arial" panose="020B0604020202020204"/>
                <a:cs typeface="Arial" panose="020B0604020202020204"/>
              </a:rPr>
              <a:t>LEAN 4 has a relatively steep learning curve and takes some time and effort to master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>
              <a:solidFill>
                <a:srgbClr val="004D82"/>
              </a:solidFill>
              <a:latin typeface="Arial" panose="020B0604020202020204"/>
              <a:cs typeface="Arial" panose="020B060402020202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004D82"/>
                </a:solidFill>
                <a:latin typeface="Arial" panose="020B0604020202020204"/>
                <a:cs typeface="Arial" panose="020B0604020202020204"/>
              </a:rPr>
              <a:t>Facing complex problems will require more expertise and programming 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>
              <a:solidFill>
                <a:srgbClr val="004D82"/>
              </a:solidFill>
              <a:latin typeface="Arial" panose="020B0604020202020204"/>
              <a:cs typeface="Arial" panose="020B060402020202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004D82"/>
                </a:solidFill>
                <a:latin typeface="Arial" panose="020B0604020202020204"/>
                <a:cs typeface="Arial" panose="020B0604020202020204"/>
              </a:rPr>
              <a:t>The configuration of the compilation environment and the import of libraries are complex</a:t>
            </a:r>
          </a:p>
          <a:p>
            <a:endParaRPr kumimoji="1" lang="zh-CN" altLang="en-US" sz="2000" dirty="0">
              <a:solidFill>
                <a:srgbClr val="004D8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07724" y="1169043"/>
            <a:ext cx="3118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/>
            </a:lvl1pPr>
          </a:lstStyle>
          <a:p>
            <a:r>
              <a:rPr lang="en-US" altLang="zh-CN" b="1" dirty="0">
                <a:solidFill>
                  <a:srgbClr val="004D82"/>
                </a:solidFill>
                <a:latin typeface="Arial" panose="020B0604020202020204"/>
                <a:cs typeface="Arial" panose="020B0604020202020204"/>
              </a:rPr>
              <a:t>Disadvantage</a:t>
            </a:r>
            <a:endParaRPr lang="zh-CN" altLang="en-US" b="1" dirty="0">
              <a:solidFill>
                <a:srgbClr val="004D82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1714" y="2151727"/>
            <a:ext cx="44782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004D82"/>
                </a:solidFill>
                <a:latin typeface="Arial" panose="020B0604020202020204"/>
                <a:cs typeface="Arial" panose="020B0604020202020204"/>
              </a:rPr>
              <a:t>Lean supports highly accurate formal verification that can be used to prove the correctness of mathematical theorems,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>
              <a:solidFill>
                <a:srgbClr val="004D82"/>
              </a:solidFill>
              <a:latin typeface="Arial" panose="020B0604020202020204"/>
              <a:cs typeface="Arial" panose="020B060402020202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004D82"/>
                </a:solidFill>
                <a:latin typeface="Arial" panose="020B0604020202020204"/>
                <a:cs typeface="Arial" panose="020B0604020202020204"/>
              </a:rPr>
              <a:t>Interactive theorem provers can help prove or enliven the user's mind</a:t>
            </a:r>
            <a:endParaRPr kumimoji="1" lang="zh-CN" altLang="en-US" sz="2000" dirty="0">
              <a:solidFill>
                <a:srgbClr val="004D82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Y5MjY4YTYwYWJmYmJlY2IyNTNjNGFhNTY2MDQwODcifQ=="/>
</p:tagLst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F0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rtlCol="0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74ab1a7-876b-4c11-9b29-aee6294ff0b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ACB037B9A553E4C864D3B4867CCF18E" ma:contentTypeVersion="3" ma:contentTypeDescription="Creare un nuovo documento." ma:contentTypeScope="" ma:versionID="ba989f74c9554f2ac72bf0a1e99fdf81">
  <xsd:schema xmlns:xsd="http://www.w3.org/2001/XMLSchema" xmlns:xs="http://www.w3.org/2001/XMLSchema" xmlns:p="http://schemas.microsoft.com/office/2006/metadata/properties" xmlns:ns3="374ab1a7-876b-4c11-9b29-aee6294ff0bb" targetNamespace="http://schemas.microsoft.com/office/2006/metadata/properties" ma:root="true" ma:fieldsID="7bcde8aedcc82f36d63d140df4da6f85" ns3:_="">
    <xsd:import namespace="374ab1a7-876b-4c11-9b29-aee6294ff0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4ab1a7-876b-4c11-9b29-aee6294ff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8A9145-5BB0-453B-9070-84B3673CC687}">
  <ds:schemaRefs/>
</ds:datastoreItem>
</file>

<file path=customXml/itemProps2.xml><?xml version="1.0" encoding="utf-8"?>
<ds:datastoreItem xmlns:ds="http://schemas.openxmlformats.org/officeDocument/2006/customXml" ds:itemID="{48A649A7-05EA-4A42-85F4-A00AE8DB5ED9}">
  <ds:schemaRefs/>
</ds:datastoreItem>
</file>

<file path=customXml/itemProps3.xml><?xml version="1.0" encoding="utf-8"?>
<ds:datastoreItem xmlns:ds="http://schemas.openxmlformats.org/officeDocument/2006/customXml" ds:itemID="{171238CE-EAE2-4B06-B328-325A9D8C31E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755</Words>
  <Application>Microsoft Office PowerPoint</Application>
  <PresentationFormat>自定义</PresentationFormat>
  <Paragraphs>78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-apple-system</vt:lpstr>
      <vt:lpstr>Minion Web</vt:lpstr>
      <vt:lpstr>等线 Light</vt:lpstr>
      <vt:lpstr>微软雅黑</vt:lpstr>
      <vt:lpstr>Arial</vt:lpstr>
      <vt:lpstr>Times</vt:lpstr>
      <vt:lpstr>Times New Roman</vt:lpstr>
      <vt:lpstr>Wingdings</vt:lpstr>
      <vt:lpstr>Struttura predefinita</vt:lpstr>
      <vt:lpstr>PowerPoint 演示文稿</vt:lpstr>
      <vt:lpstr>PowerPoint 演示文稿</vt:lpstr>
      <vt:lpstr>About LEAN What is Lean?</vt:lpstr>
      <vt:lpstr>II.    Proving infinity of prime numbers        Euclid's theorem</vt:lpstr>
      <vt:lpstr>II.    Proving infinity of prime numbers       Euclid's theorem </vt:lpstr>
      <vt:lpstr>II.    Proving infinity of prime numbers         Euclid's theorem </vt:lpstr>
      <vt:lpstr>II.    Proving infinity of prime numbers        Proving in LEAN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Omran Ayoub</dc:creator>
  <cp:lastModifiedBy>Langze Ye</cp:lastModifiedBy>
  <cp:revision>11</cp:revision>
  <dcterms:created xsi:type="dcterms:W3CDTF">2020-06-07T11:53:00Z</dcterms:created>
  <dcterms:modified xsi:type="dcterms:W3CDTF">2023-09-15T07:07:16Z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0x010100AACB037B9A553E4C864D3B4867CCF18E</vt:lpwstr>
  </property>
  <property fmtid="{D5CDD505-2E9C-101B-9397-08002B2CF9AE}" pid="3" name="ICV">
    <vt:lpwstr>2AE02C03E63043F99D36D19B542E28DB_12</vt:lpwstr>
  </property>
  <property fmtid="{D5CDD505-2E9C-101B-9397-08002B2CF9AE}" pid="4" name="KSOProductBuildVer">
    <vt:lpwstr>2052-12.1.0.15374</vt:lpwstr>
  </property>
</Properties>
</file>