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EFF"/>
    <a:srgbClr val="00C8FF"/>
    <a:srgbClr val="F90F0F"/>
    <a:srgbClr val="0000FF"/>
    <a:srgbClr val="00B050"/>
    <a:srgbClr val="413E3E"/>
    <a:srgbClr val="4472C4"/>
    <a:srgbClr val="FD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02" autoAdjust="0"/>
  </p:normalViewPr>
  <p:slideViewPr>
    <p:cSldViewPr snapToGrid="0">
      <p:cViewPr varScale="1">
        <p:scale>
          <a:sx n="104" d="100"/>
          <a:sy n="104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F1AD-A843-465D-802B-A30092236F83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78C6E-EFDD-4A60-9D6B-0EF55CE272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5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Une adresse </a:t>
            </a:r>
            <a:r>
              <a:rPr lang="fr-BE" dirty="0" err="1"/>
              <a:t>ip</a:t>
            </a:r>
            <a:r>
              <a:rPr lang="fr-BE" dirty="0"/>
              <a:t> va permettre d’identifier vos machines sur un réseau et sur internet</a:t>
            </a:r>
          </a:p>
          <a:p>
            <a:r>
              <a:rPr lang="fr-BE" dirty="0"/>
              <a:t>Plus précisément, elle identifie les cartes réseaux de vos machines</a:t>
            </a:r>
          </a:p>
          <a:p>
            <a:r>
              <a:rPr lang="fr-BE" dirty="0"/>
              <a:t>Une machine peut avoir plusieurs adresse </a:t>
            </a:r>
            <a:r>
              <a:rPr lang="fr-BE" dirty="0" err="1"/>
              <a:t>ip</a:t>
            </a:r>
            <a:r>
              <a:rPr lang="fr-BE" dirty="0"/>
              <a:t> si elle possède plusieurs carte réseau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8606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49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42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890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20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12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20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070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0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99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87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014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2440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28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593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Comment savoir où se limite la partie réseau et hôtes d’une adresse </a:t>
            </a:r>
            <a:r>
              <a:rPr lang="fr-BE" dirty="0" err="1"/>
              <a:t>ip</a:t>
            </a:r>
            <a:r>
              <a:rPr lang="fr-BE" dirty="0"/>
              <a:t> ?</a:t>
            </a:r>
          </a:p>
          <a:p>
            <a:r>
              <a:rPr lang="fr-BE" dirty="0"/>
              <a:t>Comment avons su qu’il fallait s’arrêter au 3</a:t>
            </a:r>
            <a:r>
              <a:rPr lang="fr-BE" baseline="30000" dirty="0"/>
              <a:t>e</a:t>
            </a:r>
            <a:r>
              <a:rPr lang="fr-BE" dirty="0"/>
              <a:t> octet ?</a:t>
            </a:r>
          </a:p>
          <a:p>
            <a:r>
              <a:rPr lang="fr-BE" dirty="0"/>
              <a:t>Ca dépend du masque qu’on s’est imposé !</a:t>
            </a:r>
          </a:p>
          <a:p>
            <a:r>
              <a:rPr lang="fr-BE" dirty="0"/>
              <a:t>Ici j’ai décidé du masque /24 =&gt; ça veut dire qu’on va utiliser 24 bits pour représenter et identifier notre réseau</a:t>
            </a:r>
          </a:p>
          <a:p>
            <a:r>
              <a:rPr lang="fr-BE" dirty="0"/>
              <a:t>Ce qui nous laisse 8 bits pour les hôtes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43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632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23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09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809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7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E94BB-026D-1021-1ED7-05896275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A5649-F38C-8987-4E2E-E40D44E6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C7D3B-8C33-6741-B493-B568DEE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09255-4AB5-6320-AEED-9B2AF31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0B176-7690-39B5-6B54-6E7AE9C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3BB91-D1D4-4E64-6EBD-AF748FC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55DAB-5235-2A81-363C-652C7D26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C569D-F8FD-4275-B003-CC4457E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1F79F-3169-FCE6-6AA9-99DE1731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AD1B1-2170-043B-83D6-0627835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0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D6DCF8-1E79-F6AD-F42D-CE819F4E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43F44-610D-C843-B5FC-C1CA49D7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C8534-B053-1EC8-1C08-E6BE6AB2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06CAD-6ABC-38E3-8C38-354E0E0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CABF-3BD8-1415-1DD9-68AB39D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2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6A5F-A597-C16F-F797-B4E279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06D2-BDBA-0341-D156-B12C6E1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13B9C-453E-4F35-5BD3-1B1595D0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9F405-E522-18CE-8937-416A80DB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52E4-97A7-4666-47DE-66EC2BD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BA29-1F6E-2968-1433-BA80BF86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C4514-A4EA-931E-BB9D-51BF852B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1D05-BC19-42A6-DE42-ED224B87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3802A-209A-B22F-CAFB-D146B126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EEE90-2F54-3F78-D5CA-A6013E8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2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2808-0EB2-F3EB-C6C5-CCDFD39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2929F-8266-B892-891A-40FB5714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C854D-8C7B-7294-D0E0-59764907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8FF23-690F-6819-17F6-26BD345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3BA4A-1AA3-4CE3-838E-B2D7E28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C4081-D861-3EC9-8F64-0CF9C6D3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66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A2D0-E183-67B4-1195-B4C9F79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E3C74-DFFA-9329-C728-BDBDCF9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3933E-09BC-2DE2-E28B-0323822C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75864-EC56-CDDE-3D7A-888243A2A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B2304-3444-F582-A483-C1F000D6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E15E0D-86AE-C807-C70B-9A87934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CB62F4-275A-448C-A799-F30732A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5FA32-36EE-74F3-1093-FAB35A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F7B2-FE18-4B07-7599-138954B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753D8D-446B-59A8-E89E-D22D701A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BCCDB-B64A-2029-FD76-FAE8F292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A4F8A-E4FD-7D96-9B5C-B8AA7282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0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500F7B-7753-F3ED-73F0-A839B108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19B56D-1044-9179-7900-450DC5FF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88957-3E28-BC3F-8644-1398314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12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2944A-C609-659D-42D0-24E0C206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BE27C-956A-282E-89B4-D9A2E554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417E0-2622-6729-D7D5-65863719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AC373-1626-7B26-D7CE-63601CA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07085-FA6B-AD4E-76A9-E900C37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42F3-E387-35C6-4639-DEF9911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9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938B7-C9A7-1A39-0D8E-46B9A4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F57A21-5034-50B1-4ADE-04B1C43BB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9CA46-0C9E-8380-03A6-0DB19E89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29D66-79B3-4144-6303-E00288A8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43E5-E5CF-018C-558B-7267D6E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7EE8A-0B64-09AD-0D02-8C13D61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99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A50B8-5323-1BE9-80A0-F42F8EB6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F690E-4887-9018-8867-D24FA44D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B1DCA-3D22-24B1-3F5B-FDC59D62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6612-784E-4D98-BDFE-64646C099F61}" type="datetimeFigureOut">
              <a:rPr lang="fr-BE" smtClean="0"/>
              <a:t>14-04-23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850A4-6A19-8C99-6920-E5C4BCF3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CF77E-2035-D434-E707-367869B3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997689-99D0-1A0C-3F62-4B99E076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9" y="111945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</a:t>
            </a:r>
            <a:r>
              <a:rPr lang="fr-BE" sz="5400" dirty="0" err="1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masques de sous-réseaux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Gateway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C529C7C5-6554-5B68-86AF-3CEFEEAF0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289" y="3384707"/>
            <a:ext cx="1652337" cy="1652337"/>
          </a:xfrm>
          <a:prstGeom prst="rect">
            <a:avLst/>
          </a:prstGeom>
        </p:spPr>
      </p:pic>
      <p:pic>
        <p:nvPicPr>
          <p:cNvPr id="16" name="Graphique 15" descr="Wi-Fi contour">
            <a:extLst>
              <a:ext uri="{FF2B5EF4-FFF2-40B4-BE49-F238E27FC236}">
                <a16:creationId xmlns:a16="http://schemas.microsoft.com/office/drawing/2014/main" id="{83FD6E3C-D3CF-78F0-9114-FD31F0387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425932" y="3062177"/>
            <a:ext cx="1913069" cy="1913069"/>
          </a:xfrm>
          <a:prstGeom prst="rect">
            <a:avLst/>
          </a:prstGeom>
        </p:spPr>
      </p:pic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54482" y="457780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508061" y="4568942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5922872" y="4567191"/>
            <a:ext cx="15164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9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Les classes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23F7F51-9803-34B6-84B9-4E111285B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50005"/>
              </p:ext>
            </p:extLst>
          </p:nvPr>
        </p:nvGraphicFramePr>
        <p:xfrm>
          <a:off x="449661" y="2055804"/>
          <a:ext cx="11226175" cy="37815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45235">
                  <a:extLst>
                    <a:ext uri="{9D8B030D-6E8A-4147-A177-3AD203B41FA5}">
                      <a16:colId xmlns:a16="http://schemas.microsoft.com/office/drawing/2014/main" val="1556169781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211143887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486642138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943872983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423495416"/>
                    </a:ext>
                  </a:extLst>
                </a:gridCol>
              </a:tblGrid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Classe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Début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Fin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0705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126.255.255.255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0226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128.0.0.0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191.255.255.255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41069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192.0.0.0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223.255.255.255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/24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218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224.0.0.0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239.255.255.255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/32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7351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240.0.0.0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BE" sz="200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BE" sz="2000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01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2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CIDR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2322376" y="3429000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Classless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inter-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domain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routing</a:t>
            </a:r>
            <a:endParaRPr lang="fr-B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Plages d’adresses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23F7F51-9803-34B6-84B9-4E111285B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70221"/>
              </p:ext>
            </p:extLst>
          </p:nvPr>
        </p:nvGraphicFramePr>
        <p:xfrm>
          <a:off x="2733868" y="1690688"/>
          <a:ext cx="6735705" cy="441186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45235">
                  <a:extLst>
                    <a:ext uri="{9D8B030D-6E8A-4147-A177-3AD203B41FA5}">
                      <a16:colId xmlns:a16="http://schemas.microsoft.com/office/drawing/2014/main" val="1556169781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211143887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486642138"/>
                    </a:ext>
                  </a:extLst>
                </a:gridCol>
              </a:tblGrid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Type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Adresse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0705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0226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172.16.0.0 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/12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41069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192.168.0.0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218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Bouclage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127.0.0.0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7351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Liaison locale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169.254.0.0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01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Multicast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224.0.0.0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/4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425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3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Transmission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62647" y="459625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213229" y="2983687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6069874" y="4591469"/>
            <a:ext cx="163398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Ordinateur portable avec un remplissage uni">
            <a:extLst>
              <a:ext uri="{FF2B5EF4-FFF2-40B4-BE49-F238E27FC236}">
                <a16:creationId xmlns:a16="http://schemas.microsoft.com/office/drawing/2014/main" id="{9571AD9B-AAC5-B618-C1FC-A6E4E4CD5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8547" y="2337605"/>
            <a:ext cx="1010642" cy="1010642"/>
          </a:xfrm>
          <a:prstGeom prst="rect">
            <a:avLst/>
          </a:prstGeom>
        </p:spPr>
      </p:pic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A6A824C1-2E05-08B9-B70E-6AAEF55F5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882" y="3462052"/>
            <a:ext cx="1010642" cy="1010642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E808CE06-42E5-6813-AAF2-5DE063B9D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8659" y="4586499"/>
            <a:ext cx="1010642" cy="101064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96D20D9-1FF5-7644-D9DE-0C7AA3B65056}"/>
              </a:ext>
            </a:extLst>
          </p:cNvPr>
          <p:cNvSpPr txBox="1">
            <a:spLocks/>
          </p:cNvSpPr>
          <p:nvPr/>
        </p:nvSpPr>
        <p:spPr>
          <a:xfrm>
            <a:off x="1181049" y="4096363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A3A45C2-C48C-1852-BBEF-D99F5565A65F}"/>
              </a:ext>
            </a:extLst>
          </p:cNvPr>
          <p:cNvSpPr txBox="1">
            <a:spLocks/>
          </p:cNvSpPr>
          <p:nvPr/>
        </p:nvSpPr>
        <p:spPr>
          <a:xfrm>
            <a:off x="1226730" y="5235360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102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61CB6B4-4F86-473D-1780-32A4ECA96C64}"/>
              </a:ext>
            </a:extLst>
          </p:cNvPr>
          <p:cNvCxnSpPr>
            <a:cxnSpLocks/>
          </p:cNvCxnSpPr>
          <p:nvPr/>
        </p:nvCxnSpPr>
        <p:spPr>
          <a:xfrm>
            <a:off x="3075709" y="2781208"/>
            <a:ext cx="2198255" cy="1615950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02D65BC4-8C76-31CB-6183-EAEF04AF75F5}"/>
              </a:ext>
            </a:extLst>
          </p:cNvPr>
          <p:cNvCxnSpPr>
            <a:cxnSpLocks/>
          </p:cNvCxnSpPr>
          <p:nvPr/>
        </p:nvCxnSpPr>
        <p:spPr>
          <a:xfrm>
            <a:off x="3109485" y="3941558"/>
            <a:ext cx="2161343" cy="455600"/>
          </a:xfrm>
          <a:prstGeom prst="bentConnector3">
            <a:avLst>
              <a:gd name="adj1" fmla="val 49145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A2C7DC-7620-2570-8360-CDA60CC165A8}"/>
              </a:ext>
            </a:extLst>
          </p:cNvPr>
          <p:cNvCxnSpPr>
            <a:cxnSpLocks/>
          </p:cNvCxnSpPr>
          <p:nvPr/>
        </p:nvCxnSpPr>
        <p:spPr>
          <a:xfrm flipV="1">
            <a:off x="3131218" y="4383972"/>
            <a:ext cx="2148897" cy="672336"/>
          </a:xfrm>
          <a:prstGeom prst="bentConnector3">
            <a:avLst>
              <a:gd name="adj1" fmla="val 48711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phique 28" descr="Enveloppe avec un remplissage uni">
            <a:extLst>
              <a:ext uri="{FF2B5EF4-FFF2-40B4-BE49-F238E27FC236}">
                <a16:creationId xmlns:a16="http://schemas.microsoft.com/office/drawing/2014/main" id="{2935512E-B46E-A5A7-95A9-2945CC34D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693" y="2395807"/>
            <a:ext cx="776017" cy="776017"/>
          </a:xfrm>
          <a:prstGeom prst="rect">
            <a:avLst/>
          </a:prstGeom>
        </p:spPr>
      </p:pic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803EAB1B-76BA-5C7B-F093-41FBAF81D8F0}"/>
              </a:ext>
            </a:extLst>
          </p:cNvPr>
          <p:cNvSpPr/>
          <p:nvPr/>
        </p:nvSpPr>
        <p:spPr>
          <a:xfrm>
            <a:off x="4351945" y="1343680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192.168.1.100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192.168.1.102</a:t>
            </a:r>
          </a:p>
        </p:txBody>
      </p:sp>
      <p:pic>
        <p:nvPicPr>
          <p:cNvPr id="32" name="Graphique 31" descr="Enveloppe avec un remplissage uni">
            <a:extLst>
              <a:ext uri="{FF2B5EF4-FFF2-40B4-BE49-F238E27FC236}">
                <a16:creationId xmlns:a16="http://schemas.microsoft.com/office/drawing/2014/main" id="{92EDD142-DBEF-7F45-FF59-B0BDCA1F5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4478" y="4645001"/>
            <a:ext cx="776017" cy="776017"/>
          </a:xfrm>
          <a:prstGeom prst="rect">
            <a:avLst/>
          </a:prstGeom>
        </p:spPr>
      </p:pic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B7F615A6-241C-C7C5-94F0-2C0E8D75CB0F}"/>
              </a:ext>
            </a:extLst>
          </p:cNvPr>
          <p:cNvSpPr/>
          <p:nvPr/>
        </p:nvSpPr>
        <p:spPr>
          <a:xfrm>
            <a:off x="4351945" y="1338894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192.168.1.102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192.168.1.100</a:t>
            </a:r>
          </a:p>
        </p:txBody>
      </p:sp>
    </p:spTree>
    <p:extLst>
      <p:ext uri="{BB962C8B-B14F-4D97-AF65-F5344CB8AC3E}">
        <p14:creationId xmlns:p14="http://schemas.microsoft.com/office/powerpoint/2010/main" val="189293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31 L 0.11927 0.00231 L 0.11849 0.23518 L 0.22916 0.23379 " pathEditMode="relative" ptsTypes="AA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8 0.23518 L 0.11849 0.23402 L 0.11849 0.33078 L 0.00416 0.33217 " pathEditMode="relative" ptsTypes="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555 L 0.11745 0.00416 L 0.11745 -0.09283 L 0.22435 -0.09028 " pathEditMode="relative" ptsTypes="AA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57 -0.09283 L 0.11667 -0.09422 C 0.11641 -0.17199 0.11615 -0.24954 0.11589 -0.32732 L -0.00065 -0.32848 " pathEditMode="relative" ptsTypes="AA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Problèmes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2355626" y="2090826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32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AE41835-F0EE-1CB0-075E-359AF2EB59E2}"/>
              </a:ext>
            </a:extLst>
          </p:cNvPr>
          <p:cNvSpPr txBox="1">
            <a:spLocks/>
          </p:cNvSpPr>
          <p:nvPr/>
        </p:nvSpPr>
        <p:spPr>
          <a:xfrm>
            <a:off x="2355626" y="2906841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4.294.967.296 adresses</a:t>
            </a:r>
          </a:p>
        </p:txBody>
      </p:sp>
    </p:spTree>
    <p:extLst>
      <p:ext uri="{BB962C8B-B14F-4D97-AF65-F5344CB8AC3E}">
        <p14:creationId xmlns:p14="http://schemas.microsoft.com/office/powerpoint/2010/main" val="299153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 (NAT)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62647" y="459625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213229" y="2983687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6060459" y="4601549"/>
            <a:ext cx="163398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Ordinateur portable avec un remplissage uni">
            <a:extLst>
              <a:ext uri="{FF2B5EF4-FFF2-40B4-BE49-F238E27FC236}">
                <a16:creationId xmlns:a16="http://schemas.microsoft.com/office/drawing/2014/main" id="{9571AD9B-AAC5-B618-C1FC-A6E4E4CD5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8547" y="2337605"/>
            <a:ext cx="1010642" cy="1010642"/>
          </a:xfrm>
          <a:prstGeom prst="rect">
            <a:avLst/>
          </a:prstGeom>
        </p:spPr>
      </p:pic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A6A824C1-2E05-08B9-B70E-6AAEF55F5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882" y="3462052"/>
            <a:ext cx="1010642" cy="1010642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E808CE06-42E5-6813-AAF2-5DE063B9D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8659" y="4586499"/>
            <a:ext cx="1010642" cy="101064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96D20D9-1FF5-7644-D9DE-0C7AA3B65056}"/>
              </a:ext>
            </a:extLst>
          </p:cNvPr>
          <p:cNvSpPr txBox="1">
            <a:spLocks/>
          </p:cNvSpPr>
          <p:nvPr/>
        </p:nvSpPr>
        <p:spPr>
          <a:xfrm>
            <a:off x="1181049" y="4096363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A3A45C2-C48C-1852-BBEF-D99F5565A65F}"/>
              </a:ext>
            </a:extLst>
          </p:cNvPr>
          <p:cNvSpPr txBox="1">
            <a:spLocks/>
          </p:cNvSpPr>
          <p:nvPr/>
        </p:nvSpPr>
        <p:spPr>
          <a:xfrm>
            <a:off x="1226730" y="5235360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102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61CB6B4-4F86-473D-1780-32A4ECA96C64}"/>
              </a:ext>
            </a:extLst>
          </p:cNvPr>
          <p:cNvCxnSpPr>
            <a:cxnSpLocks/>
          </p:cNvCxnSpPr>
          <p:nvPr/>
        </p:nvCxnSpPr>
        <p:spPr>
          <a:xfrm>
            <a:off x="3075709" y="2781208"/>
            <a:ext cx="2198255" cy="1615950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02D65BC4-8C76-31CB-6183-EAEF04AF75F5}"/>
              </a:ext>
            </a:extLst>
          </p:cNvPr>
          <p:cNvCxnSpPr>
            <a:cxnSpLocks/>
          </p:cNvCxnSpPr>
          <p:nvPr/>
        </p:nvCxnSpPr>
        <p:spPr>
          <a:xfrm>
            <a:off x="3109485" y="3941558"/>
            <a:ext cx="2161343" cy="455600"/>
          </a:xfrm>
          <a:prstGeom prst="bentConnector3">
            <a:avLst>
              <a:gd name="adj1" fmla="val 49145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A2C7DC-7620-2570-8360-CDA60CC165A8}"/>
              </a:ext>
            </a:extLst>
          </p:cNvPr>
          <p:cNvCxnSpPr>
            <a:cxnSpLocks/>
          </p:cNvCxnSpPr>
          <p:nvPr/>
        </p:nvCxnSpPr>
        <p:spPr>
          <a:xfrm flipV="1">
            <a:off x="3131218" y="4383972"/>
            <a:ext cx="2148897" cy="672336"/>
          </a:xfrm>
          <a:prstGeom prst="bentConnector3">
            <a:avLst>
              <a:gd name="adj1" fmla="val 48711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803EAB1B-76BA-5C7B-F093-41FBAF81D8F0}"/>
              </a:ext>
            </a:extLst>
          </p:cNvPr>
          <p:cNvSpPr/>
          <p:nvPr/>
        </p:nvSpPr>
        <p:spPr>
          <a:xfrm>
            <a:off x="4351945" y="1343680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192.168.1.100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8.8.8.8</a:t>
            </a:r>
          </a:p>
        </p:txBody>
      </p:sp>
      <p:pic>
        <p:nvPicPr>
          <p:cNvPr id="16" name="Graphique 15" descr="Ordinateur portable avec un remplissage uni">
            <a:extLst>
              <a:ext uri="{FF2B5EF4-FFF2-40B4-BE49-F238E27FC236}">
                <a16:creationId xmlns:a16="http://schemas.microsoft.com/office/drawing/2014/main" id="{B18E7C2E-9850-118F-ADD9-CC795E9F3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5574" y="2155020"/>
            <a:ext cx="1010642" cy="1010642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93A4BE1-B305-CEA4-D922-3B0DE552C5CF}"/>
              </a:ext>
            </a:extLst>
          </p:cNvPr>
          <p:cNvCxnSpPr>
            <a:cxnSpLocks/>
          </p:cNvCxnSpPr>
          <p:nvPr/>
        </p:nvCxnSpPr>
        <p:spPr>
          <a:xfrm flipV="1">
            <a:off x="8780895" y="2983687"/>
            <a:ext cx="0" cy="5439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re 1">
            <a:extLst>
              <a:ext uri="{FF2B5EF4-FFF2-40B4-BE49-F238E27FC236}">
                <a16:creationId xmlns:a16="http://schemas.microsoft.com/office/drawing/2014/main" id="{2BB86353-F8EA-B1FB-8BCD-B4C617758CF6}"/>
              </a:ext>
            </a:extLst>
          </p:cNvPr>
          <p:cNvSpPr txBox="1">
            <a:spLocks/>
          </p:cNvSpPr>
          <p:nvPr/>
        </p:nvSpPr>
        <p:spPr>
          <a:xfrm>
            <a:off x="9022541" y="2221891"/>
            <a:ext cx="1166541" cy="825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AF365EBF-A982-5691-F0A2-9FA816534DED}"/>
              </a:ext>
            </a:extLst>
          </p:cNvPr>
          <p:cNvSpPr/>
          <p:nvPr/>
        </p:nvSpPr>
        <p:spPr>
          <a:xfrm>
            <a:off x="4351944" y="1338386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200.10.10.1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8.8.8.8</a:t>
            </a:r>
          </a:p>
        </p:txBody>
      </p:sp>
      <p:pic>
        <p:nvPicPr>
          <p:cNvPr id="29" name="Graphique 28" descr="Enveloppe avec un remplissage uni">
            <a:extLst>
              <a:ext uri="{FF2B5EF4-FFF2-40B4-BE49-F238E27FC236}">
                <a16:creationId xmlns:a16="http://schemas.microsoft.com/office/drawing/2014/main" id="{2935512E-B46E-A5A7-95A9-2945CC34D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693" y="2395807"/>
            <a:ext cx="776017" cy="776017"/>
          </a:xfrm>
          <a:prstGeom prst="rect">
            <a:avLst/>
          </a:prstGeom>
        </p:spPr>
      </p:pic>
      <p:pic>
        <p:nvPicPr>
          <p:cNvPr id="35" name="Graphique 34" descr="Enveloppe avec un remplissage uni">
            <a:extLst>
              <a:ext uri="{FF2B5EF4-FFF2-40B4-BE49-F238E27FC236}">
                <a16:creationId xmlns:a16="http://schemas.microsoft.com/office/drawing/2014/main" id="{186C02D1-8350-7353-17A0-EA003F5CA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2886" y="2207670"/>
            <a:ext cx="776017" cy="776017"/>
          </a:xfrm>
          <a:prstGeom prst="rect">
            <a:avLst/>
          </a:prstGeom>
        </p:spPr>
      </p:pic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F0046972-599E-E01F-6419-059635E57054}"/>
              </a:ext>
            </a:extLst>
          </p:cNvPr>
          <p:cNvSpPr/>
          <p:nvPr/>
        </p:nvSpPr>
        <p:spPr>
          <a:xfrm>
            <a:off x="4351944" y="1333092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8.8.8.8</a:t>
            </a:r>
            <a:endParaRPr lang="fr-BE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200.10.10.1</a:t>
            </a:r>
            <a:endParaRPr lang="fr-BE" dirty="0">
              <a:ln w="19050">
                <a:solidFill>
                  <a:schemeClr val="tx1"/>
                </a:solidFill>
              </a:ln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BBD83E8D-23C8-4539-6F43-978B32B0FE60}"/>
              </a:ext>
            </a:extLst>
          </p:cNvPr>
          <p:cNvSpPr/>
          <p:nvPr/>
        </p:nvSpPr>
        <p:spPr>
          <a:xfrm>
            <a:off x="4351944" y="1320449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8.8.8.8</a:t>
            </a:r>
            <a:endParaRPr lang="fr-BE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192.168.1.100</a:t>
            </a:r>
          </a:p>
        </p:txBody>
      </p:sp>
    </p:spTree>
    <p:extLst>
      <p:ext uri="{BB962C8B-B14F-4D97-AF65-F5344CB8AC3E}">
        <p14:creationId xmlns:p14="http://schemas.microsoft.com/office/powerpoint/2010/main" val="73028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7 L 0.11927 -0.00185 L 0.11849 0.23379 L 0.27318 0.23518 " pathEditMode="relative" ptsTypes="AA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0.23518 L 0.42383 0.23518 L 0.43672 0.2581 L 0.55794 0.25532 L 0.5694 0.22152 L 0.53906 0.15555 L 0.49661 0.11782 L 0.49661 -0.0301 " pathEditMode="relative" ptsTypes="AAAAAA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00026 0.14653 L -0.0362 0.15741 L -0.04219 0.20579 L -0.05963 0.20579 L -0.07708 0.26111 L -0.22474 0.26389 " pathEditMode="relative" ptsTypes="AAAAA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0.26389 L -0.37786 0.25972 C -0.37812 0.18172 -0.37838 0.10347 -0.37851 0.02547 L -0.49518 0.02547 " pathEditMode="relative" ptsTypes="AA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 (IPv6)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4143265" y="1994115"/>
            <a:ext cx="39054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128 bits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98BDD1E-D6FE-C8C4-37E5-217F04A16945}"/>
              </a:ext>
            </a:extLst>
          </p:cNvPr>
          <p:cNvSpPr txBox="1">
            <a:spLocks/>
          </p:cNvSpPr>
          <p:nvPr/>
        </p:nvSpPr>
        <p:spPr>
          <a:xfrm>
            <a:off x="1" y="2936164"/>
            <a:ext cx="1219199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340 282 366 920 938 463 463 374 607 431 768 211 456 adresses 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endParaRPr lang="fr-BE" sz="3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7838881A-E0AA-E07E-2924-2932CBC1EAE8}"/>
              </a:ext>
            </a:extLst>
          </p:cNvPr>
          <p:cNvSpPr txBox="1">
            <a:spLocks/>
          </p:cNvSpPr>
          <p:nvPr/>
        </p:nvSpPr>
        <p:spPr>
          <a:xfrm>
            <a:off x="456276" y="4694230"/>
            <a:ext cx="1121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Notations hexadécimale:</a:t>
            </a:r>
          </a:p>
          <a:p>
            <a:pPr algn="ctr"/>
            <a:r>
              <a:rPr lang="pt-BR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2a02:a03f:a179:2700:a52f:9bf:3c53:525b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3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1097817" y="2195546"/>
            <a:ext cx="10320249" cy="4291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réseau: 10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</a:p>
          <a:p>
            <a:endParaRPr lang="fr-BE" sz="3200" dirty="0">
              <a:ln w="28575">
                <a:solidFill>
                  <a:schemeClr val="tx1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IT</a:t>
            </a: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HR</a:t>
            </a: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MGMT</a:t>
            </a:r>
          </a:p>
          <a:p>
            <a:pPr>
              <a:spcBef>
                <a:spcPts val="1200"/>
              </a:spcBef>
            </a:pPr>
            <a:endParaRPr lang="fr-BE" sz="32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261839" y="-67492"/>
            <a:ext cx="667608" cy="6196503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8894344" y="1570394"/>
            <a:ext cx="667608" cy="2920732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2728788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211698-D5F8-2A5E-A4BA-10B3F60E56D5}"/>
              </a:ext>
            </a:extLst>
          </p:cNvPr>
          <p:cNvSpPr txBox="1"/>
          <p:nvPr/>
        </p:nvSpPr>
        <p:spPr>
          <a:xfrm>
            <a:off x="1497390" y="364994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pic>
        <p:nvPicPr>
          <p:cNvPr id="19" name="Graphique 18" descr="Verrou avec un remplissage uni">
            <a:extLst>
              <a:ext uri="{FF2B5EF4-FFF2-40B4-BE49-F238E27FC236}">
                <a16:creationId xmlns:a16="http://schemas.microsoft.com/office/drawing/2014/main" id="{F9428272-692A-24D0-49A6-763EB3289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235" y="2906841"/>
            <a:ext cx="586537" cy="58653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5C0647BD-28A0-F1E3-BBD6-0C36BF0FF423}"/>
              </a:ext>
            </a:extLst>
          </p:cNvPr>
          <p:cNvSpPr txBox="1">
            <a:spLocks/>
          </p:cNvSpPr>
          <p:nvPr/>
        </p:nvSpPr>
        <p:spPr>
          <a:xfrm>
            <a:off x="2288961" y="4286222"/>
            <a:ext cx="75475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combien de bits pour coder 3 ?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96615716-E1E1-2B9C-59EA-E9427E1945FD}"/>
              </a:ext>
            </a:extLst>
          </p:cNvPr>
          <p:cNvSpPr txBox="1">
            <a:spLocks/>
          </p:cNvSpPr>
          <p:nvPr/>
        </p:nvSpPr>
        <p:spPr>
          <a:xfrm>
            <a:off x="1952959" y="4852550"/>
            <a:ext cx="897016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 en binaire = 11 donc 2 bits (</a:t>
            </a:r>
            <a:r>
              <a:rPr lang="fr-BE" sz="3200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ceil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log</a:t>
            </a:r>
            <a:r>
              <a:rPr lang="fr-BE" sz="3200" baseline="-25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2068368-1B67-EE81-09BF-179BC40FBB8E}"/>
              </a:ext>
            </a:extLst>
          </p:cNvPr>
          <p:cNvSpPr txBox="1">
            <a:spLocks/>
          </p:cNvSpPr>
          <p:nvPr/>
        </p:nvSpPr>
        <p:spPr>
          <a:xfrm>
            <a:off x="2215068" y="5487551"/>
            <a:ext cx="75475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00 - 01 – 10 - 11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B44C25-B751-6C9A-BBB9-7D2D8BFA53A3}"/>
              </a:ext>
            </a:extLst>
          </p:cNvPr>
          <p:cNvSpPr/>
          <p:nvPr/>
        </p:nvSpPr>
        <p:spPr>
          <a:xfrm>
            <a:off x="4414983" y="5650594"/>
            <a:ext cx="600362" cy="42571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90DAD94-D95F-FA28-7B82-132BF4E9739C}"/>
              </a:ext>
            </a:extLst>
          </p:cNvPr>
          <p:cNvSpPr/>
          <p:nvPr/>
        </p:nvSpPr>
        <p:spPr>
          <a:xfrm>
            <a:off x="5237119" y="5662388"/>
            <a:ext cx="600362" cy="4257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76DC590-84B5-0C3F-7062-375F81838EA2}"/>
              </a:ext>
            </a:extLst>
          </p:cNvPr>
          <p:cNvSpPr/>
          <p:nvPr/>
        </p:nvSpPr>
        <p:spPr>
          <a:xfrm>
            <a:off x="6137862" y="5659550"/>
            <a:ext cx="600362" cy="42571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7BE588F-60C5-1C35-D6E4-4E6A7B8A81CE}"/>
              </a:ext>
            </a:extLst>
          </p:cNvPr>
          <p:cNvSpPr/>
          <p:nvPr/>
        </p:nvSpPr>
        <p:spPr>
          <a:xfrm>
            <a:off x="6959998" y="5668565"/>
            <a:ext cx="600362" cy="4257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24C354E-DAA5-5F01-21A2-3CCDE3FA4408}"/>
              </a:ext>
            </a:extLst>
          </p:cNvPr>
          <p:cNvSpPr txBox="1">
            <a:spLocks/>
          </p:cNvSpPr>
          <p:nvPr/>
        </p:nvSpPr>
        <p:spPr>
          <a:xfrm>
            <a:off x="4431570" y="6005499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54EEF11C-5BB8-C701-4456-CC0752B693F9}"/>
              </a:ext>
            </a:extLst>
          </p:cNvPr>
          <p:cNvSpPr txBox="1">
            <a:spLocks/>
          </p:cNvSpPr>
          <p:nvPr/>
        </p:nvSpPr>
        <p:spPr>
          <a:xfrm>
            <a:off x="5146515" y="5992626"/>
            <a:ext cx="7815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41E895AC-BDF9-45D9-8E8A-951046B48814}"/>
              </a:ext>
            </a:extLst>
          </p:cNvPr>
          <p:cNvSpPr txBox="1">
            <a:spLocks/>
          </p:cNvSpPr>
          <p:nvPr/>
        </p:nvSpPr>
        <p:spPr>
          <a:xfrm>
            <a:off x="5761697" y="6000200"/>
            <a:ext cx="1385524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D7B3BB4-E727-4249-48E9-C640DFFF7440}"/>
              </a:ext>
            </a:extLst>
          </p:cNvPr>
          <p:cNvSpPr txBox="1">
            <a:spLocks/>
          </p:cNvSpPr>
          <p:nvPr/>
        </p:nvSpPr>
        <p:spPr>
          <a:xfrm>
            <a:off x="6655819" y="5992626"/>
            <a:ext cx="12087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233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6" grpId="0"/>
      <p:bldP spid="21" grpId="0"/>
      <p:bldP spid="22" grpId="0"/>
      <p:bldP spid="23" grpId="0"/>
      <p:bldP spid="24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Qu’est-ce qu’une adresse </a:t>
            </a:r>
            <a:r>
              <a:rPr lang="fr-BE" sz="4400" dirty="0" err="1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321E-4C48-7D4B-7597-3913F77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03"/>
            <a:ext cx="10515600" cy="4121160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3019927" y="3087923"/>
            <a:ext cx="615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E" dirty="0"/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C47974CD-535C-2489-CF5A-4D6A365E5186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030B0898-7FD2-4C1C-4D1F-100DDFA5C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2986" y="3868061"/>
            <a:ext cx="1652337" cy="1652337"/>
          </a:xfrm>
          <a:prstGeom prst="rect">
            <a:avLst/>
          </a:prstGeom>
        </p:spPr>
      </p:pic>
      <p:pic>
        <p:nvPicPr>
          <p:cNvPr id="14" name="Graphique 13" descr="Routeur sans fil avec un remplissage uni">
            <a:extLst>
              <a:ext uri="{FF2B5EF4-FFF2-40B4-BE49-F238E27FC236}">
                <a16:creationId xmlns:a16="http://schemas.microsoft.com/office/drawing/2014/main" id="{599ACDD1-7E12-CAFD-7DA1-62896BCD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0719" y="2342147"/>
            <a:ext cx="2173705" cy="2173705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3EA118DD-5F48-1319-C855-84DEA9E51EAA}"/>
              </a:ext>
            </a:extLst>
          </p:cNvPr>
          <p:cNvCxnSpPr>
            <a:cxnSpLocks/>
          </p:cNvCxnSpPr>
          <p:nvPr/>
        </p:nvCxnSpPr>
        <p:spPr>
          <a:xfrm flipV="1">
            <a:off x="3937884" y="3994182"/>
            <a:ext cx="1337154" cy="1110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que 20" descr="Ordinateur portable avec un remplissage uni">
            <a:extLst>
              <a:ext uri="{FF2B5EF4-FFF2-40B4-BE49-F238E27FC236}">
                <a16:creationId xmlns:a16="http://schemas.microsoft.com/office/drawing/2014/main" id="{CE50EF4E-F3D9-E5D7-A23F-BEC5FBD15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6" y="3837832"/>
            <a:ext cx="1652337" cy="1652337"/>
          </a:xfrm>
          <a:prstGeom prst="rect">
            <a:avLst/>
          </a:prstGeom>
        </p:spPr>
      </p:pic>
      <p:pic>
        <p:nvPicPr>
          <p:cNvPr id="23" name="Graphique 22" descr="Wi-Fi contour">
            <a:extLst>
              <a:ext uri="{FF2B5EF4-FFF2-40B4-BE49-F238E27FC236}">
                <a16:creationId xmlns:a16="http://schemas.microsoft.com/office/drawing/2014/main" id="{4F17D1F4-7702-6C32-B8C3-515019856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19625" y="3389315"/>
            <a:ext cx="1913069" cy="1913069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1869560" y="5294094"/>
            <a:ext cx="259918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019D2769-D0E6-9E27-0E10-293DE3BDA9A7}"/>
              </a:ext>
            </a:extLst>
          </p:cNvPr>
          <p:cNvSpPr txBox="1">
            <a:spLocks/>
          </p:cNvSpPr>
          <p:nvPr/>
        </p:nvSpPr>
        <p:spPr>
          <a:xfrm>
            <a:off x="8030340" y="5263865"/>
            <a:ext cx="259918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192.168.1.120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D6ABD079-2D82-5F2A-AAFA-859FACBAB774}"/>
              </a:ext>
            </a:extLst>
          </p:cNvPr>
          <p:cNvSpPr txBox="1">
            <a:spLocks/>
          </p:cNvSpPr>
          <p:nvPr/>
        </p:nvSpPr>
        <p:spPr>
          <a:xfrm>
            <a:off x="4957061" y="4241621"/>
            <a:ext cx="2173706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FB26E7FB-381C-7080-2AAE-92574666D659}"/>
              </a:ext>
            </a:extLst>
          </p:cNvPr>
          <p:cNvSpPr txBox="1">
            <a:spLocks/>
          </p:cNvSpPr>
          <p:nvPr/>
        </p:nvSpPr>
        <p:spPr>
          <a:xfrm>
            <a:off x="1904593" y="5601186"/>
            <a:ext cx="294231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Carte </a:t>
            </a:r>
            <a:r>
              <a:rPr lang="fr-BE" sz="2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ethernet</a:t>
            </a:r>
            <a:endParaRPr lang="fr-BE" sz="2400" dirty="0">
              <a:solidFill>
                <a:schemeClr val="bg1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D9DE1FD7-92F6-BEDD-DA02-661ED6178127}"/>
              </a:ext>
            </a:extLst>
          </p:cNvPr>
          <p:cNvSpPr txBox="1">
            <a:spLocks/>
          </p:cNvSpPr>
          <p:nvPr/>
        </p:nvSpPr>
        <p:spPr>
          <a:xfrm>
            <a:off x="8426665" y="5569814"/>
            <a:ext cx="191306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Carte </a:t>
            </a:r>
            <a:r>
              <a:rPr lang="fr-BE" sz="2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WiFi</a:t>
            </a:r>
            <a:endParaRPr lang="fr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5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8211698-D5F8-2A5E-A4BA-10B3F60E56D5}"/>
              </a:ext>
            </a:extLst>
          </p:cNvPr>
          <p:cNvSpPr txBox="1"/>
          <p:nvPr/>
        </p:nvSpPr>
        <p:spPr>
          <a:xfrm>
            <a:off x="1497390" y="364994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261839" y="-67492"/>
            <a:ext cx="667608" cy="6196503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9212998" y="1889048"/>
            <a:ext cx="667608" cy="2283423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pic>
        <p:nvPicPr>
          <p:cNvPr id="19" name="Graphique 18" descr="Verrou avec un remplissage uni">
            <a:extLst>
              <a:ext uri="{FF2B5EF4-FFF2-40B4-BE49-F238E27FC236}">
                <a16:creationId xmlns:a16="http://schemas.microsoft.com/office/drawing/2014/main" id="{F9428272-692A-24D0-49A6-763EB3289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235" y="2906841"/>
            <a:ext cx="586537" cy="586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A5DC67-677E-9B24-7866-E614088E2C16}"/>
              </a:ext>
            </a:extLst>
          </p:cNvPr>
          <p:cNvSpPr/>
          <p:nvPr/>
        </p:nvSpPr>
        <p:spPr>
          <a:xfrm>
            <a:off x="7767783" y="2696955"/>
            <a:ext cx="576000" cy="66760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2728788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133371" y="4346494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9DF7D0E-3806-34FA-A179-2B5C8D408A7B}"/>
              </a:ext>
            </a:extLst>
          </p:cNvPr>
          <p:cNvSpPr txBox="1">
            <a:spLocks/>
          </p:cNvSpPr>
          <p:nvPr/>
        </p:nvSpPr>
        <p:spPr>
          <a:xfrm>
            <a:off x="112308" y="4811049"/>
            <a:ext cx="7976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344AB2F-6E42-9F75-A03A-6EC810BC1B0C}"/>
              </a:ext>
            </a:extLst>
          </p:cNvPr>
          <p:cNvSpPr txBox="1">
            <a:spLocks/>
          </p:cNvSpPr>
          <p:nvPr/>
        </p:nvSpPr>
        <p:spPr>
          <a:xfrm>
            <a:off x="128925" y="5238395"/>
            <a:ext cx="13640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20A9B057-A429-C818-9E33-8EFCA6BE1828}"/>
              </a:ext>
            </a:extLst>
          </p:cNvPr>
          <p:cNvSpPr/>
          <p:nvPr/>
        </p:nvSpPr>
        <p:spPr>
          <a:xfrm rot="16200000">
            <a:off x="4214021" y="1772271"/>
            <a:ext cx="1403486" cy="6819099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CE179083-A1A9-8CF2-F8D4-36EA1A33D60D}"/>
              </a:ext>
            </a:extLst>
          </p:cNvPr>
          <p:cNvSpPr/>
          <p:nvPr/>
        </p:nvSpPr>
        <p:spPr>
          <a:xfrm rot="5400000">
            <a:off x="8805168" y="4040110"/>
            <a:ext cx="1403488" cy="2283423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BFD4EB-1823-263B-4560-9CD9A7D55942}"/>
              </a:ext>
            </a:extLst>
          </p:cNvPr>
          <p:cNvSpPr txBox="1"/>
          <p:nvPr/>
        </p:nvSpPr>
        <p:spPr>
          <a:xfrm>
            <a:off x="1497390" y="4415056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46266D-AB84-153E-2873-65A85F511FDD}"/>
              </a:ext>
            </a:extLst>
          </p:cNvPr>
          <p:cNvSpPr txBox="1"/>
          <p:nvPr/>
        </p:nvSpPr>
        <p:spPr>
          <a:xfrm>
            <a:off x="1497390" y="4871415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32CD5B-290D-592E-420F-69ED7EC5CD65}"/>
              </a:ext>
            </a:extLst>
          </p:cNvPr>
          <p:cNvSpPr txBox="1"/>
          <p:nvPr/>
        </p:nvSpPr>
        <p:spPr>
          <a:xfrm>
            <a:off x="1497390" y="5310440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869F9A-2CC5-3374-3A78-551ACB8989EE}"/>
              </a:ext>
            </a:extLst>
          </p:cNvPr>
          <p:cNvSpPr txBox="1"/>
          <p:nvPr/>
        </p:nvSpPr>
        <p:spPr>
          <a:xfrm>
            <a:off x="1492944" y="5982649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52AD1AD3-3924-3D50-1523-6B344004BBD1}"/>
              </a:ext>
            </a:extLst>
          </p:cNvPr>
          <p:cNvSpPr txBox="1">
            <a:spLocks/>
          </p:cNvSpPr>
          <p:nvPr/>
        </p:nvSpPr>
        <p:spPr>
          <a:xfrm>
            <a:off x="10564923" y="5922504"/>
            <a:ext cx="1229913" cy="788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6D948A9E-262C-1B9F-937F-F0B341FAEED2}"/>
              </a:ext>
            </a:extLst>
          </p:cNvPr>
          <p:cNvSpPr txBox="1">
            <a:spLocks/>
          </p:cNvSpPr>
          <p:nvPr/>
        </p:nvSpPr>
        <p:spPr>
          <a:xfrm>
            <a:off x="10645052" y="4338383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51FB26A-7C74-4A60-04ED-1DDBFE11A1F5}"/>
              </a:ext>
            </a:extLst>
          </p:cNvPr>
          <p:cNvSpPr txBox="1">
            <a:spLocks/>
          </p:cNvSpPr>
          <p:nvPr/>
        </p:nvSpPr>
        <p:spPr>
          <a:xfrm>
            <a:off x="10663875" y="4767533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DBFE650-A917-0F68-B4A2-E7C18A6B61E6}"/>
              </a:ext>
            </a:extLst>
          </p:cNvPr>
          <p:cNvSpPr txBox="1">
            <a:spLocks/>
          </p:cNvSpPr>
          <p:nvPr/>
        </p:nvSpPr>
        <p:spPr>
          <a:xfrm>
            <a:off x="10656188" y="5217986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8" grpId="0" animBg="1"/>
      <p:bldP spid="13" grpId="0"/>
      <p:bldP spid="14" grpId="0"/>
      <p:bldP spid="15" grpId="0"/>
      <p:bldP spid="17" grpId="0" animBg="1"/>
      <p:bldP spid="18" grpId="0" animBg="1"/>
      <p:bldP spid="10" grpId="0"/>
      <p:bldP spid="11" grpId="0"/>
      <p:bldP spid="12" grpId="0"/>
      <p:bldP spid="20" grpId="0"/>
      <p:bldP spid="25" grpId="0"/>
      <p:bldP spid="3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1839270" y="3059151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9DF7D0E-3806-34FA-A179-2B5C8D408A7B}"/>
              </a:ext>
            </a:extLst>
          </p:cNvPr>
          <p:cNvSpPr txBox="1">
            <a:spLocks/>
          </p:cNvSpPr>
          <p:nvPr/>
        </p:nvSpPr>
        <p:spPr>
          <a:xfrm>
            <a:off x="5742313" y="3020992"/>
            <a:ext cx="7976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344AB2F-6E42-9F75-A03A-6EC810BC1B0C}"/>
              </a:ext>
            </a:extLst>
          </p:cNvPr>
          <p:cNvSpPr txBox="1">
            <a:spLocks/>
          </p:cNvSpPr>
          <p:nvPr/>
        </p:nvSpPr>
        <p:spPr>
          <a:xfrm>
            <a:off x="9434218" y="3059150"/>
            <a:ext cx="13640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6D948A9E-262C-1B9F-937F-F0B341FAEED2}"/>
              </a:ext>
            </a:extLst>
          </p:cNvPr>
          <p:cNvSpPr txBox="1">
            <a:spLocks/>
          </p:cNvSpPr>
          <p:nvPr/>
        </p:nvSpPr>
        <p:spPr>
          <a:xfrm>
            <a:off x="417755" y="2445015"/>
            <a:ext cx="342689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51FB26A-7C74-4A60-04ED-1DDBFE11A1F5}"/>
              </a:ext>
            </a:extLst>
          </p:cNvPr>
          <p:cNvSpPr txBox="1">
            <a:spLocks/>
          </p:cNvSpPr>
          <p:nvPr/>
        </p:nvSpPr>
        <p:spPr>
          <a:xfrm>
            <a:off x="4427688" y="2479224"/>
            <a:ext cx="342689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DBFE650-A917-0F68-B4A2-E7C18A6B61E6}"/>
              </a:ext>
            </a:extLst>
          </p:cNvPr>
          <p:cNvSpPr txBox="1">
            <a:spLocks/>
          </p:cNvSpPr>
          <p:nvPr/>
        </p:nvSpPr>
        <p:spPr>
          <a:xfrm>
            <a:off x="8437621" y="2479224"/>
            <a:ext cx="33572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14E6D6-0CD7-A4EB-3C03-28EB141AF719}"/>
              </a:ext>
            </a:extLst>
          </p:cNvPr>
          <p:cNvSpPr txBox="1">
            <a:spLocks/>
          </p:cNvSpPr>
          <p:nvPr/>
        </p:nvSpPr>
        <p:spPr>
          <a:xfrm>
            <a:off x="719226" y="3837007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5B680ED-645E-B1AE-5A89-403BFAB46CDA}"/>
              </a:ext>
            </a:extLst>
          </p:cNvPr>
          <p:cNvSpPr txBox="1">
            <a:spLocks/>
          </p:cNvSpPr>
          <p:nvPr/>
        </p:nvSpPr>
        <p:spPr>
          <a:xfrm>
            <a:off x="4561629" y="3830266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58B4AA07-49F1-444E-3C0C-1EEE026C2C3C}"/>
              </a:ext>
            </a:extLst>
          </p:cNvPr>
          <p:cNvSpPr txBox="1">
            <a:spLocks/>
          </p:cNvSpPr>
          <p:nvPr/>
        </p:nvSpPr>
        <p:spPr>
          <a:xfrm>
            <a:off x="8545804" y="3830266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2972910-325A-B054-D1DD-98D334DF17D3}"/>
              </a:ext>
            </a:extLst>
          </p:cNvPr>
          <p:cNvSpPr txBox="1">
            <a:spLocks/>
          </p:cNvSpPr>
          <p:nvPr/>
        </p:nvSpPr>
        <p:spPr>
          <a:xfrm>
            <a:off x="495845" y="45840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FAFC773D-A3CC-1741-6D45-7EF54E39124B}"/>
              </a:ext>
            </a:extLst>
          </p:cNvPr>
          <p:cNvSpPr txBox="1">
            <a:spLocks/>
          </p:cNvSpPr>
          <p:nvPr/>
        </p:nvSpPr>
        <p:spPr>
          <a:xfrm>
            <a:off x="4470685" y="45840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6651D90C-9658-7505-5E67-7A9945B91B84}"/>
              </a:ext>
            </a:extLst>
          </p:cNvPr>
          <p:cNvSpPr txBox="1">
            <a:spLocks/>
          </p:cNvSpPr>
          <p:nvPr/>
        </p:nvSpPr>
        <p:spPr>
          <a:xfrm>
            <a:off x="8404032" y="45777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167DEDBF-1CF2-9283-6611-9DED1161BB61}"/>
              </a:ext>
            </a:extLst>
          </p:cNvPr>
          <p:cNvSpPr txBox="1">
            <a:spLocks/>
          </p:cNvSpPr>
          <p:nvPr/>
        </p:nvSpPr>
        <p:spPr>
          <a:xfrm>
            <a:off x="0" y="5574993"/>
            <a:ext cx="1219200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Hôtes: 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= 256 – 2 = 254</a:t>
            </a:r>
            <a:endParaRPr lang="fr-BE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5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4" grpId="0"/>
      <p:bldP spid="35" grpId="0"/>
      <p:bldP spid="36" grpId="0"/>
      <p:bldP spid="9" grpId="0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2331667" y="3563004"/>
            <a:ext cx="752866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10.50.20.0 -m 24 –S 1-4 ipview.exe -i 10.50.20.0 -m 24 -H 1-254</a:t>
            </a:r>
          </a:p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10.50.21.0 -m 24 -H 1-254</a:t>
            </a:r>
          </a:p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10.50.22.0 -m 24 -H 1-254</a:t>
            </a:r>
          </a:p>
          <a:p>
            <a:pPr algn="ctr"/>
            <a:endParaRPr lang="fr-BE" sz="28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06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01100100</a:t>
            </a:r>
          </a:p>
          <a:p>
            <a:endParaRPr lang="fr-BE" sz="36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5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Parties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574365" y="515906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9208380" y="2780355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01100100</a:t>
            </a:r>
          </a:p>
          <a:p>
            <a:endParaRPr lang="fr-BE" sz="3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278548C-B5EB-D0AA-3810-70B58E5CA4BB}"/>
              </a:ext>
            </a:extLst>
          </p:cNvPr>
          <p:cNvSpPr txBox="1">
            <a:spLocks/>
          </p:cNvSpPr>
          <p:nvPr/>
        </p:nvSpPr>
        <p:spPr>
          <a:xfrm>
            <a:off x="4406454" y="1849348"/>
            <a:ext cx="1922765" cy="606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réseau</a:t>
            </a:r>
            <a:endParaRPr lang="fr-BE" sz="3600" dirty="0">
              <a:solidFill>
                <a:srgbClr val="00B0F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419E233-A0DC-D055-98A9-8B33416B4ECB}"/>
              </a:ext>
            </a:extLst>
          </p:cNvPr>
          <p:cNvSpPr txBox="1">
            <a:spLocks/>
          </p:cNvSpPr>
          <p:nvPr/>
        </p:nvSpPr>
        <p:spPr>
          <a:xfrm>
            <a:off x="6705830" y="1869367"/>
            <a:ext cx="1922765" cy="606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B6F42819-F00C-7EC1-479A-0672A6B1FF51}"/>
              </a:ext>
            </a:extLst>
          </p:cNvPr>
          <p:cNvSpPr/>
          <p:nvPr/>
        </p:nvSpPr>
        <p:spPr>
          <a:xfrm rot="16200000">
            <a:off x="5034033" y="1330555"/>
            <a:ext cx="667608" cy="2989562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 : avec coins arrondis en haut 10">
            <a:extLst>
              <a:ext uri="{FF2B5EF4-FFF2-40B4-BE49-F238E27FC236}">
                <a16:creationId xmlns:a16="http://schemas.microsoft.com/office/drawing/2014/main" id="{8D1DCE74-0121-AE4B-F3EA-6CF6F843E227}"/>
              </a:ext>
            </a:extLst>
          </p:cNvPr>
          <p:cNvSpPr/>
          <p:nvPr/>
        </p:nvSpPr>
        <p:spPr>
          <a:xfrm rot="5400000">
            <a:off x="7203069" y="2224972"/>
            <a:ext cx="667608" cy="1200727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41956AF-D4FC-3E90-1377-72214142B4C6}"/>
              </a:ext>
            </a:extLst>
          </p:cNvPr>
          <p:cNvSpPr txBox="1">
            <a:spLocks/>
          </p:cNvSpPr>
          <p:nvPr/>
        </p:nvSpPr>
        <p:spPr>
          <a:xfrm>
            <a:off x="3207788" y="4457967"/>
            <a:ext cx="2731193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.0</a:t>
            </a:r>
            <a:endParaRPr lang="fr-B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75001F4-12C7-86DB-1F91-97EF43A8E4E4}"/>
              </a:ext>
            </a:extLst>
          </p:cNvPr>
          <p:cNvSpPr txBox="1">
            <a:spLocks/>
          </p:cNvSpPr>
          <p:nvPr/>
        </p:nvSpPr>
        <p:spPr>
          <a:xfrm>
            <a:off x="8496478" y="4443995"/>
            <a:ext cx="2192036" cy="44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0.0.0.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CCAA4F6-8FB8-251E-2BCE-00164D875D20}"/>
              </a:ext>
            </a:extLst>
          </p:cNvPr>
          <p:cNvSpPr txBox="1">
            <a:spLocks/>
          </p:cNvSpPr>
          <p:nvPr/>
        </p:nvSpPr>
        <p:spPr>
          <a:xfrm>
            <a:off x="2536996" y="5031569"/>
            <a:ext cx="4072776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Identifiant du réseau</a:t>
            </a:r>
            <a:endParaRPr lang="fr-B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27111-1787-7679-D186-1C38C32C61D5}"/>
              </a:ext>
            </a:extLst>
          </p:cNvPr>
          <p:cNvSpPr txBox="1">
            <a:spLocks/>
          </p:cNvSpPr>
          <p:nvPr/>
        </p:nvSpPr>
        <p:spPr>
          <a:xfrm>
            <a:off x="7617459" y="5063771"/>
            <a:ext cx="3849450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Identifiant de l’hôte</a:t>
            </a:r>
            <a:endParaRPr lang="fr-B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phique 16" descr="Ajouter avec un remplissage uni">
            <a:extLst>
              <a:ext uri="{FF2B5EF4-FFF2-40B4-BE49-F238E27FC236}">
                <a16:creationId xmlns:a16="http://schemas.microsoft.com/office/drawing/2014/main" id="{287F0781-7B8C-62F1-5CD6-3B592618C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618" y="4348064"/>
            <a:ext cx="546977" cy="546977"/>
          </a:xfrm>
          <a:prstGeom prst="rect">
            <a:avLst/>
          </a:prstGeom>
        </p:spPr>
      </p:pic>
      <p:sp>
        <p:nvSpPr>
          <p:cNvPr id="20" name="Est égal à 19">
            <a:extLst>
              <a:ext uri="{FF2B5EF4-FFF2-40B4-BE49-F238E27FC236}">
                <a16:creationId xmlns:a16="http://schemas.microsoft.com/office/drawing/2014/main" id="{BF41711F-BB72-42FA-3901-901ABF83EADD}"/>
              </a:ext>
            </a:extLst>
          </p:cNvPr>
          <p:cNvSpPr/>
          <p:nvPr/>
        </p:nvSpPr>
        <p:spPr>
          <a:xfrm>
            <a:off x="10773066" y="4365258"/>
            <a:ext cx="670791" cy="525548"/>
          </a:xfrm>
          <a:prstGeom prst="mathEqual">
            <a:avLst>
              <a:gd name="adj1" fmla="val 18194"/>
              <a:gd name="adj2" fmla="val 153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432A034-1D2D-00CE-056B-0CFA79C2BBC0}"/>
              </a:ext>
            </a:extLst>
          </p:cNvPr>
          <p:cNvCxnSpPr>
            <a:cxnSpLocks/>
          </p:cNvCxnSpPr>
          <p:nvPr/>
        </p:nvCxnSpPr>
        <p:spPr>
          <a:xfrm rot="10800000">
            <a:off x="8496479" y="2825338"/>
            <a:ext cx="2970431" cy="1796215"/>
          </a:xfrm>
          <a:prstGeom prst="bentConnector3">
            <a:avLst>
              <a:gd name="adj1" fmla="val -1879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3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2996F34-2C7E-A570-6245-90066ADA2698}"/>
              </a:ext>
            </a:extLst>
          </p:cNvPr>
          <p:cNvSpPr txBox="1">
            <a:spLocks/>
          </p:cNvSpPr>
          <p:nvPr/>
        </p:nvSpPr>
        <p:spPr>
          <a:xfrm>
            <a:off x="8065609" y="2498833"/>
            <a:ext cx="92910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FE6DB8A-5BB2-4504-3B82-3C613ADBF5BB}"/>
              </a:ext>
            </a:extLst>
          </p:cNvPr>
          <p:cNvSpPr txBox="1">
            <a:spLocks/>
          </p:cNvSpPr>
          <p:nvPr/>
        </p:nvSpPr>
        <p:spPr>
          <a:xfrm>
            <a:off x="4867259" y="3248847"/>
            <a:ext cx="2936500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E2495C-DEBD-B3C9-F747-106755BFBA8E}"/>
              </a:ext>
            </a:extLst>
          </p:cNvPr>
          <p:cNvSpPr txBox="1"/>
          <p:nvPr/>
        </p:nvSpPr>
        <p:spPr>
          <a:xfrm>
            <a:off x="1900826" y="4873079"/>
            <a:ext cx="892185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2400" spc="3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EEF928-FB48-4E21-5D06-F49F30AE4D50}"/>
              </a:ext>
            </a:extLst>
          </p:cNvPr>
          <p:cNvSpPr txBox="1"/>
          <p:nvPr/>
        </p:nvSpPr>
        <p:spPr>
          <a:xfrm>
            <a:off x="1900826" y="3902006"/>
            <a:ext cx="9191123" cy="954107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</a:p>
          <a:p>
            <a:endParaRPr lang="fr-BE" sz="2800" b="1" spc="300" dirty="0"/>
          </a:p>
        </p:txBody>
      </p: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79E99CF1-C73B-6379-D93B-C72DB092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966" y="3665860"/>
            <a:ext cx="1028370" cy="1028370"/>
          </a:xfrm>
          <a:prstGeom prst="rect">
            <a:avLst/>
          </a:prstGeom>
        </p:spPr>
      </p:pic>
      <p:pic>
        <p:nvPicPr>
          <p:cNvPr id="14" name="Graphique 13" descr="Drame avec un remplissage uni">
            <a:extLst>
              <a:ext uri="{FF2B5EF4-FFF2-40B4-BE49-F238E27FC236}">
                <a16:creationId xmlns:a16="http://schemas.microsoft.com/office/drawing/2014/main" id="{A754A9EA-9060-014B-E51C-1EA60A224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056" y="4694230"/>
            <a:ext cx="1028370" cy="102837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382ECF80-3B05-0EBE-B723-BE2111DA557E}"/>
              </a:ext>
            </a:extLst>
          </p:cNvPr>
          <p:cNvSpPr txBox="1">
            <a:spLocks/>
          </p:cNvSpPr>
          <p:nvPr/>
        </p:nvSpPr>
        <p:spPr>
          <a:xfrm>
            <a:off x="10227758" y="4412216"/>
            <a:ext cx="594925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158805-F2A8-90C9-0BA9-B76DE719717B}"/>
              </a:ext>
            </a:extLst>
          </p:cNvPr>
          <p:cNvSpPr txBox="1"/>
          <p:nvPr/>
        </p:nvSpPr>
        <p:spPr>
          <a:xfrm>
            <a:off x="1900826" y="5481997"/>
            <a:ext cx="851213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90F0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90F0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2400" spc="30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8647F46-426D-C607-8B50-BA7E55610089}"/>
              </a:ext>
            </a:extLst>
          </p:cNvPr>
          <p:cNvCxnSpPr>
            <a:cxnSpLocks/>
          </p:cNvCxnSpPr>
          <p:nvPr/>
        </p:nvCxnSpPr>
        <p:spPr>
          <a:xfrm flipV="1">
            <a:off x="1900826" y="5383314"/>
            <a:ext cx="8512137" cy="3796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32A6FE7A-BB24-A30E-10C2-0023F6E6CE07}"/>
              </a:ext>
            </a:extLst>
          </p:cNvPr>
          <p:cNvSpPr txBox="1">
            <a:spLocks/>
          </p:cNvSpPr>
          <p:nvPr/>
        </p:nvSpPr>
        <p:spPr>
          <a:xfrm>
            <a:off x="4819031" y="6031401"/>
            <a:ext cx="2487436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CF617B-4EB8-A2C7-E51E-70DAB0DBB0AB}"/>
              </a:ext>
            </a:extLst>
          </p:cNvPr>
          <p:cNvSpPr txBox="1"/>
          <p:nvPr/>
        </p:nvSpPr>
        <p:spPr>
          <a:xfrm>
            <a:off x="1900826" y="4878689"/>
            <a:ext cx="892185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</a:p>
          <a:p>
            <a:endParaRPr lang="fr-BE" sz="2400" spc="3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D102260-578D-CF6B-67F8-5F8A16EC775B}"/>
              </a:ext>
            </a:extLst>
          </p:cNvPr>
          <p:cNvSpPr txBox="1"/>
          <p:nvPr/>
        </p:nvSpPr>
        <p:spPr>
          <a:xfrm>
            <a:off x="1900826" y="5488020"/>
            <a:ext cx="9191123" cy="954107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</a:p>
          <a:p>
            <a:endParaRPr lang="fr-BE" sz="2800" b="1" spc="300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6CE45D8-F5DC-9DC7-D5D7-FA80C620ADC2}"/>
              </a:ext>
            </a:extLst>
          </p:cNvPr>
          <p:cNvSpPr txBox="1">
            <a:spLocks/>
          </p:cNvSpPr>
          <p:nvPr/>
        </p:nvSpPr>
        <p:spPr>
          <a:xfrm>
            <a:off x="5091791" y="6036222"/>
            <a:ext cx="2487436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0.0.0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A9810D-5EC8-BB9A-9783-788B8A222F38}"/>
              </a:ext>
            </a:extLst>
          </p:cNvPr>
          <p:cNvSpPr/>
          <p:nvPr/>
        </p:nvSpPr>
        <p:spPr>
          <a:xfrm>
            <a:off x="3873055" y="2509039"/>
            <a:ext cx="3012938" cy="60218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8C665A9-788E-D02C-5769-D057CD361D62}"/>
              </a:ext>
            </a:extLst>
          </p:cNvPr>
          <p:cNvSpPr/>
          <p:nvPr/>
        </p:nvSpPr>
        <p:spPr>
          <a:xfrm>
            <a:off x="1651518" y="3212922"/>
            <a:ext cx="3215741" cy="60218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C3EF8B0-6CD8-3F30-785D-9AD95B7382B8}"/>
              </a:ext>
            </a:extLst>
          </p:cNvPr>
          <p:cNvSpPr/>
          <p:nvPr/>
        </p:nvSpPr>
        <p:spPr>
          <a:xfrm>
            <a:off x="7744624" y="3209893"/>
            <a:ext cx="1987205" cy="60218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68C213D-E348-F685-F9D8-2E76D9068455}"/>
              </a:ext>
            </a:extLst>
          </p:cNvPr>
          <p:cNvSpPr/>
          <p:nvPr/>
        </p:nvSpPr>
        <p:spPr>
          <a:xfrm>
            <a:off x="6881767" y="2522934"/>
            <a:ext cx="1254528" cy="60218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7162 0.4930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2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26237 -0.3958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1981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62 0.49306 L -0.33398 0.091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21823 -0.4030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6" grpId="0"/>
      <p:bldP spid="6" grpId="1"/>
      <p:bldP spid="8" grpId="0"/>
      <p:bldP spid="8" grpId="1"/>
      <p:bldP spid="9" grpId="0"/>
      <p:bldP spid="15" grpId="0"/>
      <p:bldP spid="16" grpId="0"/>
      <p:bldP spid="16" grpId="1"/>
      <p:bldP spid="20" grpId="0"/>
      <p:bldP spid="20" grpId="1"/>
      <p:bldP spid="21" grpId="0"/>
      <p:bldP spid="22" grpId="0"/>
      <p:bldP spid="23" grpId="0"/>
      <p:bldP spid="23" grpId="1"/>
      <p:bldP spid="25" grpId="0" animBg="1"/>
      <p:bldP spid="24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23173D-615F-F929-9D67-0291C95DF5E5}"/>
              </a:ext>
            </a:extLst>
          </p:cNvPr>
          <p:cNvSpPr txBox="1">
            <a:spLocks/>
          </p:cNvSpPr>
          <p:nvPr/>
        </p:nvSpPr>
        <p:spPr>
          <a:xfrm>
            <a:off x="7280518" y="2498833"/>
            <a:ext cx="92910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37309AF-E7B2-7B48-B4E9-5FBF055B9301}"/>
              </a:ext>
            </a:extLst>
          </p:cNvPr>
          <p:cNvSpPr/>
          <p:nvPr/>
        </p:nvSpPr>
        <p:spPr>
          <a:xfrm rot="16200000">
            <a:off x="4574365" y="515906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EA77BA87-5883-F108-FF91-0F650C158B9A}"/>
              </a:ext>
            </a:extLst>
          </p:cNvPr>
          <p:cNvSpPr/>
          <p:nvPr/>
        </p:nvSpPr>
        <p:spPr>
          <a:xfrm rot="5400000">
            <a:off x="9208380" y="2780355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A74D55-B9A2-4395-00ED-FCBCB7749057}"/>
              </a:ext>
            </a:extLst>
          </p:cNvPr>
          <p:cNvSpPr txBox="1">
            <a:spLocks/>
          </p:cNvSpPr>
          <p:nvPr/>
        </p:nvSpPr>
        <p:spPr>
          <a:xfrm>
            <a:off x="4580512" y="5435896"/>
            <a:ext cx="2964474" cy="654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Hôtes: 256</a:t>
            </a:r>
            <a:endParaRPr lang="fr-BE" sz="4000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D576C5-9771-FA6C-46B1-7682A0B4D064}"/>
              </a:ext>
            </a:extLst>
          </p:cNvPr>
          <p:cNvSpPr txBox="1">
            <a:spLocks/>
          </p:cNvSpPr>
          <p:nvPr/>
        </p:nvSpPr>
        <p:spPr>
          <a:xfrm>
            <a:off x="8528834" y="4503093"/>
            <a:ext cx="202670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 bits</a:t>
            </a:r>
          </a:p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= 256</a:t>
            </a:r>
            <a:endParaRPr lang="fr-BE" sz="36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FFC6477-0881-A3E4-7848-498A06E44C6E}"/>
              </a:ext>
            </a:extLst>
          </p:cNvPr>
          <p:cNvSpPr txBox="1">
            <a:spLocks/>
          </p:cNvSpPr>
          <p:nvPr/>
        </p:nvSpPr>
        <p:spPr>
          <a:xfrm>
            <a:off x="7438790" y="5435896"/>
            <a:ext cx="2964474" cy="654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- 2</a:t>
            </a:r>
            <a:endParaRPr lang="fr-BE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8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 particuliers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114578" y="2090826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réseau: 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37309AF-E7B2-7B48-B4E9-5FBF055B9301}"/>
              </a:ext>
            </a:extLst>
          </p:cNvPr>
          <p:cNvSpPr/>
          <p:nvPr/>
        </p:nvSpPr>
        <p:spPr>
          <a:xfrm rot="16200000">
            <a:off x="4574365" y="1073690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EA77BA87-5883-F108-FF91-0F650C158B9A}"/>
              </a:ext>
            </a:extLst>
          </p:cNvPr>
          <p:cNvSpPr/>
          <p:nvPr/>
        </p:nvSpPr>
        <p:spPr>
          <a:xfrm rot="5400000">
            <a:off x="9208380" y="3338139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C87463-1C3B-596C-EC6F-968F9D0A4E90}"/>
              </a:ext>
            </a:extLst>
          </p:cNvPr>
          <p:cNvSpPr txBox="1"/>
          <p:nvPr/>
        </p:nvSpPr>
        <p:spPr>
          <a:xfrm>
            <a:off x="1497389" y="4182496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</a:p>
          <a:p>
            <a:endParaRPr lang="fr-BE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4182497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17282E1-5081-5983-02D9-59FF37C25EFF}"/>
              </a:ext>
            </a:extLst>
          </p:cNvPr>
          <p:cNvSpPr txBox="1">
            <a:spLocks/>
          </p:cNvSpPr>
          <p:nvPr/>
        </p:nvSpPr>
        <p:spPr>
          <a:xfrm>
            <a:off x="2209977" y="2708353"/>
            <a:ext cx="7705544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de broadcast: 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Broadcast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9" y="2342147"/>
            <a:ext cx="2173705" cy="2173705"/>
          </a:xfrm>
          <a:prstGeom prst="rect">
            <a:avLst/>
          </a:prstGeom>
        </p:spPr>
      </p:pic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C529C7C5-6554-5B68-86AF-3CEFEEAF0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2986" y="3868061"/>
            <a:ext cx="1652337" cy="1652337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1130FB8D-7833-5FED-6CE2-B5938856F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8527" y="4470973"/>
            <a:ext cx="1652337" cy="1652337"/>
          </a:xfrm>
          <a:prstGeom prst="rect">
            <a:avLst/>
          </a:prstGeom>
        </p:spPr>
      </p:pic>
      <p:pic>
        <p:nvPicPr>
          <p:cNvPr id="14" name="Graphique 13" descr="Ordinateur portable avec un remplissage uni">
            <a:extLst>
              <a:ext uri="{FF2B5EF4-FFF2-40B4-BE49-F238E27FC236}">
                <a16:creationId xmlns:a16="http://schemas.microsoft.com/office/drawing/2014/main" id="{31ECFEA0-8294-0CD7-CAC6-83701D61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7559" y="3770927"/>
            <a:ext cx="1652337" cy="1652337"/>
          </a:xfrm>
          <a:prstGeom prst="rect">
            <a:avLst/>
          </a:prstGeom>
        </p:spPr>
      </p:pic>
      <p:pic>
        <p:nvPicPr>
          <p:cNvPr id="15" name="Graphique 14" descr="Wi-Fi contour">
            <a:extLst>
              <a:ext uri="{FF2B5EF4-FFF2-40B4-BE49-F238E27FC236}">
                <a16:creationId xmlns:a16="http://schemas.microsoft.com/office/drawing/2014/main" id="{12BF9CA7-4954-C4C5-A9DA-069D36D6E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871962" y="3059327"/>
            <a:ext cx="1913069" cy="1913069"/>
          </a:xfrm>
          <a:prstGeom prst="rect">
            <a:avLst/>
          </a:prstGeom>
        </p:spPr>
      </p:pic>
      <p:pic>
        <p:nvPicPr>
          <p:cNvPr id="16" name="Graphique 15" descr="Wi-Fi contour">
            <a:extLst>
              <a:ext uri="{FF2B5EF4-FFF2-40B4-BE49-F238E27FC236}">
                <a16:creationId xmlns:a16="http://schemas.microsoft.com/office/drawing/2014/main" id="{83FD6E3C-D3CF-78F0-9114-FD31F0387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425932" y="3062177"/>
            <a:ext cx="1913069" cy="1913069"/>
          </a:xfrm>
          <a:prstGeom prst="rect">
            <a:avLst/>
          </a:prstGeom>
        </p:spPr>
      </p:pic>
      <p:pic>
        <p:nvPicPr>
          <p:cNvPr id="17" name="Graphique 16" descr="Wi-Fi contour">
            <a:extLst>
              <a:ext uri="{FF2B5EF4-FFF2-40B4-BE49-F238E27FC236}">
                <a16:creationId xmlns:a16="http://schemas.microsoft.com/office/drawing/2014/main" id="{24053F1E-34AB-DB30-660B-3FC830209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7416" y="3959990"/>
            <a:ext cx="1146521" cy="1146521"/>
          </a:xfrm>
          <a:prstGeom prst="rect">
            <a:avLst/>
          </a:prstGeom>
        </p:spPr>
      </p:pic>
      <p:pic>
        <p:nvPicPr>
          <p:cNvPr id="19" name="Graphique 18" descr="Enveloppe avec un remplissage uni">
            <a:extLst>
              <a:ext uri="{FF2B5EF4-FFF2-40B4-BE49-F238E27FC236}">
                <a16:creationId xmlns:a16="http://schemas.microsoft.com/office/drawing/2014/main" id="{1A52FA59-D203-C442-88AC-9D91C02007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7396" y="4826293"/>
            <a:ext cx="776017" cy="776017"/>
          </a:xfrm>
          <a:prstGeom prst="rect">
            <a:avLst/>
          </a:prstGeom>
        </p:spPr>
      </p:pic>
      <p:pic>
        <p:nvPicPr>
          <p:cNvPr id="20" name="Graphique 19" descr="Enveloppe avec un remplissage uni">
            <a:extLst>
              <a:ext uri="{FF2B5EF4-FFF2-40B4-BE49-F238E27FC236}">
                <a16:creationId xmlns:a16="http://schemas.microsoft.com/office/drawing/2014/main" id="{22DA1898-7EC6-55CA-4C46-A9DD3BC8E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1560" y="3623944"/>
            <a:ext cx="776017" cy="7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0026 -0.176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17663 L 0.23671 -0.101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37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24036 0.092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Gateway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114578" y="2090826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+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1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 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1</a:t>
            </a:r>
            <a:endParaRPr lang="fr-BE" sz="4000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4CF8D00-2E58-F5D0-6C39-564F9D1ABBBB}"/>
              </a:ext>
            </a:extLst>
          </p:cNvPr>
          <p:cNvSpPr txBox="1">
            <a:spLocks/>
          </p:cNvSpPr>
          <p:nvPr/>
        </p:nvSpPr>
        <p:spPr>
          <a:xfrm>
            <a:off x="3114578" y="3951160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Grand écran</PresentationFormat>
  <Paragraphs>297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 ExtraBold</vt:lpstr>
      <vt:lpstr>Thème Office</vt:lpstr>
      <vt:lpstr>Adresses ip &amp; masques de sous-réseaux</vt:lpstr>
      <vt:lpstr>Qu’est-ce qu’une adresse ip ?</vt:lpstr>
      <vt:lpstr>Format</vt:lpstr>
      <vt:lpstr>Parties</vt:lpstr>
      <vt:lpstr>Masque</vt:lpstr>
      <vt:lpstr>Hôtes</vt:lpstr>
      <vt:lpstr>Hôtes particuliers</vt:lpstr>
      <vt:lpstr>Broadcast</vt:lpstr>
      <vt:lpstr>Gateway</vt:lpstr>
      <vt:lpstr>Gateway</vt:lpstr>
      <vt:lpstr>Les classes</vt:lpstr>
      <vt:lpstr>CIDR</vt:lpstr>
      <vt:lpstr>Plages d’adresses</vt:lpstr>
      <vt:lpstr>Transmission</vt:lpstr>
      <vt:lpstr>Problèmes</vt:lpstr>
      <vt:lpstr>Solution (NAT)</vt:lpstr>
      <vt:lpstr>Solution (IPv6)</vt:lpstr>
      <vt:lpstr>Cas pratique</vt:lpstr>
      <vt:lpstr>Cas pratique</vt:lpstr>
      <vt:lpstr>Cas pratique</vt:lpstr>
      <vt:lpstr>Cas pratique</vt:lpstr>
      <vt:lpstr>Cas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Adresses ip &amp; masques de sous-réseaux</dc:title>
  <dc:creator>Arthur Detrembleur</dc:creator>
  <cp:lastModifiedBy>Arthur Detrembleur</cp:lastModifiedBy>
  <cp:revision>28</cp:revision>
  <dcterms:created xsi:type="dcterms:W3CDTF">2023-04-11T14:30:14Z</dcterms:created>
  <dcterms:modified xsi:type="dcterms:W3CDTF">2023-04-14T16:45:23Z</dcterms:modified>
</cp:coreProperties>
</file>