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256" r:id="rId2"/>
    <p:sldId id="28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3" r:id="rId16"/>
    <p:sldId id="269" r:id="rId17"/>
    <p:sldId id="274" r:id="rId18"/>
    <p:sldId id="275" r:id="rId19"/>
    <p:sldId id="276" r:id="rId20"/>
    <p:sldId id="277" r:id="rId21"/>
    <p:sldId id="278" r:id="rId22"/>
    <p:sldId id="279" r:id="rId23"/>
    <p:sldId id="280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EEFF"/>
    <a:srgbClr val="00C8FF"/>
    <a:srgbClr val="F90F0F"/>
    <a:srgbClr val="0000FF"/>
    <a:srgbClr val="00B050"/>
    <a:srgbClr val="413E3E"/>
    <a:srgbClr val="4472C4"/>
    <a:srgbClr val="FD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54157" autoAdjust="0"/>
  </p:normalViewPr>
  <p:slideViewPr>
    <p:cSldViewPr snapToGrid="0">
      <p:cViewPr varScale="1">
        <p:scale>
          <a:sx n="64" d="100"/>
          <a:sy n="64" d="100"/>
        </p:scale>
        <p:origin x="2334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26F1AD-A843-465D-802B-A30092236F83}" type="datetimeFigureOut">
              <a:rPr lang="fr-BE" smtClean="0"/>
              <a:t>15-04-23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78C6E-EFDD-4A60-9D6B-0EF55CE2721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39546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Une adresse </a:t>
            </a:r>
            <a:r>
              <a:rPr lang="fr-BE" dirty="0" err="1"/>
              <a:t>ip</a:t>
            </a:r>
            <a:r>
              <a:rPr lang="fr-BE" dirty="0"/>
              <a:t> va permettre d’identifier vos machines sur un réseau et sur internet</a:t>
            </a:r>
          </a:p>
          <a:p>
            <a:r>
              <a:rPr lang="fr-BE" dirty="0"/>
              <a:t>Plus précisément, elle identifie les cartes réseaux de vos machines</a:t>
            </a:r>
          </a:p>
          <a:p>
            <a:r>
              <a:rPr lang="fr-BE" dirty="0"/>
              <a:t>Une machine peut avoir plusieurs adresse </a:t>
            </a:r>
            <a:r>
              <a:rPr lang="fr-BE" dirty="0" err="1"/>
              <a:t>ip</a:t>
            </a:r>
            <a:r>
              <a:rPr lang="fr-BE" dirty="0"/>
              <a:t> si elle possède plusieurs carte réseau</a:t>
            </a:r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78C6E-EFDD-4A60-9D6B-0EF55CE2721A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386069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Avant il était possible de connaître le masque d’une adresse rien qu’en identifiant sa classe.</a:t>
            </a:r>
          </a:p>
          <a:p>
            <a:r>
              <a:rPr lang="fr-BE" dirty="0"/>
              <a:t>Pas adapté à la taille d’internet du coup on préfère CIDR</a:t>
            </a:r>
          </a:p>
          <a:p>
            <a:endParaRPr lang="fr-BE" dirty="0"/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78C6E-EFDD-4A60-9D6B-0EF55CE2721A}" type="slidenum">
              <a:rPr lang="fr-BE" smtClean="0"/>
              <a:t>12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564942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Permet d’intégrer n’importe quel masque à un réseau.</a:t>
            </a:r>
          </a:p>
          <a:p>
            <a:r>
              <a:rPr lang="fr-BE" dirty="0"/>
              <a:t>Les adresses sont plus flexibles</a:t>
            </a:r>
          </a:p>
          <a:p>
            <a:endParaRPr lang="fr-BE" dirty="0"/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78C6E-EFDD-4A60-9D6B-0EF55CE2721A}" type="slidenum">
              <a:rPr lang="fr-BE" smtClean="0"/>
              <a:t>13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434239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78C6E-EFDD-4A60-9D6B-0EF55CE2721A}" type="slidenum">
              <a:rPr lang="fr-BE" smtClean="0"/>
              <a:t>14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989099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Lorsqu’une requête est envoyée sur un réseau, cette dernière possède 2 champs principaux</a:t>
            </a:r>
          </a:p>
          <a:p>
            <a:r>
              <a:rPr lang="fr-BE" dirty="0"/>
              <a:t>Une adresse source et destination (comme à la poste)</a:t>
            </a:r>
          </a:p>
          <a:p>
            <a:endParaRPr lang="fr-BE" dirty="0"/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78C6E-EFDD-4A60-9D6B-0EF55CE2721A}" type="slidenum">
              <a:rPr lang="fr-BE" smtClean="0"/>
              <a:t>15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820088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Trop peut d’adresses… en ipv4</a:t>
            </a:r>
          </a:p>
          <a:p>
            <a:endParaRPr lang="fr-BE" dirty="0"/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78C6E-EFDD-4A60-9D6B-0EF55CE2721A}" type="slidenum">
              <a:rPr lang="fr-BE" smtClean="0"/>
              <a:t>16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401208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NAT (network </a:t>
            </a:r>
            <a:r>
              <a:rPr lang="fr-BE" dirty="0" err="1"/>
              <a:t>address</a:t>
            </a:r>
            <a:r>
              <a:rPr lang="fr-BE" dirty="0"/>
              <a:t> translation)</a:t>
            </a:r>
          </a:p>
          <a:p>
            <a:r>
              <a:rPr lang="fr-BE" dirty="0"/>
              <a:t>Permet de regrouper plusieurs hôtes sous une même adresse (économie d’adresses + masque les réseaux privés)</a:t>
            </a:r>
          </a:p>
          <a:p>
            <a:r>
              <a:rPr lang="fr-BE" dirty="0"/>
              <a:t>De plus, les ISP peuvent récupérer les adresses qui ne sont plus utilisées</a:t>
            </a:r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78C6E-EFDD-4A60-9D6B-0EF55CE2721A}" type="slidenum">
              <a:rPr lang="fr-BE" smtClean="0"/>
              <a:t>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422091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78C6E-EFDD-4A60-9D6B-0EF55CE2721A}" type="slidenum">
              <a:rPr lang="fr-BE" smtClean="0"/>
              <a:t>18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207025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78C6E-EFDD-4A60-9D6B-0EF55CE2721A}" type="slidenum">
              <a:rPr lang="fr-BE" smtClean="0"/>
              <a:t>19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26091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A quelle puissance faut-il élever deux pour avoir 3 ? =&gt; 1,58 =&gt; on arrondi</a:t>
            </a:r>
          </a:p>
          <a:p>
            <a:endParaRPr lang="fr-BE" dirty="0"/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78C6E-EFDD-4A60-9D6B-0EF55CE2721A}" type="slidenum">
              <a:rPr lang="fr-BE" smtClean="0"/>
              <a:t>20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99941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78C6E-EFDD-4A60-9D6B-0EF55CE2721A}" type="slidenum">
              <a:rPr lang="fr-BE" smtClean="0"/>
              <a:t>21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46875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L’adresse </a:t>
            </a:r>
            <a:r>
              <a:rPr lang="fr-BE" dirty="0" err="1"/>
              <a:t>ip</a:t>
            </a:r>
            <a:r>
              <a:rPr lang="fr-BE" dirty="0"/>
              <a:t> est sous format à point.</a:t>
            </a:r>
          </a:p>
          <a:p>
            <a:r>
              <a:rPr lang="fr-BE" dirty="0"/>
              <a:t>Elle fait une taille de 32 bits, soit 4 octets</a:t>
            </a:r>
          </a:p>
          <a:p>
            <a:r>
              <a:rPr lang="fr-BE" dirty="0"/>
              <a:t>Chaque octet est séparé d’un point</a:t>
            </a:r>
          </a:p>
          <a:p>
            <a:endParaRPr lang="fr-BE" dirty="0"/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78C6E-EFDD-4A60-9D6B-0EF55CE2721A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601443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78C6E-EFDD-4A60-9D6B-0EF55CE2721A}" type="slidenum">
              <a:rPr lang="fr-BE" smtClean="0"/>
              <a:t>22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724409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78C6E-EFDD-4A60-9D6B-0EF55CE2721A}" type="slidenum">
              <a:rPr lang="fr-BE" smtClean="0"/>
              <a:t>23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85281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L’adresse </a:t>
            </a:r>
            <a:r>
              <a:rPr lang="fr-BE" dirty="0" err="1"/>
              <a:t>ip</a:t>
            </a:r>
            <a:r>
              <a:rPr lang="fr-BE" dirty="0"/>
              <a:t> représente deux parties</a:t>
            </a:r>
          </a:p>
          <a:p>
            <a:r>
              <a:rPr lang="fr-BE" dirty="0"/>
              <a:t>Une partie réseau et une partie hôtes</a:t>
            </a:r>
          </a:p>
          <a:p>
            <a:r>
              <a:rPr lang="fr-BE" dirty="0"/>
              <a:t>La partie réseau est l’identifiant d’un réseau dans lequel se retrouvent plusieurs hôtes</a:t>
            </a:r>
          </a:p>
          <a:p>
            <a:r>
              <a:rPr lang="fr-BE" dirty="0"/>
              <a:t>La partie hôte identifie un hôte dans ce réseau</a:t>
            </a:r>
          </a:p>
          <a:p>
            <a:r>
              <a:rPr lang="fr-BE" dirty="0"/>
              <a:t>Ici on a une adresse </a:t>
            </a:r>
            <a:r>
              <a:rPr lang="fr-BE" dirty="0" err="1"/>
              <a:t>ip</a:t>
            </a:r>
            <a:r>
              <a:rPr lang="fr-BE" dirty="0"/>
              <a:t> qui représente l’hôte d’identifiant 100 au sein du réseau 192.168.1.0</a:t>
            </a:r>
          </a:p>
          <a:p>
            <a:r>
              <a:rPr lang="fr-BE" dirty="0"/>
              <a:t>Si on combine les deux adresses on récupère notre adresse de base</a:t>
            </a:r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78C6E-EFDD-4A60-9D6B-0EF55CE2721A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65937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Comment savoir où se limite la partie réseau et hôtes d’une adresse </a:t>
            </a:r>
            <a:r>
              <a:rPr lang="fr-BE" dirty="0" err="1"/>
              <a:t>ip</a:t>
            </a:r>
            <a:r>
              <a:rPr lang="fr-BE" dirty="0"/>
              <a:t> ?</a:t>
            </a:r>
          </a:p>
          <a:p>
            <a:r>
              <a:rPr lang="fr-BE" dirty="0"/>
              <a:t>Comment avons su qu’il fallait s’arrêter au 3</a:t>
            </a:r>
            <a:r>
              <a:rPr lang="fr-BE" baseline="30000" dirty="0"/>
              <a:t>e</a:t>
            </a:r>
            <a:r>
              <a:rPr lang="fr-BE" dirty="0"/>
              <a:t> octet ?</a:t>
            </a:r>
          </a:p>
          <a:p>
            <a:r>
              <a:rPr lang="fr-BE" dirty="0"/>
              <a:t>Ca dépend du masque qu’on s’est imposé !</a:t>
            </a:r>
          </a:p>
          <a:p>
            <a:r>
              <a:rPr lang="fr-BE" dirty="0"/>
              <a:t>Ici j’ai décidé du masque /24 =&gt; ça veut dire qu’on va utiliser 24 bits pour représenter et identifier notre réseau</a:t>
            </a:r>
          </a:p>
          <a:p>
            <a:r>
              <a:rPr lang="fr-BE" dirty="0"/>
              <a:t>Ce qui nous laisse 8 bits pour représenter chaque hôte du réseau</a:t>
            </a:r>
          </a:p>
          <a:p>
            <a:endParaRPr lang="fr-BE" dirty="0"/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78C6E-EFDD-4A60-9D6B-0EF55CE2721A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94436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Comment savoir combien d’hôte on peut avoir sur le réseau ?</a:t>
            </a:r>
          </a:p>
          <a:p>
            <a:r>
              <a:rPr lang="fr-BE" dirty="0"/>
              <a:t>Grâce au masque.</a:t>
            </a:r>
          </a:p>
          <a:p>
            <a:r>
              <a:rPr lang="fr-BE" dirty="0"/>
              <a:t>Si on lève deux à la puissance du nombre de bits hôtes, on obtient le nombre théorique d’hôtes dans notre réseau.</a:t>
            </a:r>
          </a:p>
          <a:p>
            <a:endParaRPr lang="fr-BE" dirty="0"/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78C6E-EFDD-4A60-9D6B-0EF55CE2721A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76326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Il existe des hôtes particulier au sein d’un réseau.</a:t>
            </a:r>
          </a:p>
          <a:p>
            <a:r>
              <a:rPr lang="fr-BE" dirty="0"/>
              <a:t>L’adresse réseau est la première adresse du réseau.</a:t>
            </a:r>
          </a:p>
          <a:p>
            <a:r>
              <a:rPr lang="fr-BE" dirty="0"/>
              <a:t>Il existe également l’adresse de broadcast qui en est la dernière</a:t>
            </a:r>
          </a:p>
          <a:p>
            <a:endParaRPr lang="fr-BE" dirty="0"/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78C6E-EFDD-4A60-9D6B-0EF55CE2721A}" type="slidenum">
              <a:rPr lang="fr-BE" smtClean="0"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34234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Cette adresse permet d’envoyer des données à tous les hôtes du réseau</a:t>
            </a:r>
          </a:p>
          <a:p>
            <a:endParaRPr lang="fr-BE" dirty="0"/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78C6E-EFDD-4A60-9D6B-0EF55CE2721A}" type="slidenum">
              <a:rPr lang="fr-BE" smtClean="0"/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180943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Il existe un troisième hôte particulier qui est la </a:t>
            </a:r>
            <a:r>
              <a:rPr lang="fr-BE" dirty="0" err="1"/>
              <a:t>gateway</a:t>
            </a:r>
            <a:endParaRPr lang="fr-BE" dirty="0"/>
          </a:p>
          <a:p>
            <a:r>
              <a:rPr lang="fr-BE" dirty="0"/>
              <a:t>C’est la porte de sortie de votre réseau</a:t>
            </a:r>
          </a:p>
          <a:p>
            <a:r>
              <a:rPr lang="fr-BE" dirty="0"/>
              <a:t>Elle permet aux machine de votre réseau de communiquer avec d’autres réseau</a:t>
            </a:r>
          </a:p>
          <a:p>
            <a:r>
              <a:rPr lang="fr-BE" dirty="0"/>
              <a:t>C’est l’adresse de votre routeur.</a:t>
            </a:r>
          </a:p>
          <a:p>
            <a:r>
              <a:rPr lang="fr-BE" dirty="0"/>
              <a:t>Pas obligatoire sauf si on veut sortir du réseau</a:t>
            </a:r>
          </a:p>
          <a:p>
            <a:endParaRPr lang="fr-BE" dirty="0"/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78C6E-EFDD-4A60-9D6B-0EF55CE2721A}" type="slidenum">
              <a:rPr lang="fr-BE" smtClean="0"/>
              <a:t>10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180987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L’adresse </a:t>
            </a:r>
            <a:r>
              <a:rPr lang="fr-BE" dirty="0" err="1"/>
              <a:t>ip</a:t>
            </a:r>
            <a:r>
              <a:rPr lang="fr-BE" dirty="0"/>
              <a:t> est sous format à point.</a:t>
            </a:r>
          </a:p>
          <a:p>
            <a:r>
              <a:rPr lang="fr-BE" dirty="0"/>
              <a:t>Elle fait une taille de 32 bits, soit 4 octets</a:t>
            </a:r>
          </a:p>
          <a:p>
            <a:r>
              <a:rPr lang="fr-BE" dirty="0"/>
              <a:t>Chaque octet est séparé d’un point</a:t>
            </a:r>
          </a:p>
          <a:p>
            <a:endParaRPr lang="fr-BE" dirty="0"/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78C6E-EFDD-4A60-9D6B-0EF55CE2721A}" type="slidenum">
              <a:rPr lang="fr-BE" smtClean="0"/>
              <a:t>11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57014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4E94BB-026D-1021-1ED7-05896275A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FCA5649-F38C-8987-4E2E-E40D44E690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8C7D3B-8C33-6741-B493-B568DEEDB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C6612-784E-4D98-BDFE-64646C099F61}" type="datetimeFigureOut">
              <a:rPr lang="fr-BE" smtClean="0"/>
              <a:t>15-04-23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A09255-4AB5-6320-AEED-9B2AF31A2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80B176-7690-39B5-6B54-6E7AE9CC5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A7430-C531-4397-98EF-82A91CFF3A1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96469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B3BB91-D1D4-4E64-6EBD-AF748FC99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DB55DAB-5235-2A81-363C-652C7D2602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4C569D-F8FD-4275-B003-CC4457E1B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C6612-784E-4D98-BDFE-64646C099F61}" type="datetimeFigureOut">
              <a:rPr lang="fr-BE" smtClean="0"/>
              <a:t>15-04-23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01F79F-3169-FCE6-6AA9-99DE17316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0AD1B1-2170-043B-83D6-0627835D1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A7430-C531-4397-98EF-82A91CFF3A1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58092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5D6DCF8-1E79-F6AD-F42D-CE819F4E45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5143F44-610D-C843-B5FC-C1CA49D75E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FC8534-B053-1EC8-1C08-E6BE6AB27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C6612-784E-4D98-BDFE-64646C099F61}" type="datetimeFigureOut">
              <a:rPr lang="fr-BE" smtClean="0"/>
              <a:t>15-04-23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A06CAD-6ABC-38E3-8C38-354E0E00B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25CABF-3BD8-1415-1DD9-68AB39D8E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A7430-C531-4397-98EF-82A91CFF3A1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43265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CC6A5F-A597-C16F-F797-B4E279995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9E06D2-BDBA-0341-D156-B12C6E1C4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513B9C-453E-4F35-5BD3-1B1595D0A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C6612-784E-4D98-BDFE-64646C099F61}" type="datetimeFigureOut">
              <a:rPr lang="fr-BE" smtClean="0"/>
              <a:t>15-04-23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09F405-E522-18CE-8937-416A80DBD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7052E4-97A7-4666-47DE-66EC2BDD2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A7430-C531-4397-98EF-82A91CFF3A1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5776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81BA29-1F6E-2968-1433-BA80BF868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4C4514-A4EA-931E-BB9D-51BF852B5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221D05-BC19-42A6-DE42-ED224B876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C6612-784E-4D98-BDFE-64646C099F61}" type="datetimeFigureOut">
              <a:rPr lang="fr-BE" smtClean="0"/>
              <a:t>15-04-23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33802A-209A-B22F-CAFB-D146B126B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BEEE90-2F54-3F78-D5CA-A6013E8CD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A7430-C531-4397-98EF-82A91CFF3A1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06257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672808-0EB2-F3EB-C6C5-CCDFD3972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22929F-8266-B892-891A-40FB57147D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FCC854D-8C7B-7294-D0E0-597649079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38FF23-690F-6819-17F6-26BD3457D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C6612-784E-4D98-BDFE-64646C099F61}" type="datetimeFigureOut">
              <a:rPr lang="fr-BE" smtClean="0"/>
              <a:t>15-04-23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E73BA4A-1AA3-4CE3-838E-B2D7E283A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D8C4081-D861-3EC9-8F64-0CF9C6D36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A7430-C531-4397-98EF-82A91CFF3A1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66600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22A2D0-E183-67B4-1195-B4C9F791F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99E3C74-DFFA-9329-C728-BDBDCF963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763933E-09BC-2DE2-E28B-0323822C66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AC75864-EC56-CDDE-3D7A-888243A2AE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08B2304-3444-F582-A483-C1F000D64A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8E15E0D-86AE-C807-C70B-9A87934B7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C6612-784E-4D98-BDFE-64646C099F61}" type="datetimeFigureOut">
              <a:rPr lang="fr-BE" smtClean="0"/>
              <a:t>15-04-23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DCB62F4-275A-448C-A799-F30732A38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3A5FA32-36EE-74F3-1093-FAB35A708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A7430-C531-4397-98EF-82A91CFF3A1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71385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A4F7B2-FE18-4B07-7599-138954BDF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E753D8D-446B-59A8-E89E-D22D701A3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C6612-784E-4D98-BDFE-64646C099F61}" type="datetimeFigureOut">
              <a:rPr lang="fr-BE" smtClean="0"/>
              <a:t>15-04-23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C3BCCDB-B64A-2029-FD76-FAE8F2928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4CA4F8A-E4FD-7D96-9B5C-B8AA72826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A7430-C531-4397-98EF-82A91CFF3A1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80039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3500F7B-7753-F3ED-73F0-A839B108C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C6612-784E-4D98-BDFE-64646C099F61}" type="datetimeFigureOut">
              <a:rPr lang="fr-BE" smtClean="0"/>
              <a:t>15-04-23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119B56D-1044-9179-7900-450DC5FFE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A688957-3E28-BC3F-8644-139831468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A7430-C531-4397-98EF-82A91CFF3A1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51221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C2944A-C609-659D-42D0-24E0C2060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4BE27C-956A-282E-89B4-D9A2E554D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3C417E0-2622-6729-D7D5-65863719D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FEAC373-1626-7B26-D7CE-63601CA7B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C6612-784E-4D98-BDFE-64646C099F61}" type="datetimeFigureOut">
              <a:rPr lang="fr-BE" smtClean="0"/>
              <a:t>15-04-23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CA07085-FA6B-AD4E-76A9-E900C375B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84D42F3-E387-35C6-4639-DEF99115C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A7430-C531-4397-98EF-82A91CFF3A1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57971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7938B7-C9A7-1A39-0D8E-46B9A4DF8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7F57A21-5034-50B1-4ADE-04B1C43BB8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2D9CA46-0C9E-8380-03A6-0DB19E89B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5C29D66-79B3-4144-6303-E00288A89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C6612-784E-4D98-BDFE-64646C099F61}" type="datetimeFigureOut">
              <a:rPr lang="fr-BE" smtClean="0"/>
              <a:t>15-04-23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D9F43E5-E5CF-018C-558B-7267D6E2D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4A7EE8A-0B64-09AD-0D02-8C13D6189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A7430-C531-4397-98EF-82A91CFF3A1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39923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1AA50B8-5323-1BE9-80A0-F42F8EB62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E5F690E-4887-9018-8867-D24FA44DE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FB1DCA-3D22-24B1-3F5B-FDC59D62A6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C6612-784E-4D98-BDFE-64646C099F61}" type="datetimeFigureOut">
              <a:rPr lang="fr-BE" smtClean="0"/>
              <a:t>15-04-23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4850A4-6A19-8C99-6920-E5C4BCF382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CCF77E-2035-D434-E707-367869B3D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A7430-C531-4397-98EF-82A91CFF3A1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07790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17.svg"/><Relationship Id="rId5" Type="http://schemas.openxmlformats.org/officeDocument/2006/relationships/image" Target="../media/image5.sv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7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19.svg"/><Relationship Id="rId3" Type="http://schemas.openxmlformats.org/officeDocument/2006/relationships/image" Target="../media/image1.png"/><Relationship Id="rId7" Type="http://schemas.openxmlformats.org/officeDocument/2006/relationships/image" Target="../media/image17.sv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15.svg"/><Relationship Id="rId5" Type="http://schemas.openxmlformats.org/officeDocument/2006/relationships/image" Target="../media/image5.svg"/><Relationship Id="rId10" Type="http://schemas.openxmlformats.org/officeDocument/2006/relationships/image" Target="../media/image14.png"/><Relationship Id="rId4" Type="http://schemas.openxmlformats.org/officeDocument/2006/relationships/image" Target="../media/image4.png"/><Relationship Id="rId9" Type="http://schemas.openxmlformats.org/officeDocument/2006/relationships/image" Target="../media/image3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19.svg"/><Relationship Id="rId3" Type="http://schemas.openxmlformats.org/officeDocument/2006/relationships/image" Target="../media/image1.png"/><Relationship Id="rId7" Type="http://schemas.openxmlformats.org/officeDocument/2006/relationships/image" Target="../media/image17.sv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15.svg"/><Relationship Id="rId5" Type="http://schemas.openxmlformats.org/officeDocument/2006/relationships/image" Target="../media/image5.svg"/><Relationship Id="rId10" Type="http://schemas.openxmlformats.org/officeDocument/2006/relationships/image" Target="../media/image14.png"/><Relationship Id="rId4" Type="http://schemas.openxmlformats.org/officeDocument/2006/relationships/image" Target="../media/image4.png"/><Relationship Id="rId9" Type="http://schemas.openxmlformats.org/officeDocument/2006/relationships/image" Target="../media/image3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15.svg"/><Relationship Id="rId5" Type="http://schemas.openxmlformats.org/officeDocument/2006/relationships/image" Target="../media/image5.svg"/><Relationship Id="rId10" Type="http://schemas.openxmlformats.org/officeDocument/2006/relationships/image" Target="../media/image14.png"/><Relationship Id="rId4" Type="http://schemas.openxmlformats.org/officeDocument/2006/relationships/image" Target="../media/image4.png"/><Relationship Id="rId9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C33B3A8-14F8-BC32-D165-8E5664CB502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0" name="Rectangle 11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5997689-99D0-1A0C-3F62-4B99E0761D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3549" y="1119452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fr-BE" sz="54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Adresses </a:t>
            </a:r>
            <a:r>
              <a:rPr lang="fr-BE" sz="5400" dirty="0" err="1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ip</a:t>
            </a:r>
            <a:br>
              <a:rPr lang="fr-BE" sz="54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</a:br>
            <a:r>
              <a:rPr lang="fr-BE" sz="54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&amp;</a:t>
            </a:r>
            <a:br>
              <a:rPr lang="fr-BE" sz="54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</a:br>
            <a:r>
              <a:rPr lang="fr-BE" sz="54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masques de sous-réseaux</a:t>
            </a:r>
          </a:p>
        </p:txBody>
      </p:sp>
    </p:spTree>
    <p:extLst>
      <p:ext uri="{BB962C8B-B14F-4D97-AF65-F5344CB8AC3E}">
        <p14:creationId xmlns:p14="http://schemas.microsoft.com/office/powerpoint/2010/main" val="319344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2417972-93F5-550E-37EC-1014F7DC90D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99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5EE8835-7018-F4BE-C60F-3D66231AE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868" y="365125"/>
            <a:ext cx="8619931" cy="1325563"/>
          </a:xfrm>
        </p:spPr>
        <p:txBody>
          <a:bodyPr>
            <a:normAutofit/>
          </a:bodyPr>
          <a:lstStyle/>
          <a:p>
            <a:r>
              <a:rPr lang="fr-BE" sz="44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Gateway</a:t>
            </a:r>
            <a:endParaRPr lang="fr-BE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8C7FC15E-BB42-C434-1B3F-14D5811CF833}"/>
              </a:ext>
            </a:extLst>
          </p:cNvPr>
          <p:cNvSpPr txBox="1">
            <a:spLocks/>
          </p:cNvSpPr>
          <p:nvPr/>
        </p:nvSpPr>
        <p:spPr>
          <a:xfrm>
            <a:off x="1033549" y="1119452"/>
            <a:ext cx="10058400" cy="35747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BE" sz="5400" dirty="0">
              <a:ln w="28575">
                <a:solidFill>
                  <a:schemeClr val="tx1"/>
                </a:solidFill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D637CFAA-2D99-9F96-5332-04FDF1245E9D}"/>
              </a:ext>
            </a:extLst>
          </p:cNvPr>
          <p:cNvSpPr txBox="1">
            <a:spLocks/>
          </p:cNvSpPr>
          <p:nvPr/>
        </p:nvSpPr>
        <p:spPr>
          <a:xfrm>
            <a:off x="3114578" y="2090826"/>
            <a:ext cx="5956746" cy="816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BE" sz="4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192</a:t>
            </a:r>
            <a:r>
              <a:rPr lang="fr-BE" sz="40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4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168</a:t>
            </a:r>
            <a:r>
              <a:rPr lang="fr-BE" sz="40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4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r>
              <a:rPr lang="fr-BE" sz="40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4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 </a:t>
            </a:r>
            <a:r>
              <a:rPr lang="fr-BE" sz="40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+</a:t>
            </a:r>
            <a:r>
              <a:rPr lang="fr-BE" sz="4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1</a:t>
            </a:r>
          </a:p>
          <a:p>
            <a:pPr algn="ctr"/>
            <a:r>
              <a:rPr lang="fr-BE" sz="4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192</a:t>
            </a:r>
            <a:r>
              <a:rPr lang="fr-BE" sz="40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4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168</a:t>
            </a:r>
            <a:r>
              <a:rPr lang="fr-BE" sz="40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4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r>
              <a:rPr lang="fr-BE" sz="40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4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255 </a:t>
            </a:r>
            <a:r>
              <a:rPr lang="fr-BE" sz="40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-</a:t>
            </a:r>
            <a:r>
              <a:rPr lang="fr-BE" sz="4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1</a:t>
            </a:r>
            <a:endParaRPr lang="fr-BE" sz="4000" dirty="0">
              <a:solidFill>
                <a:schemeClr val="bg1"/>
              </a:solidFill>
            </a:endParaRP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04CF8D00-2E58-F5D0-6C39-564F9D1ABBBB}"/>
              </a:ext>
            </a:extLst>
          </p:cNvPr>
          <p:cNvSpPr txBox="1">
            <a:spLocks/>
          </p:cNvSpPr>
          <p:nvPr/>
        </p:nvSpPr>
        <p:spPr>
          <a:xfrm>
            <a:off x="3114578" y="3951160"/>
            <a:ext cx="5956746" cy="816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BE" sz="4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192</a:t>
            </a:r>
            <a:r>
              <a:rPr lang="fr-BE" sz="40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4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168</a:t>
            </a:r>
            <a:r>
              <a:rPr lang="fr-BE" sz="40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4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r>
              <a:rPr lang="fr-BE" sz="40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4000" dirty="0">
                <a:ln w="28575">
                  <a:solidFill>
                    <a:schemeClr val="tx1"/>
                  </a:solidFill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</a:p>
          <a:p>
            <a:pPr algn="ctr"/>
            <a:r>
              <a:rPr lang="fr-BE" sz="4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OU</a:t>
            </a:r>
          </a:p>
          <a:p>
            <a:pPr algn="ctr"/>
            <a:r>
              <a:rPr lang="fr-BE" sz="4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192</a:t>
            </a:r>
            <a:r>
              <a:rPr lang="fr-BE" sz="40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4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168</a:t>
            </a:r>
            <a:r>
              <a:rPr lang="fr-BE" sz="40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4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r>
              <a:rPr lang="fr-BE" sz="40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4000" dirty="0">
                <a:ln w="28575">
                  <a:solidFill>
                    <a:schemeClr val="tx1"/>
                  </a:solidFill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254</a:t>
            </a:r>
            <a:endParaRPr lang="fr-BE" sz="4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867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2417972-93F5-550E-37EC-1014F7DC90D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99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5EE8835-7018-F4BE-C60F-3D66231AE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868" y="365125"/>
            <a:ext cx="8619931" cy="1325563"/>
          </a:xfrm>
        </p:spPr>
        <p:txBody>
          <a:bodyPr>
            <a:normAutofit/>
          </a:bodyPr>
          <a:lstStyle/>
          <a:p>
            <a:r>
              <a:rPr lang="fr-BE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Gateway</a:t>
            </a:r>
            <a:endParaRPr lang="fr-BE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8C7FC15E-BB42-C434-1B3F-14D5811CF833}"/>
              </a:ext>
            </a:extLst>
          </p:cNvPr>
          <p:cNvSpPr txBox="1">
            <a:spLocks/>
          </p:cNvSpPr>
          <p:nvPr/>
        </p:nvSpPr>
        <p:spPr>
          <a:xfrm>
            <a:off x="1033549" y="1119452"/>
            <a:ext cx="10058400" cy="35747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BE" sz="5400" dirty="0">
              <a:ln w="28575">
                <a:solidFill>
                  <a:schemeClr val="tx1"/>
                </a:solidFill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Rectangle : avec coins rognés en diagonale 2">
            <a:extLst>
              <a:ext uri="{FF2B5EF4-FFF2-40B4-BE49-F238E27FC236}">
                <a16:creationId xmlns:a16="http://schemas.microsoft.com/office/drawing/2014/main" id="{69C488CA-EEBA-F084-5143-AF23AFFFCD1D}"/>
              </a:ext>
            </a:extLst>
          </p:cNvPr>
          <p:cNvSpPr/>
          <p:nvPr/>
        </p:nvSpPr>
        <p:spPr>
          <a:xfrm>
            <a:off x="1168739" y="2199328"/>
            <a:ext cx="9777663" cy="3834110"/>
          </a:xfrm>
          <a:prstGeom prst="snip2Diag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9" name="Graphique 8" descr="Routeur sans fil avec un remplissage uni">
            <a:extLst>
              <a:ext uri="{FF2B5EF4-FFF2-40B4-BE49-F238E27FC236}">
                <a16:creationId xmlns:a16="http://schemas.microsoft.com/office/drawing/2014/main" id="{F1B13CD4-F673-BE0B-244A-57EA21D7E8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70717" y="2781208"/>
            <a:ext cx="2173705" cy="2173705"/>
          </a:xfrm>
          <a:prstGeom prst="rect">
            <a:avLst/>
          </a:prstGeom>
        </p:spPr>
      </p:pic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46AE3CF-63FE-C2B8-F704-5E06DF9E60F1}"/>
              </a:ext>
            </a:extLst>
          </p:cNvPr>
          <p:cNvCxnSpPr>
            <a:cxnSpLocks/>
            <a:stCxn id="3" idx="3"/>
            <a:endCxn id="3" idx="1"/>
          </p:cNvCxnSpPr>
          <p:nvPr/>
        </p:nvCxnSpPr>
        <p:spPr>
          <a:xfrm>
            <a:off x="6057571" y="2199328"/>
            <a:ext cx="0" cy="38341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Graphique 10" descr="Ordinateur portable avec un remplissage uni">
            <a:extLst>
              <a:ext uri="{FF2B5EF4-FFF2-40B4-BE49-F238E27FC236}">
                <a16:creationId xmlns:a16="http://schemas.microsoft.com/office/drawing/2014/main" id="{C529C7C5-6554-5B68-86AF-3CEFEEAF0A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97289" y="3384707"/>
            <a:ext cx="1652337" cy="1652337"/>
          </a:xfrm>
          <a:prstGeom prst="rect">
            <a:avLst/>
          </a:prstGeom>
        </p:spPr>
      </p:pic>
      <p:pic>
        <p:nvPicPr>
          <p:cNvPr id="16" name="Graphique 15" descr="Wi-Fi contour">
            <a:extLst>
              <a:ext uri="{FF2B5EF4-FFF2-40B4-BE49-F238E27FC236}">
                <a16:creationId xmlns:a16="http://schemas.microsoft.com/office/drawing/2014/main" id="{83FD6E3C-D3CF-78F0-9114-FD31F0387C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3425932" y="3062177"/>
            <a:ext cx="1913069" cy="1913069"/>
          </a:xfrm>
          <a:prstGeom prst="rect">
            <a:avLst/>
          </a:prstGeom>
        </p:spPr>
      </p:pic>
      <p:pic>
        <p:nvPicPr>
          <p:cNvPr id="7" name="Graphique 6" descr="Nuage contour">
            <a:extLst>
              <a:ext uri="{FF2B5EF4-FFF2-40B4-BE49-F238E27FC236}">
                <a16:creationId xmlns:a16="http://schemas.microsoft.com/office/drawing/2014/main" id="{7B0AF1B5-0EB5-00FD-6A3A-E3E096020F2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34268" y="3023860"/>
            <a:ext cx="2093254" cy="2093254"/>
          </a:xfrm>
          <a:prstGeom prst="rect">
            <a:avLst/>
          </a:prstGeom>
        </p:spPr>
      </p:pic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B7CEB861-6650-1D49-A42B-094369ABF8EB}"/>
              </a:ext>
            </a:extLst>
          </p:cNvPr>
          <p:cNvCxnSpPr>
            <a:cxnSpLocks/>
          </p:cNvCxnSpPr>
          <p:nvPr/>
        </p:nvCxnSpPr>
        <p:spPr>
          <a:xfrm>
            <a:off x="6840505" y="4397158"/>
            <a:ext cx="100116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itre 1">
            <a:extLst>
              <a:ext uri="{FF2B5EF4-FFF2-40B4-BE49-F238E27FC236}">
                <a16:creationId xmlns:a16="http://schemas.microsoft.com/office/drawing/2014/main" id="{6E1F01FF-1581-266A-092E-88F397CBF641}"/>
              </a:ext>
            </a:extLst>
          </p:cNvPr>
          <p:cNvSpPr txBox="1">
            <a:spLocks/>
          </p:cNvSpPr>
          <p:nvPr/>
        </p:nvSpPr>
        <p:spPr>
          <a:xfrm>
            <a:off x="7556860" y="4629036"/>
            <a:ext cx="2448070" cy="816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BE" sz="4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internet</a:t>
            </a:r>
            <a:endParaRPr lang="fr-BE" sz="4000" dirty="0">
              <a:ln w="28575">
                <a:solidFill>
                  <a:schemeClr val="tx1"/>
                </a:solidFill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A2ADA516-7FB9-E532-B742-849FB1BB78D0}"/>
              </a:ext>
            </a:extLst>
          </p:cNvPr>
          <p:cNvSpPr txBox="1">
            <a:spLocks/>
          </p:cNvSpPr>
          <p:nvPr/>
        </p:nvSpPr>
        <p:spPr>
          <a:xfrm>
            <a:off x="4454482" y="4577805"/>
            <a:ext cx="1652337" cy="816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192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168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endParaRPr lang="fr-BE" sz="1800" dirty="0">
              <a:ln w="28575">
                <a:solidFill>
                  <a:schemeClr val="tx1"/>
                </a:solidFill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" name="Titre 1">
            <a:extLst>
              <a:ext uri="{FF2B5EF4-FFF2-40B4-BE49-F238E27FC236}">
                <a16:creationId xmlns:a16="http://schemas.microsoft.com/office/drawing/2014/main" id="{22AA63CF-8F5C-2750-8107-C8BD53C65AED}"/>
              </a:ext>
            </a:extLst>
          </p:cNvPr>
          <p:cNvSpPr txBox="1">
            <a:spLocks/>
          </p:cNvSpPr>
          <p:nvPr/>
        </p:nvSpPr>
        <p:spPr>
          <a:xfrm>
            <a:off x="1508061" y="4568942"/>
            <a:ext cx="3032946" cy="816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192</a:t>
            </a:r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168</a:t>
            </a:r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100</a:t>
            </a:r>
            <a:endParaRPr lang="fr-BE" sz="2800" dirty="0">
              <a:ln w="28575">
                <a:solidFill>
                  <a:schemeClr val="tx1"/>
                </a:solidFill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3" name="Titre 1">
            <a:extLst>
              <a:ext uri="{FF2B5EF4-FFF2-40B4-BE49-F238E27FC236}">
                <a16:creationId xmlns:a16="http://schemas.microsoft.com/office/drawing/2014/main" id="{4C6108CF-6328-E52D-0850-126B1A68EC0F}"/>
              </a:ext>
            </a:extLst>
          </p:cNvPr>
          <p:cNvSpPr txBox="1">
            <a:spLocks/>
          </p:cNvSpPr>
          <p:nvPr/>
        </p:nvSpPr>
        <p:spPr>
          <a:xfrm>
            <a:off x="5922872" y="4567191"/>
            <a:ext cx="1516473" cy="816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BE" sz="2000" dirty="0" err="1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x</a:t>
            </a:r>
            <a:r>
              <a:rPr lang="fr-BE" sz="2000" dirty="0" err="1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000" dirty="0" err="1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x</a:t>
            </a:r>
            <a:r>
              <a:rPr lang="fr-BE" sz="2000" dirty="0" err="1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000" dirty="0" err="1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x</a:t>
            </a:r>
            <a:r>
              <a:rPr lang="fr-BE" sz="2000" dirty="0" err="1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000" dirty="0" err="1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x</a:t>
            </a:r>
            <a:endParaRPr lang="fr-BE" sz="2000" dirty="0">
              <a:ln w="28575">
                <a:solidFill>
                  <a:schemeClr val="tx1"/>
                </a:solidFill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995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2417972-93F5-550E-37EC-1014F7DC90D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99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5EE8835-7018-F4BE-C60F-3D66231AE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868" y="365125"/>
            <a:ext cx="8619931" cy="1325563"/>
          </a:xfrm>
        </p:spPr>
        <p:txBody>
          <a:bodyPr>
            <a:normAutofit/>
          </a:bodyPr>
          <a:lstStyle/>
          <a:p>
            <a:r>
              <a:rPr lang="fr-BE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Les classes</a:t>
            </a:r>
            <a:endParaRPr lang="fr-BE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8C7FC15E-BB42-C434-1B3F-14D5811CF833}"/>
              </a:ext>
            </a:extLst>
          </p:cNvPr>
          <p:cNvSpPr txBox="1">
            <a:spLocks/>
          </p:cNvSpPr>
          <p:nvPr/>
        </p:nvSpPr>
        <p:spPr>
          <a:xfrm>
            <a:off x="1033549" y="1119452"/>
            <a:ext cx="10058400" cy="35747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BE" sz="5400" dirty="0">
              <a:ln w="28575">
                <a:solidFill>
                  <a:schemeClr val="tx1"/>
                </a:solidFill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323F7F51-9803-34B6-84B9-4E111285B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650005"/>
              </p:ext>
            </p:extLst>
          </p:nvPr>
        </p:nvGraphicFramePr>
        <p:xfrm>
          <a:off x="449661" y="2055804"/>
          <a:ext cx="11226175" cy="3781596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2245235">
                  <a:extLst>
                    <a:ext uri="{9D8B030D-6E8A-4147-A177-3AD203B41FA5}">
                      <a16:colId xmlns:a16="http://schemas.microsoft.com/office/drawing/2014/main" val="1556169781"/>
                    </a:ext>
                  </a:extLst>
                </a:gridCol>
                <a:gridCol w="2245235">
                  <a:extLst>
                    <a:ext uri="{9D8B030D-6E8A-4147-A177-3AD203B41FA5}">
                      <a16:colId xmlns:a16="http://schemas.microsoft.com/office/drawing/2014/main" val="1211143887"/>
                    </a:ext>
                  </a:extLst>
                </a:gridCol>
                <a:gridCol w="2245235">
                  <a:extLst>
                    <a:ext uri="{9D8B030D-6E8A-4147-A177-3AD203B41FA5}">
                      <a16:colId xmlns:a16="http://schemas.microsoft.com/office/drawing/2014/main" val="486642138"/>
                    </a:ext>
                  </a:extLst>
                </a:gridCol>
                <a:gridCol w="2245235">
                  <a:extLst>
                    <a:ext uri="{9D8B030D-6E8A-4147-A177-3AD203B41FA5}">
                      <a16:colId xmlns:a16="http://schemas.microsoft.com/office/drawing/2014/main" val="943872983"/>
                    </a:ext>
                  </a:extLst>
                </a:gridCol>
                <a:gridCol w="2245235">
                  <a:extLst>
                    <a:ext uri="{9D8B030D-6E8A-4147-A177-3AD203B41FA5}">
                      <a16:colId xmlns:a16="http://schemas.microsoft.com/office/drawing/2014/main" val="1423495416"/>
                    </a:ext>
                  </a:extLst>
                </a:gridCol>
              </a:tblGrid>
              <a:tr h="630266">
                <a:tc>
                  <a:txBody>
                    <a:bodyPr/>
                    <a:lstStyle/>
                    <a:p>
                      <a:pPr algn="l" fontAlgn="t"/>
                      <a:r>
                        <a:rPr lang="fr-BE" sz="2000" b="1" dirty="0">
                          <a:ln w="19050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Classe</a:t>
                      </a: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BE" sz="2000" b="1">
                          <a:ln w="19050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Début</a:t>
                      </a: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BE" sz="2000" b="1" dirty="0">
                          <a:ln w="19050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Fin</a:t>
                      </a: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BE" sz="2000" b="1" dirty="0">
                          <a:ln w="19050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Masque</a:t>
                      </a: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BE" sz="2000" b="1" dirty="0">
                          <a:ln w="19050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Masque</a:t>
                      </a: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040705"/>
                  </a:ext>
                </a:extLst>
              </a:tr>
              <a:tr h="630266">
                <a:tc>
                  <a:txBody>
                    <a:bodyPr/>
                    <a:lstStyle/>
                    <a:p>
                      <a:pPr algn="l" fontAlgn="t"/>
                      <a:r>
                        <a:rPr lang="fr-BE" sz="2000">
                          <a:ln w="19050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A</a:t>
                      </a: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B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BE" sz="2000">
                          <a:ln w="19050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0.0.0.0</a:t>
                      </a: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B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BE" sz="2000" dirty="0">
                          <a:ln w="19050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126.255.255.255</a:t>
                      </a: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B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BE" sz="2000">
                          <a:ln w="19050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/8</a:t>
                      </a: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B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BE" sz="2000">
                          <a:ln w="19050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255.0.0.0</a:t>
                      </a: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B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990226"/>
                  </a:ext>
                </a:extLst>
              </a:tr>
              <a:tr h="630266">
                <a:tc>
                  <a:txBody>
                    <a:bodyPr/>
                    <a:lstStyle/>
                    <a:p>
                      <a:pPr algn="l" fontAlgn="t"/>
                      <a:r>
                        <a:rPr lang="fr-BE" sz="2000">
                          <a:ln w="19050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B</a:t>
                      </a: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B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BE" sz="2000">
                          <a:ln w="19050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128.0.0.0</a:t>
                      </a: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B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BE" sz="2000">
                          <a:ln w="19050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191.255.255.255</a:t>
                      </a: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B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BE" sz="2000">
                          <a:ln w="19050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/16</a:t>
                      </a: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B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BE" sz="2000">
                          <a:ln w="19050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255.255.0.0</a:t>
                      </a: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B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541069"/>
                  </a:ext>
                </a:extLst>
              </a:tr>
              <a:tr h="630266">
                <a:tc>
                  <a:txBody>
                    <a:bodyPr/>
                    <a:lstStyle/>
                    <a:p>
                      <a:pPr algn="l" fontAlgn="t"/>
                      <a:r>
                        <a:rPr lang="fr-BE" sz="2000">
                          <a:ln w="19050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C</a:t>
                      </a: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B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BE" sz="2000">
                          <a:ln w="19050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192.0.0.0</a:t>
                      </a: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B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BE" sz="2000">
                          <a:ln w="19050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223.255.255.255</a:t>
                      </a: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B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BE" sz="2000">
                          <a:ln w="19050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/24</a:t>
                      </a: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B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BE" sz="2000">
                          <a:ln w="19050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255.255.255.0</a:t>
                      </a: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B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752184"/>
                  </a:ext>
                </a:extLst>
              </a:tr>
              <a:tr h="630266">
                <a:tc>
                  <a:txBody>
                    <a:bodyPr/>
                    <a:lstStyle/>
                    <a:p>
                      <a:pPr algn="l" fontAlgn="t"/>
                      <a:r>
                        <a:rPr lang="fr-BE" sz="2000">
                          <a:ln w="19050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D</a:t>
                      </a: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B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BE" sz="2000">
                          <a:ln w="19050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224.0.0.0</a:t>
                      </a: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B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BE" sz="2000">
                          <a:ln w="19050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239.255.255.255</a:t>
                      </a: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B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BE" sz="2000">
                          <a:ln w="19050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/32</a:t>
                      </a: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B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BE" sz="2000">
                          <a:ln w="19050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255.255.255.255</a:t>
                      </a: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B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587351"/>
                  </a:ext>
                </a:extLst>
              </a:tr>
              <a:tr h="630266">
                <a:tc>
                  <a:txBody>
                    <a:bodyPr/>
                    <a:lstStyle/>
                    <a:p>
                      <a:pPr algn="l" fontAlgn="t"/>
                      <a:r>
                        <a:rPr lang="fr-BE" sz="2000">
                          <a:ln w="19050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E</a:t>
                      </a: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B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BE" sz="2000">
                          <a:ln w="19050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240.0.0.0</a:t>
                      </a: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B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BE" sz="2000" dirty="0">
                          <a:ln w="19050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255.255.255.255</a:t>
                      </a: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B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fr-BE" sz="2000">
                        <a:ln w="19050"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Open Sans ExtraBold" panose="020B0906030804020204" pitchFamily="34" charset="0"/>
                        <a:ea typeface="Open Sans ExtraBold" panose="020B0906030804020204" pitchFamily="34" charset="0"/>
                        <a:cs typeface="Open Sans ExtraBold" panose="020B0906030804020204" pitchFamily="34" charset="0"/>
                      </a:endParaRP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B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fr-BE" sz="2000" dirty="0">
                        <a:ln w="19050"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Open Sans ExtraBold" panose="020B0906030804020204" pitchFamily="34" charset="0"/>
                        <a:ea typeface="Open Sans ExtraBold" panose="020B0906030804020204" pitchFamily="34" charset="0"/>
                        <a:cs typeface="Open Sans ExtraBold" panose="020B0906030804020204" pitchFamily="34" charset="0"/>
                      </a:endParaRP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B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667014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D62D4230-41BD-9F05-01B7-B1A182E9A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233" y="205596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224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2417972-93F5-550E-37EC-1014F7DC90D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99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5EE8835-7018-F4BE-C60F-3D66231AE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868" y="365125"/>
            <a:ext cx="8619931" cy="1325563"/>
          </a:xfrm>
        </p:spPr>
        <p:txBody>
          <a:bodyPr>
            <a:normAutofit/>
          </a:bodyPr>
          <a:lstStyle/>
          <a:p>
            <a:r>
              <a:rPr lang="fr-BE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CIDR</a:t>
            </a:r>
            <a:endParaRPr lang="fr-BE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8C7FC15E-BB42-C434-1B3F-14D5811CF833}"/>
              </a:ext>
            </a:extLst>
          </p:cNvPr>
          <p:cNvSpPr txBox="1">
            <a:spLocks/>
          </p:cNvSpPr>
          <p:nvPr/>
        </p:nvSpPr>
        <p:spPr>
          <a:xfrm>
            <a:off x="1033549" y="1119452"/>
            <a:ext cx="10058400" cy="35747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BE" sz="5400" dirty="0">
              <a:ln w="28575">
                <a:solidFill>
                  <a:schemeClr val="tx1"/>
                </a:solidFill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62D4230-41BD-9F05-01B7-B1A182E9A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233" y="205596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56A8B737-EA0A-9C1B-82F2-00CBB69F9C9A}"/>
              </a:ext>
            </a:extLst>
          </p:cNvPr>
          <p:cNvSpPr txBox="1">
            <a:spLocks/>
          </p:cNvSpPr>
          <p:nvPr/>
        </p:nvSpPr>
        <p:spPr>
          <a:xfrm>
            <a:off x="2322376" y="3429000"/>
            <a:ext cx="7480745" cy="816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3600" dirty="0" err="1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Classless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inter-</a:t>
            </a:r>
            <a:r>
              <a:rPr lang="fr-BE" sz="3600" dirty="0" err="1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domain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</a:t>
            </a:r>
            <a:r>
              <a:rPr lang="fr-BE" sz="3600" dirty="0" err="1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routing</a:t>
            </a:r>
            <a:endParaRPr lang="fr-BE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161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2417972-93F5-550E-37EC-1014F7DC90D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99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5EE8835-7018-F4BE-C60F-3D66231AE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868" y="365125"/>
            <a:ext cx="8619931" cy="1325563"/>
          </a:xfrm>
        </p:spPr>
        <p:txBody>
          <a:bodyPr>
            <a:normAutofit/>
          </a:bodyPr>
          <a:lstStyle/>
          <a:p>
            <a:r>
              <a:rPr lang="fr-BE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Plages d’adresses</a:t>
            </a:r>
            <a:endParaRPr lang="fr-BE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8C7FC15E-BB42-C434-1B3F-14D5811CF833}"/>
              </a:ext>
            </a:extLst>
          </p:cNvPr>
          <p:cNvSpPr txBox="1">
            <a:spLocks/>
          </p:cNvSpPr>
          <p:nvPr/>
        </p:nvSpPr>
        <p:spPr>
          <a:xfrm>
            <a:off x="1033549" y="1119452"/>
            <a:ext cx="10058400" cy="35747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BE" sz="5400" dirty="0">
              <a:ln w="28575">
                <a:solidFill>
                  <a:schemeClr val="tx1"/>
                </a:solidFill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323F7F51-9803-34B6-84B9-4E111285B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470221"/>
              </p:ext>
            </p:extLst>
          </p:nvPr>
        </p:nvGraphicFramePr>
        <p:xfrm>
          <a:off x="2733868" y="1690688"/>
          <a:ext cx="6735705" cy="4411862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2245235">
                  <a:extLst>
                    <a:ext uri="{9D8B030D-6E8A-4147-A177-3AD203B41FA5}">
                      <a16:colId xmlns:a16="http://schemas.microsoft.com/office/drawing/2014/main" val="1556169781"/>
                    </a:ext>
                  </a:extLst>
                </a:gridCol>
                <a:gridCol w="2245235">
                  <a:extLst>
                    <a:ext uri="{9D8B030D-6E8A-4147-A177-3AD203B41FA5}">
                      <a16:colId xmlns:a16="http://schemas.microsoft.com/office/drawing/2014/main" val="1211143887"/>
                    </a:ext>
                  </a:extLst>
                </a:gridCol>
                <a:gridCol w="2245235">
                  <a:extLst>
                    <a:ext uri="{9D8B030D-6E8A-4147-A177-3AD203B41FA5}">
                      <a16:colId xmlns:a16="http://schemas.microsoft.com/office/drawing/2014/main" val="486642138"/>
                    </a:ext>
                  </a:extLst>
                </a:gridCol>
              </a:tblGrid>
              <a:tr h="630266">
                <a:tc>
                  <a:txBody>
                    <a:bodyPr/>
                    <a:lstStyle/>
                    <a:p>
                      <a:pPr algn="l" fontAlgn="t"/>
                      <a:r>
                        <a:rPr lang="fr-BE" sz="2000" b="1" dirty="0">
                          <a:ln w="19050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Type</a:t>
                      </a: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BE" sz="2000" b="1" dirty="0">
                          <a:ln w="19050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Adresse</a:t>
                      </a: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BE" sz="2000" b="1" dirty="0">
                          <a:ln w="19050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Masque</a:t>
                      </a: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040705"/>
                  </a:ext>
                </a:extLst>
              </a:tr>
              <a:tr h="630266">
                <a:tc>
                  <a:txBody>
                    <a:bodyPr/>
                    <a:lstStyle/>
                    <a:p>
                      <a:pPr algn="l" fontAlgn="t"/>
                      <a:r>
                        <a:rPr lang="fr-BE" sz="2000" dirty="0">
                          <a:ln w="19050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Privées</a:t>
                      </a: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B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BE" sz="2000" dirty="0">
                          <a:ln w="19050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10.0.0.0</a:t>
                      </a: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B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BE" sz="2000" dirty="0">
                          <a:ln w="19050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/8</a:t>
                      </a: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B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990226"/>
                  </a:ext>
                </a:extLst>
              </a:tr>
              <a:tr h="630266">
                <a:tc>
                  <a:txBody>
                    <a:bodyPr/>
                    <a:lstStyle/>
                    <a:p>
                      <a:pPr algn="l" fontAlgn="t"/>
                      <a:r>
                        <a:rPr lang="fr-BE" sz="2000" dirty="0">
                          <a:ln w="19050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Privées</a:t>
                      </a: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B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BE" sz="2000" dirty="0">
                          <a:ln w="19050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172.16.0.0 </a:t>
                      </a: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B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BE" sz="2000" dirty="0">
                          <a:ln w="19050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/12</a:t>
                      </a: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B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541069"/>
                  </a:ext>
                </a:extLst>
              </a:tr>
              <a:tr h="630266">
                <a:tc>
                  <a:txBody>
                    <a:bodyPr/>
                    <a:lstStyle/>
                    <a:p>
                      <a:pPr algn="l" fontAlgn="t"/>
                      <a:r>
                        <a:rPr lang="fr-BE" sz="2000" dirty="0">
                          <a:ln w="19050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Privées</a:t>
                      </a: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B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BE" sz="2000" dirty="0">
                          <a:ln w="19050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192.168.0.0</a:t>
                      </a: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B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BE" sz="2000" dirty="0">
                          <a:ln w="19050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/16</a:t>
                      </a: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B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752184"/>
                  </a:ext>
                </a:extLst>
              </a:tr>
              <a:tr h="630266">
                <a:tc>
                  <a:txBody>
                    <a:bodyPr/>
                    <a:lstStyle/>
                    <a:p>
                      <a:pPr algn="l" fontAlgn="t"/>
                      <a:r>
                        <a:rPr lang="fr-BE" sz="2000" dirty="0">
                          <a:ln w="19050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Bouclage</a:t>
                      </a: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B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BE" sz="2000" dirty="0">
                          <a:ln w="19050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127.0.0.0</a:t>
                      </a: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B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BE" sz="2000" dirty="0">
                          <a:ln w="19050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/8</a:t>
                      </a: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B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587351"/>
                  </a:ext>
                </a:extLst>
              </a:tr>
              <a:tr h="630266">
                <a:tc>
                  <a:txBody>
                    <a:bodyPr/>
                    <a:lstStyle/>
                    <a:p>
                      <a:pPr algn="l" fontAlgn="t"/>
                      <a:r>
                        <a:rPr lang="fr-BE" sz="2000" dirty="0">
                          <a:ln w="19050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Liaison locale</a:t>
                      </a: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B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BE" sz="2000" dirty="0">
                          <a:ln w="19050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169.254.0.0</a:t>
                      </a: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B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BE" sz="2000" dirty="0">
                          <a:ln w="19050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/16</a:t>
                      </a: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B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667014"/>
                  </a:ext>
                </a:extLst>
              </a:tr>
              <a:tr h="630266">
                <a:tc>
                  <a:txBody>
                    <a:bodyPr/>
                    <a:lstStyle/>
                    <a:p>
                      <a:pPr algn="l" fontAlgn="t"/>
                      <a:r>
                        <a:rPr lang="fr-BE" sz="2000" dirty="0">
                          <a:ln w="19050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Multicast</a:t>
                      </a: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B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BE" sz="2000" dirty="0">
                          <a:ln w="19050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224.0.0.0</a:t>
                      </a: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B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BE" sz="2000" dirty="0">
                          <a:ln w="19050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/4</a:t>
                      </a: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3B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414257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D62D4230-41BD-9F05-01B7-B1A182E9A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233" y="205596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7399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2417972-93F5-550E-37EC-1014F7DC90D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99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5EE8835-7018-F4BE-C60F-3D66231AE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868" y="365125"/>
            <a:ext cx="8619931" cy="1325563"/>
          </a:xfrm>
        </p:spPr>
        <p:txBody>
          <a:bodyPr>
            <a:normAutofit/>
          </a:bodyPr>
          <a:lstStyle/>
          <a:p>
            <a:r>
              <a:rPr lang="fr-BE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Transmission</a:t>
            </a:r>
            <a:endParaRPr lang="fr-BE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8C7FC15E-BB42-C434-1B3F-14D5811CF833}"/>
              </a:ext>
            </a:extLst>
          </p:cNvPr>
          <p:cNvSpPr txBox="1">
            <a:spLocks/>
          </p:cNvSpPr>
          <p:nvPr/>
        </p:nvSpPr>
        <p:spPr>
          <a:xfrm>
            <a:off x="1033549" y="1119452"/>
            <a:ext cx="10058400" cy="35747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BE" sz="5400" dirty="0">
              <a:ln w="28575">
                <a:solidFill>
                  <a:schemeClr val="tx1"/>
                </a:solidFill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Rectangle : avec coins rognés en diagonale 2">
            <a:extLst>
              <a:ext uri="{FF2B5EF4-FFF2-40B4-BE49-F238E27FC236}">
                <a16:creationId xmlns:a16="http://schemas.microsoft.com/office/drawing/2014/main" id="{69C488CA-EEBA-F084-5143-AF23AFFFCD1D}"/>
              </a:ext>
            </a:extLst>
          </p:cNvPr>
          <p:cNvSpPr/>
          <p:nvPr/>
        </p:nvSpPr>
        <p:spPr>
          <a:xfrm>
            <a:off x="1168739" y="2199328"/>
            <a:ext cx="9777663" cy="3834110"/>
          </a:xfrm>
          <a:prstGeom prst="snip2Diag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9" name="Graphique 8" descr="Routeur sans fil avec un remplissage uni">
            <a:extLst>
              <a:ext uri="{FF2B5EF4-FFF2-40B4-BE49-F238E27FC236}">
                <a16:creationId xmlns:a16="http://schemas.microsoft.com/office/drawing/2014/main" id="{F1B13CD4-F673-BE0B-244A-57EA21D7E8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70717" y="2781208"/>
            <a:ext cx="2173705" cy="2173705"/>
          </a:xfrm>
          <a:prstGeom prst="rect">
            <a:avLst/>
          </a:prstGeom>
        </p:spPr>
      </p:pic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46AE3CF-63FE-C2B8-F704-5E06DF9E60F1}"/>
              </a:ext>
            </a:extLst>
          </p:cNvPr>
          <p:cNvCxnSpPr>
            <a:cxnSpLocks/>
            <a:stCxn id="3" idx="3"/>
            <a:endCxn id="3" idx="1"/>
          </p:cNvCxnSpPr>
          <p:nvPr/>
        </p:nvCxnSpPr>
        <p:spPr>
          <a:xfrm>
            <a:off x="6057571" y="2199328"/>
            <a:ext cx="0" cy="38341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Graphique 6" descr="Nuage contour">
            <a:extLst>
              <a:ext uri="{FF2B5EF4-FFF2-40B4-BE49-F238E27FC236}">
                <a16:creationId xmlns:a16="http://schemas.microsoft.com/office/drawing/2014/main" id="{7B0AF1B5-0EB5-00FD-6A3A-E3E096020F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34268" y="3023860"/>
            <a:ext cx="2093254" cy="2093254"/>
          </a:xfrm>
          <a:prstGeom prst="rect">
            <a:avLst/>
          </a:prstGeom>
        </p:spPr>
      </p:pic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B7CEB861-6650-1D49-A42B-094369ABF8EB}"/>
              </a:ext>
            </a:extLst>
          </p:cNvPr>
          <p:cNvCxnSpPr>
            <a:cxnSpLocks/>
          </p:cNvCxnSpPr>
          <p:nvPr/>
        </p:nvCxnSpPr>
        <p:spPr>
          <a:xfrm>
            <a:off x="6840505" y="4397158"/>
            <a:ext cx="100116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itre 1">
            <a:extLst>
              <a:ext uri="{FF2B5EF4-FFF2-40B4-BE49-F238E27FC236}">
                <a16:creationId xmlns:a16="http://schemas.microsoft.com/office/drawing/2014/main" id="{6E1F01FF-1581-266A-092E-88F397CBF641}"/>
              </a:ext>
            </a:extLst>
          </p:cNvPr>
          <p:cNvSpPr txBox="1">
            <a:spLocks/>
          </p:cNvSpPr>
          <p:nvPr/>
        </p:nvSpPr>
        <p:spPr>
          <a:xfrm>
            <a:off x="7556860" y="4629036"/>
            <a:ext cx="2448070" cy="816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BE" sz="32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internet</a:t>
            </a:r>
            <a:endParaRPr lang="fr-BE" sz="4000" dirty="0">
              <a:ln w="28575">
                <a:solidFill>
                  <a:schemeClr val="tx1"/>
                </a:solidFill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A2ADA516-7FB9-E532-B742-849FB1BB78D0}"/>
              </a:ext>
            </a:extLst>
          </p:cNvPr>
          <p:cNvSpPr txBox="1">
            <a:spLocks/>
          </p:cNvSpPr>
          <p:nvPr/>
        </p:nvSpPr>
        <p:spPr>
          <a:xfrm>
            <a:off x="4462647" y="4596255"/>
            <a:ext cx="1652337" cy="816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192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168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endParaRPr lang="fr-BE" sz="1800" dirty="0">
              <a:ln w="28575">
                <a:solidFill>
                  <a:schemeClr val="tx1"/>
                </a:solidFill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" name="Titre 1">
            <a:extLst>
              <a:ext uri="{FF2B5EF4-FFF2-40B4-BE49-F238E27FC236}">
                <a16:creationId xmlns:a16="http://schemas.microsoft.com/office/drawing/2014/main" id="{22AA63CF-8F5C-2750-8107-C8BD53C65AED}"/>
              </a:ext>
            </a:extLst>
          </p:cNvPr>
          <p:cNvSpPr txBox="1">
            <a:spLocks/>
          </p:cNvSpPr>
          <p:nvPr/>
        </p:nvSpPr>
        <p:spPr>
          <a:xfrm>
            <a:off x="1213229" y="2983687"/>
            <a:ext cx="3032946" cy="816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192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168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100</a:t>
            </a:r>
            <a:endParaRPr lang="fr-BE" sz="2000" dirty="0">
              <a:ln w="28575">
                <a:solidFill>
                  <a:schemeClr val="tx1"/>
                </a:solidFill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3" name="Titre 1">
            <a:extLst>
              <a:ext uri="{FF2B5EF4-FFF2-40B4-BE49-F238E27FC236}">
                <a16:creationId xmlns:a16="http://schemas.microsoft.com/office/drawing/2014/main" id="{4C6108CF-6328-E52D-0850-126B1A68EC0F}"/>
              </a:ext>
            </a:extLst>
          </p:cNvPr>
          <p:cNvSpPr txBox="1">
            <a:spLocks/>
          </p:cNvSpPr>
          <p:nvPr/>
        </p:nvSpPr>
        <p:spPr>
          <a:xfrm>
            <a:off x="6069874" y="4591469"/>
            <a:ext cx="1633988" cy="816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BE" sz="2000" dirty="0" err="1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x</a:t>
            </a:r>
            <a:r>
              <a:rPr lang="fr-BE" sz="2000" dirty="0" err="1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000" dirty="0" err="1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x</a:t>
            </a:r>
            <a:r>
              <a:rPr lang="fr-BE" sz="2000" dirty="0" err="1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000" dirty="0" err="1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x</a:t>
            </a:r>
            <a:r>
              <a:rPr lang="fr-BE" sz="2000" dirty="0" err="1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000" dirty="0" err="1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x</a:t>
            </a:r>
            <a:endParaRPr lang="fr-BE" sz="2000" dirty="0">
              <a:ln w="28575">
                <a:solidFill>
                  <a:schemeClr val="tx1"/>
                </a:solidFill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6" name="Graphique 5" descr="Ordinateur portable avec un remplissage uni">
            <a:extLst>
              <a:ext uri="{FF2B5EF4-FFF2-40B4-BE49-F238E27FC236}">
                <a16:creationId xmlns:a16="http://schemas.microsoft.com/office/drawing/2014/main" id="{9571AD9B-AAC5-B618-C1FC-A6E4E4CD51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28547" y="2337605"/>
            <a:ext cx="1010642" cy="1010642"/>
          </a:xfrm>
          <a:prstGeom prst="rect">
            <a:avLst/>
          </a:prstGeom>
        </p:spPr>
      </p:pic>
      <p:pic>
        <p:nvPicPr>
          <p:cNvPr id="8" name="Graphique 7" descr="Ordinateur portable avec un remplissage uni">
            <a:extLst>
              <a:ext uri="{FF2B5EF4-FFF2-40B4-BE49-F238E27FC236}">
                <a16:creationId xmlns:a16="http://schemas.microsoft.com/office/drawing/2014/main" id="{A6A824C1-2E05-08B9-B70E-6AAEF55F58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37882" y="3462052"/>
            <a:ext cx="1010642" cy="1010642"/>
          </a:xfrm>
          <a:prstGeom prst="rect">
            <a:avLst/>
          </a:prstGeom>
        </p:spPr>
      </p:pic>
      <p:pic>
        <p:nvPicPr>
          <p:cNvPr id="12" name="Graphique 11" descr="Ordinateur portable avec un remplissage uni">
            <a:extLst>
              <a:ext uri="{FF2B5EF4-FFF2-40B4-BE49-F238E27FC236}">
                <a16:creationId xmlns:a16="http://schemas.microsoft.com/office/drawing/2014/main" id="{E808CE06-42E5-6813-AAF2-5DE063B9D0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48659" y="4586499"/>
            <a:ext cx="1010642" cy="1010642"/>
          </a:xfrm>
          <a:prstGeom prst="rect">
            <a:avLst/>
          </a:prstGeom>
        </p:spPr>
      </p:pic>
      <p:sp>
        <p:nvSpPr>
          <p:cNvPr id="13" name="Titre 1">
            <a:extLst>
              <a:ext uri="{FF2B5EF4-FFF2-40B4-BE49-F238E27FC236}">
                <a16:creationId xmlns:a16="http://schemas.microsoft.com/office/drawing/2014/main" id="{A96D20D9-1FF5-7644-D9DE-0C7AA3B65056}"/>
              </a:ext>
            </a:extLst>
          </p:cNvPr>
          <p:cNvSpPr txBox="1">
            <a:spLocks/>
          </p:cNvSpPr>
          <p:nvPr/>
        </p:nvSpPr>
        <p:spPr>
          <a:xfrm>
            <a:off x="1181049" y="4096363"/>
            <a:ext cx="3032946" cy="816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192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168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101</a:t>
            </a:r>
            <a:endParaRPr lang="fr-BE" sz="2000" dirty="0">
              <a:ln w="28575">
                <a:solidFill>
                  <a:schemeClr val="tx1"/>
                </a:solidFill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3A3A45C2-C48C-1852-BBEF-D99F5565A65F}"/>
              </a:ext>
            </a:extLst>
          </p:cNvPr>
          <p:cNvSpPr txBox="1">
            <a:spLocks/>
          </p:cNvSpPr>
          <p:nvPr/>
        </p:nvSpPr>
        <p:spPr>
          <a:xfrm>
            <a:off x="1226730" y="5235360"/>
            <a:ext cx="3032946" cy="816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192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168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102</a:t>
            </a:r>
            <a:endParaRPr lang="fr-BE" sz="2000" dirty="0">
              <a:ln w="28575">
                <a:solidFill>
                  <a:schemeClr val="tx1"/>
                </a:solidFill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cxnSp>
        <p:nvCxnSpPr>
          <p:cNvPr id="15" name="Connecteur : en angle 14">
            <a:extLst>
              <a:ext uri="{FF2B5EF4-FFF2-40B4-BE49-F238E27FC236}">
                <a16:creationId xmlns:a16="http://schemas.microsoft.com/office/drawing/2014/main" id="{C61CB6B4-4F86-473D-1780-32A4ECA96C64}"/>
              </a:ext>
            </a:extLst>
          </p:cNvPr>
          <p:cNvCxnSpPr>
            <a:cxnSpLocks/>
          </p:cNvCxnSpPr>
          <p:nvPr/>
        </p:nvCxnSpPr>
        <p:spPr>
          <a:xfrm>
            <a:off x="3075709" y="2781208"/>
            <a:ext cx="2198255" cy="1615950"/>
          </a:xfrm>
          <a:prstGeom prst="bentConnector3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 : en angle 18">
            <a:extLst>
              <a:ext uri="{FF2B5EF4-FFF2-40B4-BE49-F238E27FC236}">
                <a16:creationId xmlns:a16="http://schemas.microsoft.com/office/drawing/2014/main" id="{02D65BC4-8C76-31CB-6183-EAEF04AF75F5}"/>
              </a:ext>
            </a:extLst>
          </p:cNvPr>
          <p:cNvCxnSpPr>
            <a:cxnSpLocks/>
          </p:cNvCxnSpPr>
          <p:nvPr/>
        </p:nvCxnSpPr>
        <p:spPr>
          <a:xfrm>
            <a:off x="3109485" y="3941558"/>
            <a:ext cx="2161343" cy="455600"/>
          </a:xfrm>
          <a:prstGeom prst="bentConnector3">
            <a:avLst>
              <a:gd name="adj1" fmla="val 49145"/>
            </a:avLst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eur : en angle 25">
            <a:extLst>
              <a:ext uri="{FF2B5EF4-FFF2-40B4-BE49-F238E27FC236}">
                <a16:creationId xmlns:a16="http://schemas.microsoft.com/office/drawing/2014/main" id="{C1A2C7DC-7620-2570-8360-CDA60CC165A8}"/>
              </a:ext>
            </a:extLst>
          </p:cNvPr>
          <p:cNvCxnSpPr>
            <a:cxnSpLocks/>
          </p:cNvCxnSpPr>
          <p:nvPr/>
        </p:nvCxnSpPr>
        <p:spPr>
          <a:xfrm flipV="1">
            <a:off x="3131218" y="4383972"/>
            <a:ext cx="2148897" cy="672336"/>
          </a:xfrm>
          <a:prstGeom prst="bentConnector3">
            <a:avLst>
              <a:gd name="adj1" fmla="val 48711"/>
            </a:avLst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Graphique 28" descr="Enveloppe avec un remplissage uni">
            <a:extLst>
              <a:ext uri="{FF2B5EF4-FFF2-40B4-BE49-F238E27FC236}">
                <a16:creationId xmlns:a16="http://schemas.microsoft.com/office/drawing/2014/main" id="{2935512E-B46E-A5A7-95A9-2945CC34D9A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341693" y="2395807"/>
            <a:ext cx="776017" cy="776017"/>
          </a:xfrm>
          <a:prstGeom prst="rect">
            <a:avLst/>
          </a:prstGeom>
        </p:spPr>
      </p:pic>
      <p:sp>
        <p:nvSpPr>
          <p:cNvPr id="31" name="Bulle narrative : rectangle 30">
            <a:extLst>
              <a:ext uri="{FF2B5EF4-FFF2-40B4-BE49-F238E27FC236}">
                <a16:creationId xmlns:a16="http://schemas.microsoft.com/office/drawing/2014/main" id="{803EAB1B-76BA-5C7B-F093-41FBAF81D8F0}"/>
              </a:ext>
            </a:extLst>
          </p:cNvPr>
          <p:cNvSpPr/>
          <p:nvPr/>
        </p:nvSpPr>
        <p:spPr>
          <a:xfrm>
            <a:off x="4351945" y="1343680"/>
            <a:ext cx="3526077" cy="757116"/>
          </a:xfrm>
          <a:prstGeom prst="wedgeRectCallout">
            <a:avLst>
              <a:gd name="adj1" fmla="val -18056"/>
              <a:gd name="adj2" fmla="val 47861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ln w="19050">
                  <a:solidFill>
                    <a:schemeClr val="tx1"/>
                  </a:solidFill>
                </a:ln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Source: 192.168.1.100</a:t>
            </a:r>
          </a:p>
          <a:p>
            <a:pPr algn="ctr"/>
            <a:r>
              <a:rPr lang="fr-BE" dirty="0">
                <a:ln w="19050">
                  <a:solidFill>
                    <a:schemeClr val="tx1"/>
                  </a:solidFill>
                </a:ln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Destination: 192.168.1.102</a:t>
            </a:r>
          </a:p>
        </p:txBody>
      </p:sp>
      <p:pic>
        <p:nvPicPr>
          <p:cNvPr id="32" name="Graphique 31" descr="Enveloppe avec un remplissage uni">
            <a:extLst>
              <a:ext uri="{FF2B5EF4-FFF2-40B4-BE49-F238E27FC236}">
                <a16:creationId xmlns:a16="http://schemas.microsoft.com/office/drawing/2014/main" id="{92EDD142-DBEF-7F45-FF59-B0BDCA1F5F7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364478" y="4645001"/>
            <a:ext cx="776017" cy="776017"/>
          </a:xfrm>
          <a:prstGeom prst="rect">
            <a:avLst/>
          </a:prstGeom>
        </p:spPr>
      </p:pic>
      <p:sp>
        <p:nvSpPr>
          <p:cNvPr id="33" name="Bulle narrative : rectangle 32">
            <a:extLst>
              <a:ext uri="{FF2B5EF4-FFF2-40B4-BE49-F238E27FC236}">
                <a16:creationId xmlns:a16="http://schemas.microsoft.com/office/drawing/2014/main" id="{B7F615A6-241C-C7C5-94F0-2C0E8D75CB0F}"/>
              </a:ext>
            </a:extLst>
          </p:cNvPr>
          <p:cNvSpPr/>
          <p:nvPr/>
        </p:nvSpPr>
        <p:spPr>
          <a:xfrm>
            <a:off x="4351945" y="1338894"/>
            <a:ext cx="3526077" cy="757116"/>
          </a:xfrm>
          <a:prstGeom prst="wedgeRectCallout">
            <a:avLst>
              <a:gd name="adj1" fmla="val -18056"/>
              <a:gd name="adj2" fmla="val 47861"/>
            </a:avLst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ln w="19050">
                  <a:solidFill>
                    <a:schemeClr val="tx1"/>
                  </a:solidFill>
                </a:ln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Source: 192.168.1.102</a:t>
            </a:r>
          </a:p>
          <a:p>
            <a:pPr algn="ctr"/>
            <a:r>
              <a:rPr lang="fr-BE" dirty="0">
                <a:ln w="19050">
                  <a:solidFill>
                    <a:schemeClr val="tx1"/>
                  </a:solidFill>
                </a:ln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Destination: 192.168.1.100</a:t>
            </a:r>
          </a:p>
        </p:txBody>
      </p:sp>
    </p:spTree>
    <p:extLst>
      <p:ext uri="{BB962C8B-B14F-4D97-AF65-F5344CB8AC3E}">
        <p14:creationId xmlns:p14="http://schemas.microsoft.com/office/powerpoint/2010/main" val="1892932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0.00231 L 0.11927 0.00231 L 0.11849 0.23518 L 0.22916 0.23379 " pathEditMode="relative" ptsTypes="AAAA">
                                      <p:cBhvr>
                                        <p:cTn id="1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838 0.23518 L 0.11849 0.23402 L 0.11849 0.33078 L 0.00416 0.33217 " pathEditMode="relative" ptsTypes="AAAA">
                                      <p:cBhvr>
                                        <p:cTn id="1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34 0.00555 L 0.11745 0.00416 L 0.11745 -0.09283 L 0.22435 -0.09028 " pathEditMode="relative" ptsTypes="AAAA">
                                      <p:cBhvr>
                                        <p:cTn id="3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357 -0.09283 L 0.11667 -0.09422 C 0.11641 -0.17199 0.11615 -0.24954 0.11589 -0.32732 L -0.00065 -0.32848 " pathEditMode="relative" ptsTypes="AAAA">
                                      <p:cBhvr>
                                        <p:cTn id="4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2417972-93F5-550E-37EC-1014F7DC90D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99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5EE8835-7018-F4BE-C60F-3D66231AE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868" y="365125"/>
            <a:ext cx="8619931" cy="1325563"/>
          </a:xfrm>
        </p:spPr>
        <p:txBody>
          <a:bodyPr>
            <a:normAutofit/>
          </a:bodyPr>
          <a:lstStyle/>
          <a:p>
            <a:r>
              <a:rPr lang="fr-BE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Problèmes</a:t>
            </a:r>
            <a:endParaRPr lang="fr-BE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8C7FC15E-BB42-C434-1B3F-14D5811CF833}"/>
              </a:ext>
            </a:extLst>
          </p:cNvPr>
          <p:cNvSpPr txBox="1">
            <a:spLocks/>
          </p:cNvSpPr>
          <p:nvPr/>
        </p:nvSpPr>
        <p:spPr>
          <a:xfrm>
            <a:off x="1033549" y="1119452"/>
            <a:ext cx="10058400" cy="35747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BE" sz="5400" dirty="0">
              <a:ln w="28575">
                <a:solidFill>
                  <a:schemeClr val="tx1"/>
                </a:solidFill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62D4230-41BD-9F05-01B7-B1A182E9A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233" y="205596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56A8B737-EA0A-9C1B-82F2-00CBB69F9C9A}"/>
              </a:ext>
            </a:extLst>
          </p:cNvPr>
          <p:cNvSpPr txBox="1">
            <a:spLocks/>
          </p:cNvSpPr>
          <p:nvPr/>
        </p:nvSpPr>
        <p:spPr>
          <a:xfrm>
            <a:off x="2355626" y="2090826"/>
            <a:ext cx="7480745" cy="816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BE" sz="3600" dirty="0" err="1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Ip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: 2</a:t>
            </a:r>
            <a:r>
              <a:rPr lang="fr-BE" sz="3600" baseline="30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32 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adresses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4AE41835-F0EE-1CB0-075E-359AF2EB59E2}"/>
              </a:ext>
            </a:extLst>
          </p:cNvPr>
          <p:cNvSpPr txBox="1">
            <a:spLocks/>
          </p:cNvSpPr>
          <p:nvPr/>
        </p:nvSpPr>
        <p:spPr>
          <a:xfrm>
            <a:off x="2355626" y="2906841"/>
            <a:ext cx="7480745" cy="816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4.294.967.296 adresses</a:t>
            </a:r>
          </a:p>
        </p:txBody>
      </p:sp>
    </p:spTree>
    <p:extLst>
      <p:ext uri="{BB962C8B-B14F-4D97-AF65-F5344CB8AC3E}">
        <p14:creationId xmlns:p14="http://schemas.microsoft.com/office/powerpoint/2010/main" val="2991538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2417972-93F5-550E-37EC-1014F7DC90D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99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5EE8835-7018-F4BE-C60F-3D66231AE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868" y="365125"/>
            <a:ext cx="8619931" cy="1325563"/>
          </a:xfrm>
        </p:spPr>
        <p:txBody>
          <a:bodyPr>
            <a:normAutofit/>
          </a:bodyPr>
          <a:lstStyle/>
          <a:p>
            <a:r>
              <a:rPr lang="fr-BE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Solution (NAT)</a:t>
            </a:r>
            <a:endParaRPr lang="fr-BE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8C7FC15E-BB42-C434-1B3F-14D5811CF833}"/>
              </a:ext>
            </a:extLst>
          </p:cNvPr>
          <p:cNvSpPr txBox="1">
            <a:spLocks/>
          </p:cNvSpPr>
          <p:nvPr/>
        </p:nvSpPr>
        <p:spPr>
          <a:xfrm>
            <a:off x="1033549" y="1119452"/>
            <a:ext cx="10058400" cy="35747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BE" sz="5400" dirty="0">
              <a:ln w="28575">
                <a:solidFill>
                  <a:schemeClr val="tx1"/>
                </a:solidFill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Rectangle : avec coins rognés en diagonale 2">
            <a:extLst>
              <a:ext uri="{FF2B5EF4-FFF2-40B4-BE49-F238E27FC236}">
                <a16:creationId xmlns:a16="http://schemas.microsoft.com/office/drawing/2014/main" id="{69C488CA-EEBA-F084-5143-AF23AFFFCD1D}"/>
              </a:ext>
            </a:extLst>
          </p:cNvPr>
          <p:cNvSpPr/>
          <p:nvPr/>
        </p:nvSpPr>
        <p:spPr>
          <a:xfrm>
            <a:off x="1168739" y="2199328"/>
            <a:ext cx="9777663" cy="3834110"/>
          </a:xfrm>
          <a:prstGeom prst="snip2Diag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9" name="Graphique 8" descr="Routeur sans fil avec un remplissage uni">
            <a:extLst>
              <a:ext uri="{FF2B5EF4-FFF2-40B4-BE49-F238E27FC236}">
                <a16:creationId xmlns:a16="http://schemas.microsoft.com/office/drawing/2014/main" id="{F1B13CD4-F673-BE0B-244A-57EA21D7E8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70717" y="2781208"/>
            <a:ext cx="2173705" cy="2173705"/>
          </a:xfrm>
          <a:prstGeom prst="rect">
            <a:avLst/>
          </a:prstGeom>
        </p:spPr>
      </p:pic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46AE3CF-63FE-C2B8-F704-5E06DF9E60F1}"/>
              </a:ext>
            </a:extLst>
          </p:cNvPr>
          <p:cNvCxnSpPr>
            <a:cxnSpLocks/>
            <a:stCxn id="3" idx="3"/>
            <a:endCxn id="3" idx="1"/>
          </p:cNvCxnSpPr>
          <p:nvPr/>
        </p:nvCxnSpPr>
        <p:spPr>
          <a:xfrm>
            <a:off x="6057571" y="2199328"/>
            <a:ext cx="0" cy="38341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Graphique 6" descr="Nuage contour">
            <a:extLst>
              <a:ext uri="{FF2B5EF4-FFF2-40B4-BE49-F238E27FC236}">
                <a16:creationId xmlns:a16="http://schemas.microsoft.com/office/drawing/2014/main" id="{7B0AF1B5-0EB5-00FD-6A3A-E3E096020F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34268" y="3023860"/>
            <a:ext cx="2093254" cy="2093254"/>
          </a:xfrm>
          <a:prstGeom prst="rect">
            <a:avLst/>
          </a:prstGeom>
        </p:spPr>
      </p:pic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B7CEB861-6650-1D49-A42B-094369ABF8EB}"/>
              </a:ext>
            </a:extLst>
          </p:cNvPr>
          <p:cNvCxnSpPr>
            <a:cxnSpLocks/>
          </p:cNvCxnSpPr>
          <p:nvPr/>
        </p:nvCxnSpPr>
        <p:spPr>
          <a:xfrm>
            <a:off x="6840505" y="4397158"/>
            <a:ext cx="100116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itre 1">
            <a:extLst>
              <a:ext uri="{FF2B5EF4-FFF2-40B4-BE49-F238E27FC236}">
                <a16:creationId xmlns:a16="http://schemas.microsoft.com/office/drawing/2014/main" id="{6E1F01FF-1581-266A-092E-88F397CBF641}"/>
              </a:ext>
            </a:extLst>
          </p:cNvPr>
          <p:cNvSpPr txBox="1">
            <a:spLocks/>
          </p:cNvSpPr>
          <p:nvPr/>
        </p:nvSpPr>
        <p:spPr>
          <a:xfrm>
            <a:off x="7556860" y="4629036"/>
            <a:ext cx="2448070" cy="816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BE" sz="32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internet</a:t>
            </a:r>
            <a:endParaRPr lang="fr-BE" sz="4000" dirty="0">
              <a:ln w="28575">
                <a:solidFill>
                  <a:schemeClr val="tx1"/>
                </a:solidFill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A2ADA516-7FB9-E532-B742-849FB1BB78D0}"/>
              </a:ext>
            </a:extLst>
          </p:cNvPr>
          <p:cNvSpPr txBox="1">
            <a:spLocks/>
          </p:cNvSpPr>
          <p:nvPr/>
        </p:nvSpPr>
        <p:spPr>
          <a:xfrm>
            <a:off x="4462647" y="4596255"/>
            <a:ext cx="1652337" cy="816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192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168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endParaRPr lang="fr-BE" sz="1800" dirty="0">
              <a:ln w="28575">
                <a:solidFill>
                  <a:schemeClr val="tx1"/>
                </a:solidFill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" name="Titre 1">
            <a:extLst>
              <a:ext uri="{FF2B5EF4-FFF2-40B4-BE49-F238E27FC236}">
                <a16:creationId xmlns:a16="http://schemas.microsoft.com/office/drawing/2014/main" id="{22AA63CF-8F5C-2750-8107-C8BD53C65AED}"/>
              </a:ext>
            </a:extLst>
          </p:cNvPr>
          <p:cNvSpPr txBox="1">
            <a:spLocks/>
          </p:cNvSpPr>
          <p:nvPr/>
        </p:nvSpPr>
        <p:spPr>
          <a:xfrm>
            <a:off x="1213229" y="2983687"/>
            <a:ext cx="3032946" cy="816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192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168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100</a:t>
            </a:r>
            <a:endParaRPr lang="fr-BE" sz="2000" dirty="0">
              <a:ln w="28575">
                <a:solidFill>
                  <a:schemeClr val="tx1"/>
                </a:solidFill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3" name="Titre 1">
            <a:extLst>
              <a:ext uri="{FF2B5EF4-FFF2-40B4-BE49-F238E27FC236}">
                <a16:creationId xmlns:a16="http://schemas.microsoft.com/office/drawing/2014/main" id="{4C6108CF-6328-E52D-0850-126B1A68EC0F}"/>
              </a:ext>
            </a:extLst>
          </p:cNvPr>
          <p:cNvSpPr txBox="1">
            <a:spLocks/>
          </p:cNvSpPr>
          <p:nvPr/>
        </p:nvSpPr>
        <p:spPr>
          <a:xfrm>
            <a:off x="6060459" y="4601549"/>
            <a:ext cx="1633988" cy="816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200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10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10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endParaRPr lang="fr-BE" sz="2000" dirty="0">
              <a:ln w="28575">
                <a:solidFill>
                  <a:schemeClr val="tx1"/>
                </a:solidFill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6" name="Graphique 5" descr="Ordinateur portable avec un remplissage uni">
            <a:extLst>
              <a:ext uri="{FF2B5EF4-FFF2-40B4-BE49-F238E27FC236}">
                <a16:creationId xmlns:a16="http://schemas.microsoft.com/office/drawing/2014/main" id="{9571AD9B-AAC5-B618-C1FC-A6E4E4CD51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28547" y="2337605"/>
            <a:ext cx="1010642" cy="1010642"/>
          </a:xfrm>
          <a:prstGeom prst="rect">
            <a:avLst/>
          </a:prstGeom>
        </p:spPr>
      </p:pic>
      <p:pic>
        <p:nvPicPr>
          <p:cNvPr id="8" name="Graphique 7" descr="Ordinateur portable avec un remplissage uni">
            <a:extLst>
              <a:ext uri="{FF2B5EF4-FFF2-40B4-BE49-F238E27FC236}">
                <a16:creationId xmlns:a16="http://schemas.microsoft.com/office/drawing/2014/main" id="{A6A824C1-2E05-08B9-B70E-6AAEF55F58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37882" y="3462052"/>
            <a:ext cx="1010642" cy="1010642"/>
          </a:xfrm>
          <a:prstGeom prst="rect">
            <a:avLst/>
          </a:prstGeom>
        </p:spPr>
      </p:pic>
      <p:pic>
        <p:nvPicPr>
          <p:cNvPr id="12" name="Graphique 11" descr="Ordinateur portable avec un remplissage uni">
            <a:extLst>
              <a:ext uri="{FF2B5EF4-FFF2-40B4-BE49-F238E27FC236}">
                <a16:creationId xmlns:a16="http://schemas.microsoft.com/office/drawing/2014/main" id="{E808CE06-42E5-6813-AAF2-5DE063B9D0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48659" y="4586499"/>
            <a:ext cx="1010642" cy="1010642"/>
          </a:xfrm>
          <a:prstGeom prst="rect">
            <a:avLst/>
          </a:prstGeom>
        </p:spPr>
      </p:pic>
      <p:sp>
        <p:nvSpPr>
          <p:cNvPr id="13" name="Titre 1">
            <a:extLst>
              <a:ext uri="{FF2B5EF4-FFF2-40B4-BE49-F238E27FC236}">
                <a16:creationId xmlns:a16="http://schemas.microsoft.com/office/drawing/2014/main" id="{A96D20D9-1FF5-7644-D9DE-0C7AA3B65056}"/>
              </a:ext>
            </a:extLst>
          </p:cNvPr>
          <p:cNvSpPr txBox="1">
            <a:spLocks/>
          </p:cNvSpPr>
          <p:nvPr/>
        </p:nvSpPr>
        <p:spPr>
          <a:xfrm>
            <a:off x="1181049" y="4096363"/>
            <a:ext cx="3032946" cy="816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192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168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101</a:t>
            </a:r>
            <a:endParaRPr lang="fr-BE" sz="2000" dirty="0">
              <a:ln w="28575">
                <a:solidFill>
                  <a:schemeClr val="tx1"/>
                </a:solidFill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3A3A45C2-C48C-1852-BBEF-D99F5565A65F}"/>
              </a:ext>
            </a:extLst>
          </p:cNvPr>
          <p:cNvSpPr txBox="1">
            <a:spLocks/>
          </p:cNvSpPr>
          <p:nvPr/>
        </p:nvSpPr>
        <p:spPr>
          <a:xfrm>
            <a:off x="1226730" y="5235360"/>
            <a:ext cx="3032946" cy="816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192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168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102</a:t>
            </a:r>
            <a:endParaRPr lang="fr-BE" sz="2000" dirty="0">
              <a:ln w="28575">
                <a:solidFill>
                  <a:schemeClr val="tx1"/>
                </a:solidFill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cxnSp>
        <p:nvCxnSpPr>
          <p:cNvPr id="15" name="Connecteur : en angle 14">
            <a:extLst>
              <a:ext uri="{FF2B5EF4-FFF2-40B4-BE49-F238E27FC236}">
                <a16:creationId xmlns:a16="http://schemas.microsoft.com/office/drawing/2014/main" id="{C61CB6B4-4F86-473D-1780-32A4ECA96C64}"/>
              </a:ext>
            </a:extLst>
          </p:cNvPr>
          <p:cNvCxnSpPr>
            <a:cxnSpLocks/>
          </p:cNvCxnSpPr>
          <p:nvPr/>
        </p:nvCxnSpPr>
        <p:spPr>
          <a:xfrm>
            <a:off x="3075709" y="2781208"/>
            <a:ext cx="2198255" cy="1615950"/>
          </a:xfrm>
          <a:prstGeom prst="bentConnector3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 : en angle 18">
            <a:extLst>
              <a:ext uri="{FF2B5EF4-FFF2-40B4-BE49-F238E27FC236}">
                <a16:creationId xmlns:a16="http://schemas.microsoft.com/office/drawing/2014/main" id="{02D65BC4-8C76-31CB-6183-EAEF04AF75F5}"/>
              </a:ext>
            </a:extLst>
          </p:cNvPr>
          <p:cNvCxnSpPr>
            <a:cxnSpLocks/>
          </p:cNvCxnSpPr>
          <p:nvPr/>
        </p:nvCxnSpPr>
        <p:spPr>
          <a:xfrm>
            <a:off x="3109485" y="3941558"/>
            <a:ext cx="2161343" cy="455600"/>
          </a:xfrm>
          <a:prstGeom prst="bentConnector3">
            <a:avLst>
              <a:gd name="adj1" fmla="val 49145"/>
            </a:avLst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eur : en angle 25">
            <a:extLst>
              <a:ext uri="{FF2B5EF4-FFF2-40B4-BE49-F238E27FC236}">
                <a16:creationId xmlns:a16="http://schemas.microsoft.com/office/drawing/2014/main" id="{C1A2C7DC-7620-2570-8360-CDA60CC165A8}"/>
              </a:ext>
            </a:extLst>
          </p:cNvPr>
          <p:cNvCxnSpPr>
            <a:cxnSpLocks/>
          </p:cNvCxnSpPr>
          <p:nvPr/>
        </p:nvCxnSpPr>
        <p:spPr>
          <a:xfrm flipV="1">
            <a:off x="3131218" y="4383972"/>
            <a:ext cx="2148897" cy="672336"/>
          </a:xfrm>
          <a:prstGeom prst="bentConnector3">
            <a:avLst>
              <a:gd name="adj1" fmla="val 48711"/>
            </a:avLst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Bulle narrative : rectangle 30">
            <a:extLst>
              <a:ext uri="{FF2B5EF4-FFF2-40B4-BE49-F238E27FC236}">
                <a16:creationId xmlns:a16="http://schemas.microsoft.com/office/drawing/2014/main" id="{803EAB1B-76BA-5C7B-F093-41FBAF81D8F0}"/>
              </a:ext>
            </a:extLst>
          </p:cNvPr>
          <p:cNvSpPr/>
          <p:nvPr/>
        </p:nvSpPr>
        <p:spPr>
          <a:xfrm>
            <a:off x="4351945" y="1343680"/>
            <a:ext cx="3526077" cy="757116"/>
          </a:xfrm>
          <a:prstGeom prst="wedgeRectCallout">
            <a:avLst>
              <a:gd name="adj1" fmla="val -18056"/>
              <a:gd name="adj2" fmla="val 47861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ln w="19050">
                  <a:solidFill>
                    <a:schemeClr val="tx1"/>
                  </a:solidFill>
                </a:ln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Source: 192.168.1.100</a:t>
            </a:r>
          </a:p>
          <a:p>
            <a:pPr algn="ctr"/>
            <a:r>
              <a:rPr lang="fr-BE" dirty="0">
                <a:ln w="19050">
                  <a:solidFill>
                    <a:schemeClr val="tx1"/>
                  </a:solidFill>
                </a:ln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Destination: 8.8.8.8</a:t>
            </a:r>
          </a:p>
        </p:txBody>
      </p:sp>
      <p:pic>
        <p:nvPicPr>
          <p:cNvPr id="16" name="Graphique 15" descr="Ordinateur portable avec un remplissage uni">
            <a:extLst>
              <a:ext uri="{FF2B5EF4-FFF2-40B4-BE49-F238E27FC236}">
                <a16:creationId xmlns:a16="http://schemas.microsoft.com/office/drawing/2014/main" id="{B18E7C2E-9850-118F-ADD9-CC795E9F35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75574" y="2155020"/>
            <a:ext cx="1010642" cy="1010642"/>
          </a:xfrm>
          <a:prstGeom prst="rect">
            <a:avLst/>
          </a:prstGeom>
        </p:spPr>
      </p:pic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E93A4BE1-B305-CEA4-D922-3B0DE552C5CF}"/>
              </a:ext>
            </a:extLst>
          </p:cNvPr>
          <p:cNvCxnSpPr>
            <a:cxnSpLocks/>
          </p:cNvCxnSpPr>
          <p:nvPr/>
        </p:nvCxnSpPr>
        <p:spPr>
          <a:xfrm flipV="1">
            <a:off x="8780895" y="2983687"/>
            <a:ext cx="0" cy="54398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itre 1">
            <a:extLst>
              <a:ext uri="{FF2B5EF4-FFF2-40B4-BE49-F238E27FC236}">
                <a16:creationId xmlns:a16="http://schemas.microsoft.com/office/drawing/2014/main" id="{2BB86353-F8EA-B1FB-8BCD-B4C617758CF6}"/>
              </a:ext>
            </a:extLst>
          </p:cNvPr>
          <p:cNvSpPr txBox="1">
            <a:spLocks/>
          </p:cNvSpPr>
          <p:nvPr/>
        </p:nvSpPr>
        <p:spPr>
          <a:xfrm>
            <a:off x="9022541" y="2221891"/>
            <a:ext cx="1166541" cy="8253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8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8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8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8</a:t>
            </a:r>
            <a:endParaRPr lang="fr-BE" sz="2000" dirty="0">
              <a:ln w="28575">
                <a:solidFill>
                  <a:schemeClr val="tx1"/>
                </a:solidFill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4" name="Bulle narrative : rectangle 33">
            <a:extLst>
              <a:ext uri="{FF2B5EF4-FFF2-40B4-BE49-F238E27FC236}">
                <a16:creationId xmlns:a16="http://schemas.microsoft.com/office/drawing/2014/main" id="{AF365EBF-A982-5691-F0A2-9FA816534DED}"/>
              </a:ext>
            </a:extLst>
          </p:cNvPr>
          <p:cNvSpPr/>
          <p:nvPr/>
        </p:nvSpPr>
        <p:spPr>
          <a:xfrm>
            <a:off x="4351944" y="1338386"/>
            <a:ext cx="3526077" cy="757116"/>
          </a:xfrm>
          <a:prstGeom prst="wedgeRectCallout">
            <a:avLst>
              <a:gd name="adj1" fmla="val -18056"/>
              <a:gd name="adj2" fmla="val 47861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ln w="19050">
                  <a:solidFill>
                    <a:schemeClr val="tx1"/>
                  </a:solidFill>
                </a:ln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Source: </a:t>
            </a:r>
            <a:r>
              <a:rPr lang="fr-BE" dirty="0">
                <a:ln w="19050">
                  <a:solidFill>
                    <a:schemeClr val="tx1"/>
                  </a:solidFill>
                </a:ln>
                <a:solidFill>
                  <a:srgbClr val="15EEFF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200.10.10.1</a:t>
            </a:r>
          </a:p>
          <a:p>
            <a:pPr algn="ctr"/>
            <a:r>
              <a:rPr lang="fr-BE" dirty="0">
                <a:ln w="19050">
                  <a:solidFill>
                    <a:schemeClr val="tx1"/>
                  </a:solidFill>
                </a:ln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Destination: 8.8.8.8</a:t>
            </a:r>
          </a:p>
        </p:txBody>
      </p:sp>
      <p:pic>
        <p:nvPicPr>
          <p:cNvPr id="29" name="Graphique 28" descr="Enveloppe avec un remplissage uni">
            <a:extLst>
              <a:ext uri="{FF2B5EF4-FFF2-40B4-BE49-F238E27FC236}">
                <a16:creationId xmlns:a16="http://schemas.microsoft.com/office/drawing/2014/main" id="{2935512E-B46E-A5A7-95A9-2945CC34D9A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341693" y="2395807"/>
            <a:ext cx="776017" cy="776017"/>
          </a:xfrm>
          <a:prstGeom prst="rect">
            <a:avLst/>
          </a:prstGeom>
        </p:spPr>
      </p:pic>
      <p:pic>
        <p:nvPicPr>
          <p:cNvPr id="35" name="Graphique 34" descr="Enveloppe avec un remplissage uni">
            <a:extLst>
              <a:ext uri="{FF2B5EF4-FFF2-40B4-BE49-F238E27FC236}">
                <a16:creationId xmlns:a16="http://schemas.microsoft.com/office/drawing/2014/main" id="{186C02D1-8350-7353-17A0-EA003F5CAE2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392886" y="2207670"/>
            <a:ext cx="776017" cy="776017"/>
          </a:xfrm>
          <a:prstGeom prst="rect">
            <a:avLst/>
          </a:prstGeom>
        </p:spPr>
      </p:pic>
      <p:sp>
        <p:nvSpPr>
          <p:cNvPr id="36" name="Bulle narrative : rectangle 35">
            <a:extLst>
              <a:ext uri="{FF2B5EF4-FFF2-40B4-BE49-F238E27FC236}">
                <a16:creationId xmlns:a16="http://schemas.microsoft.com/office/drawing/2014/main" id="{F0046972-599E-E01F-6419-059635E57054}"/>
              </a:ext>
            </a:extLst>
          </p:cNvPr>
          <p:cNvSpPr/>
          <p:nvPr/>
        </p:nvSpPr>
        <p:spPr>
          <a:xfrm>
            <a:off x="4351944" y="1333092"/>
            <a:ext cx="3526077" cy="757116"/>
          </a:xfrm>
          <a:prstGeom prst="wedgeRectCallout">
            <a:avLst>
              <a:gd name="adj1" fmla="val -18056"/>
              <a:gd name="adj2" fmla="val 47861"/>
            </a:avLst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ln w="19050">
                  <a:solidFill>
                    <a:schemeClr val="tx1"/>
                  </a:solidFill>
                </a:ln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Source: 8.8.8.8</a:t>
            </a:r>
            <a:endParaRPr lang="fr-BE" dirty="0">
              <a:ln w="19050">
                <a:solidFill>
                  <a:schemeClr val="tx1"/>
                </a:solidFill>
              </a:ln>
              <a:solidFill>
                <a:srgbClr val="15EEFF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algn="ctr"/>
            <a:r>
              <a:rPr lang="fr-BE" dirty="0">
                <a:ln w="19050">
                  <a:solidFill>
                    <a:schemeClr val="tx1"/>
                  </a:solidFill>
                </a:ln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Destination: </a:t>
            </a:r>
            <a:r>
              <a:rPr lang="fr-BE" dirty="0">
                <a:ln w="19050">
                  <a:solidFill>
                    <a:schemeClr val="tx1"/>
                  </a:solidFill>
                </a:ln>
                <a:solidFill>
                  <a:srgbClr val="15EEFF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200.10.10.1</a:t>
            </a:r>
            <a:endParaRPr lang="fr-BE" dirty="0">
              <a:ln w="19050">
                <a:solidFill>
                  <a:schemeClr val="tx1"/>
                </a:solidFill>
              </a:ln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7" name="Bulle narrative : rectangle 36">
            <a:extLst>
              <a:ext uri="{FF2B5EF4-FFF2-40B4-BE49-F238E27FC236}">
                <a16:creationId xmlns:a16="http://schemas.microsoft.com/office/drawing/2014/main" id="{BBD83E8D-23C8-4539-6F43-978B32B0FE60}"/>
              </a:ext>
            </a:extLst>
          </p:cNvPr>
          <p:cNvSpPr/>
          <p:nvPr/>
        </p:nvSpPr>
        <p:spPr>
          <a:xfrm>
            <a:off x="4351944" y="1320449"/>
            <a:ext cx="3526077" cy="757116"/>
          </a:xfrm>
          <a:prstGeom prst="wedgeRectCallout">
            <a:avLst>
              <a:gd name="adj1" fmla="val -18056"/>
              <a:gd name="adj2" fmla="val 47861"/>
            </a:avLst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ln w="19050">
                  <a:solidFill>
                    <a:schemeClr val="tx1"/>
                  </a:solidFill>
                </a:ln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Source: 8.8.8.8</a:t>
            </a:r>
            <a:endParaRPr lang="fr-BE" dirty="0">
              <a:ln w="19050">
                <a:solidFill>
                  <a:schemeClr val="tx1"/>
                </a:solidFill>
              </a:ln>
              <a:solidFill>
                <a:srgbClr val="15EEFF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algn="ctr"/>
            <a:r>
              <a:rPr lang="fr-BE" dirty="0">
                <a:ln w="19050">
                  <a:solidFill>
                    <a:schemeClr val="tx1"/>
                  </a:solidFill>
                </a:ln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Destination: </a:t>
            </a:r>
            <a:r>
              <a:rPr lang="fr-BE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192.168.1.100</a:t>
            </a:r>
          </a:p>
        </p:txBody>
      </p:sp>
    </p:spTree>
    <p:extLst>
      <p:ext uri="{BB962C8B-B14F-4D97-AF65-F5344CB8AC3E}">
        <p14:creationId xmlns:p14="http://schemas.microsoft.com/office/powerpoint/2010/main" val="730286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-0.0007 L 0.11927 -0.00185 L 0.11849 0.23379 L 0.27318 0.23518 " pathEditMode="relative" ptsTypes="AAAA">
                                      <p:cBhvr>
                                        <p:cTn id="1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239 0.23518 L 0.42383 0.23518 L 0.43672 0.2581 L 0.55794 0.25532 L 0.5694 0.22152 L 0.53906 0.15555 L 0.49661 0.11782 L 0.49661 -0.0301 " pathEditMode="relative" ptsTypes="AAAAAAAA">
                                      <p:cBhvr>
                                        <p:cTn id="2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139 L 0.00026 0.14653 L -0.0362 0.15741 L -0.04219 0.20579 L -0.05963 0.20579 L -0.07708 0.26111 L -0.22474 0.26389 " pathEditMode="relative" ptsTypes="AAAAAAA">
                                      <p:cBhvr>
                                        <p:cTn id="4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396 0.26389 L -0.37786 0.25972 C -0.37812 0.18172 -0.37838 0.10347 -0.37851 0.02547 L -0.49518 0.02547 " pathEditMode="relative" ptsTypes="AAAA">
                                      <p:cBhvr>
                                        <p:cTn id="5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4" grpId="0" animBg="1"/>
      <p:bldP spid="36" grpId="0" animBg="1"/>
      <p:bldP spid="3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2417972-93F5-550E-37EC-1014F7DC90D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99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5EE8835-7018-F4BE-C60F-3D66231AE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868" y="365125"/>
            <a:ext cx="8619931" cy="1325563"/>
          </a:xfrm>
        </p:spPr>
        <p:txBody>
          <a:bodyPr>
            <a:normAutofit/>
          </a:bodyPr>
          <a:lstStyle/>
          <a:p>
            <a:r>
              <a:rPr lang="fr-BE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Solution (IPv6)</a:t>
            </a:r>
            <a:endParaRPr lang="fr-BE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8C7FC15E-BB42-C434-1B3F-14D5811CF833}"/>
              </a:ext>
            </a:extLst>
          </p:cNvPr>
          <p:cNvSpPr txBox="1">
            <a:spLocks/>
          </p:cNvSpPr>
          <p:nvPr/>
        </p:nvSpPr>
        <p:spPr>
          <a:xfrm>
            <a:off x="1033549" y="1119452"/>
            <a:ext cx="10058400" cy="35747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BE" sz="5400" dirty="0">
              <a:ln w="28575">
                <a:solidFill>
                  <a:schemeClr val="tx1"/>
                </a:solidFill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6E1F01FF-1581-266A-092E-88F397CBF641}"/>
              </a:ext>
            </a:extLst>
          </p:cNvPr>
          <p:cNvSpPr txBox="1">
            <a:spLocks/>
          </p:cNvSpPr>
          <p:nvPr/>
        </p:nvSpPr>
        <p:spPr>
          <a:xfrm>
            <a:off x="4143265" y="1994115"/>
            <a:ext cx="3905468" cy="816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BE" sz="3200" dirty="0" err="1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Ip</a:t>
            </a:r>
            <a:r>
              <a:rPr lang="fr-BE" sz="32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: 128 bits</a:t>
            </a:r>
            <a:endParaRPr lang="fr-BE" sz="4000" dirty="0">
              <a:ln w="28575">
                <a:solidFill>
                  <a:schemeClr val="tx1"/>
                </a:solidFill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298BDD1E-D6FE-C8C4-37E5-217F04A16945}"/>
              </a:ext>
            </a:extLst>
          </p:cNvPr>
          <p:cNvSpPr txBox="1">
            <a:spLocks/>
          </p:cNvSpPr>
          <p:nvPr/>
        </p:nvSpPr>
        <p:spPr>
          <a:xfrm>
            <a:off x="1" y="2936164"/>
            <a:ext cx="12191999" cy="816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340 282 366 920 938 463 463 374 607 431 768 211 456 adresses </a:t>
            </a:r>
            <a:r>
              <a:rPr lang="fr-BE" sz="3600" dirty="0" err="1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ip</a:t>
            </a:r>
            <a:endParaRPr lang="fr-BE" sz="3600" dirty="0">
              <a:ln w="28575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8" name="Titre 1">
            <a:extLst>
              <a:ext uri="{FF2B5EF4-FFF2-40B4-BE49-F238E27FC236}">
                <a16:creationId xmlns:a16="http://schemas.microsoft.com/office/drawing/2014/main" id="{7838881A-E0AA-E07E-2924-2932CBC1EAE8}"/>
              </a:ext>
            </a:extLst>
          </p:cNvPr>
          <p:cNvSpPr txBox="1">
            <a:spLocks/>
          </p:cNvSpPr>
          <p:nvPr/>
        </p:nvSpPr>
        <p:spPr>
          <a:xfrm>
            <a:off x="456276" y="4694230"/>
            <a:ext cx="11212946" cy="816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Notations hexadécimale:</a:t>
            </a:r>
          </a:p>
          <a:p>
            <a:pPr algn="ctr"/>
            <a:r>
              <a:rPr lang="pt-BR" sz="4000" dirty="0">
                <a:ln w="28575">
                  <a:solidFill>
                    <a:schemeClr val="tx1"/>
                  </a:solidFill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2a02:a03f:a179:2700:a52f:9bf:3c53:525b</a:t>
            </a:r>
            <a:endParaRPr lang="fr-BE" sz="4000" dirty="0">
              <a:ln w="28575">
                <a:solidFill>
                  <a:schemeClr val="tx1"/>
                </a:solidFill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834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1" grpId="0"/>
      <p:bldP spid="2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2417972-93F5-550E-37EC-1014F7DC90D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99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5EE8835-7018-F4BE-C60F-3D66231AE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868" y="365125"/>
            <a:ext cx="8619931" cy="1325563"/>
          </a:xfrm>
        </p:spPr>
        <p:txBody>
          <a:bodyPr>
            <a:normAutofit/>
          </a:bodyPr>
          <a:lstStyle/>
          <a:p>
            <a:r>
              <a:rPr lang="fr-BE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Cas pratique</a:t>
            </a:r>
            <a:endParaRPr lang="fr-BE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8C7FC15E-BB42-C434-1B3F-14D5811CF833}"/>
              </a:ext>
            </a:extLst>
          </p:cNvPr>
          <p:cNvSpPr txBox="1">
            <a:spLocks/>
          </p:cNvSpPr>
          <p:nvPr/>
        </p:nvSpPr>
        <p:spPr>
          <a:xfrm>
            <a:off x="1033549" y="1119452"/>
            <a:ext cx="10058400" cy="35747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BE" sz="5400" dirty="0">
              <a:ln w="28575">
                <a:solidFill>
                  <a:schemeClr val="tx1"/>
                </a:solidFill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62D4230-41BD-9F05-01B7-B1A182E9A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233" y="205596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56A8B737-EA0A-9C1B-82F2-00CBB69F9C9A}"/>
              </a:ext>
            </a:extLst>
          </p:cNvPr>
          <p:cNvSpPr txBox="1">
            <a:spLocks/>
          </p:cNvSpPr>
          <p:nvPr/>
        </p:nvSpPr>
        <p:spPr>
          <a:xfrm>
            <a:off x="1097817" y="2195546"/>
            <a:ext cx="10320249" cy="42915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32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Adresse réseau: 10</a:t>
            </a:r>
            <a:r>
              <a:rPr lang="fr-BE" sz="32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32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50</a:t>
            </a:r>
            <a:r>
              <a:rPr lang="fr-BE" sz="32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32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20</a:t>
            </a:r>
            <a:r>
              <a:rPr lang="fr-BE" sz="32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32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 </a:t>
            </a:r>
            <a:r>
              <a:rPr lang="fr-BE" sz="32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/22</a:t>
            </a:r>
          </a:p>
          <a:p>
            <a:endParaRPr lang="fr-BE" sz="3200" dirty="0">
              <a:ln w="28575">
                <a:solidFill>
                  <a:schemeClr val="tx1"/>
                </a:solidFill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r>
              <a:rPr lang="fr-BE" sz="32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Un réseau pour le département IT</a:t>
            </a:r>
          </a:p>
          <a:p>
            <a:r>
              <a:rPr lang="fr-BE" sz="32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Un réseau pour le département HR</a:t>
            </a:r>
          </a:p>
          <a:p>
            <a:r>
              <a:rPr lang="fr-BE" sz="32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Un réseau pour le département MGMT</a:t>
            </a:r>
          </a:p>
          <a:p>
            <a:pPr>
              <a:spcBef>
                <a:spcPts val="1200"/>
              </a:spcBef>
            </a:pPr>
            <a:endParaRPr lang="fr-BE" sz="3200" dirty="0">
              <a:ln w="28575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6455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C33B3A8-14F8-BC32-D165-8E5664CB502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0" name="Rectangle 11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5B32DBC-E64D-5436-1969-B018D85C9E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3752" y="1960714"/>
            <a:ext cx="10058400" cy="4202342"/>
          </a:xfr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numCol="2"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BE" sz="3200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Adresse IP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BE" sz="3200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Format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BE" sz="3200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Parties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BE" sz="3200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Masque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BE" sz="3200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Hôtes particuliers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BE" sz="3200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Classes vs CIDR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BE" sz="3200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Plages d’adresses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BE" sz="3200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Format de transmission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BE" sz="3200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Problème et solutions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BE" sz="3200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Cas pratique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BE" sz="3200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Simulation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BE" sz="3200" dirty="0">
              <a:ln w="38100">
                <a:solidFill>
                  <a:schemeClr val="tx1"/>
                </a:solidFill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BE" sz="3200" dirty="0">
              <a:ln w="38100">
                <a:solidFill>
                  <a:schemeClr val="tx1"/>
                </a:solidFill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7385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2417972-93F5-550E-37EC-1014F7DC90D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5EE8835-7018-F4BE-C60F-3D66231AE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868" y="365125"/>
            <a:ext cx="8619931" cy="1325563"/>
          </a:xfrm>
        </p:spPr>
        <p:txBody>
          <a:bodyPr>
            <a:normAutofit/>
          </a:bodyPr>
          <a:lstStyle/>
          <a:p>
            <a:r>
              <a:rPr lang="fr-BE" sz="44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Cas pratique</a:t>
            </a:r>
            <a:endParaRPr lang="fr-BE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8C7FC15E-BB42-C434-1B3F-14D5811CF833}"/>
              </a:ext>
            </a:extLst>
          </p:cNvPr>
          <p:cNvSpPr txBox="1">
            <a:spLocks/>
          </p:cNvSpPr>
          <p:nvPr/>
        </p:nvSpPr>
        <p:spPr>
          <a:xfrm>
            <a:off x="1033549" y="1119452"/>
            <a:ext cx="10058400" cy="35747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BE" sz="5400" dirty="0">
              <a:ln w="28575">
                <a:solidFill>
                  <a:schemeClr val="tx1"/>
                </a:solidFill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Rectangle : avec coins arrondis en haut 2">
            <a:extLst>
              <a:ext uri="{FF2B5EF4-FFF2-40B4-BE49-F238E27FC236}">
                <a16:creationId xmlns:a16="http://schemas.microsoft.com/office/drawing/2014/main" id="{35BC803E-4266-CF44-A0A5-AFA0B3AE3D10}"/>
              </a:ext>
            </a:extLst>
          </p:cNvPr>
          <p:cNvSpPr/>
          <p:nvPr/>
        </p:nvSpPr>
        <p:spPr>
          <a:xfrm rot="16200000">
            <a:off x="4261839" y="-67492"/>
            <a:ext cx="667608" cy="6196503"/>
          </a:xfrm>
          <a:prstGeom prst="round2Same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" name="Rectangle : avec coins arrondis en haut 5">
            <a:extLst>
              <a:ext uri="{FF2B5EF4-FFF2-40B4-BE49-F238E27FC236}">
                <a16:creationId xmlns:a16="http://schemas.microsoft.com/office/drawing/2014/main" id="{1E6CA590-8ACF-FAE5-204F-103938ECCD95}"/>
              </a:ext>
            </a:extLst>
          </p:cNvPr>
          <p:cNvSpPr/>
          <p:nvPr/>
        </p:nvSpPr>
        <p:spPr>
          <a:xfrm rot="5400000">
            <a:off x="8894344" y="1570394"/>
            <a:ext cx="667608" cy="2920732"/>
          </a:xfrm>
          <a:prstGeom prst="round2Same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E3EA91A-AC4B-6666-8BDE-71B0D9828C5A}"/>
              </a:ext>
            </a:extLst>
          </p:cNvPr>
          <p:cNvSpPr txBox="1"/>
          <p:nvPr/>
        </p:nvSpPr>
        <p:spPr>
          <a:xfrm>
            <a:off x="1497390" y="2728788"/>
            <a:ext cx="9191123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0000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accent4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00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11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00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accent4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000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00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accent4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00000000</a:t>
            </a:r>
          </a:p>
          <a:p>
            <a:endParaRPr lang="fr-BE" sz="3600" dirty="0"/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D637CFAA-2D99-9F96-5332-04FDF1245E9D}"/>
              </a:ext>
            </a:extLst>
          </p:cNvPr>
          <p:cNvSpPr txBox="1">
            <a:spLocks/>
          </p:cNvSpPr>
          <p:nvPr/>
        </p:nvSpPr>
        <p:spPr>
          <a:xfrm>
            <a:off x="3844653" y="1724898"/>
            <a:ext cx="4436191" cy="816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4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10</a:t>
            </a:r>
            <a:r>
              <a:rPr lang="fr-BE" sz="48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4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50</a:t>
            </a:r>
            <a:r>
              <a:rPr lang="fr-BE" sz="48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4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20</a:t>
            </a:r>
            <a:r>
              <a:rPr lang="fr-BE" sz="48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4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 </a:t>
            </a:r>
            <a:r>
              <a:rPr lang="fr-BE" sz="48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/22</a:t>
            </a:r>
            <a:endParaRPr lang="fr-BE" sz="4800" dirty="0">
              <a:solidFill>
                <a:srgbClr val="FFC000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8211698-D5F8-2A5E-A4BA-10B3F60E56D5}"/>
              </a:ext>
            </a:extLst>
          </p:cNvPr>
          <p:cNvSpPr txBox="1"/>
          <p:nvPr/>
        </p:nvSpPr>
        <p:spPr>
          <a:xfrm>
            <a:off x="1497390" y="3649943"/>
            <a:ext cx="9191123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11111111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accent4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11111111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accent4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111111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00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00000000</a:t>
            </a:r>
          </a:p>
          <a:p>
            <a:endParaRPr lang="fr-BE" sz="3600" dirty="0"/>
          </a:p>
        </p:txBody>
      </p:sp>
      <p:pic>
        <p:nvPicPr>
          <p:cNvPr id="19" name="Graphique 18" descr="Verrou avec un remplissage uni">
            <a:extLst>
              <a:ext uri="{FF2B5EF4-FFF2-40B4-BE49-F238E27FC236}">
                <a16:creationId xmlns:a16="http://schemas.microsoft.com/office/drawing/2014/main" id="{F9428272-692A-24D0-49A6-763EB32894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0235" y="2906841"/>
            <a:ext cx="586537" cy="586537"/>
          </a:xfrm>
          <a:prstGeom prst="rect">
            <a:avLst/>
          </a:prstGeom>
        </p:spPr>
      </p:pic>
      <p:sp>
        <p:nvSpPr>
          <p:cNvPr id="21" name="Titre 1">
            <a:extLst>
              <a:ext uri="{FF2B5EF4-FFF2-40B4-BE49-F238E27FC236}">
                <a16:creationId xmlns:a16="http://schemas.microsoft.com/office/drawing/2014/main" id="{5C0647BD-28A0-F1E3-BBD6-0C36BF0FF423}"/>
              </a:ext>
            </a:extLst>
          </p:cNvPr>
          <p:cNvSpPr txBox="1">
            <a:spLocks/>
          </p:cNvSpPr>
          <p:nvPr/>
        </p:nvSpPr>
        <p:spPr>
          <a:xfrm>
            <a:off x="2288961" y="4286222"/>
            <a:ext cx="7547573" cy="816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BE" sz="32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combien de bits pour coder 3 ?</a:t>
            </a:r>
          </a:p>
        </p:txBody>
      </p:sp>
      <p:sp>
        <p:nvSpPr>
          <p:cNvPr id="22" name="Titre 1">
            <a:extLst>
              <a:ext uri="{FF2B5EF4-FFF2-40B4-BE49-F238E27FC236}">
                <a16:creationId xmlns:a16="http://schemas.microsoft.com/office/drawing/2014/main" id="{96615716-E1E1-2B9C-59EA-E9427E1945FD}"/>
              </a:ext>
            </a:extLst>
          </p:cNvPr>
          <p:cNvSpPr txBox="1">
            <a:spLocks/>
          </p:cNvSpPr>
          <p:nvPr/>
        </p:nvSpPr>
        <p:spPr>
          <a:xfrm>
            <a:off x="1952959" y="4852550"/>
            <a:ext cx="8970167" cy="816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BE" sz="32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3 en binaire = 11 donc 2 bits (</a:t>
            </a:r>
            <a:r>
              <a:rPr lang="fr-BE" sz="3200" dirty="0" err="1">
                <a:ln w="28575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ceil</a:t>
            </a:r>
            <a:r>
              <a:rPr lang="fr-BE" sz="3200" dirty="0">
                <a:ln w="28575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(</a:t>
            </a:r>
            <a:r>
              <a:rPr lang="fr-BE" sz="3200" dirty="0">
                <a:ln w="28575">
                  <a:solidFill>
                    <a:schemeClr val="tx1"/>
                  </a:solidFill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log</a:t>
            </a:r>
            <a:r>
              <a:rPr lang="fr-BE" sz="3200" baseline="-25000" dirty="0">
                <a:ln w="28575">
                  <a:solidFill>
                    <a:schemeClr val="tx1"/>
                  </a:solidFill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</a:t>
            </a:r>
            <a:r>
              <a:rPr lang="fr-BE" sz="32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3</a:t>
            </a:r>
            <a:r>
              <a:rPr lang="fr-BE" sz="3200" dirty="0">
                <a:ln w="28575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)</a:t>
            </a:r>
            <a:r>
              <a:rPr lang="fr-BE" sz="32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)</a:t>
            </a:r>
          </a:p>
        </p:txBody>
      </p:sp>
      <p:sp>
        <p:nvSpPr>
          <p:cNvPr id="23" name="Titre 1">
            <a:extLst>
              <a:ext uri="{FF2B5EF4-FFF2-40B4-BE49-F238E27FC236}">
                <a16:creationId xmlns:a16="http://schemas.microsoft.com/office/drawing/2014/main" id="{72068368-1B67-EE81-09BF-179BC40FBB8E}"/>
              </a:ext>
            </a:extLst>
          </p:cNvPr>
          <p:cNvSpPr txBox="1">
            <a:spLocks/>
          </p:cNvSpPr>
          <p:nvPr/>
        </p:nvSpPr>
        <p:spPr>
          <a:xfrm>
            <a:off x="2215068" y="5487551"/>
            <a:ext cx="7547573" cy="816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BE" sz="32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00 - 01 – 10 - 11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88B44C25-B751-6C9A-BBB9-7D2D8BFA53A3}"/>
              </a:ext>
            </a:extLst>
          </p:cNvPr>
          <p:cNvSpPr/>
          <p:nvPr/>
        </p:nvSpPr>
        <p:spPr>
          <a:xfrm>
            <a:off x="4414983" y="5650594"/>
            <a:ext cx="600362" cy="42571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590DAD94-D95F-FA28-7B82-132BF4E9739C}"/>
              </a:ext>
            </a:extLst>
          </p:cNvPr>
          <p:cNvSpPr/>
          <p:nvPr/>
        </p:nvSpPr>
        <p:spPr>
          <a:xfrm>
            <a:off x="5237119" y="5662388"/>
            <a:ext cx="600362" cy="42571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F76DC590-84B5-0C3F-7062-375F81838EA2}"/>
              </a:ext>
            </a:extLst>
          </p:cNvPr>
          <p:cNvSpPr/>
          <p:nvPr/>
        </p:nvSpPr>
        <p:spPr>
          <a:xfrm>
            <a:off x="6137862" y="5659550"/>
            <a:ext cx="600362" cy="425718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D7BE588F-60C5-1C35-D6E4-4E6A7B8A81CE}"/>
              </a:ext>
            </a:extLst>
          </p:cNvPr>
          <p:cNvSpPr/>
          <p:nvPr/>
        </p:nvSpPr>
        <p:spPr>
          <a:xfrm>
            <a:off x="6959998" y="5668565"/>
            <a:ext cx="600362" cy="42571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rgbClr val="FF0000"/>
              </a:solidFill>
            </a:endParaRPr>
          </a:p>
        </p:txBody>
      </p:sp>
      <p:sp>
        <p:nvSpPr>
          <p:cNvPr id="30" name="Titre 1">
            <a:extLst>
              <a:ext uri="{FF2B5EF4-FFF2-40B4-BE49-F238E27FC236}">
                <a16:creationId xmlns:a16="http://schemas.microsoft.com/office/drawing/2014/main" id="{024C354E-DAA5-5F01-21A2-3CCDE3FA4408}"/>
              </a:ext>
            </a:extLst>
          </p:cNvPr>
          <p:cNvSpPr txBox="1">
            <a:spLocks/>
          </p:cNvSpPr>
          <p:nvPr/>
        </p:nvSpPr>
        <p:spPr>
          <a:xfrm>
            <a:off x="4431570" y="6005499"/>
            <a:ext cx="568768" cy="816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IT</a:t>
            </a:r>
          </a:p>
        </p:txBody>
      </p:sp>
      <p:sp>
        <p:nvSpPr>
          <p:cNvPr id="31" name="Titre 1">
            <a:extLst>
              <a:ext uri="{FF2B5EF4-FFF2-40B4-BE49-F238E27FC236}">
                <a16:creationId xmlns:a16="http://schemas.microsoft.com/office/drawing/2014/main" id="{54EEF11C-5BB8-C701-4456-CC0752B693F9}"/>
              </a:ext>
            </a:extLst>
          </p:cNvPr>
          <p:cNvSpPr txBox="1">
            <a:spLocks/>
          </p:cNvSpPr>
          <p:nvPr/>
        </p:nvSpPr>
        <p:spPr>
          <a:xfrm>
            <a:off x="5146515" y="5992626"/>
            <a:ext cx="781570" cy="816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HR</a:t>
            </a:r>
          </a:p>
        </p:txBody>
      </p:sp>
      <p:sp>
        <p:nvSpPr>
          <p:cNvPr id="32" name="Titre 1">
            <a:extLst>
              <a:ext uri="{FF2B5EF4-FFF2-40B4-BE49-F238E27FC236}">
                <a16:creationId xmlns:a16="http://schemas.microsoft.com/office/drawing/2014/main" id="{41E895AC-BDF9-45D9-8E8A-951046B48814}"/>
              </a:ext>
            </a:extLst>
          </p:cNvPr>
          <p:cNvSpPr txBox="1">
            <a:spLocks/>
          </p:cNvSpPr>
          <p:nvPr/>
        </p:nvSpPr>
        <p:spPr>
          <a:xfrm>
            <a:off x="5761697" y="6000200"/>
            <a:ext cx="1385524" cy="816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MGMT</a:t>
            </a:r>
          </a:p>
        </p:txBody>
      </p:sp>
      <p:sp>
        <p:nvSpPr>
          <p:cNvPr id="33" name="Titre 1">
            <a:extLst>
              <a:ext uri="{FF2B5EF4-FFF2-40B4-BE49-F238E27FC236}">
                <a16:creationId xmlns:a16="http://schemas.microsoft.com/office/drawing/2014/main" id="{FD7B3BB4-E727-4249-48E9-C640DFFF7440}"/>
              </a:ext>
            </a:extLst>
          </p:cNvPr>
          <p:cNvSpPr txBox="1">
            <a:spLocks/>
          </p:cNvSpPr>
          <p:nvPr/>
        </p:nvSpPr>
        <p:spPr>
          <a:xfrm>
            <a:off x="6655819" y="5992626"/>
            <a:ext cx="1208719" cy="816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72337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/>
      <p:bldP spid="16" grpId="0"/>
      <p:bldP spid="21" grpId="0"/>
      <p:bldP spid="22" grpId="0"/>
      <p:bldP spid="23" grpId="0"/>
      <p:bldP spid="24" grpId="0" animBg="1"/>
      <p:bldP spid="27" grpId="0" animBg="1"/>
      <p:bldP spid="28" grpId="0" animBg="1"/>
      <p:bldP spid="29" grpId="0" animBg="1"/>
      <p:bldP spid="30" grpId="0"/>
      <p:bldP spid="31" grpId="0"/>
      <p:bldP spid="32" grpId="0"/>
      <p:bldP spid="3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2417972-93F5-550E-37EC-1014F7DC90D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08211698-D5F8-2A5E-A4BA-10B3F60E56D5}"/>
              </a:ext>
            </a:extLst>
          </p:cNvPr>
          <p:cNvSpPr txBox="1"/>
          <p:nvPr/>
        </p:nvSpPr>
        <p:spPr>
          <a:xfrm>
            <a:off x="1497390" y="3649943"/>
            <a:ext cx="9191123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11111111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accent4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11111111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accent4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111111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00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00000000</a:t>
            </a:r>
          </a:p>
          <a:p>
            <a:endParaRPr lang="fr-BE" sz="36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5EE8835-7018-F4BE-C60F-3D66231AE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868" y="365125"/>
            <a:ext cx="8619931" cy="1325563"/>
          </a:xfrm>
        </p:spPr>
        <p:txBody>
          <a:bodyPr>
            <a:normAutofit/>
          </a:bodyPr>
          <a:lstStyle/>
          <a:p>
            <a:r>
              <a:rPr lang="fr-BE" sz="44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Cas pratique</a:t>
            </a:r>
            <a:endParaRPr lang="fr-BE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8C7FC15E-BB42-C434-1B3F-14D5811CF833}"/>
              </a:ext>
            </a:extLst>
          </p:cNvPr>
          <p:cNvSpPr txBox="1">
            <a:spLocks/>
          </p:cNvSpPr>
          <p:nvPr/>
        </p:nvSpPr>
        <p:spPr>
          <a:xfrm>
            <a:off x="1033549" y="1119452"/>
            <a:ext cx="10058400" cy="35747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BE" sz="5400" dirty="0">
              <a:ln w="28575">
                <a:solidFill>
                  <a:schemeClr val="tx1"/>
                </a:solidFill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Rectangle : avec coins arrondis en haut 2">
            <a:extLst>
              <a:ext uri="{FF2B5EF4-FFF2-40B4-BE49-F238E27FC236}">
                <a16:creationId xmlns:a16="http://schemas.microsoft.com/office/drawing/2014/main" id="{35BC803E-4266-CF44-A0A5-AFA0B3AE3D10}"/>
              </a:ext>
            </a:extLst>
          </p:cNvPr>
          <p:cNvSpPr/>
          <p:nvPr/>
        </p:nvSpPr>
        <p:spPr>
          <a:xfrm rot="16200000">
            <a:off x="4261839" y="-67492"/>
            <a:ext cx="667608" cy="6196503"/>
          </a:xfrm>
          <a:prstGeom prst="round2Same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" name="Rectangle : avec coins arrondis en haut 5">
            <a:extLst>
              <a:ext uri="{FF2B5EF4-FFF2-40B4-BE49-F238E27FC236}">
                <a16:creationId xmlns:a16="http://schemas.microsoft.com/office/drawing/2014/main" id="{1E6CA590-8ACF-FAE5-204F-103938ECCD95}"/>
              </a:ext>
            </a:extLst>
          </p:cNvPr>
          <p:cNvSpPr/>
          <p:nvPr/>
        </p:nvSpPr>
        <p:spPr>
          <a:xfrm rot="5400000">
            <a:off x="9212998" y="1889048"/>
            <a:ext cx="667608" cy="2283423"/>
          </a:xfrm>
          <a:prstGeom prst="round2Same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D637CFAA-2D99-9F96-5332-04FDF1245E9D}"/>
              </a:ext>
            </a:extLst>
          </p:cNvPr>
          <p:cNvSpPr txBox="1">
            <a:spLocks/>
          </p:cNvSpPr>
          <p:nvPr/>
        </p:nvSpPr>
        <p:spPr>
          <a:xfrm>
            <a:off x="3844653" y="1724898"/>
            <a:ext cx="4436191" cy="816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4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10</a:t>
            </a:r>
            <a:r>
              <a:rPr lang="fr-BE" sz="48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4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50</a:t>
            </a:r>
            <a:r>
              <a:rPr lang="fr-BE" sz="48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4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20</a:t>
            </a:r>
            <a:r>
              <a:rPr lang="fr-BE" sz="48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4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 </a:t>
            </a:r>
            <a:r>
              <a:rPr lang="fr-BE" sz="48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/22</a:t>
            </a:r>
            <a:endParaRPr lang="fr-BE" sz="4800" dirty="0">
              <a:solidFill>
                <a:srgbClr val="FFC000"/>
              </a:solidFill>
            </a:endParaRPr>
          </a:p>
        </p:txBody>
      </p:sp>
      <p:pic>
        <p:nvPicPr>
          <p:cNvPr id="19" name="Graphique 18" descr="Verrou avec un remplissage uni">
            <a:extLst>
              <a:ext uri="{FF2B5EF4-FFF2-40B4-BE49-F238E27FC236}">
                <a16:creationId xmlns:a16="http://schemas.microsoft.com/office/drawing/2014/main" id="{F9428272-692A-24D0-49A6-763EB32894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0235" y="2906841"/>
            <a:ext cx="586537" cy="58653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EA5DC67-677E-9B24-7866-E614088E2C16}"/>
              </a:ext>
            </a:extLst>
          </p:cNvPr>
          <p:cNvSpPr/>
          <p:nvPr/>
        </p:nvSpPr>
        <p:spPr>
          <a:xfrm>
            <a:off x="7767783" y="2696955"/>
            <a:ext cx="576000" cy="667609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E3EA91A-AC4B-6666-8BDE-71B0D9828C5A}"/>
              </a:ext>
            </a:extLst>
          </p:cNvPr>
          <p:cNvSpPr txBox="1"/>
          <p:nvPr/>
        </p:nvSpPr>
        <p:spPr>
          <a:xfrm>
            <a:off x="1497390" y="2728788"/>
            <a:ext cx="9191123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0000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accent4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00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11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00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accent4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000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00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accent4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00000000</a:t>
            </a:r>
          </a:p>
          <a:p>
            <a:endParaRPr lang="fr-BE" sz="3600" dirty="0"/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B443F112-217C-75DC-24D5-453A1A84DF07}"/>
              </a:ext>
            </a:extLst>
          </p:cNvPr>
          <p:cNvSpPr txBox="1">
            <a:spLocks/>
          </p:cNvSpPr>
          <p:nvPr/>
        </p:nvSpPr>
        <p:spPr>
          <a:xfrm>
            <a:off x="133371" y="4346494"/>
            <a:ext cx="568768" cy="816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IT</a:t>
            </a: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19DF7D0E-3806-34FA-A179-2B5C8D408A7B}"/>
              </a:ext>
            </a:extLst>
          </p:cNvPr>
          <p:cNvSpPr txBox="1">
            <a:spLocks/>
          </p:cNvSpPr>
          <p:nvPr/>
        </p:nvSpPr>
        <p:spPr>
          <a:xfrm>
            <a:off x="112308" y="4811049"/>
            <a:ext cx="797646" cy="816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HR</a:t>
            </a:r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1344AB2F-6E42-9F75-A03A-6EC810BC1B0C}"/>
              </a:ext>
            </a:extLst>
          </p:cNvPr>
          <p:cNvSpPr txBox="1">
            <a:spLocks/>
          </p:cNvSpPr>
          <p:nvPr/>
        </p:nvSpPr>
        <p:spPr>
          <a:xfrm>
            <a:off x="128925" y="5238395"/>
            <a:ext cx="1364019" cy="816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MGMT</a:t>
            </a:r>
          </a:p>
        </p:txBody>
      </p:sp>
      <p:sp>
        <p:nvSpPr>
          <p:cNvPr id="17" name="Rectangle : avec coins arrondis en haut 16">
            <a:extLst>
              <a:ext uri="{FF2B5EF4-FFF2-40B4-BE49-F238E27FC236}">
                <a16:creationId xmlns:a16="http://schemas.microsoft.com/office/drawing/2014/main" id="{20A9B057-A429-C818-9E33-8EFCA6BE1828}"/>
              </a:ext>
            </a:extLst>
          </p:cNvPr>
          <p:cNvSpPr/>
          <p:nvPr/>
        </p:nvSpPr>
        <p:spPr>
          <a:xfrm rot="16200000">
            <a:off x="4214021" y="1772271"/>
            <a:ext cx="1403486" cy="6819099"/>
          </a:xfrm>
          <a:prstGeom prst="round2Same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8" name="Rectangle : avec coins arrondis en haut 17">
            <a:extLst>
              <a:ext uri="{FF2B5EF4-FFF2-40B4-BE49-F238E27FC236}">
                <a16:creationId xmlns:a16="http://schemas.microsoft.com/office/drawing/2014/main" id="{CE179083-A1A9-8CF2-F8D4-36EA1A33D60D}"/>
              </a:ext>
            </a:extLst>
          </p:cNvPr>
          <p:cNvSpPr/>
          <p:nvPr/>
        </p:nvSpPr>
        <p:spPr>
          <a:xfrm rot="5400000">
            <a:off x="8805168" y="4040110"/>
            <a:ext cx="1403488" cy="2283423"/>
          </a:xfrm>
          <a:prstGeom prst="round2Same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1BFD4EB-1823-263B-4560-9CD9A7D55942}"/>
              </a:ext>
            </a:extLst>
          </p:cNvPr>
          <p:cNvSpPr txBox="1"/>
          <p:nvPr/>
        </p:nvSpPr>
        <p:spPr>
          <a:xfrm>
            <a:off x="1497390" y="4415056"/>
            <a:ext cx="9191123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0000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accent4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00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11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00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accent4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000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00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accent4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00000000</a:t>
            </a:r>
          </a:p>
          <a:p>
            <a:endParaRPr lang="fr-BE" sz="36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B46266D-AB84-153E-2873-65A85F511FDD}"/>
              </a:ext>
            </a:extLst>
          </p:cNvPr>
          <p:cNvSpPr txBox="1"/>
          <p:nvPr/>
        </p:nvSpPr>
        <p:spPr>
          <a:xfrm>
            <a:off x="1497390" y="4871415"/>
            <a:ext cx="9191123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0000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accent4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00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11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00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accent4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000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01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accent4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00000000</a:t>
            </a:r>
          </a:p>
          <a:p>
            <a:endParaRPr lang="fr-BE" sz="36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D32CD5B-290D-592E-420F-69ED7EC5CD65}"/>
              </a:ext>
            </a:extLst>
          </p:cNvPr>
          <p:cNvSpPr txBox="1"/>
          <p:nvPr/>
        </p:nvSpPr>
        <p:spPr>
          <a:xfrm>
            <a:off x="1497390" y="5310440"/>
            <a:ext cx="9191123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0000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accent4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00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11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00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accent4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000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10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accent4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00000000</a:t>
            </a:r>
          </a:p>
          <a:p>
            <a:endParaRPr lang="fr-BE" sz="36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5869F9A-2CC5-3374-3A78-551ACB8989EE}"/>
              </a:ext>
            </a:extLst>
          </p:cNvPr>
          <p:cNvSpPr txBox="1"/>
          <p:nvPr/>
        </p:nvSpPr>
        <p:spPr>
          <a:xfrm>
            <a:off x="1492944" y="5982649"/>
            <a:ext cx="9191123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11111111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accent4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11111111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accent4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111111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11.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00000000</a:t>
            </a:r>
          </a:p>
          <a:p>
            <a:endParaRPr lang="fr-BE" sz="3600" dirty="0"/>
          </a:p>
        </p:txBody>
      </p:sp>
      <p:sp>
        <p:nvSpPr>
          <p:cNvPr id="25" name="Titre 1">
            <a:extLst>
              <a:ext uri="{FF2B5EF4-FFF2-40B4-BE49-F238E27FC236}">
                <a16:creationId xmlns:a16="http://schemas.microsoft.com/office/drawing/2014/main" id="{52AD1AD3-3924-3D50-1523-6B344004BBD1}"/>
              </a:ext>
            </a:extLst>
          </p:cNvPr>
          <p:cNvSpPr txBox="1">
            <a:spLocks/>
          </p:cNvSpPr>
          <p:nvPr/>
        </p:nvSpPr>
        <p:spPr>
          <a:xfrm>
            <a:off x="10564923" y="5922504"/>
            <a:ext cx="1229913" cy="7883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48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/24</a:t>
            </a:r>
            <a:endParaRPr lang="fr-BE" sz="4800" dirty="0">
              <a:solidFill>
                <a:srgbClr val="FFC000"/>
              </a:solidFill>
            </a:endParaRPr>
          </a:p>
        </p:txBody>
      </p:sp>
      <p:sp>
        <p:nvSpPr>
          <p:cNvPr id="34" name="Titre 1">
            <a:extLst>
              <a:ext uri="{FF2B5EF4-FFF2-40B4-BE49-F238E27FC236}">
                <a16:creationId xmlns:a16="http://schemas.microsoft.com/office/drawing/2014/main" id="{6D948A9E-262C-1B9F-937F-F0B341FAEED2}"/>
              </a:ext>
            </a:extLst>
          </p:cNvPr>
          <p:cNvSpPr txBox="1">
            <a:spLocks/>
          </p:cNvSpPr>
          <p:nvPr/>
        </p:nvSpPr>
        <p:spPr>
          <a:xfrm>
            <a:off x="10645052" y="4338383"/>
            <a:ext cx="1568011" cy="816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10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50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20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</a:t>
            </a:r>
            <a:endParaRPr lang="fr-BE" sz="2000" dirty="0">
              <a:solidFill>
                <a:srgbClr val="FFC000"/>
              </a:solidFill>
            </a:endParaRPr>
          </a:p>
        </p:txBody>
      </p:sp>
      <p:sp>
        <p:nvSpPr>
          <p:cNvPr id="35" name="Titre 1">
            <a:extLst>
              <a:ext uri="{FF2B5EF4-FFF2-40B4-BE49-F238E27FC236}">
                <a16:creationId xmlns:a16="http://schemas.microsoft.com/office/drawing/2014/main" id="{B51FB26A-7C74-4A60-04ED-1DDBFE11A1F5}"/>
              </a:ext>
            </a:extLst>
          </p:cNvPr>
          <p:cNvSpPr txBox="1">
            <a:spLocks/>
          </p:cNvSpPr>
          <p:nvPr/>
        </p:nvSpPr>
        <p:spPr>
          <a:xfrm>
            <a:off x="10663875" y="4767533"/>
            <a:ext cx="1568011" cy="816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10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50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21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</a:t>
            </a:r>
            <a:endParaRPr lang="fr-BE" sz="2000" dirty="0">
              <a:solidFill>
                <a:srgbClr val="FFC000"/>
              </a:solidFill>
            </a:endParaRPr>
          </a:p>
        </p:txBody>
      </p:sp>
      <p:sp>
        <p:nvSpPr>
          <p:cNvPr id="36" name="Titre 1">
            <a:extLst>
              <a:ext uri="{FF2B5EF4-FFF2-40B4-BE49-F238E27FC236}">
                <a16:creationId xmlns:a16="http://schemas.microsoft.com/office/drawing/2014/main" id="{4DBFE650-A917-0F68-B4A2-E7C18A6B61E6}"/>
              </a:ext>
            </a:extLst>
          </p:cNvPr>
          <p:cNvSpPr txBox="1">
            <a:spLocks/>
          </p:cNvSpPr>
          <p:nvPr/>
        </p:nvSpPr>
        <p:spPr>
          <a:xfrm>
            <a:off x="10656188" y="5217986"/>
            <a:ext cx="1568011" cy="816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10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50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22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</a:t>
            </a:r>
            <a:endParaRPr lang="fr-BE" sz="2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731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500"/>
                            </p:stCondLst>
                            <p:childTnLst>
                              <p:par>
                                <p:cTn id="6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0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" grpId="0" animBg="1"/>
      <p:bldP spid="6" grpId="0" animBg="1"/>
      <p:bldP spid="8" grpId="0" animBg="1"/>
      <p:bldP spid="13" grpId="0"/>
      <p:bldP spid="14" grpId="0"/>
      <p:bldP spid="15" grpId="0"/>
      <p:bldP spid="17" grpId="0" animBg="1"/>
      <p:bldP spid="18" grpId="0" animBg="1"/>
      <p:bldP spid="10" grpId="0"/>
      <p:bldP spid="11" grpId="0"/>
      <p:bldP spid="12" grpId="0"/>
      <p:bldP spid="20" grpId="0"/>
      <p:bldP spid="25" grpId="0"/>
      <p:bldP spid="34" grpId="0"/>
      <p:bldP spid="35" grpId="0"/>
      <p:bldP spid="3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2417972-93F5-550E-37EC-1014F7DC90D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5EE8835-7018-F4BE-C60F-3D66231AE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868" y="365125"/>
            <a:ext cx="8619931" cy="1325563"/>
          </a:xfrm>
        </p:spPr>
        <p:txBody>
          <a:bodyPr>
            <a:normAutofit/>
          </a:bodyPr>
          <a:lstStyle/>
          <a:p>
            <a:r>
              <a:rPr lang="fr-BE" sz="44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Cas pratique</a:t>
            </a:r>
            <a:endParaRPr lang="fr-BE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8C7FC15E-BB42-C434-1B3F-14D5811CF833}"/>
              </a:ext>
            </a:extLst>
          </p:cNvPr>
          <p:cNvSpPr txBox="1">
            <a:spLocks/>
          </p:cNvSpPr>
          <p:nvPr/>
        </p:nvSpPr>
        <p:spPr>
          <a:xfrm>
            <a:off x="1033549" y="1119452"/>
            <a:ext cx="10058400" cy="35747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BE" sz="5400" dirty="0">
              <a:ln w="28575">
                <a:solidFill>
                  <a:schemeClr val="tx1"/>
                </a:solidFill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D637CFAA-2D99-9F96-5332-04FDF1245E9D}"/>
              </a:ext>
            </a:extLst>
          </p:cNvPr>
          <p:cNvSpPr txBox="1">
            <a:spLocks/>
          </p:cNvSpPr>
          <p:nvPr/>
        </p:nvSpPr>
        <p:spPr>
          <a:xfrm>
            <a:off x="3844653" y="1724898"/>
            <a:ext cx="4436191" cy="816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4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10</a:t>
            </a:r>
            <a:r>
              <a:rPr lang="fr-BE" sz="48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4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50</a:t>
            </a:r>
            <a:r>
              <a:rPr lang="fr-BE" sz="48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4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20</a:t>
            </a:r>
            <a:r>
              <a:rPr lang="fr-BE" sz="48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4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 </a:t>
            </a:r>
            <a:r>
              <a:rPr lang="fr-BE" sz="48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/22</a:t>
            </a:r>
            <a:endParaRPr lang="fr-BE" sz="4800" dirty="0">
              <a:solidFill>
                <a:srgbClr val="FFC000"/>
              </a:solidFill>
            </a:endParaRP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B443F112-217C-75DC-24D5-453A1A84DF07}"/>
              </a:ext>
            </a:extLst>
          </p:cNvPr>
          <p:cNvSpPr txBox="1">
            <a:spLocks/>
          </p:cNvSpPr>
          <p:nvPr/>
        </p:nvSpPr>
        <p:spPr>
          <a:xfrm>
            <a:off x="1839270" y="3059151"/>
            <a:ext cx="568768" cy="816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IT</a:t>
            </a: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19DF7D0E-3806-34FA-A179-2B5C8D408A7B}"/>
              </a:ext>
            </a:extLst>
          </p:cNvPr>
          <p:cNvSpPr txBox="1">
            <a:spLocks/>
          </p:cNvSpPr>
          <p:nvPr/>
        </p:nvSpPr>
        <p:spPr>
          <a:xfrm>
            <a:off x="5742313" y="3020992"/>
            <a:ext cx="797646" cy="816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HR</a:t>
            </a:r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1344AB2F-6E42-9F75-A03A-6EC810BC1B0C}"/>
              </a:ext>
            </a:extLst>
          </p:cNvPr>
          <p:cNvSpPr txBox="1">
            <a:spLocks/>
          </p:cNvSpPr>
          <p:nvPr/>
        </p:nvSpPr>
        <p:spPr>
          <a:xfrm>
            <a:off x="9434218" y="3059150"/>
            <a:ext cx="1364019" cy="816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MGMT</a:t>
            </a:r>
          </a:p>
        </p:txBody>
      </p:sp>
      <p:sp>
        <p:nvSpPr>
          <p:cNvPr id="34" name="Titre 1">
            <a:extLst>
              <a:ext uri="{FF2B5EF4-FFF2-40B4-BE49-F238E27FC236}">
                <a16:creationId xmlns:a16="http://schemas.microsoft.com/office/drawing/2014/main" id="{6D948A9E-262C-1B9F-937F-F0B341FAEED2}"/>
              </a:ext>
            </a:extLst>
          </p:cNvPr>
          <p:cNvSpPr txBox="1">
            <a:spLocks/>
          </p:cNvSpPr>
          <p:nvPr/>
        </p:nvSpPr>
        <p:spPr>
          <a:xfrm>
            <a:off x="417755" y="2445015"/>
            <a:ext cx="3426896" cy="816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10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50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20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 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/24</a:t>
            </a:r>
            <a:endParaRPr lang="fr-BE" sz="3600" dirty="0">
              <a:solidFill>
                <a:srgbClr val="FFC000"/>
              </a:solidFill>
            </a:endParaRPr>
          </a:p>
        </p:txBody>
      </p:sp>
      <p:sp>
        <p:nvSpPr>
          <p:cNvPr id="35" name="Titre 1">
            <a:extLst>
              <a:ext uri="{FF2B5EF4-FFF2-40B4-BE49-F238E27FC236}">
                <a16:creationId xmlns:a16="http://schemas.microsoft.com/office/drawing/2014/main" id="{B51FB26A-7C74-4A60-04ED-1DDBFE11A1F5}"/>
              </a:ext>
            </a:extLst>
          </p:cNvPr>
          <p:cNvSpPr txBox="1">
            <a:spLocks/>
          </p:cNvSpPr>
          <p:nvPr/>
        </p:nvSpPr>
        <p:spPr>
          <a:xfrm>
            <a:off x="4427688" y="2479224"/>
            <a:ext cx="3426896" cy="816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10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50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21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 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/24</a:t>
            </a:r>
            <a:endParaRPr lang="fr-BE" sz="3600" dirty="0">
              <a:solidFill>
                <a:srgbClr val="FFC000"/>
              </a:solidFill>
            </a:endParaRPr>
          </a:p>
        </p:txBody>
      </p:sp>
      <p:sp>
        <p:nvSpPr>
          <p:cNvPr id="36" name="Titre 1">
            <a:extLst>
              <a:ext uri="{FF2B5EF4-FFF2-40B4-BE49-F238E27FC236}">
                <a16:creationId xmlns:a16="http://schemas.microsoft.com/office/drawing/2014/main" id="{4DBFE650-A917-0F68-B4A2-E7C18A6B61E6}"/>
              </a:ext>
            </a:extLst>
          </p:cNvPr>
          <p:cNvSpPr txBox="1">
            <a:spLocks/>
          </p:cNvSpPr>
          <p:nvPr/>
        </p:nvSpPr>
        <p:spPr>
          <a:xfrm>
            <a:off x="8437621" y="2479224"/>
            <a:ext cx="3357215" cy="816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10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50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22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 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/24</a:t>
            </a:r>
            <a:endParaRPr lang="fr-BE" sz="3600" dirty="0">
              <a:solidFill>
                <a:srgbClr val="FFC000"/>
              </a:solidFill>
            </a:endParaRP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E414E6D6-0CD7-A4EB-3C03-28EB141AF719}"/>
              </a:ext>
            </a:extLst>
          </p:cNvPr>
          <p:cNvSpPr txBox="1">
            <a:spLocks/>
          </p:cNvSpPr>
          <p:nvPr/>
        </p:nvSpPr>
        <p:spPr>
          <a:xfrm>
            <a:off x="719226" y="3837007"/>
            <a:ext cx="2808855" cy="816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B: 10</a:t>
            </a:r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50</a:t>
            </a:r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20</a:t>
            </a:r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255</a:t>
            </a:r>
            <a:endParaRPr lang="fr-BE" sz="2800" dirty="0">
              <a:solidFill>
                <a:srgbClr val="FFC000"/>
              </a:solidFill>
            </a:endParaRPr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75B680ED-645E-B1AE-5A89-403BFAB46CDA}"/>
              </a:ext>
            </a:extLst>
          </p:cNvPr>
          <p:cNvSpPr txBox="1">
            <a:spLocks/>
          </p:cNvSpPr>
          <p:nvPr/>
        </p:nvSpPr>
        <p:spPr>
          <a:xfrm>
            <a:off x="4561629" y="3830266"/>
            <a:ext cx="2808855" cy="816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B: 10</a:t>
            </a:r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50</a:t>
            </a:r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21</a:t>
            </a:r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255</a:t>
            </a:r>
            <a:endParaRPr lang="fr-BE" sz="2800" dirty="0">
              <a:solidFill>
                <a:srgbClr val="FFC000"/>
              </a:solidFill>
            </a:endParaRPr>
          </a:p>
        </p:txBody>
      </p:sp>
      <p:sp>
        <p:nvSpPr>
          <p:cNvPr id="22" name="Titre 1">
            <a:extLst>
              <a:ext uri="{FF2B5EF4-FFF2-40B4-BE49-F238E27FC236}">
                <a16:creationId xmlns:a16="http://schemas.microsoft.com/office/drawing/2014/main" id="{58B4AA07-49F1-444E-3C0C-1EEE026C2C3C}"/>
              </a:ext>
            </a:extLst>
          </p:cNvPr>
          <p:cNvSpPr txBox="1">
            <a:spLocks/>
          </p:cNvSpPr>
          <p:nvPr/>
        </p:nvSpPr>
        <p:spPr>
          <a:xfrm>
            <a:off x="8545804" y="3830266"/>
            <a:ext cx="2808855" cy="816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B: 10</a:t>
            </a:r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50</a:t>
            </a:r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22</a:t>
            </a:r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255</a:t>
            </a:r>
            <a:endParaRPr lang="fr-BE" sz="2800" dirty="0">
              <a:solidFill>
                <a:srgbClr val="FFC000"/>
              </a:solidFill>
            </a:endParaRPr>
          </a:p>
        </p:txBody>
      </p:sp>
      <p:sp>
        <p:nvSpPr>
          <p:cNvPr id="23" name="Titre 1">
            <a:extLst>
              <a:ext uri="{FF2B5EF4-FFF2-40B4-BE49-F238E27FC236}">
                <a16:creationId xmlns:a16="http://schemas.microsoft.com/office/drawing/2014/main" id="{62972910-325A-B054-D1DD-98D334DF17D3}"/>
              </a:ext>
            </a:extLst>
          </p:cNvPr>
          <p:cNvSpPr txBox="1">
            <a:spLocks/>
          </p:cNvSpPr>
          <p:nvPr/>
        </p:nvSpPr>
        <p:spPr>
          <a:xfrm>
            <a:off x="495845" y="4584010"/>
            <a:ext cx="3255615" cy="816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800" dirty="0" err="1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Gw</a:t>
            </a:r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: 10</a:t>
            </a:r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50</a:t>
            </a:r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20</a:t>
            </a:r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254</a:t>
            </a:r>
            <a:endParaRPr lang="fr-BE" sz="2800" dirty="0">
              <a:solidFill>
                <a:srgbClr val="FFC000"/>
              </a:solidFill>
            </a:endParaRPr>
          </a:p>
        </p:txBody>
      </p:sp>
      <p:sp>
        <p:nvSpPr>
          <p:cNvPr id="24" name="Titre 1">
            <a:extLst>
              <a:ext uri="{FF2B5EF4-FFF2-40B4-BE49-F238E27FC236}">
                <a16:creationId xmlns:a16="http://schemas.microsoft.com/office/drawing/2014/main" id="{FAFC773D-A3CC-1741-6D45-7EF54E39124B}"/>
              </a:ext>
            </a:extLst>
          </p:cNvPr>
          <p:cNvSpPr txBox="1">
            <a:spLocks/>
          </p:cNvSpPr>
          <p:nvPr/>
        </p:nvSpPr>
        <p:spPr>
          <a:xfrm>
            <a:off x="4470685" y="4584010"/>
            <a:ext cx="3255615" cy="816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800" dirty="0" err="1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Gw</a:t>
            </a:r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: 10</a:t>
            </a:r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50</a:t>
            </a:r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21</a:t>
            </a:r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254</a:t>
            </a:r>
            <a:endParaRPr lang="fr-BE" sz="2800" dirty="0">
              <a:solidFill>
                <a:srgbClr val="FFC000"/>
              </a:solidFill>
            </a:endParaRPr>
          </a:p>
        </p:txBody>
      </p:sp>
      <p:sp>
        <p:nvSpPr>
          <p:cNvPr id="27" name="Titre 1">
            <a:extLst>
              <a:ext uri="{FF2B5EF4-FFF2-40B4-BE49-F238E27FC236}">
                <a16:creationId xmlns:a16="http://schemas.microsoft.com/office/drawing/2014/main" id="{6651D90C-9658-7505-5E67-7A9945B91B84}"/>
              </a:ext>
            </a:extLst>
          </p:cNvPr>
          <p:cNvSpPr txBox="1">
            <a:spLocks/>
          </p:cNvSpPr>
          <p:nvPr/>
        </p:nvSpPr>
        <p:spPr>
          <a:xfrm>
            <a:off x="8404032" y="4577710"/>
            <a:ext cx="3255615" cy="816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800" dirty="0" err="1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Gw</a:t>
            </a:r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: 10</a:t>
            </a:r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50</a:t>
            </a:r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22</a:t>
            </a:r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254</a:t>
            </a:r>
            <a:endParaRPr lang="fr-BE" sz="2800" dirty="0">
              <a:solidFill>
                <a:srgbClr val="FFC000"/>
              </a:solidFill>
            </a:endParaRPr>
          </a:p>
        </p:txBody>
      </p:sp>
      <p:sp>
        <p:nvSpPr>
          <p:cNvPr id="28" name="Titre 1">
            <a:extLst>
              <a:ext uri="{FF2B5EF4-FFF2-40B4-BE49-F238E27FC236}">
                <a16:creationId xmlns:a16="http://schemas.microsoft.com/office/drawing/2014/main" id="{167DEDBF-1CF2-9283-6611-9DED1161BB61}"/>
              </a:ext>
            </a:extLst>
          </p:cNvPr>
          <p:cNvSpPr txBox="1">
            <a:spLocks/>
          </p:cNvSpPr>
          <p:nvPr/>
        </p:nvSpPr>
        <p:spPr>
          <a:xfrm>
            <a:off x="0" y="5574993"/>
            <a:ext cx="12192000" cy="816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Hôtes: 2</a:t>
            </a:r>
            <a:r>
              <a:rPr lang="fr-BE" sz="3600" baseline="30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8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= 256 – 2 = 254</a:t>
            </a:r>
            <a:endParaRPr lang="fr-BE" sz="3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7562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34" grpId="0"/>
      <p:bldP spid="35" grpId="0"/>
      <p:bldP spid="36" grpId="0"/>
      <p:bldP spid="9" grpId="0"/>
      <p:bldP spid="21" grpId="0"/>
      <p:bldP spid="22" grpId="0"/>
      <p:bldP spid="23" grpId="0"/>
      <p:bldP spid="24" grpId="0"/>
      <p:bldP spid="27" grpId="0"/>
      <p:bldP spid="2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2417972-93F5-550E-37EC-1014F7DC90D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5EE8835-7018-F4BE-C60F-3D66231AE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868" y="365125"/>
            <a:ext cx="8619931" cy="1325563"/>
          </a:xfrm>
        </p:spPr>
        <p:txBody>
          <a:bodyPr>
            <a:normAutofit/>
          </a:bodyPr>
          <a:lstStyle/>
          <a:p>
            <a:r>
              <a:rPr lang="fr-BE" sz="44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Cas pratique</a:t>
            </a:r>
            <a:endParaRPr lang="fr-BE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8C7FC15E-BB42-C434-1B3F-14D5811CF833}"/>
              </a:ext>
            </a:extLst>
          </p:cNvPr>
          <p:cNvSpPr txBox="1">
            <a:spLocks/>
          </p:cNvSpPr>
          <p:nvPr/>
        </p:nvSpPr>
        <p:spPr>
          <a:xfrm>
            <a:off x="1033549" y="1119452"/>
            <a:ext cx="10058400" cy="35747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BE" sz="5400" dirty="0">
              <a:ln w="28575">
                <a:solidFill>
                  <a:schemeClr val="tx1"/>
                </a:solidFill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B443F112-217C-75DC-24D5-453A1A84DF07}"/>
              </a:ext>
            </a:extLst>
          </p:cNvPr>
          <p:cNvSpPr txBox="1">
            <a:spLocks/>
          </p:cNvSpPr>
          <p:nvPr/>
        </p:nvSpPr>
        <p:spPr>
          <a:xfrm>
            <a:off x="2331667" y="3563004"/>
            <a:ext cx="7528666" cy="816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ipview.exe -i 10.50.20.0 -m 24 –S 1-4 ipview.exe -i 10.50.20.0 -m 24 -H 1-254</a:t>
            </a:r>
          </a:p>
          <a:p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ipview.exe -i 10.50.21.0 -m 24 -H 1-254</a:t>
            </a:r>
          </a:p>
          <a:p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ipview.exe -i 10.50.22.0 -m 24 -H 1-254</a:t>
            </a:r>
          </a:p>
          <a:p>
            <a:pPr algn="ctr"/>
            <a:endParaRPr lang="fr-BE" sz="2800" dirty="0">
              <a:ln w="28575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8065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2417972-93F5-550E-37EC-1014F7DC90D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5EE8835-7018-F4BE-C60F-3D66231AE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868" y="365125"/>
            <a:ext cx="8619931" cy="1325563"/>
          </a:xfrm>
        </p:spPr>
        <p:txBody>
          <a:bodyPr>
            <a:normAutofit/>
          </a:bodyPr>
          <a:lstStyle/>
          <a:p>
            <a:r>
              <a:rPr lang="fr-BE" sz="44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Qu’est-ce qu’une adresse </a:t>
            </a:r>
            <a:r>
              <a:rPr lang="fr-BE" sz="4400" dirty="0" err="1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ip</a:t>
            </a:r>
            <a:r>
              <a:rPr lang="fr-BE" sz="44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?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1321E-4C48-7D4B-7597-3913F77ED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5803"/>
            <a:ext cx="10515600" cy="4121160"/>
          </a:xfrm>
        </p:spPr>
        <p:txBody>
          <a:bodyPr/>
          <a:lstStyle/>
          <a:p>
            <a:endParaRPr lang="fr-BE" dirty="0"/>
          </a:p>
          <a:p>
            <a:endParaRPr lang="fr-BE" dirty="0"/>
          </a:p>
          <a:p>
            <a:endParaRPr lang="fr-BE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8C7FC15E-BB42-C434-1B3F-14D5811CF833}"/>
              </a:ext>
            </a:extLst>
          </p:cNvPr>
          <p:cNvSpPr txBox="1">
            <a:spLocks/>
          </p:cNvSpPr>
          <p:nvPr/>
        </p:nvSpPr>
        <p:spPr>
          <a:xfrm>
            <a:off x="1033549" y="1119452"/>
            <a:ext cx="10058400" cy="35747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BE" sz="5400" dirty="0">
              <a:ln w="28575">
                <a:solidFill>
                  <a:schemeClr val="tx1"/>
                </a:solidFill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E3EA91A-AC4B-6666-8BDE-71B0D9828C5A}"/>
              </a:ext>
            </a:extLst>
          </p:cNvPr>
          <p:cNvSpPr txBox="1"/>
          <p:nvPr/>
        </p:nvSpPr>
        <p:spPr>
          <a:xfrm>
            <a:off x="3019927" y="3087923"/>
            <a:ext cx="6152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BE" dirty="0"/>
          </a:p>
        </p:txBody>
      </p:sp>
      <p:sp>
        <p:nvSpPr>
          <p:cNvPr id="12" name="Rectangle : avec coins rognés en diagonale 11">
            <a:extLst>
              <a:ext uri="{FF2B5EF4-FFF2-40B4-BE49-F238E27FC236}">
                <a16:creationId xmlns:a16="http://schemas.microsoft.com/office/drawing/2014/main" id="{C47974CD-535C-2489-CF5A-4D6A365E5186}"/>
              </a:ext>
            </a:extLst>
          </p:cNvPr>
          <p:cNvSpPr/>
          <p:nvPr/>
        </p:nvSpPr>
        <p:spPr>
          <a:xfrm>
            <a:off x="1168739" y="2199328"/>
            <a:ext cx="9777663" cy="3834110"/>
          </a:xfrm>
          <a:prstGeom prst="snip2Diag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1" name="Graphique 10" descr="Ordinateur portable avec un remplissage uni">
            <a:extLst>
              <a:ext uri="{FF2B5EF4-FFF2-40B4-BE49-F238E27FC236}">
                <a16:creationId xmlns:a16="http://schemas.microsoft.com/office/drawing/2014/main" id="{030B0898-7FD2-4C1C-4D1F-100DDFA5CE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42986" y="3868061"/>
            <a:ext cx="1652337" cy="1652337"/>
          </a:xfrm>
          <a:prstGeom prst="rect">
            <a:avLst/>
          </a:prstGeom>
        </p:spPr>
      </p:pic>
      <p:pic>
        <p:nvPicPr>
          <p:cNvPr id="14" name="Graphique 13" descr="Routeur sans fil avec un remplissage uni">
            <a:extLst>
              <a:ext uri="{FF2B5EF4-FFF2-40B4-BE49-F238E27FC236}">
                <a16:creationId xmlns:a16="http://schemas.microsoft.com/office/drawing/2014/main" id="{599ACDD1-7E12-CAFD-7DA1-62896BCD94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70719" y="2342147"/>
            <a:ext cx="2173705" cy="2173705"/>
          </a:xfrm>
          <a:prstGeom prst="rect">
            <a:avLst/>
          </a:prstGeom>
        </p:spPr>
      </p:pic>
      <p:cxnSp>
        <p:nvCxnSpPr>
          <p:cNvPr id="16" name="Connecteur : en angle 15">
            <a:extLst>
              <a:ext uri="{FF2B5EF4-FFF2-40B4-BE49-F238E27FC236}">
                <a16:creationId xmlns:a16="http://schemas.microsoft.com/office/drawing/2014/main" id="{3EA118DD-5F48-1319-C855-84DEA9E51EAA}"/>
              </a:ext>
            </a:extLst>
          </p:cNvPr>
          <p:cNvCxnSpPr>
            <a:cxnSpLocks/>
          </p:cNvCxnSpPr>
          <p:nvPr/>
        </p:nvCxnSpPr>
        <p:spPr>
          <a:xfrm flipV="1">
            <a:off x="3937884" y="3994182"/>
            <a:ext cx="1337154" cy="1110854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phique 20" descr="Ordinateur portable avec un remplissage uni">
            <a:extLst>
              <a:ext uri="{FF2B5EF4-FFF2-40B4-BE49-F238E27FC236}">
                <a16:creationId xmlns:a16="http://schemas.microsoft.com/office/drawing/2014/main" id="{CE50EF4E-F3D9-E5D7-A23F-BEC5FBD15E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97456" y="3837832"/>
            <a:ext cx="1652337" cy="1652337"/>
          </a:xfrm>
          <a:prstGeom prst="rect">
            <a:avLst/>
          </a:prstGeom>
        </p:spPr>
      </p:pic>
      <p:pic>
        <p:nvPicPr>
          <p:cNvPr id="23" name="Graphique 22" descr="Wi-Fi contour">
            <a:extLst>
              <a:ext uri="{FF2B5EF4-FFF2-40B4-BE49-F238E27FC236}">
                <a16:creationId xmlns:a16="http://schemas.microsoft.com/office/drawing/2014/main" id="{4F17D1F4-7702-6C32-B8C3-515019856F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>
            <a:off x="7019625" y="3389315"/>
            <a:ext cx="1913069" cy="1913069"/>
          </a:xfrm>
          <a:prstGeom prst="rect">
            <a:avLst/>
          </a:prstGeom>
        </p:spPr>
      </p:pic>
      <p:sp>
        <p:nvSpPr>
          <p:cNvPr id="26" name="Titre 1">
            <a:extLst>
              <a:ext uri="{FF2B5EF4-FFF2-40B4-BE49-F238E27FC236}">
                <a16:creationId xmlns:a16="http://schemas.microsoft.com/office/drawing/2014/main" id="{D637CFAA-2D99-9F96-5332-04FDF1245E9D}"/>
              </a:ext>
            </a:extLst>
          </p:cNvPr>
          <p:cNvSpPr txBox="1">
            <a:spLocks/>
          </p:cNvSpPr>
          <p:nvPr/>
        </p:nvSpPr>
        <p:spPr>
          <a:xfrm>
            <a:off x="1869560" y="5294094"/>
            <a:ext cx="2599187" cy="452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192.168.1.100</a:t>
            </a:r>
            <a:endParaRPr lang="fr-BE" sz="2800" dirty="0">
              <a:solidFill>
                <a:srgbClr val="92D050"/>
              </a:solidFill>
            </a:endParaRPr>
          </a:p>
        </p:txBody>
      </p:sp>
      <p:sp>
        <p:nvSpPr>
          <p:cNvPr id="27" name="Titre 1">
            <a:extLst>
              <a:ext uri="{FF2B5EF4-FFF2-40B4-BE49-F238E27FC236}">
                <a16:creationId xmlns:a16="http://schemas.microsoft.com/office/drawing/2014/main" id="{019D2769-D0E6-9E27-0E10-293DE3BDA9A7}"/>
              </a:ext>
            </a:extLst>
          </p:cNvPr>
          <p:cNvSpPr txBox="1">
            <a:spLocks/>
          </p:cNvSpPr>
          <p:nvPr/>
        </p:nvSpPr>
        <p:spPr>
          <a:xfrm>
            <a:off x="8030340" y="5263865"/>
            <a:ext cx="2599187" cy="452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192.168.1.120</a:t>
            </a:r>
            <a:endParaRPr lang="fr-BE" sz="2800" dirty="0">
              <a:solidFill>
                <a:srgbClr val="92D050"/>
              </a:solidFill>
            </a:endParaRPr>
          </a:p>
        </p:txBody>
      </p:sp>
      <p:sp>
        <p:nvSpPr>
          <p:cNvPr id="28" name="Titre 1">
            <a:extLst>
              <a:ext uri="{FF2B5EF4-FFF2-40B4-BE49-F238E27FC236}">
                <a16:creationId xmlns:a16="http://schemas.microsoft.com/office/drawing/2014/main" id="{D6ABD079-2D82-5F2A-AAFA-859FACBAB774}"/>
              </a:ext>
            </a:extLst>
          </p:cNvPr>
          <p:cNvSpPr txBox="1">
            <a:spLocks/>
          </p:cNvSpPr>
          <p:nvPr/>
        </p:nvSpPr>
        <p:spPr>
          <a:xfrm>
            <a:off x="4957061" y="4241621"/>
            <a:ext cx="2173706" cy="452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192.168.1.1</a:t>
            </a:r>
            <a:endParaRPr lang="fr-BE" sz="2800" dirty="0">
              <a:solidFill>
                <a:srgbClr val="FFC000"/>
              </a:solidFill>
            </a:endParaRPr>
          </a:p>
        </p:txBody>
      </p:sp>
      <p:sp>
        <p:nvSpPr>
          <p:cNvPr id="29" name="Titre 1">
            <a:extLst>
              <a:ext uri="{FF2B5EF4-FFF2-40B4-BE49-F238E27FC236}">
                <a16:creationId xmlns:a16="http://schemas.microsoft.com/office/drawing/2014/main" id="{FB26E7FB-381C-7080-2AAE-92574666D659}"/>
              </a:ext>
            </a:extLst>
          </p:cNvPr>
          <p:cNvSpPr txBox="1">
            <a:spLocks/>
          </p:cNvSpPr>
          <p:nvPr/>
        </p:nvSpPr>
        <p:spPr>
          <a:xfrm>
            <a:off x="1904593" y="5601186"/>
            <a:ext cx="2942317" cy="4526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4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Carte </a:t>
            </a:r>
            <a:r>
              <a:rPr lang="fr-BE" sz="2400" dirty="0" err="1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ethernet</a:t>
            </a:r>
            <a:endParaRPr lang="fr-BE" sz="2400" dirty="0">
              <a:solidFill>
                <a:schemeClr val="bg1"/>
              </a:solidFill>
            </a:endParaRPr>
          </a:p>
        </p:txBody>
      </p:sp>
      <p:sp>
        <p:nvSpPr>
          <p:cNvPr id="30" name="Titre 1">
            <a:extLst>
              <a:ext uri="{FF2B5EF4-FFF2-40B4-BE49-F238E27FC236}">
                <a16:creationId xmlns:a16="http://schemas.microsoft.com/office/drawing/2014/main" id="{D9DE1FD7-92F6-BEDD-DA02-661ED6178127}"/>
              </a:ext>
            </a:extLst>
          </p:cNvPr>
          <p:cNvSpPr txBox="1">
            <a:spLocks/>
          </p:cNvSpPr>
          <p:nvPr/>
        </p:nvSpPr>
        <p:spPr>
          <a:xfrm>
            <a:off x="8426665" y="5569814"/>
            <a:ext cx="1913069" cy="4526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4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Carte </a:t>
            </a:r>
            <a:r>
              <a:rPr lang="fr-BE" sz="2400" dirty="0" err="1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WiFi</a:t>
            </a:r>
            <a:endParaRPr lang="fr-BE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3559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1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6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2417972-93F5-550E-37EC-1014F7DC90D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99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5EE8835-7018-F4BE-C60F-3D66231AE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868" y="365125"/>
            <a:ext cx="8619931" cy="1325563"/>
          </a:xfrm>
        </p:spPr>
        <p:txBody>
          <a:bodyPr>
            <a:normAutofit/>
          </a:bodyPr>
          <a:lstStyle/>
          <a:p>
            <a:r>
              <a:rPr lang="fr-BE" sz="44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Format</a:t>
            </a:r>
            <a:endParaRPr lang="fr-BE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8C7FC15E-BB42-C434-1B3F-14D5811CF833}"/>
              </a:ext>
            </a:extLst>
          </p:cNvPr>
          <p:cNvSpPr txBox="1">
            <a:spLocks/>
          </p:cNvSpPr>
          <p:nvPr/>
        </p:nvSpPr>
        <p:spPr>
          <a:xfrm>
            <a:off x="1033549" y="1119452"/>
            <a:ext cx="10058400" cy="35747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BE" sz="5400" dirty="0">
              <a:ln w="28575">
                <a:solidFill>
                  <a:schemeClr val="tx1"/>
                </a:solidFill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E3EA91A-AC4B-6666-8BDE-71B0D9828C5A}"/>
              </a:ext>
            </a:extLst>
          </p:cNvPr>
          <p:cNvSpPr txBox="1"/>
          <p:nvPr/>
        </p:nvSpPr>
        <p:spPr>
          <a:xfrm>
            <a:off x="1497390" y="3624713"/>
            <a:ext cx="9191123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11000000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accent4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10101000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accent4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00000001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accent4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01100100</a:t>
            </a:r>
          </a:p>
          <a:p>
            <a:endParaRPr lang="fr-BE" sz="3600" dirty="0"/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D637CFAA-2D99-9F96-5332-04FDF1245E9D}"/>
              </a:ext>
            </a:extLst>
          </p:cNvPr>
          <p:cNvSpPr txBox="1">
            <a:spLocks/>
          </p:cNvSpPr>
          <p:nvPr/>
        </p:nvSpPr>
        <p:spPr>
          <a:xfrm>
            <a:off x="3873054" y="2460866"/>
            <a:ext cx="4445892" cy="816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4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192</a:t>
            </a:r>
            <a:r>
              <a:rPr lang="fr-BE" sz="48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4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168</a:t>
            </a:r>
            <a:r>
              <a:rPr lang="fr-BE" sz="48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4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r>
              <a:rPr lang="fr-BE" sz="48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4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100</a:t>
            </a:r>
            <a:endParaRPr lang="fr-BE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450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2417972-93F5-550E-37EC-1014F7DC90D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5EE8835-7018-F4BE-C60F-3D66231AE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868" y="365125"/>
            <a:ext cx="8619931" cy="1325563"/>
          </a:xfrm>
        </p:spPr>
        <p:txBody>
          <a:bodyPr>
            <a:normAutofit/>
          </a:bodyPr>
          <a:lstStyle/>
          <a:p>
            <a:r>
              <a:rPr lang="fr-BE" sz="44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Parties</a:t>
            </a:r>
            <a:endParaRPr lang="fr-BE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8C7FC15E-BB42-C434-1B3F-14D5811CF833}"/>
              </a:ext>
            </a:extLst>
          </p:cNvPr>
          <p:cNvSpPr txBox="1">
            <a:spLocks/>
          </p:cNvSpPr>
          <p:nvPr/>
        </p:nvSpPr>
        <p:spPr>
          <a:xfrm>
            <a:off x="1033549" y="1119452"/>
            <a:ext cx="10058400" cy="35747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BE" sz="5400" dirty="0">
              <a:ln w="28575">
                <a:solidFill>
                  <a:schemeClr val="tx1"/>
                </a:solidFill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Rectangle : avec coins arrondis en haut 2">
            <a:extLst>
              <a:ext uri="{FF2B5EF4-FFF2-40B4-BE49-F238E27FC236}">
                <a16:creationId xmlns:a16="http://schemas.microsoft.com/office/drawing/2014/main" id="{35BC803E-4266-CF44-A0A5-AFA0B3AE3D10}"/>
              </a:ext>
            </a:extLst>
          </p:cNvPr>
          <p:cNvSpPr/>
          <p:nvPr/>
        </p:nvSpPr>
        <p:spPr>
          <a:xfrm rot="16200000">
            <a:off x="4574365" y="515906"/>
            <a:ext cx="667608" cy="6821558"/>
          </a:xfrm>
          <a:prstGeom prst="round2Same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" name="Rectangle : avec coins arrondis en haut 5">
            <a:extLst>
              <a:ext uri="{FF2B5EF4-FFF2-40B4-BE49-F238E27FC236}">
                <a16:creationId xmlns:a16="http://schemas.microsoft.com/office/drawing/2014/main" id="{1E6CA590-8ACF-FAE5-204F-103938ECCD95}"/>
              </a:ext>
            </a:extLst>
          </p:cNvPr>
          <p:cNvSpPr/>
          <p:nvPr/>
        </p:nvSpPr>
        <p:spPr>
          <a:xfrm rot="5400000">
            <a:off x="9208380" y="2780355"/>
            <a:ext cx="667608" cy="2292659"/>
          </a:xfrm>
          <a:prstGeom prst="round2Same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E3EA91A-AC4B-6666-8BDE-71B0D9828C5A}"/>
              </a:ext>
            </a:extLst>
          </p:cNvPr>
          <p:cNvSpPr txBox="1"/>
          <p:nvPr/>
        </p:nvSpPr>
        <p:spPr>
          <a:xfrm>
            <a:off x="1497390" y="3624713"/>
            <a:ext cx="9191123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11000000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accent4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10101000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accent4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00000001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accent4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01100100</a:t>
            </a:r>
          </a:p>
          <a:p>
            <a:endParaRPr lang="fr-BE" sz="3600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B278548C-B5EB-D0AA-3810-70B58E5CA4BB}"/>
              </a:ext>
            </a:extLst>
          </p:cNvPr>
          <p:cNvSpPr txBox="1">
            <a:spLocks/>
          </p:cNvSpPr>
          <p:nvPr/>
        </p:nvSpPr>
        <p:spPr>
          <a:xfrm>
            <a:off x="4406454" y="1849348"/>
            <a:ext cx="1922765" cy="6062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réseau</a:t>
            </a:r>
            <a:endParaRPr lang="fr-BE" sz="3600" dirty="0">
              <a:solidFill>
                <a:srgbClr val="00B0F0"/>
              </a:solidFill>
            </a:endParaRP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0419E233-A0DC-D055-98A9-8B33416B4ECB}"/>
              </a:ext>
            </a:extLst>
          </p:cNvPr>
          <p:cNvSpPr txBox="1">
            <a:spLocks/>
          </p:cNvSpPr>
          <p:nvPr/>
        </p:nvSpPr>
        <p:spPr>
          <a:xfrm>
            <a:off x="6705830" y="1869367"/>
            <a:ext cx="1922765" cy="6062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hôtes</a:t>
            </a:r>
            <a:endParaRPr lang="fr-BE" sz="3600" dirty="0">
              <a:solidFill>
                <a:srgbClr val="92D050"/>
              </a:solidFill>
            </a:endParaRPr>
          </a:p>
        </p:txBody>
      </p:sp>
      <p:sp>
        <p:nvSpPr>
          <p:cNvPr id="10" name="Rectangle : avec coins arrondis en haut 9">
            <a:extLst>
              <a:ext uri="{FF2B5EF4-FFF2-40B4-BE49-F238E27FC236}">
                <a16:creationId xmlns:a16="http://schemas.microsoft.com/office/drawing/2014/main" id="{B6F42819-F00C-7EC1-479A-0672A6B1FF51}"/>
              </a:ext>
            </a:extLst>
          </p:cNvPr>
          <p:cNvSpPr/>
          <p:nvPr/>
        </p:nvSpPr>
        <p:spPr>
          <a:xfrm rot="16200000">
            <a:off x="5034033" y="1330555"/>
            <a:ext cx="667608" cy="2989562"/>
          </a:xfrm>
          <a:prstGeom prst="round2Same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Rectangle : avec coins arrondis en haut 10">
            <a:extLst>
              <a:ext uri="{FF2B5EF4-FFF2-40B4-BE49-F238E27FC236}">
                <a16:creationId xmlns:a16="http://schemas.microsoft.com/office/drawing/2014/main" id="{8D1DCE74-0121-AE4B-F3EA-6CF6F843E227}"/>
              </a:ext>
            </a:extLst>
          </p:cNvPr>
          <p:cNvSpPr/>
          <p:nvPr/>
        </p:nvSpPr>
        <p:spPr>
          <a:xfrm rot="5400000">
            <a:off x="7203069" y="2224972"/>
            <a:ext cx="667608" cy="1200727"/>
          </a:xfrm>
          <a:prstGeom prst="round2Same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D637CFAA-2D99-9F96-5332-04FDF1245E9D}"/>
              </a:ext>
            </a:extLst>
          </p:cNvPr>
          <p:cNvSpPr txBox="1">
            <a:spLocks/>
          </p:cNvSpPr>
          <p:nvPr/>
        </p:nvSpPr>
        <p:spPr>
          <a:xfrm>
            <a:off x="3873054" y="2460866"/>
            <a:ext cx="4445892" cy="816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4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192</a:t>
            </a:r>
            <a:r>
              <a:rPr lang="fr-BE" sz="48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4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168</a:t>
            </a:r>
            <a:r>
              <a:rPr lang="fr-BE" sz="48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4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r>
              <a:rPr lang="fr-BE" sz="48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4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100</a:t>
            </a:r>
            <a:endParaRPr lang="fr-BE" sz="4800" dirty="0">
              <a:solidFill>
                <a:schemeClr val="bg1"/>
              </a:solidFill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C41956AF-D4FC-3E90-1377-72214142B4C6}"/>
              </a:ext>
            </a:extLst>
          </p:cNvPr>
          <p:cNvSpPr txBox="1">
            <a:spLocks/>
          </p:cNvSpPr>
          <p:nvPr/>
        </p:nvSpPr>
        <p:spPr>
          <a:xfrm>
            <a:off x="3207788" y="4457967"/>
            <a:ext cx="2731193" cy="4328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192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168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.0</a:t>
            </a:r>
            <a:endParaRPr lang="fr-BE" sz="4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275001F4-12C7-86DB-1F91-97EF43A8E4E4}"/>
              </a:ext>
            </a:extLst>
          </p:cNvPr>
          <p:cNvSpPr txBox="1">
            <a:spLocks/>
          </p:cNvSpPr>
          <p:nvPr/>
        </p:nvSpPr>
        <p:spPr>
          <a:xfrm>
            <a:off x="8496478" y="4443995"/>
            <a:ext cx="2192036" cy="4468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0.0.0.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100</a:t>
            </a:r>
            <a:endParaRPr lang="fr-BE" sz="4800" dirty="0">
              <a:solidFill>
                <a:schemeClr val="bg1"/>
              </a:solidFill>
            </a:endParaRP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DCCAA4F6-8FB8-251E-2BCE-00164D875D20}"/>
              </a:ext>
            </a:extLst>
          </p:cNvPr>
          <p:cNvSpPr txBox="1">
            <a:spLocks/>
          </p:cNvSpPr>
          <p:nvPr/>
        </p:nvSpPr>
        <p:spPr>
          <a:xfrm>
            <a:off x="2536996" y="5031569"/>
            <a:ext cx="4072776" cy="4328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Identifiant du réseau</a:t>
            </a:r>
            <a:endParaRPr lang="fr-BE" sz="4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75427111-1787-7679-D186-1C38C32C61D5}"/>
              </a:ext>
            </a:extLst>
          </p:cNvPr>
          <p:cNvSpPr txBox="1">
            <a:spLocks/>
          </p:cNvSpPr>
          <p:nvPr/>
        </p:nvSpPr>
        <p:spPr>
          <a:xfrm>
            <a:off x="7617459" y="5063771"/>
            <a:ext cx="3849450" cy="4328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Identifiant de l’hôte</a:t>
            </a:r>
            <a:endParaRPr lang="fr-BE" sz="4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7" name="Graphique 16" descr="Ajouter avec un remplissage uni">
            <a:extLst>
              <a:ext uri="{FF2B5EF4-FFF2-40B4-BE49-F238E27FC236}">
                <a16:creationId xmlns:a16="http://schemas.microsoft.com/office/drawing/2014/main" id="{287F0781-7B8C-62F1-5CD6-3B592618C3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62618" y="4348064"/>
            <a:ext cx="546977" cy="546977"/>
          </a:xfrm>
          <a:prstGeom prst="rect">
            <a:avLst/>
          </a:prstGeom>
        </p:spPr>
      </p:pic>
      <p:sp>
        <p:nvSpPr>
          <p:cNvPr id="20" name="Est égal à 19">
            <a:extLst>
              <a:ext uri="{FF2B5EF4-FFF2-40B4-BE49-F238E27FC236}">
                <a16:creationId xmlns:a16="http://schemas.microsoft.com/office/drawing/2014/main" id="{BF41711F-BB72-42FA-3901-901ABF83EADD}"/>
              </a:ext>
            </a:extLst>
          </p:cNvPr>
          <p:cNvSpPr/>
          <p:nvPr/>
        </p:nvSpPr>
        <p:spPr>
          <a:xfrm>
            <a:off x="10773066" y="4365258"/>
            <a:ext cx="670791" cy="525548"/>
          </a:xfrm>
          <a:prstGeom prst="mathEqual">
            <a:avLst>
              <a:gd name="adj1" fmla="val 18194"/>
              <a:gd name="adj2" fmla="val 1531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  <p:cxnSp>
        <p:nvCxnSpPr>
          <p:cNvPr id="25" name="Connecteur : en angle 24">
            <a:extLst>
              <a:ext uri="{FF2B5EF4-FFF2-40B4-BE49-F238E27FC236}">
                <a16:creationId xmlns:a16="http://schemas.microsoft.com/office/drawing/2014/main" id="{4432A034-1D2D-00CE-056B-0CFA79C2BBC0}"/>
              </a:ext>
            </a:extLst>
          </p:cNvPr>
          <p:cNvCxnSpPr>
            <a:cxnSpLocks/>
          </p:cNvCxnSpPr>
          <p:nvPr/>
        </p:nvCxnSpPr>
        <p:spPr>
          <a:xfrm rot="10800000">
            <a:off x="8496479" y="2825338"/>
            <a:ext cx="2970431" cy="1796215"/>
          </a:xfrm>
          <a:prstGeom prst="bentConnector3">
            <a:avLst>
              <a:gd name="adj1" fmla="val -18792"/>
            </a:avLst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2358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/>
      <p:bldP spid="9" grpId="0"/>
      <p:bldP spid="10" grpId="0" animBg="1"/>
      <p:bldP spid="11" grpId="0" animBg="1"/>
      <p:bldP spid="12" grpId="0"/>
      <p:bldP spid="13" grpId="0"/>
      <p:bldP spid="14" grpId="0"/>
      <p:bldP spid="15" grpId="0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2417972-93F5-550E-37EC-1014F7DC90D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99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5EE8835-7018-F4BE-C60F-3D66231AE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868" y="365125"/>
            <a:ext cx="8619931" cy="1325563"/>
          </a:xfrm>
        </p:spPr>
        <p:txBody>
          <a:bodyPr>
            <a:normAutofit/>
          </a:bodyPr>
          <a:lstStyle/>
          <a:p>
            <a:r>
              <a:rPr lang="fr-BE" sz="44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Masque</a:t>
            </a:r>
            <a:endParaRPr lang="fr-BE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8C7FC15E-BB42-C434-1B3F-14D5811CF833}"/>
              </a:ext>
            </a:extLst>
          </p:cNvPr>
          <p:cNvSpPr txBox="1">
            <a:spLocks/>
          </p:cNvSpPr>
          <p:nvPr/>
        </p:nvSpPr>
        <p:spPr>
          <a:xfrm>
            <a:off x="1033549" y="1119452"/>
            <a:ext cx="10058400" cy="35747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BE" sz="5400" dirty="0">
              <a:ln w="28575">
                <a:solidFill>
                  <a:schemeClr val="tx1"/>
                </a:solidFill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32996F34-2C7E-A570-6245-90066ADA2698}"/>
              </a:ext>
            </a:extLst>
          </p:cNvPr>
          <p:cNvSpPr txBox="1">
            <a:spLocks/>
          </p:cNvSpPr>
          <p:nvPr/>
        </p:nvSpPr>
        <p:spPr>
          <a:xfrm>
            <a:off x="8065609" y="2498833"/>
            <a:ext cx="929102" cy="816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/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24</a:t>
            </a:r>
            <a:endParaRPr lang="fr-BE" sz="4800" dirty="0">
              <a:solidFill>
                <a:srgbClr val="FFC000"/>
              </a:solidFill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FFE6DB8A-5BB2-4504-3B82-3C613ADBF5BB}"/>
              </a:ext>
            </a:extLst>
          </p:cNvPr>
          <p:cNvSpPr txBox="1">
            <a:spLocks/>
          </p:cNvSpPr>
          <p:nvPr/>
        </p:nvSpPr>
        <p:spPr>
          <a:xfrm>
            <a:off x="4867259" y="3248847"/>
            <a:ext cx="2936500" cy="5307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32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255</a:t>
            </a:r>
            <a:r>
              <a:rPr lang="fr-BE" sz="32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32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255</a:t>
            </a:r>
            <a:r>
              <a:rPr lang="fr-BE" sz="32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32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255</a:t>
            </a:r>
            <a:r>
              <a:rPr lang="fr-BE" sz="32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32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</a:t>
            </a:r>
            <a:endParaRPr lang="fr-BE" sz="2800" dirty="0">
              <a:solidFill>
                <a:schemeClr val="bg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8E2495C-DEBD-B3C9-F747-106755BFBA8E}"/>
              </a:ext>
            </a:extLst>
          </p:cNvPr>
          <p:cNvSpPr txBox="1"/>
          <p:nvPr/>
        </p:nvSpPr>
        <p:spPr>
          <a:xfrm>
            <a:off x="1900826" y="4873079"/>
            <a:ext cx="8921857" cy="892552"/>
          </a:xfrm>
          <a:prstGeom prst="rect">
            <a:avLst/>
          </a:prstGeom>
          <a:noFill/>
          <a:ln>
            <a:noFill/>
          </a:ln>
        </p:spPr>
        <p:txBody>
          <a:bodyPr wrap="square" anchor="t">
            <a:spAutoFit/>
          </a:bodyPr>
          <a:lstStyle/>
          <a:p>
            <a:r>
              <a:rPr lang="fr-BE" sz="2800" spc="3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11111111</a:t>
            </a:r>
            <a:r>
              <a:rPr lang="fr-BE" sz="2800" spc="300" dirty="0">
                <a:ln w="28575">
                  <a:solidFill>
                    <a:schemeClr val="tx1"/>
                  </a:solidFill>
                </a:ln>
                <a:solidFill>
                  <a:schemeClr val="accent4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800" spc="3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11111111</a:t>
            </a:r>
            <a:r>
              <a:rPr lang="fr-BE" sz="2800" spc="300" dirty="0">
                <a:ln w="28575">
                  <a:solidFill>
                    <a:schemeClr val="tx1"/>
                  </a:solidFill>
                </a:ln>
                <a:solidFill>
                  <a:schemeClr val="accent4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800" spc="3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11111111</a:t>
            </a:r>
            <a:r>
              <a:rPr lang="fr-BE" sz="2800" spc="300" dirty="0">
                <a:ln w="28575">
                  <a:solidFill>
                    <a:schemeClr val="tx1"/>
                  </a:solidFill>
                </a:ln>
                <a:solidFill>
                  <a:schemeClr val="accent4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800" spc="3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00000000</a:t>
            </a:r>
          </a:p>
          <a:p>
            <a:endParaRPr lang="fr-BE" sz="2400" spc="3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6EEF928-FB48-4E21-5D06-F49F30AE4D50}"/>
              </a:ext>
            </a:extLst>
          </p:cNvPr>
          <p:cNvSpPr txBox="1"/>
          <p:nvPr/>
        </p:nvSpPr>
        <p:spPr>
          <a:xfrm>
            <a:off x="1900826" y="3902006"/>
            <a:ext cx="9191123" cy="954107"/>
          </a:xfrm>
          <a:prstGeom prst="rect">
            <a:avLst/>
          </a:prstGeom>
          <a:noFill/>
          <a:ln>
            <a:noFill/>
          </a:ln>
        </p:spPr>
        <p:txBody>
          <a:bodyPr wrap="square" anchor="t">
            <a:spAutoFit/>
          </a:bodyPr>
          <a:lstStyle/>
          <a:p>
            <a:r>
              <a:rPr lang="fr-BE" sz="2800" spc="3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11</a:t>
            </a:r>
            <a:r>
              <a:rPr lang="fr-BE" sz="2800" spc="3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000000</a:t>
            </a:r>
            <a:r>
              <a:rPr lang="fr-BE" sz="2800" spc="300" dirty="0">
                <a:ln w="28575">
                  <a:solidFill>
                    <a:schemeClr val="tx1"/>
                  </a:solidFill>
                </a:ln>
                <a:solidFill>
                  <a:schemeClr val="accent4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800" spc="3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r>
              <a:rPr lang="fr-BE" sz="2800" spc="3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</a:t>
            </a:r>
            <a:r>
              <a:rPr lang="fr-BE" sz="2800" spc="3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r>
              <a:rPr lang="fr-BE" sz="2800" spc="3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</a:t>
            </a:r>
            <a:r>
              <a:rPr lang="fr-BE" sz="2800" spc="3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r>
              <a:rPr lang="fr-BE" sz="2800" spc="3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000</a:t>
            </a:r>
            <a:r>
              <a:rPr lang="fr-BE" sz="2800" spc="300" dirty="0">
                <a:ln w="28575">
                  <a:solidFill>
                    <a:schemeClr val="tx1"/>
                  </a:solidFill>
                </a:ln>
                <a:solidFill>
                  <a:schemeClr val="accent4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800" spc="3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0000000</a:t>
            </a:r>
            <a:r>
              <a:rPr lang="fr-BE" sz="2800" spc="3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r>
              <a:rPr lang="fr-BE" sz="2800" spc="300" dirty="0">
                <a:ln w="28575">
                  <a:solidFill>
                    <a:schemeClr val="tx1"/>
                  </a:solidFill>
                </a:ln>
                <a:solidFill>
                  <a:schemeClr val="accent4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800" spc="3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</a:t>
            </a:r>
            <a:r>
              <a:rPr lang="fr-BE" sz="2800" spc="3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11</a:t>
            </a:r>
            <a:r>
              <a:rPr lang="fr-BE" sz="2800" spc="3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00</a:t>
            </a:r>
            <a:r>
              <a:rPr lang="fr-BE" sz="2800" spc="3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r>
              <a:rPr lang="fr-BE" sz="2800" spc="3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00</a:t>
            </a:r>
          </a:p>
          <a:p>
            <a:endParaRPr lang="fr-BE" sz="2800" b="1" spc="300" dirty="0"/>
          </a:p>
        </p:txBody>
      </p:sp>
      <p:pic>
        <p:nvPicPr>
          <p:cNvPr id="11" name="Graphique 10" descr="Ordinateur portable avec un remplissage uni">
            <a:extLst>
              <a:ext uri="{FF2B5EF4-FFF2-40B4-BE49-F238E27FC236}">
                <a16:creationId xmlns:a16="http://schemas.microsoft.com/office/drawing/2014/main" id="{79E99CF1-C73B-6379-D93B-C72DB092CD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4966" y="3665860"/>
            <a:ext cx="1028370" cy="1028370"/>
          </a:xfrm>
          <a:prstGeom prst="rect">
            <a:avLst/>
          </a:prstGeom>
        </p:spPr>
      </p:pic>
      <p:pic>
        <p:nvPicPr>
          <p:cNvPr id="14" name="Graphique 13" descr="Drame avec un remplissage uni">
            <a:extLst>
              <a:ext uri="{FF2B5EF4-FFF2-40B4-BE49-F238E27FC236}">
                <a16:creationId xmlns:a16="http://schemas.microsoft.com/office/drawing/2014/main" id="{A754A9EA-9060-014B-E51C-1EA60A2249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1056" y="4694230"/>
            <a:ext cx="1028370" cy="1028370"/>
          </a:xfrm>
          <a:prstGeom prst="rect">
            <a:avLst/>
          </a:prstGeom>
        </p:spPr>
      </p:pic>
      <p:sp>
        <p:nvSpPr>
          <p:cNvPr id="15" name="Titre 1">
            <a:extLst>
              <a:ext uri="{FF2B5EF4-FFF2-40B4-BE49-F238E27FC236}">
                <a16:creationId xmlns:a16="http://schemas.microsoft.com/office/drawing/2014/main" id="{382ECF80-3B05-0EBE-B723-BE2111DA557E}"/>
              </a:ext>
            </a:extLst>
          </p:cNvPr>
          <p:cNvSpPr txBox="1">
            <a:spLocks/>
          </p:cNvSpPr>
          <p:nvPr/>
        </p:nvSpPr>
        <p:spPr>
          <a:xfrm>
            <a:off x="10227758" y="4412216"/>
            <a:ext cx="594925" cy="5307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40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&amp;</a:t>
            </a:r>
            <a:endParaRPr lang="fr-BE" sz="3600" dirty="0">
              <a:solidFill>
                <a:srgbClr val="FFC000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E158805-F2A8-90C9-0BA9-B76DE719717B}"/>
              </a:ext>
            </a:extLst>
          </p:cNvPr>
          <p:cNvSpPr txBox="1"/>
          <p:nvPr/>
        </p:nvSpPr>
        <p:spPr>
          <a:xfrm>
            <a:off x="1900826" y="5481997"/>
            <a:ext cx="8512137" cy="892552"/>
          </a:xfrm>
          <a:prstGeom prst="rect">
            <a:avLst/>
          </a:prstGeom>
          <a:noFill/>
          <a:ln>
            <a:noFill/>
          </a:ln>
        </p:spPr>
        <p:txBody>
          <a:bodyPr wrap="square" anchor="t">
            <a:spAutoFit/>
          </a:bodyPr>
          <a:lstStyle/>
          <a:p>
            <a:r>
              <a:rPr lang="fr-BE" sz="2800" spc="3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11</a:t>
            </a:r>
            <a:r>
              <a:rPr lang="fr-BE" sz="2800" spc="300" dirty="0">
                <a:ln w="28575">
                  <a:solidFill>
                    <a:schemeClr val="tx1"/>
                  </a:solidFill>
                </a:ln>
                <a:solidFill>
                  <a:srgbClr val="F90F0F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000000</a:t>
            </a:r>
            <a:r>
              <a:rPr lang="fr-BE" sz="2800" spc="300" dirty="0">
                <a:ln w="28575">
                  <a:solidFill>
                    <a:schemeClr val="tx1"/>
                  </a:solidFill>
                </a:ln>
                <a:solidFill>
                  <a:schemeClr val="accent4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800" spc="3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r>
              <a:rPr lang="fr-BE" sz="2800" spc="300" dirty="0">
                <a:ln w="28575">
                  <a:solidFill>
                    <a:schemeClr val="tx1"/>
                  </a:solidFill>
                </a:ln>
                <a:solidFill>
                  <a:srgbClr val="F90F0F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</a:t>
            </a:r>
            <a:r>
              <a:rPr lang="fr-BE" sz="2800" spc="3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r>
              <a:rPr lang="fr-BE" sz="2800" spc="3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</a:t>
            </a:r>
            <a:r>
              <a:rPr lang="fr-BE" sz="2800" spc="3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r>
              <a:rPr lang="fr-BE" sz="2800" spc="3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000</a:t>
            </a:r>
            <a:r>
              <a:rPr lang="fr-BE" sz="2800" spc="300" dirty="0">
                <a:ln w="28575">
                  <a:solidFill>
                    <a:schemeClr val="tx1"/>
                  </a:solidFill>
                </a:ln>
                <a:solidFill>
                  <a:schemeClr val="accent4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800" spc="3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0000000</a:t>
            </a:r>
            <a:r>
              <a:rPr lang="fr-BE" sz="2800" spc="3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r>
              <a:rPr lang="fr-BE" sz="2800" spc="300" dirty="0">
                <a:ln w="28575">
                  <a:solidFill>
                    <a:schemeClr val="tx1"/>
                  </a:solidFill>
                </a:ln>
                <a:solidFill>
                  <a:schemeClr val="accent4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800" spc="3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00000000</a:t>
            </a:r>
          </a:p>
          <a:p>
            <a:endParaRPr lang="fr-BE" sz="2400" spc="300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D8647F46-426D-C607-8B50-BA7E55610089}"/>
              </a:ext>
            </a:extLst>
          </p:cNvPr>
          <p:cNvCxnSpPr>
            <a:cxnSpLocks/>
          </p:cNvCxnSpPr>
          <p:nvPr/>
        </p:nvCxnSpPr>
        <p:spPr>
          <a:xfrm flipV="1">
            <a:off x="1900826" y="5383314"/>
            <a:ext cx="8512137" cy="37967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re 1">
            <a:extLst>
              <a:ext uri="{FF2B5EF4-FFF2-40B4-BE49-F238E27FC236}">
                <a16:creationId xmlns:a16="http://schemas.microsoft.com/office/drawing/2014/main" id="{32A6FE7A-BB24-A30E-10C2-0023F6E6CE07}"/>
              </a:ext>
            </a:extLst>
          </p:cNvPr>
          <p:cNvSpPr txBox="1">
            <a:spLocks/>
          </p:cNvSpPr>
          <p:nvPr/>
        </p:nvSpPr>
        <p:spPr>
          <a:xfrm>
            <a:off x="4819031" y="6031401"/>
            <a:ext cx="2487436" cy="5307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32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192</a:t>
            </a:r>
            <a:r>
              <a:rPr lang="fr-BE" sz="32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32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168</a:t>
            </a:r>
            <a:r>
              <a:rPr lang="fr-BE" sz="32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32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r>
              <a:rPr lang="fr-BE" sz="32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32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</a:t>
            </a:r>
            <a:endParaRPr lang="fr-BE" sz="2800" dirty="0">
              <a:solidFill>
                <a:schemeClr val="bg1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7CF617B-4EB8-A2C7-E51E-70DAB0DBB0AB}"/>
              </a:ext>
            </a:extLst>
          </p:cNvPr>
          <p:cNvSpPr txBox="1"/>
          <p:nvPr/>
        </p:nvSpPr>
        <p:spPr>
          <a:xfrm>
            <a:off x="1900826" y="4878689"/>
            <a:ext cx="8921857" cy="892552"/>
          </a:xfrm>
          <a:prstGeom prst="rect">
            <a:avLst/>
          </a:prstGeom>
          <a:noFill/>
          <a:ln>
            <a:noFill/>
          </a:ln>
        </p:spPr>
        <p:txBody>
          <a:bodyPr wrap="square" anchor="t">
            <a:spAutoFit/>
          </a:bodyPr>
          <a:lstStyle/>
          <a:p>
            <a:r>
              <a:rPr lang="fr-BE" sz="2800" spc="3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00000000</a:t>
            </a:r>
            <a:r>
              <a:rPr lang="fr-BE" sz="2800" spc="300" dirty="0">
                <a:ln w="28575">
                  <a:solidFill>
                    <a:schemeClr val="tx1"/>
                  </a:solidFill>
                </a:ln>
                <a:solidFill>
                  <a:schemeClr val="accent4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800" spc="3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00000000</a:t>
            </a:r>
            <a:r>
              <a:rPr lang="fr-BE" sz="2800" spc="300" dirty="0">
                <a:ln w="28575">
                  <a:solidFill>
                    <a:schemeClr val="tx1"/>
                  </a:solidFill>
                </a:ln>
                <a:solidFill>
                  <a:schemeClr val="accent4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800" spc="3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00000000</a:t>
            </a:r>
            <a:r>
              <a:rPr lang="fr-BE" sz="2800" spc="300" dirty="0">
                <a:ln w="28575">
                  <a:solidFill>
                    <a:schemeClr val="tx1"/>
                  </a:solidFill>
                </a:ln>
                <a:solidFill>
                  <a:schemeClr val="accent4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800" spc="3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11111111</a:t>
            </a:r>
          </a:p>
          <a:p>
            <a:endParaRPr lang="fr-BE" sz="2400" spc="300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D102260-578D-CF6B-67F8-5F8A16EC775B}"/>
              </a:ext>
            </a:extLst>
          </p:cNvPr>
          <p:cNvSpPr txBox="1"/>
          <p:nvPr/>
        </p:nvSpPr>
        <p:spPr>
          <a:xfrm>
            <a:off x="1900826" y="5488020"/>
            <a:ext cx="9191123" cy="954107"/>
          </a:xfrm>
          <a:prstGeom prst="rect">
            <a:avLst/>
          </a:prstGeom>
          <a:noFill/>
          <a:ln>
            <a:noFill/>
          </a:ln>
        </p:spPr>
        <p:txBody>
          <a:bodyPr wrap="square" anchor="t">
            <a:spAutoFit/>
          </a:bodyPr>
          <a:lstStyle/>
          <a:p>
            <a:r>
              <a:rPr lang="fr-BE" sz="2800" spc="3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00000000</a:t>
            </a:r>
            <a:r>
              <a:rPr lang="fr-BE" sz="2800" spc="300" dirty="0">
                <a:ln w="28575">
                  <a:solidFill>
                    <a:schemeClr val="tx1"/>
                  </a:solidFill>
                </a:ln>
                <a:solidFill>
                  <a:schemeClr val="accent4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800" spc="3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00000000</a:t>
            </a:r>
            <a:r>
              <a:rPr lang="fr-BE" sz="2800" spc="300" dirty="0">
                <a:ln w="28575">
                  <a:solidFill>
                    <a:schemeClr val="tx1"/>
                  </a:solidFill>
                </a:ln>
                <a:solidFill>
                  <a:schemeClr val="accent4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800" spc="3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00000000</a:t>
            </a:r>
            <a:r>
              <a:rPr lang="fr-BE" sz="2800" spc="300" dirty="0">
                <a:ln w="28575">
                  <a:solidFill>
                    <a:schemeClr val="tx1"/>
                  </a:solidFill>
                </a:ln>
                <a:solidFill>
                  <a:schemeClr val="accent4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2800" spc="3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</a:t>
            </a:r>
            <a:r>
              <a:rPr lang="fr-BE" sz="2800" spc="3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11</a:t>
            </a:r>
            <a:r>
              <a:rPr lang="fr-BE" sz="2800" spc="3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00</a:t>
            </a:r>
            <a:r>
              <a:rPr lang="fr-BE" sz="2800" spc="3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r>
              <a:rPr lang="fr-BE" sz="2800" spc="3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00</a:t>
            </a:r>
          </a:p>
          <a:p>
            <a:endParaRPr lang="fr-BE" sz="2800" b="1" spc="300" dirty="0"/>
          </a:p>
        </p:txBody>
      </p:sp>
      <p:sp>
        <p:nvSpPr>
          <p:cNvPr id="23" name="Titre 1">
            <a:extLst>
              <a:ext uri="{FF2B5EF4-FFF2-40B4-BE49-F238E27FC236}">
                <a16:creationId xmlns:a16="http://schemas.microsoft.com/office/drawing/2014/main" id="{B6CE45D8-F5DC-9DC7-D5D7-FA80C620ADC2}"/>
              </a:ext>
            </a:extLst>
          </p:cNvPr>
          <p:cNvSpPr txBox="1">
            <a:spLocks/>
          </p:cNvSpPr>
          <p:nvPr/>
        </p:nvSpPr>
        <p:spPr>
          <a:xfrm>
            <a:off x="5091791" y="6036222"/>
            <a:ext cx="2487436" cy="5307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3200" dirty="0">
                <a:ln w="28575">
                  <a:solidFill>
                    <a:schemeClr val="tx1"/>
                  </a:solidFill>
                </a:ln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0.0.0</a:t>
            </a:r>
            <a:r>
              <a:rPr lang="fr-BE" sz="32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32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100</a:t>
            </a:r>
            <a:endParaRPr lang="fr-BE" sz="2800" dirty="0">
              <a:solidFill>
                <a:schemeClr val="bg1"/>
              </a:solidFill>
            </a:endParaRP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1DA9810D-5EC8-BB9A-9783-788B8A222F38}"/>
              </a:ext>
            </a:extLst>
          </p:cNvPr>
          <p:cNvSpPr/>
          <p:nvPr/>
        </p:nvSpPr>
        <p:spPr>
          <a:xfrm>
            <a:off x="3873055" y="2509039"/>
            <a:ext cx="3012938" cy="602182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38C665A9-788E-D02C-5769-D057CD361D62}"/>
              </a:ext>
            </a:extLst>
          </p:cNvPr>
          <p:cNvSpPr/>
          <p:nvPr/>
        </p:nvSpPr>
        <p:spPr>
          <a:xfrm>
            <a:off x="1651518" y="3212922"/>
            <a:ext cx="3215741" cy="602182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8C3EF8B0-6CD8-3F30-785D-9AD95B7382B8}"/>
              </a:ext>
            </a:extLst>
          </p:cNvPr>
          <p:cNvSpPr/>
          <p:nvPr/>
        </p:nvSpPr>
        <p:spPr>
          <a:xfrm>
            <a:off x="7744624" y="3209893"/>
            <a:ext cx="1987205" cy="602182"/>
          </a:xfrm>
          <a:prstGeom prst="round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868C213D-E348-F685-F9D8-2E76D9068455}"/>
              </a:ext>
            </a:extLst>
          </p:cNvPr>
          <p:cNvSpPr/>
          <p:nvPr/>
        </p:nvSpPr>
        <p:spPr>
          <a:xfrm>
            <a:off x="6881767" y="2522934"/>
            <a:ext cx="1254528" cy="602182"/>
          </a:xfrm>
          <a:prstGeom prst="round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D637CFAA-2D99-9F96-5332-04FDF1245E9D}"/>
              </a:ext>
            </a:extLst>
          </p:cNvPr>
          <p:cNvSpPr txBox="1">
            <a:spLocks/>
          </p:cNvSpPr>
          <p:nvPr/>
        </p:nvSpPr>
        <p:spPr>
          <a:xfrm>
            <a:off x="3873054" y="2460866"/>
            <a:ext cx="4445892" cy="816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4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192</a:t>
            </a:r>
            <a:r>
              <a:rPr lang="fr-BE" sz="48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4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168</a:t>
            </a:r>
            <a:r>
              <a:rPr lang="fr-BE" sz="48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4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r>
              <a:rPr lang="fr-BE" sz="48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4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100</a:t>
            </a:r>
            <a:endParaRPr lang="fr-BE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982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2.59259E-6 L -0.07162 0.49306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81" y="24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xit" presetSubtype="5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vertical)">
                                      <p:cBhvr>
                                        <p:cTn id="66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0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96296E-6 L -0.26237 -0.39584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82" y="-19815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62 0.49306 L -0.33398 0.0919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25" y="-20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500"/>
                            </p:stCondLst>
                            <p:childTnLst>
                              <p:par>
                                <p:cTn id="82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0 L 0.21823 -0.40301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11" y="-20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0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3" grpId="2"/>
      <p:bldP spid="6" grpId="0"/>
      <p:bldP spid="6" grpId="1"/>
      <p:bldP spid="8" grpId="0"/>
      <p:bldP spid="8" grpId="1"/>
      <p:bldP spid="9" grpId="0"/>
      <p:bldP spid="15" grpId="0"/>
      <p:bldP spid="16" grpId="0"/>
      <p:bldP spid="16" grpId="1"/>
      <p:bldP spid="20" grpId="0"/>
      <p:bldP spid="20" grpId="1"/>
      <p:bldP spid="21" grpId="0"/>
      <p:bldP spid="22" grpId="0"/>
      <p:bldP spid="23" grpId="0"/>
      <p:bldP spid="23" grpId="1"/>
      <p:bldP spid="25" grpId="0" animBg="1"/>
      <p:bldP spid="24" grpId="0" animBg="1"/>
      <p:bldP spid="31" grpId="0" animBg="1"/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2417972-93F5-550E-37EC-1014F7DC90D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99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5EE8835-7018-F4BE-C60F-3D66231AE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868" y="365125"/>
            <a:ext cx="8619931" cy="1325563"/>
          </a:xfrm>
        </p:spPr>
        <p:txBody>
          <a:bodyPr>
            <a:normAutofit/>
          </a:bodyPr>
          <a:lstStyle/>
          <a:p>
            <a:r>
              <a:rPr lang="fr-BE" sz="44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Hôtes</a:t>
            </a:r>
            <a:endParaRPr lang="fr-BE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8C7FC15E-BB42-C434-1B3F-14D5811CF833}"/>
              </a:ext>
            </a:extLst>
          </p:cNvPr>
          <p:cNvSpPr txBox="1">
            <a:spLocks/>
          </p:cNvSpPr>
          <p:nvPr/>
        </p:nvSpPr>
        <p:spPr>
          <a:xfrm>
            <a:off x="1033549" y="1119452"/>
            <a:ext cx="10058400" cy="35747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BE" sz="5400" dirty="0">
              <a:ln w="28575">
                <a:solidFill>
                  <a:schemeClr val="tx1"/>
                </a:solidFill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D637CFAA-2D99-9F96-5332-04FDF1245E9D}"/>
              </a:ext>
            </a:extLst>
          </p:cNvPr>
          <p:cNvSpPr txBox="1">
            <a:spLocks/>
          </p:cNvSpPr>
          <p:nvPr/>
        </p:nvSpPr>
        <p:spPr>
          <a:xfrm>
            <a:off x="3873054" y="2460866"/>
            <a:ext cx="4445892" cy="816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4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192</a:t>
            </a:r>
            <a:r>
              <a:rPr lang="fr-BE" sz="48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4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168</a:t>
            </a:r>
            <a:r>
              <a:rPr lang="fr-BE" sz="48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4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r>
              <a:rPr lang="fr-BE" sz="48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4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</a:t>
            </a:r>
            <a:endParaRPr lang="fr-BE" sz="4800" dirty="0">
              <a:solidFill>
                <a:schemeClr val="bg1"/>
              </a:solidFill>
            </a:endParaRP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2A23173D-615F-F929-9D67-0291C95DF5E5}"/>
              </a:ext>
            </a:extLst>
          </p:cNvPr>
          <p:cNvSpPr txBox="1">
            <a:spLocks/>
          </p:cNvSpPr>
          <p:nvPr/>
        </p:nvSpPr>
        <p:spPr>
          <a:xfrm>
            <a:off x="7280518" y="2498833"/>
            <a:ext cx="929102" cy="816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/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24</a:t>
            </a:r>
            <a:endParaRPr lang="fr-BE" sz="4800" dirty="0">
              <a:solidFill>
                <a:srgbClr val="FFC000"/>
              </a:solidFill>
            </a:endParaRPr>
          </a:p>
        </p:txBody>
      </p:sp>
      <p:sp>
        <p:nvSpPr>
          <p:cNvPr id="6" name="Rectangle : avec coins arrondis en haut 5">
            <a:extLst>
              <a:ext uri="{FF2B5EF4-FFF2-40B4-BE49-F238E27FC236}">
                <a16:creationId xmlns:a16="http://schemas.microsoft.com/office/drawing/2014/main" id="{137309AF-E7B2-7B48-B4E9-5FBF055B9301}"/>
              </a:ext>
            </a:extLst>
          </p:cNvPr>
          <p:cNvSpPr/>
          <p:nvPr/>
        </p:nvSpPr>
        <p:spPr>
          <a:xfrm rot="16200000">
            <a:off x="4574365" y="515906"/>
            <a:ext cx="667608" cy="6821558"/>
          </a:xfrm>
          <a:prstGeom prst="round2Same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Rectangle : avec coins arrondis en haut 7">
            <a:extLst>
              <a:ext uri="{FF2B5EF4-FFF2-40B4-BE49-F238E27FC236}">
                <a16:creationId xmlns:a16="http://schemas.microsoft.com/office/drawing/2014/main" id="{EA77BA87-5883-F108-FF91-0F650C158B9A}"/>
              </a:ext>
            </a:extLst>
          </p:cNvPr>
          <p:cNvSpPr/>
          <p:nvPr/>
        </p:nvSpPr>
        <p:spPr>
          <a:xfrm rot="5400000">
            <a:off x="9208380" y="2780355"/>
            <a:ext cx="667608" cy="2292659"/>
          </a:xfrm>
          <a:prstGeom prst="round2Same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E3EA91A-AC4B-6666-8BDE-71B0D9828C5A}"/>
              </a:ext>
            </a:extLst>
          </p:cNvPr>
          <p:cNvSpPr txBox="1"/>
          <p:nvPr/>
        </p:nvSpPr>
        <p:spPr>
          <a:xfrm>
            <a:off x="1497390" y="3624713"/>
            <a:ext cx="9191123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11000000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accent4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10101000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accent4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00000001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accent4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00000000</a:t>
            </a:r>
          </a:p>
          <a:p>
            <a:endParaRPr lang="fr-BE" sz="3600" dirty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CBA74D55-B9A2-4395-00ED-FCBCB7749057}"/>
              </a:ext>
            </a:extLst>
          </p:cNvPr>
          <p:cNvSpPr txBox="1">
            <a:spLocks/>
          </p:cNvSpPr>
          <p:nvPr/>
        </p:nvSpPr>
        <p:spPr>
          <a:xfrm>
            <a:off x="4580512" y="5435896"/>
            <a:ext cx="2964474" cy="6545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4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Hôtes: 256</a:t>
            </a:r>
            <a:endParaRPr lang="fr-BE" sz="4000" dirty="0">
              <a:solidFill>
                <a:schemeClr val="bg1"/>
              </a:solidFill>
            </a:endParaRP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B1D576C5-9771-FA6C-46B1-7682A0B4D064}"/>
              </a:ext>
            </a:extLst>
          </p:cNvPr>
          <p:cNvSpPr txBox="1">
            <a:spLocks/>
          </p:cNvSpPr>
          <p:nvPr/>
        </p:nvSpPr>
        <p:spPr>
          <a:xfrm>
            <a:off x="8528834" y="4503093"/>
            <a:ext cx="2026700" cy="816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8 bits</a:t>
            </a:r>
          </a:p>
          <a:p>
            <a:pPr algn="ctr"/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</a:t>
            </a:r>
            <a:r>
              <a:rPr lang="fr-BE" sz="3600" baseline="30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8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= 256</a:t>
            </a:r>
            <a:endParaRPr lang="fr-BE" sz="3600" dirty="0">
              <a:solidFill>
                <a:schemeClr val="bg1"/>
              </a:solidFill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9FFC6477-0881-A3E4-7848-498A06E44C6E}"/>
              </a:ext>
            </a:extLst>
          </p:cNvPr>
          <p:cNvSpPr txBox="1">
            <a:spLocks/>
          </p:cNvSpPr>
          <p:nvPr/>
        </p:nvSpPr>
        <p:spPr>
          <a:xfrm>
            <a:off x="7438790" y="5435896"/>
            <a:ext cx="2964474" cy="6545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40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- 2</a:t>
            </a:r>
            <a:endParaRPr lang="fr-BE" sz="4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6813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2417972-93F5-550E-37EC-1014F7DC90D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99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5EE8835-7018-F4BE-C60F-3D66231AE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868" y="365125"/>
            <a:ext cx="8619931" cy="1325563"/>
          </a:xfrm>
        </p:spPr>
        <p:txBody>
          <a:bodyPr>
            <a:normAutofit/>
          </a:bodyPr>
          <a:lstStyle/>
          <a:p>
            <a:r>
              <a:rPr lang="fr-BE" sz="44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Hôtes particuliers</a:t>
            </a:r>
            <a:endParaRPr lang="fr-BE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8C7FC15E-BB42-C434-1B3F-14D5811CF833}"/>
              </a:ext>
            </a:extLst>
          </p:cNvPr>
          <p:cNvSpPr txBox="1">
            <a:spLocks/>
          </p:cNvSpPr>
          <p:nvPr/>
        </p:nvSpPr>
        <p:spPr>
          <a:xfrm>
            <a:off x="1033549" y="1119452"/>
            <a:ext cx="10058400" cy="35747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BE" sz="5400" dirty="0">
              <a:ln w="28575">
                <a:solidFill>
                  <a:schemeClr val="tx1"/>
                </a:solidFill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D637CFAA-2D99-9F96-5332-04FDF1245E9D}"/>
              </a:ext>
            </a:extLst>
          </p:cNvPr>
          <p:cNvSpPr txBox="1">
            <a:spLocks/>
          </p:cNvSpPr>
          <p:nvPr/>
        </p:nvSpPr>
        <p:spPr>
          <a:xfrm>
            <a:off x="3114578" y="2090826"/>
            <a:ext cx="5956746" cy="816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32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Adresse réseau: 192</a:t>
            </a:r>
            <a:r>
              <a:rPr lang="fr-BE" sz="32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32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168</a:t>
            </a:r>
            <a:r>
              <a:rPr lang="fr-BE" sz="32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32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r>
              <a:rPr lang="fr-BE" sz="32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32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</a:t>
            </a:r>
            <a:endParaRPr lang="fr-BE" sz="3200" dirty="0">
              <a:solidFill>
                <a:schemeClr val="bg1"/>
              </a:solidFill>
            </a:endParaRPr>
          </a:p>
        </p:txBody>
      </p:sp>
      <p:sp>
        <p:nvSpPr>
          <p:cNvPr id="6" name="Rectangle : avec coins arrondis en haut 5">
            <a:extLst>
              <a:ext uri="{FF2B5EF4-FFF2-40B4-BE49-F238E27FC236}">
                <a16:creationId xmlns:a16="http://schemas.microsoft.com/office/drawing/2014/main" id="{137309AF-E7B2-7B48-B4E9-5FBF055B9301}"/>
              </a:ext>
            </a:extLst>
          </p:cNvPr>
          <p:cNvSpPr/>
          <p:nvPr/>
        </p:nvSpPr>
        <p:spPr>
          <a:xfrm rot="16200000">
            <a:off x="4574365" y="1073690"/>
            <a:ext cx="667608" cy="6821558"/>
          </a:xfrm>
          <a:prstGeom prst="round2Same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Rectangle : avec coins arrondis en haut 7">
            <a:extLst>
              <a:ext uri="{FF2B5EF4-FFF2-40B4-BE49-F238E27FC236}">
                <a16:creationId xmlns:a16="http://schemas.microsoft.com/office/drawing/2014/main" id="{EA77BA87-5883-F108-FF91-0F650C158B9A}"/>
              </a:ext>
            </a:extLst>
          </p:cNvPr>
          <p:cNvSpPr/>
          <p:nvPr/>
        </p:nvSpPr>
        <p:spPr>
          <a:xfrm rot="5400000">
            <a:off x="9208380" y="3338139"/>
            <a:ext cx="667608" cy="2292659"/>
          </a:xfrm>
          <a:prstGeom prst="round2Same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AC87463-1C3B-596C-EC6F-968F9D0A4E90}"/>
              </a:ext>
            </a:extLst>
          </p:cNvPr>
          <p:cNvSpPr txBox="1"/>
          <p:nvPr/>
        </p:nvSpPr>
        <p:spPr>
          <a:xfrm>
            <a:off x="1497389" y="4182496"/>
            <a:ext cx="9191123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11000000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accent4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10101000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accent4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00000001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accent4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11111111</a:t>
            </a:r>
          </a:p>
          <a:p>
            <a:endParaRPr lang="fr-BE" sz="36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E3EA91A-AC4B-6666-8BDE-71B0D9828C5A}"/>
              </a:ext>
            </a:extLst>
          </p:cNvPr>
          <p:cNvSpPr txBox="1"/>
          <p:nvPr/>
        </p:nvSpPr>
        <p:spPr>
          <a:xfrm>
            <a:off x="1497390" y="4182497"/>
            <a:ext cx="9191123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11000000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accent4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10101000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accent4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00000001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chemeClr val="accent4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36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00000000</a:t>
            </a:r>
          </a:p>
          <a:p>
            <a:endParaRPr lang="fr-BE" sz="3600" dirty="0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17282E1-5081-5983-02D9-59FF37C25EFF}"/>
              </a:ext>
            </a:extLst>
          </p:cNvPr>
          <p:cNvSpPr txBox="1">
            <a:spLocks/>
          </p:cNvSpPr>
          <p:nvPr/>
        </p:nvSpPr>
        <p:spPr>
          <a:xfrm>
            <a:off x="2209977" y="2708353"/>
            <a:ext cx="7705544" cy="816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32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Adresse de broadcast: 192</a:t>
            </a:r>
            <a:r>
              <a:rPr lang="fr-BE" sz="32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32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168</a:t>
            </a:r>
            <a:r>
              <a:rPr lang="fr-BE" sz="32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32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r>
              <a:rPr lang="fr-BE" sz="3200" dirty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lang="fr-BE" sz="32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255</a:t>
            </a:r>
            <a:endParaRPr lang="fr-BE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66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2417972-93F5-550E-37EC-1014F7DC90D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99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5EE8835-7018-F4BE-C60F-3D66231AE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868" y="365125"/>
            <a:ext cx="8619931" cy="1325563"/>
          </a:xfrm>
        </p:spPr>
        <p:txBody>
          <a:bodyPr>
            <a:normAutofit/>
          </a:bodyPr>
          <a:lstStyle/>
          <a:p>
            <a:r>
              <a:rPr lang="fr-BE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Broadcast</a:t>
            </a:r>
            <a:endParaRPr lang="fr-BE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8C7FC15E-BB42-C434-1B3F-14D5811CF833}"/>
              </a:ext>
            </a:extLst>
          </p:cNvPr>
          <p:cNvSpPr txBox="1">
            <a:spLocks/>
          </p:cNvSpPr>
          <p:nvPr/>
        </p:nvSpPr>
        <p:spPr>
          <a:xfrm>
            <a:off x="1033549" y="1119452"/>
            <a:ext cx="10058400" cy="35747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BE" sz="5400" dirty="0">
              <a:ln w="28575">
                <a:solidFill>
                  <a:schemeClr val="tx1"/>
                </a:solidFill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Rectangle : avec coins rognés en diagonale 2">
            <a:extLst>
              <a:ext uri="{FF2B5EF4-FFF2-40B4-BE49-F238E27FC236}">
                <a16:creationId xmlns:a16="http://schemas.microsoft.com/office/drawing/2014/main" id="{69C488CA-EEBA-F084-5143-AF23AFFFCD1D}"/>
              </a:ext>
            </a:extLst>
          </p:cNvPr>
          <p:cNvSpPr/>
          <p:nvPr/>
        </p:nvSpPr>
        <p:spPr>
          <a:xfrm>
            <a:off x="1168739" y="2199328"/>
            <a:ext cx="9777663" cy="3834110"/>
          </a:xfrm>
          <a:prstGeom prst="snip2Diag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9" name="Graphique 8" descr="Routeur sans fil avec un remplissage uni">
            <a:extLst>
              <a:ext uri="{FF2B5EF4-FFF2-40B4-BE49-F238E27FC236}">
                <a16:creationId xmlns:a16="http://schemas.microsoft.com/office/drawing/2014/main" id="{F1B13CD4-F673-BE0B-244A-57EA21D7E8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70719" y="2342147"/>
            <a:ext cx="2173705" cy="2173705"/>
          </a:xfrm>
          <a:prstGeom prst="rect">
            <a:avLst/>
          </a:prstGeom>
        </p:spPr>
      </p:pic>
      <p:pic>
        <p:nvPicPr>
          <p:cNvPr id="11" name="Graphique 10" descr="Ordinateur portable avec un remplissage uni">
            <a:extLst>
              <a:ext uri="{FF2B5EF4-FFF2-40B4-BE49-F238E27FC236}">
                <a16:creationId xmlns:a16="http://schemas.microsoft.com/office/drawing/2014/main" id="{C529C7C5-6554-5B68-86AF-3CEFEEAF0A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42986" y="3868061"/>
            <a:ext cx="1652337" cy="1652337"/>
          </a:xfrm>
          <a:prstGeom prst="rect">
            <a:avLst/>
          </a:prstGeom>
        </p:spPr>
      </p:pic>
      <p:pic>
        <p:nvPicPr>
          <p:cNvPr id="12" name="Graphique 11" descr="Ordinateur portable avec un remplissage uni">
            <a:extLst>
              <a:ext uri="{FF2B5EF4-FFF2-40B4-BE49-F238E27FC236}">
                <a16:creationId xmlns:a16="http://schemas.microsoft.com/office/drawing/2014/main" id="{1130FB8D-7833-5FED-6CE2-B5938856F9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28527" y="4470973"/>
            <a:ext cx="1652337" cy="1652337"/>
          </a:xfrm>
          <a:prstGeom prst="rect">
            <a:avLst/>
          </a:prstGeom>
        </p:spPr>
      </p:pic>
      <p:pic>
        <p:nvPicPr>
          <p:cNvPr id="14" name="Graphique 13" descr="Ordinateur portable avec un remplissage uni">
            <a:extLst>
              <a:ext uri="{FF2B5EF4-FFF2-40B4-BE49-F238E27FC236}">
                <a16:creationId xmlns:a16="http://schemas.microsoft.com/office/drawing/2014/main" id="{31ECFEA0-8294-0CD7-CAC6-83701D61A7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17559" y="3770927"/>
            <a:ext cx="1652337" cy="1652337"/>
          </a:xfrm>
          <a:prstGeom prst="rect">
            <a:avLst/>
          </a:prstGeom>
        </p:spPr>
      </p:pic>
      <p:pic>
        <p:nvPicPr>
          <p:cNvPr id="15" name="Graphique 14" descr="Wi-Fi contour">
            <a:extLst>
              <a:ext uri="{FF2B5EF4-FFF2-40B4-BE49-F238E27FC236}">
                <a16:creationId xmlns:a16="http://schemas.microsoft.com/office/drawing/2014/main" id="{12BF9CA7-4954-C4C5-A9DA-069D36D6ED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>
            <a:off x="6871962" y="3059327"/>
            <a:ext cx="1913069" cy="1913069"/>
          </a:xfrm>
          <a:prstGeom prst="rect">
            <a:avLst/>
          </a:prstGeom>
        </p:spPr>
      </p:pic>
      <p:pic>
        <p:nvPicPr>
          <p:cNvPr id="16" name="Graphique 15" descr="Wi-Fi contour">
            <a:extLst>
              <a:ext uri="{FF2B5EF4-FFF2-40B4-BE49-F238E27FC236}">
                <a16:creationId xmlns:a16="http://schemas.microsoft.com/office/drawing/2014/main" id="{83FD6E3C-D3CF-78F0-9114-FD31F0387C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3425932" y="3062177"/>
            <a:ext cx="1913069" cy="1913069"/>
          </a:xfrm>
          <a:prstGeom prst="rect">
            <a:avLst/>
          </a:prstGeom>
        </p:spPr>
      </p:pic>
      <p:pic>
        <p:nvPicPr>
          <p:cNvPr id="17" name="Graphique 16" descr="Wi-Fi contour">
            <a:extLst>
              <a:ext uri="{FF2B5EF4-FFF2-40B4-BE49-F238E27FC236}">
                <a16:creationId xmlns:a16="http://schemas.microsoft.com/office/drawing/2014/main" id="{24053F1E-34AB-DB30-660B-3FC830209F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97416" y="3959990"/>
            <a:ext cx="1146521" cy="1146521"/>
          </a:xfrm>
          <a:prstGeom prst="rect">
            <a:avLst/>
          </a:prstGeom>
        </p:spPr>
      </p:pic>
      <p:pic>
        <p:nvPicPr>
          <p:cNvPr id="19" name="Graphique 18" descr="Enveloppe avec un remplissage uni">
            <a:extLst>
              <a:ext uri="{FF2B5EF4-FFF2-40B4-BE49-F238E27FC236}">
                <a16:creationId xmlns:a16="http://schemas.microsoft.com/office/drawing/2014/main" id="{1A52FA59-D203-C442-88AC-9D91C02007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77396" y="4826293"/>
            <a:ext cx="776017" cy="776017"/>
          </a:xfrm>
          <a:prstGeom prst="rect">
            <a:avLst/>
          </a:prstGeom>
        </p:spPr>
      </p:pic>
      <p:pic>
        <p:nvPicPr>
          <p:cNvPr id="20" name="Graphique 19" descr="Enveloppe avec un remplissage uni">
            <a:extLst>
              <a:ext uri="{FF2B5EF4-FFF2-40B4-BE49-F238E27FC236}">
                <a16:creationId xmlns:a16="http://schemas.microsoft.com/office/drawing/2014/main" id="{22DA1898-7EC6-55CA-4C46-A9DD3BC8E40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11560" y="3623944"/>
            <a:ext cx="776017" cy="77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477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81481E-6 L 0.0026 -0.17663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" y="-9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 -0.17663 L 0.23671 -0.1016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06" y="375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3.7037E-6 L -0.24036 0.0928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18" y="4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961</Words>
  <Application>Microsoft Office PowerPoint</Application>
  <PresentationFormat>Grand écran</PresentationFormat>
  <Paragraphs>276</Paragraphs>
  <Slides>23</Slides>
  <Notes>21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Open Sans ExtraBold</vt:lpstr>
      <vt:lpstr>Thème Office</vt:lpstr>
      <vt:lpstr>Adresses ip &amp; masques de sous-réseaux</vt:lpstr>
      <vt:lpstr>Présentation PowerPoint</vt:lpstr>
      <vt:lpstr>Qu’est-ce qu’une adresse ip ?</vt:lpstr>
      <vt:lpstr>Format</vt:lpstr>
      <vt:lpstr>Parties</vt:lpstr>
      <vt:lpstr>Masque</vt:lpstr>
      <vt:lpstr>Hôtes</vt:lpstr>
      <vt:lpstr>Hôtes particuliers</vt:lpstr>
      <vt:lpstr>Broadcast</vt:lpstr>
      <vt:lpstr>Gateway</vt:lpstr>
      <vt:lpstr>Gateway</vt:lpstr>
      <vt:lpstr>Les classes</vt:lpstr>
      <vt:lpstr>CIDR</vt:lpstr>
      <vt:lpstr>Plages d’adresses</vt:lpstr>
      <vt:lpstr>Transmission</vt:lpstr>
      <vt:lpstr>Problèmes</vt:lpstr>
      <vt:lpstr>Solution (NAT)</vt:lpstr>
      <vt:lpstr>Solution (IPv6)</vt:lpstr>
      <vt:lpstr>Cas pratique</vt:lpstr>
      <vt:lpstr>Cas pratique</vt:lpstr>
      <vt:lpstr>Cas pratique</vt:lpstr>
      <vt:lpstr>Cas pratique</vt:lpstr>
      <vt:lpstr>Cas pratique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Adresses ip &amp; masques de sous-réseaux</dc:title>
  <dc:creator>Arthur Detrembleur</dc:creator>
  <cp:lastModifiedBy>Arthur Detrembleur</cp:lastModifiedBy>
  <cp:revision>31</cp:revision>
  <dcterms:created xsi:type="dcterms:W3CDTF">2023-04-11T14:30:14Z</dcterms:created>
  <dcterms:modified xsi:type="dcterms:W3CDTF">2023-04-15T12:17:05Z</dcterms:modified>
</cp:coreProperties>
</file>