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361" r:id="rId2"/>
    <p:sldId id="362" r:id="rId3"/>
    <p:sldId id="512" r:id="rId4"/>
    <p:sldId id="513" r:id="rId5"/>
    <p:sldId id="377" r:id="rId6"/>
    <p:sldId id="509" r:id="rId7"/>
    <p:sldId id="510" r:id="rId8"/>
    <p:sldId id="511" r:id="rId9"/>
    <p:sldId id="440" r:id="rId10"/>
    <p:sldId id="547" r:id="rId11"/>
    <p:sldId id="484" r:id="rId12"/>
    <p:sldId id="515" r:id="rId13"/>
    <p:sldId id="536" r:id="rId14"/>
    <p:sldId id="554" r:id="rId15"/>
    <p:sldId id="537" r:id="rId16"/>
    <p:sldId id="559" r:id="rId17"/>
    <p:sldId id="538" r:id="rId18"/>
    <p:sldId id="539" r:id="rId19"/>
    <p:sldId id="520" r:id="rId20"/>
    <p:sldId id="540" r:id="rId21"/>
    <p:sldId id="541" r:id="rId22"/>
    <p:sldId id="542" r:id="rId23"/>
    <p:sldId id="545" r:id="rId24"/>
    <p:sldId id="543" r:id="rId25"/>
    <p:sldId id="544" r:id="rId26"/>
    <p:sldId id="555" r:id="rId27"/>
    <p:sldId id="558" r:id="rId28"/>
    <p:sldId id="529" r:id="rId29"/>
    <p:sldId id="532" r:id="rId30"/>
    <p:sldId id="553" r:id="rId31"/>
    <p:sldId id="560" r:id="rId32"/>
    <p:sldId id="552" r:id="rId33"/>
    <p:sldId id="534" r:id="rId34"/>
    <p:sldId id="488" r:id="rId35"/>
    <p:sldId id="549" r:id="rId36"/>
    <p:sldId id="550" r:id="rId37"/>
    <p:sldId id="356"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2" pos="158" userDrawn="1">
          <p15:clr>
            <a:srgbClr val="A4A3A4"/>
          </p15:clr>
        </p15:guide>
        <p15:guide id="3" orient="horz" pos="1823" userDrawn="1">
          <p15:clr>
            <a:srgbClr val="A4A3A4"/>
          </p15:clr>
        </p15:guide>
        <p15:guide id="4" pos="481">
          <p15:clr>
            <a:srgbClr val="A4A3A4"/>
          </p15:clr>
        </p15:guide>
        <p15:guide id="5" orient="horz" pos="55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lane FRANCOIS" initials="OF" lastIdx="1" clrIdx="0">
    <p:extLst>
      <p:ext uri="{19B8F6BF-5375-455C-9EA6-DF929625EA0E}">
        <p15:presenceInfo xmlns:p15="http://schemas.microsoft.com/office/powerpoint/2012/main" userId="S-1-5-21-2818738322-1418815281-1853095835-10182" providerId="AD"/>
      </p:ext>
    </p:extLst>
  </p:cmAuthor>
  <p:cmAuthor id="2" name="Maryline CUBIZOLLES" initials="MC" lastIdx="1" clrIdx="1">
    <p:extLst>
      <p:ext uri="{19B8F6BF-5375-455C-9EA6-DF929625EA0E}">
        <p15:presenceInfo xmlns:p15="http://schemas.microsoft.com/office/powerpoint/2012/main" userId="S-1-5-21-2818738322-1418815281-1853095835-8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5F737"/>
    <a:srgbClr val="35F79B"/>
    <a:srgbClr val="EFA148"/>
    <a:srgbClr val="008A8B"/>
    <a:srgbClr val="723E92"/>
    <a:srgbClr val="6BB42C"/>
    <a:srgbClr val="65FFFB"/>
    <a:srgbClr val="B7BABA"/>
    <a:srgbClr val="00CDC8"/>
    <a:srgbClr val="0BE5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27" autoAdjust="0"/>
  </p:normalViewPr>
  <p:slideViewPr>
    <p:cSldViewPr snapToGrid="0" snapToObjects="1">
      <p:cViewPr varScale="1">
        <p:scale>
          <a:sx n="119" d="100"/>
          <a:sy n="119" d="100"/>
        </p:scale>
        <p:origin x="1356" y="96"/>
      </p:cViewPr>
      <p:guideLst>
        <p:guide pos="158"/>
        <p:guide orient="horz" pos="1823"/>
        <p:guide pos="481"/>
        <p:guide orient="horz" pos="55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57" d="100"/>
          <a:sy n="57" d="100"/>
        </p:scale>
        <p:origin x="218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68B3D-866A-44EC-AE0D-981130BAD2B6}" type="doc">
      <dgm:prSet loTypeId="urn:microsoft.com/office/officeart/2005/8/layout/cycle8" loCatId="cycle" qsTypeId="urn:microsoft.com/office/officeart/2005/8/quickstyle/simple1" qsCatId="simple" csTypeId="urn:microsoft.com/office/officeart/2005/8/colors/accent1_2" csCatId="accent1" phldr="1"/>
      <dgm:spPr/>
    </dgm:pt>
    <dgm:pt modelId="{765334F6-B416-45A3-9930-6230FCCF4C5B}">
      <dgm:prSet phldrT="[Texte]"/>
      <dgm:spPr>
        <a:solidFill>
          <a:srgbClr val="008A8B"/>
        </a:solidFill>
      </dgm:spPr>
      <dgm:t>
        <a:bodyPr/>
        <a:lstStyle/>
        <a:p>
          <a:r>
            <a:rPr lang="fr-FR" dirty="0" smtClean="0"/>
            <a:t>réception</a:t>
          </a:r>
          <a:endParaRPr lang="fr-FR" dirty="0"/>
        </a:p>
      </dgm:t>
    </dgm:pt>
    <dgm:pt modelId="{4B5E9E42-8282-44A8-9BB0-F85792A71BE8}" type="parTrans" cxnId="{1E87D2F2-EA26-4EBE-B96D-37712FDB66FF}">
      <dgm:prSet/>
      <dgm:spPr/>
      <dgm:t>
        <a:bodyPr/>
        <a:lstStyle/>
        <a:p>
          <a:endParaRPr lang="fr-FR"/>
        </a:p>
      </dgm:t>
    </dgm:pt>
    <dgm:pt modelId="{110FFC70-4C1F-4C88-A164-F9CE95D67601}" type="sibTrans" cxnId="{1E87D2F2-EA26-4EBE-B96D-37712FDB66FF}">
      <dgm:prSet/>
      <dgm:spPr/>
      <dgm:t>
        <a:bodyPr/>
        <a:lstStyle/>
        <a:p>
          <a:endParaRPr lang="fr-FR"/>
        </a:p>
      </dgm:t>
    </dgm:pt>
    <dgm:pt modelId="{0B9DBD62-33E6-4591-8739-9316BE44EE39}">
      <dgm:prSet phldrT="[Texte]"/>
      <dgm:spPr>
        <a:solidFill>
          <a:srgbClr val="723E91"/>
        </a:solidFill>
      </dgm:spPr>
      <dgm:t>
        <a:bodyPr/>
        <a:lstStyle/>
        <a:p>
          <a:r>
            <a:rPr lang="fr-FR" dirty="0" smtClean="0"/>
            <a:t>contrôles</a:t>
          </a:r>
          <a:endParaRPr lang="fr-FR" dirty="0"/>
        </a:p>
      </dgm:t>
    </dgm:pt>
    <dgm:pt modelId="{48E02CCE-7479-40AB-AA08-843E83008BB8}" type="parTrans" cxnId="{9F6CCF33-654C-46F8-A6C0-9B4576B0C0B0}">
      <dgm:prSet/>
      <dgm:spPr/>
      <dgm:t>
        <a:bodyPr/>
        <a:lstStyle/>
        <a:p>
          <a:endParaRPr lang="fr-FR"/>
        </a:p>
      </dgm:t>
    </dgm:pt>
    <dgm:pt modelId="{D7BD6A39-457A-42EC-A7DE-184DAAADC942}" type="sibTrans" cxnId="{9F6CCF33-654C-46F8-A6C0-9B4576B0C0B0}">
      <dgm:prSet/>
      <dgm:spPr/>
      <dgm:t>
        <a:bodyPr/>
        <a:lstStyle/>
        <a:p>
          <a:endParaRPr lang="fr-FR"/>
        </a:p>
      </dgm:t>
    </dgm:pt>
    <dgm:pt modelId="{D11B8FAA-109E-4063-8D36-328D6882B0C2}">
      <dgm:prSet phldrT="[Texte]"/>
      <dgm:spPr>
        <a:solidFill>
          <a:schemeClr val="tx2"/>
        </a:solidFill>
        <a:ln>
          <a:solidFill>
            <a:schemeClr val="lt1">
              <a:hueOff val="0"/>
              <a:satOff val="0"/>
              <a:lumOff val="0"/>
            </a:schemeClr>
          </a:solidFill>
        </a:ln>
      </dgm:spPr>
      <dgm:t>
        <a:bodyPr/>
        <a:lstStyle/>
        <a:p>
          <a:r>
            <a:rPr lang="fr-FR" dirty="0" smtClean="0"/>
            <a:t>ventes</a:t>
          </a:r>
          <a:endParaRPr lang="fr-FR" dirty="0"/>
        </a:p>
      </dgm:t>
    </dgm:pt>
    <dgm:pt modelId="{520EBE30-0AE8-4BBC-9CC8-5CFA81A49472}" type="parTrans" cxnId="{5E72CC67-B07E-4FF2-9D09-E4CF2B508195}">
      <dgm:prSet/>
      <dgm:spPr/>
      <dgm:t>
        <a:bodyPr/>
        <a:lstStyle/>
        <a:p>
          <a:endParaRPr lang="fr-FR"/>
        </a:p>
      </dgm:t>
    </dgm:pt>
    <dgm:pt modelId="{A13FB3B8-7D2C-417F-9C8C-7BDDD1119C75}" type="sibTrans" cxnId="{5E72CC67-B07E-4FF2-9D09-E4CF2B508195}">
      <dgm:prSet/>
      <dgm:spPr/>
      <dgm:t>
        <a:bodyPr/>
        <a:lstStyle/>
        <a:p>
          <a:endParaRPr lang="fr-FR"/>
        </a:p>
      </dgm:t>
    </dgm:pt>
    <dgm:pt modelId="{218FA4FA-0E35-474D-8B1D-AA1A91604604}" type="pres">
      <dgm:prSet presAssocID="{E5468B3D-866A-44EC-AE0D-981130BAD2B6}" presName="compositeShape" presStyleCnt="0">
        <dgm:presLayoutVars>
          <dgm:chMax val="7"/>
          <dgm:dir/>
          <dgm:resizeHandles val="exact"/>
        </dgm:presLayoutVars>
      </dgm:prSet>
      <dgm:spPr/>
    </dgm:pt>
    <dgm:pt modelId="{6E390907-7CEE-4195-9958-26CD85370031}" type="pres">
      <dgm:prSet presAssocID="{E5468B3D-866A-44EC-AE0D-981130BAD2B6}" presName="wedge1" presStyleLbl="node1" presStyleIdx="0" presStyleCnt="3"/>
      <dgm:spPr/>
      <dgm:t>
        <a:bodyPr/>
        <a:lstStyle/>
        <a:p>
          <a:endParaRPr lang="fr-FR"/>
        </a:p>
      </dgm:t>
    </dgm:pt>
    <dgm:pt modelId="{F4B548F4-BBCD-45D7-B13F-450D9B8FE869}" type="pres">
      <dgm:prSet presAssocID="{E5468B3D-866A-44EC-AE0D-981130BAD2B6}" presName="dummy1a" presStyleCnt="0"/>
      <dgm:spPr/>
    </dgm:pt>
    <dgm:pt modelId="{B8C7CB81-8F78-45AF-8CAB-726FCCD5EB5E}" type="pres">
      <dgm:prSet presAssocID="{E5468B3D-866A-44EC-AE0D-981130BAD2B6}" presName="dummy1b" presStyleCnt="0"/>
      <dgm:spPr/>
    </dgm:pt>
    <dgm:pt modelId="{0137191F-B253-4940-BC4C-44E401276198}" type="pres">
      <dgm:prSet presAssocID="{E5468B3D-866A-44EC-AE0D-981130BAD2B6}" presName="wedge1Tx" presStyleLbl="node1" presStyleIdx="0" presStyleCnt="3">
        <dgm:presLayoutVars>
          <dgm:chMax val="0"/>
          <dgm:chPref val="0"/>
          <dgm:bulletEnabled val="1"/>
        </dgm:presLayoutVars>
      </dgm:prSet>
      <dgm:spPr/>
      <dgm:t>
        <a:bodyPr/>
        <a:lstStyle/>
        <a:p>
          <a:endParaRPr lang="fr-FR"/>
        </a:p>
      </dgm:t>
    </dgm:pt>
    <dgm:pt modelId="{B83F1819-CA7D-4C41-B0A2-C0328A2ED165}" type="pres">
      <dgm:prSet presAssocID="{E5468B3D-866A-44EC-AE0D-981130BAD2B6}" presName="wedge2" presStyleLbl="node1" presStyleIdx="1" presStyleCnt="3"/>
      <dgm:spPr/>
      <dgm:t>
        <a:bodyPr/>
        <a:lstStyle/>
        <a:p>
          <a:endParaRPr lang="fr-FR"/>
        </a:p>
      </dgm:t>
    </dgm:pt>
    <dgm:pt modelId="{7A6CF498-E58B-4947-9FCE-CDD51F6EA1B4}" type="pres">
      <dgm:prSet presAssocID="{E5468B3D-866A-44EC-AE0D-981130BAD2B6}" presName="dummy2a" presStyleCnt="0"/>
      <dgm:spPr/>
    </dgm:pt>
    <dgm:pt modelId="{E64CB859-3861-412A-9223-C1C90D57BDBF}" type="pres">
      <dgm:prSet presAssocID="{E5468B3D-866A-44EC-AE0D-981130BAD2B6}" presName="dummy2b" presStyleCnt="0"/>
      <dgm:spPr/>
    </dgm:pt>
    <dgm:pt modelId="{FEAD5661-AC1C-44AB-BA5E-7D91C43D90B7}" type="pres">
      <dgm:prSet presAssocID="{E5468B3D-866A-44EC-AE0D-981130BAD2B6}" presName="wedge2Tx" presStyleLbl="node1" presStyleIdx="1" presStyleCnt="3">
        <dgm:presLayoutVars>
          <dgm:chMax val="0"/>
          <dgm:chPref val="0"/>
          <dgm:bulletEnabled val="1"/>
        </dgm:presLayoutVars>
      </dgm:prSet>
      <dgm:spPr/>
      <dgm:t>
        <a:bodyPr/>
        <a:lstStyle/>
        <a:p>
          <a:endParaRPr lang="fr-FR"/>
        </a:p>
      </dgm:t>
    </dgm:pt>
    <dgm:pt modelId="{CC189272-88E4-4482-AC8C-475B1BE498AC}" type="pres">
      <dgm:prSet presAssocID="{E5468B3D-866A-44EC-AE0D-981130BAD2B6}" presName="wedge3" presStyleLbl="node1" presStyleIdx="2" presStyleCnt="3"/>
      <dgm:spPr/>
      <dgm:t>
        <a:bodyPr/>
        <a:lstStyle/>
        <a:p>
          <a:endParaRPr lang="fr-FR"/>
        </a:p>
      </dgm:t>
    </dgm:pt>
    <dgm:pt modelId="{807A73DB-2502-4FCF-8F0A-34C9DF0942A0}" type="pres">
      <dgm:prSet presAssocID="{E5468B3D-866A-44EC-AE0D-981130BAD2B6}" presName="dummy3a" presStyleCnt="0"/>
      <dgm:spPr/>
    </dgm:pt>
    <dgm:pt modelId="{A25A356E-BECC-4658-895C-1ED9BA2DD408}" type="pres">
      <dgm:prSet presAssocID="{E5468B3D-866A-44EC-AE0D-981130BAD2B6}" presName="dummy3b" presStyleCnt="0"/>
      <dgm:spPr/>
    </dgm:pt>
    <dgm:pt modelId="{532CBA67-41E4-4815-973B-9F40F5C14C5E}" type="pres">
      <dgm:prSet presAssocID="{E5468B3D-866A-44EC-AE0D-981130BAD2B6}" presName="wedge3Tx" presStyleLbl="node1" presStyleIdx="2" presStyleCnt="3">
        <dgm:presLayoutVars>
          <dgm:chMax val="0"/>
          <dgm:chPref val="0"/>
          <dgm:bulletEnabled val="1"/>
        </dgm:presLayoutVars>
      </dgm:prSet>
      <dgm:spPr/>
      <dgm:t>
        <a:bodyPr/>
        <a:lstStyle/>
        <a:p>
          <a:endParaRPr lang="fr-FR"/>
        </a:p>
      </dgm:t>
    </dgm:pt>
    <dgm:pt modelId="{25FE7C21-CDB7-4C52-812C-8CE1D3826DB7}" type="pres">
      <dgm:prSet presAssocID="{110FFC70-4C1F-4C88-A164-F9CE95D67601}" presName="arrowWedge1" presStyleLbl="fgSibTrans2D1" presStyleIdx="0" presStyleCnt="3"/>
      <dgm:spPr>
        <a:solidFill>
          <a:schemeClr val="tx1">
            <a:lumMod val="75000"/>
          </a:schemeClr>
        </a:solidFill>
      </dgm:spPr>
    </dgm:pt>
    <dgm:pt modelId="{B2F6F02D-0340-4E0C-8398-A1700721B913}" type="pres">
      <dgm:prSet presAssocID="{D7BD6A39-457A-42EC-A7DE-184DAAADC942}" presName="arrowWedge2" presStyleLbl="fgSibTrans2D1" presStyleIdx="1" presStyleCnt="3"/>
      <dgm:spPr>
        <a:solidFill>
          <a:srgbClr val="412559"/>
        </a:solidFill>
        <a:ln>
          <a:solidFill>
            <a:srgbClr val="412559"/>
          </a:solidFill>
        </a:ln>
      </dgm:spPr>
    </dgm:pt>
    <dgm:pt modelId="{352689BA-791A-450D-B658-8462D15F2DFB}" type="pres">
      <dgm:prSet presAssocID="{A13FB3B8-7D2C-417F-9C8C-7BDDD1119C75}" presName="arrowWedge3" presStyleLbl="fgSibTrans2D1" presStyleIdx="2" presStyleCnt="3"/>
      <dgm:spPr>
        <a:solidFill>
          <a:srgbClr val="14324B"/>
        </a:solidFill>
      </dgm:spPr>
    </dgm:pt>
  </dgm:ptLst>
  <dgm:cxnLst>
    <dgm:cxn modelId="{5E72CC67-B07E-4FF2-9D09-E4CF2B508195}" srcId="{E5468B3D-866A-44EC-AE0D-981130BAD2B6}" destId="{D11B8FAA-109E-4063-8D36-328D6882B0C2}" srcOrd="2" destOrd="0" parTransId="{520EBE30-0AE8-4BBC-9CC8-5CFA81A49472}" sibTransId="{A13FB3B8-7D2C-417F-9C8C-7BDDD1119C75}"/>
    <dgm:cxn modelId="{CB8C3993-AFA4-40C4-8E93-BB83954023D2}" type="presOf" srcId="{D11B8FAA-109E-4063-8D36-328D6882B0C2}" destId="{CC189272-88E4-4482-AC8C-475B1BE498AC}" srcOrd="0" destOrd="0" presId="urn:microsoft.com/office/officeart/2005/8/layout/cycle8"/>
    <dgm:cxn modelId="{9F6CCF33-654C-46F8-A6C0-9B4576B0C0B0}" srcId="{E5468B3D-866A-44EC-AE0D-981130BAD2B6}" destId="{0B9DBD62-33E6-4591-8739-9316BE44EE39}" srcOrd="1" destOrd="0" parTransId="{48E02CCE-7479-40AB-AA08-843E83008BB8}" sibTransId="{D7BD6A39-457A-42EC-A7DE-184DAAADC942}"/>
    <dgm:cxn modelId="{46E2710D-CCE6-43A0-995C-42A19DD65C43}" type="presOf" srcId="{0B9DBD62-33E6-4591-8739-9316BE44EE39}" destId="{FEAD5661-AC1C-44AB-BA5E-7D91C43D90B7}" srcOrd="1" destOrd="0" presId="urn:microsoft.com/office/officeart/2005/8/layout/cycle8"/>
    <dgm:cxn modelId="{81D38066-5498-44CC-B962-AE750797768F}" type="presOf" srcId="{765334F6-B416-45A3-9930-6230FCCF4C5B}" destId="{0137191F-B253-4940-BC4C-44E401276198}" srcOrd="1" destOrd="0" presId="urn:microsoft.com/office/officeart/2005/8/layout/cycle8"/>
    <dgm:cxn modelId="{CF87CC9B-DA7D-4DA2-9450-CD75E6D0E07F}" type="presOf" srcId="{0B9DBD62-33E6-4591-8739-9316BE44EE39}" destId="{B83F1819-CA7D-4C41-B0A2-C0328A2ED165}" srcOrd="0" destOrd="0" presId="urn:microsoft.com/office/officeart/2005/8/layout/cycle8"/>
    <dgm:cxn modelId="{2F3F72A4-A219-4FAE-BDED-FF411A2F0967}" type="presOf" srcId="{765334F6-B416-45A3-9930-6230FCCF4C5B}" destId="{6E390907-7CEE-4195-9958-26CD85370031}" srcOrd="0" destOrd="0" presId="urn:microsoft.com/office/officeart/2005/8/layout/cycle8"/>
    <dgm:cxn modelId="{FCC19B4F-992E-4300-BA57-B4C5A67AEC98}" type="presOf" srcId="{D11B8FAA-109E-4063-8D36-328D6882B0C2}" destId="{532CBA67-41E4-4815-973B-9F40F5C14C5E}" srcOrd="1" destOrd="0" presId="urn:microsoft.com/office/officeart/2005/8/layout/cycle8"/>
    <dgm:cxn modelId="{2DB5846A-4D37-4F90-9B9C-806AC3CB9666}" type="presOf" srcId="{E5468B3D-866A-44EC-AE0D-981130BAD2B6}" destId="{218FA4FA-0E35-474D-8B1D-AA1A91604604}" srcOrd="0" destOrd="0" presId="urn:microsoft.com/office/officeart/2005/8/layout/cycle8"/>
    <dgm:cxn modelId="{1E87D2F2-EA26-4EBE-B96D-37712FDB66FF}" srcId="{E5468B3D-866A-44EC-AE0D-981130BAD2B6}" destId="{765334F6-B416-45A3-9930-6230FCCF4C5B}" srcOrd="0" destOrd="0" parTransId="{4B5E9E42-8282-44A8-9BB0-F85792A71BE8}" sibTransId="{110FFC70-4C1F-4C88-A164-F9CE95D67601}"/>
    <dgm:cxn modelId="{4DB230F7-B2A3-4D1B-9078-1F8216B5CA1D}" type="presParOf" srcId="{218FA4FA-0E35-474D-8B1D-AA1A91604604}" destId="{6E390907-7CEE-4195-9958-26CD85370031}" srcOrd="0" destOrd="0" presId="urn:microsoft.com/office/officeart/2005/8/layout/cycle8"/>
    <dgm:cxn modelId="{F3E93F94-1429-4F51-9FAF-EC65FD3E7375}" type="presParOf" srcId="{218FA4FA-0E35-474D-8B1D-AA1A91604604}" destId="{F4B548F4-BBCD-45D7-B13F-450D9B8FE869}" srcOrd="1" destOrd="0" presId="urn:microsoft.com/office/officeart/2005/8/layout/cycle8"/>
    <dgm:cxn modelId="{EFB26C3E-E3DA-4619-B09C-AB730D6C2BFC}" type="presParOf" srcId="{218FA4FA-0E35-474D-8B1D-AA1A91604604}" destId="{B8C7CB81-8F78-45AF-8CAB-726FCCD5EB5E}" srcOrd="2" destOrd="0" presId="urn:microsoft.com/office/officeart/2005/8/layout/cycle8"/>
    <dgm:cxn modelId="{43AFB9E5-B0E0-42C0-A5E6-B58234CB0953}" type="presParOf" srcId="{218FA4FA-0E35-474D-8B1D-AA1A91604604}" destId="{0137191F-B253-4940-BC4C-44E401276198}" srcOrd="3" destOrd="0" presId="urn:microsoft.com/office/officeart/2005/8/layout/cycle8"/>
    <dgm:cxn modelId="{3FBACB1A-4A54-4FD7-8744-CB4DF26C0833}" type="presParOf" srcId="{218FA4FA-0E35-474D-8B1D-AA1A91604604}" destId="{B83F1819-CA7D-4C41-B0A2-C0328A2ED165}" srcOrd="4" destOrd="0" presId="urn:microsoft.com/office/officeart/2005/8/layout/cycle8"/>
    <dgm:cxn modelId="{49F2E43B-F1E8-4CB8-BB37-55455B857D1B}" type="presParOf" srcId="{218FA4FA-0E35-474D-8B1D-AA1A91604604}" destId="{7A6CF498-E58B-4947-9FCE-CDD51F6EA1B4}" srcOrd="5" destOrd="0" presId="urn:microsoft.com/office/officeart/2005/8/layout/cycle8"/>
    <dgm:cxn modelId="{5F228350-F622-4469-8791-6ECF513C971B}" type="presParOf" srcId="{218FA4FA-0E35-474D-8B1D-AA1A91604604}" destId="{E64CB859-3861-412A-9223-C1C90D57BDBF}" srcOrd="6" destOrd="0" presId="urn:microsoft.com/office/officeart/2005/8/layout/cycle8"/>
    <dgm:cxn modelId="{961D0A7F-D9A2-41D5-B891-8DDD87FAFEFF}" type="presParOf" srcId="{218FA4FA-0E35-474D-8B1D-AA1A91604604}" destId="{FEAD5661-AC1C-44AB-BA5E-7D91C43D90B7}" srcOrd="7" destOrd="0" presId="urn:microsoft.com/office/officeart/2005/8/layout/cycle8"/>
    <dgm:cxn modelId="{B2188001-0542-46C9-A284-79A539CD0990}" type="presParOf" srcId="{218FA4FA-0E35-474D-8B1D-AA1A91604604}" destId="{CC189272-88E4-4482-AC8C-475B1BE498AC}" srcOrd="8" destOrd="0" presId="urn:microsoft.com/office/officeart/2005/8/layout/cycle8"/>
    <dgm:cxn modelId="{9415950B-4A02-4720-9C38-58334516CD75}" type="presParOf" srcId="{218FA4FA-0E35-474D-8B1D-AA1A91604604}" destId="{807A73DB-2502-4FCF-8F0A-34C9DF0942A0}" srcOrd="9" destOrd="0" presId="urn:microsoft.com/office/officeart/2005/8/layout/cycle8"/>
    <dgm:cxn modelId="{93B45132-A5C9-4783-AF5C-9F18F59CBC5D}" type="presParOf" srcId="{218FA4FA-0E35-474D-8B1D-AA1A91604604}" destId="{A25A356E-BECC-4658-895C-1ED9BA2DD408}" srcOrd="10" destOrd="0" presId="urn:microsoft.com/office/officeart/2005/8/layout/cycle8"/>
    <dgm:cxn modelId="{65284E02-94B5-4E1A-B0F6-9AA683C670F7}" type="presParOf" srcId="{218FA4FA-0E35-474D-8B1D-AA1A91604604}" destId="{532CBA67-41E4-4815-973B-9F40F5C14C5E}" srcOrd="11" destOrd="0" presId="urn:microsoft.com/office/officeart/2005/8/layout/cycle8"/>
    <dgm:cxn modelId="{25CE3AD9-3ADA-468B-A491-C9364C85A5C5}" type="presParOf" srcId="{218FA4FA-0E35-474D-8B1D-AA1A91604604}" destId="{25FE7C21-CDB7-4C52-812C-8CE1D3826DB7}" srcOrd="12" destOrd="0" presId="urn:microsoft.com/office/officeart/2005/8/layout/cycle8"/>
    <dgm:cxn modelId="{B84388FD-344C-43C9-99DA-0A52DFDDCEAB}" type="presParOf" srcId="{218FA4FA-0E35-474D-8B1D-AA1A91604604}" destId="{B2F6F02D-0340-4E0C-8398-A1700721B913}" srcOrd="13" destOrd="0" presId="urn:microsoft.com/office/officeart/2005/8/layout/cycle8"/>
    <dgm:cxn modelId="{5F96266E-ADC8-450F-83E5-232C9CBF3271}" type="presParOf" srcId="{218FA4FA-0E35-474D-8B1D-AA1A91604604}" destId="{352689BA-791A-450D-B658-8462D15F2DFB}"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468B3D-866A-44EC-AE0D-981130BAD2B6}" type="doc">
      <dgm:prSet loTypeId="urn:microsoft.com/office/officeart/2005/8/layout/cycle8" loCatId="cycle" qsTypeId="urn:microsoft.com/office/officeart/2005/8/quickstyle/simple1" qsCatId="simple" csTypeId="urn:microsoft.com/office/officeart/2005/8/colors/colorful5" csCatId="colorful" phldr="1"/>
      <dgm:spPr/>
    </dgm:pt>
    <dgm:pt modelId="{D11B8FAA-109E-4063-8D36-328D6882B0C2}">
      <dgm:prSet phldrT="[Texte]" custT="1"/>
      <dgm:spPr>
        <a:solidFill>
          <a:schemeClr val="tx1">
            <a:lumMod val="75000"/>
          </a:schemeClr>
        </a:solidFill>
      </dgm:spPr>
      <dgm:t>
        <a:bodyPr/>
        <a:lstStyle/>
        <a:p>
          <a:r>
            <a:rPr lang="fr-FR" sz="1100" dirty="0" smtClean="0"/>
            <a:t>Gestion des manquants fournisseur</a:t>
          </a:r>
          <a:endParaRPr lang="fr-FR" sz="1100" dirty="0"/>
        </a:p>
      </dgm:t>
    </dgm:pt>
    <dgm:pt modelId="{520EBE30-0AE8-4BBC-9CC8-5CFA81A49472}" type="parTrans" cxnId="{5E72CC67-B07E-4FF2-9D09-E4CF2B508195}">
      <dgm:prSet/>
      <dgm:spPr/>
      <dgm:t>
        <a:bodyPr/>
        <a:lstStyle/>
        <a:p>
          <a:endParaRPr lang="fr-FR"/>
        </a:p>
      </dgm:t>
    </dgm:pt>
    <dgm:pt modelId="{A13FB3B8-7D2C-417F-9C8C-7BDDD1119C75}" type="sibTrans" cxnId="{5E72CC67-B07E-4FF2-9D09-E4CF2B508195}">
      <dgm:prSet/>
      <dgm:spPr/>
      <dgm:t>
        <a:bodyPr/>
        <a:lstStyle/>
        <a:p>
          <a:endParaRPr lang="fr-FR"/>
        </a:p>
      </dgm:t>
    </dgm:pt>
    <dgm:pt modelId="{603A6B4B-6235-42C4-935D-0A8C4E97DCB2}">
      <dgm:prSet custT="1"/>
      <dgm:spPr>
        <a:solidFill>
          <a:schemeClr val="tx1"/>
        </a:solidFill>
      </dgm:spPr>
      <dgm:t>
        <a:bodyPr/>
        <a:lstStyle/>
        <a:p>
          <a:pPr algn="l"/>
          <a:r>
            <a:rPr lang="fr-FR" sz="1100" b="0" dirty="0" smtClean="0"/>
            <a:t>Réception quantitative</a:t>
          </a:r>
        </a:p>
      </dgm:t>
    </dgm:pt>
    <dgm:pt modelId="{7D01F77E-7360-4931-98D0-74EEF7CA5F2C}" type="parTrans" cxnId="{91FEB372-F0D6-4112-8477-1BCCF9E3F058}">
      <dgm:prSet/>
      <dgm:spPr/>
      <dgm:t>
        <a:bodyPr/>
        <a:lstStyle/>
        <a:p>
          <a:endParaRPr lang="fr-FR"/>
        </a:p>
      </dgm:t>
    </dgm:pt>
    <dgm:pt modelId="{E8E4D973-78D0-422D-A8DD-46A7FECCA819}" type="sibTrans" cxnId="{91FEB372-F0D6-4112-8477-1BCCF9E3F058}">
      <dgm:prSet/>
      <dgm:spPr/>
      <dgm:t>
        <a:bodyPr/>
        <a:lstStyle/>
        <a:p>
          <a:endParaRPr lang="fr-FR"/>
        </a:p>
      </dgm:t>
    </dgm:pt>
    <dgm:pt modelId="{6DA1A598-F415-4D59-9701-E014EBF5A975}">
      <dgm:prSet custT="1"/>
      <dgm:spPr>
        <a:solidFill>
          <a:srgbClr val="00B4B4"/>
        </a:solidFill>
      </dgm:spPr>
      <dgm:t>
        <a:bodyPr/>
        <a:lstStyle/>
        <a:p>
          <a:r>
            <a:rPr lang="fr-FR" sz="800" b="0" dirty="0" smtClean="0"/>
            <a:t>Gestion des reliquats, renumérotation produit </a:t>
          </a:r>
        </a:p>
      </dgm:t>
    </dgm:pt>
    <dgm:pt modelId="{22435C00-03BC-49B5-811B-0CDA7D291515}" type="parTrans" cxnId="{F7E7446F-F379-452C-AA6E-B0CDB9C14A33}">
      <dgm:prSet/>
      <dgm:spPr/>
      <dgm:t>
        <a:bodyPr/>
        <a:lstStyle/>
        <a:p>
          <a:endParaRPr lang="fr-FR"/>
        </a:p>
      </dgm:t>
    </dgm:pt>
    <dgm:pt modelId="{391D36A1-C16F-4366-BC69-18A2E9060E68}" type="sibTrans" cxnId="{F7E7446F-F379-452C-AA6E-B0CDB9C14A33}">
      <dgm:prSet/>
      <dgm:spPr/>
      <dgm:t>
        <a:bodyPr/>
        <a:lstStyle/>
        <a:p>
          <a:endParaRPr lang="fr-FR"/>
        </a:p>
      </dgm:t>
    </dgm:pt>
    <dgm:pt modelId="{5B2255E3-C494-42BF-A417-BDA98004E56D}">
      <dgm:prSet/>
      <dgm:spPr>
        <a:solidFill>
          <a:srgbClr val="00CDC8"/>
        </a:solidFill>
      </dgm:spPr>
      <dgm:t>
        <a:bodyPr/>
        <a:lstStyle/>
        <a:p>
          <a:r>
            <a:rPr lang="fr-FR" b="0" dirty="0" smtClean="0"/>
            <a:t>Prélèvement de produits  dans la caisse de livraison </a:t>
          </a:r>
        </a:p>
      </dgm:t>
    </dgm:pt>
    <dgm:pt modelId="{08AFDBBF-1EEB-4E05-92B5-E5C5E94D6B6B}" type="parTrans" cxnId="{E53E2329-8105-4039-A06E-AFD882AECBDE}">
      <dgm:prSet/>
      <dgm:spPr/>
      <dgm:t>
        <a:bodyPr/>
        <a:lstStyle/>
        <a:p>
          <a:endParaRPr lang="fr-FR"/>
        </a:p>
      </dgm:t>
    </dgm:pt>
    <dgm:pt modelId="{65AD1392-7060-44EA-A3EC-071E15868934}" type="sibTrans" cxnId="{E53E2329-8105-4039-A06E-AFD882AECBDE}">
      <dgm:prSet/>
      <dgm:spPr/>
      <dgm:t>
        <a:bodyPr/>
        <a:lstStyle/>
        <a:p>
          <a:endParaRPr lang="fr-FR"/>
        </a:p>
      </dgm:t>
    </dgm:pt>
    <dgm:pt modelId="{3760C467-A796-4252-A5DB-3CE064AECE4A}">
      <dgm:prSet/>
      <dgm:spPr>
        <a:solidFill>
          <a:srgbClr val="0BE5BB"/>
        </a:solidFill>
      </dgm:spPr>
      <dgm:t>
        <a:bodyPr/>
        <a:lstStyle/>
        <a:p>
          <a:r>
            <a:rPr lang="fr-FR" b="0" dirty="0" smtClean="0"/>
            <a:t>Suivi de la remise des produits dus</a:t>
          </a:r>
        </a:p>
      </dgm:t>
    </dgm:pt>
    <dgm:pt modelId="{87621713-0AB9-450D-B9BD-8C638EF8CADC}" type="parTrans" cxnId="{2DED397F-7BD4-40BB-9511-AC72EE42CAB3}">
      <dgm:prSet/>
      <dgm:spPr/>
      <dgm:t>
        <a:bodyPr/>
        <a:lstStyle/>
        <a:p>
          <a:endParaRPr lang="fr-FR"/>
        </a:p>
      </dgm:t>
    </dgm:pt>
    <dgm:pt modelId="{C9B4CC92-E8DE-4DC2-90A2-14295E644A58}" type="sibTrans" cxnId="{2DED397F-7BD4-40BB-9511-AC72EE42CAB3}">
      <dgm:prSet/>
      <dgm:spPr/>
      <dgm:t>
        <a:bodyPr/>
        <a:lstStyle/>
        <a:p>
          <a:endParaRPr lang="fr-FR"/>
        </a:p>
      </dgm:t>
    </dgm:pt>
    <dgm:pt modelId="{6194DF8D-49AB-4462-A4FD-2549042B4348}">
      <dgm:prSet/>
      <dgm:spPr>
        <a:solidFill>
          <a:srgbClr val="35F737"/>
        </a:solidFill>
      </dgm:spPr>
      <dgm:t>
        <a:bodyPr/>
        <a:lstStyle/>
        <a:p>
          <a:r>
            <a:rPr lang="fr-FR" b="0" dirty="0" smtClean="0"/>
            <a:t>Réception financière</a:t>
          </a:r>
        </a:p>
      </dgm:t>
    </dgm:pt>
    <dgm:pt modelId="{6415A92E-6EB3-4CB4-85AD-C1B5DAA53B82}" type="parTrans" cxnId="{9F0B0DF5-F003-4375-8F64-30567CC9B5D2}">
      <dgm:prSet/>
      <dgm:spPr/>
      <dgm:t>
        <a:bodyPr/>
        <a:lstStyle/>
        <a:p>
          <a:endParaRPr lang="fr-FR"/>
        </a:p>
      </dgm:t>
    </dgm:pt>
    <dgm:pt modelId="{7164296D-4D9C-4853-99A0-7F16C2781CC6}" type="sibTrans" cxnId="{9F0B0DF5-F003-4375-8F64-30567CC9B5D2}">
      <dgm:prSet/>
      <dgm:spPr/>
      <dgm:t>
        <a:bodyPr/>
        <a:lstStyle/>
        <a:p>
          <a:endParaRPr lang="fr-FR"/>
        </a:p>
      </dgm:t>
    </dgm:pt>
    <dgm:pt modelId="{218FA4FA-0E35-474D-8B1D-AA1A91604604}" type="pres">
      <dgm:prSet presAssocID="{E5468B3D-866A-44EC-AE0D-981130BAD2B6}" presName="compositeShape" presStyleCnt="0">
        <dgm:presLayoutVars>
          <dgm:chMax val="7"/>
          <dgm:dir/>
          <dgm:resizeHandles val="exact"/>
        </dgm:presLayoutVars>
      </dgm:prSet>
      <dgm:spPr/>
    </dgm:pt>
    <dgm:pt modelId="{6E390907-7CEE-4195-9958-26CD85370031}" type="pres">
      <dgm:prSet presAssocID="{E5468B3D-866A-44EC-AE0D-981130BAD2B6}" presName="wedge1" presStyleLbl="node1" presStyleIdx="0" presStyleCnt="6" custLinFactNeighborX="1925" custLinFactNeighborY="555"/>
      <dgm:spPr/>
      <dgm:t>
        <a:bodyPr/>
        <a:lstStyle/>
        <a:p>
          <a:endParaRPr lang="fr-FR"/>
        </a:p>
      </dgm:t>
    </dgm:pt>
    <dgm:pt modelId="{F4B548F4-BBCD-45D7-B13F-450D9B8FE869}" type="pres">
      <dgm:prSet presAssocID="{E5468B3D-866A-44EC-AE0D-981130BAD2B6}" presName="dummy1a" presStyleCnt="0"/>
      <dgm:spPr/>
    </dgm:pt>
    <dgm:pt modelId="{B8C7CB81-8F78-45AF-8CAB-726FCCD5EB5E}" type="pres">
      <dgm:prSet presAssocID="{E5468B3D-866A-44EC-AE0D-981130BAD2B6}" presName="dummy1b" presStyleCnt="0"/>
      <dgm:spPr/>
    </dgm:pt>
    <dgm:pt modelId="{0137191F-B253-4940-BC4C-44E401276198}" type="pres">
      <dgm:prSet presAssocID="{E5468B3D-866A-44EC-AE0D-981130BAD2B6}" presName="wedge1Tx" presStyleLbl="node1" presStyleIdx="0" presStyleCnt="6">
        <dgm:presLayoutVars>
          <dgm:chMax val="0"/>
          <dgm:chPref val="0"/>
          <dgm:bulletEnabled val="1"/>
        </dgm:presLayoutVars>
      </dgm:prSet>
      <dgm:spPr/>
      <dgm:t>
        <a:bodyPr/>
        <a:lstStyle/>
        <a:p>
          <a:endParaRPr lang="fr-FR"/>
        </a:p>
      </dgm:t>
    </dgm:pt>
    <dgm:pt modelId="{B83F1819-CA7D-4C41-B0A2-C0328A2ED165}" type="pres">
      <dgm:prSet presAssocID="{E5468B3D-866A-44EC-AE0D-981130BAD2B6}" presName="wedge2" presStyleLbl="node1" presStyleIdx="1" presStyleCnt="6" custLinFactNeighborX="2134" custLinFactNeighborY="-8"/>
      <dgm:spPr/>
      <dgm:t>
        <a:bodyPr/>
        <a:lstStyle/>
        <a:p>
          <a:endParaRPr lang="fr-FR"/>
        </a:p>
      </dgm:t>
    </dgm:pt>
    <dgm:pt modelId="{7A6CF498-E58B-4947-9FCE-CDD51F6EA1B4}" type="pres">
      <dgm:prSet presAssocID="{E5468B3D-866A-44EC-AE0D-981130BAD2B6}" presName="dummy2a" presStyleCnt="0"/>
      <dgm:spPr/>
    </dgm:pt>
    <dgm:pt modelId="{E64CB859-3861-412A-9223-C1C90D57BDBF}" type="pres">
      <dgm:prSet presAssocID="{E5468B3D-866A-44EC-AE0D-981130BAD2B6}" presName="dummy2b" presStyleCnt="0"/>
      <dgm:spPr/>
    </dgm:pt>
    <dgm:pt modelId="{FEAD5661-AC1C-44AB-BA5E-7D91C43D90B7}" type="pres">
      <dgm:prSet presAssocID="{E5468B3D-866A-44EC-AE0D-981130BAD2B6}" presName="wedge2Tx" presStyleLbl="node1" presStyleIdx="1" presStyleCnt="6">
        <dgm:presLayoutVars>
          <dgm:chMax val="0"/>
          <dgm:chPref val="0"/>
          <dgm:bulletEnabled val="1"/>
        </dgm:presLayoutVars>
      </dgm:prSet>
      <dgm:spPr/>
      <dgm:t>
        <a:bodyPr/>
        <a:lstStyle/>
        <a:p>
          <a:endParaRPr lang="fr-FR"/>
        </a:p>
      </dgm:t>
    </dgm:pt>
    <dgm:pt modelId="{CC189272-88E4-4482-AC8C-475B1BE498AC}" type="pres">
      <dgm:prSet presAssocID="{E5468B3D-866A-44EC-AE0D-981130BAD2B6}" presName="wedge3" presStyleLbl="node1" presStyleIdx="2" presStyleCnt="6" custLinFactNeighborX="1207" custLinFactNeighborY="-928"/>
      <dgm:spPr/>
      <dgm:t>
        <a:bodyPr/>
        <a:lstStyle/>
        <a:p>
          <a:endParaRPr lang="fr-FR"/>
        </a:p>
      </dgm:t>
    </dgm:pt>
    <dgm:pt modelId="{807A73DB-2502-4FCF-8F0A-34C9DF0942A0}" type="pres">
      <dgm:prSet presAssocID="{E5468B3D-866A-44EC-AE0D-981130BAD2B6}" presName="dummy3a" presStyleCnt="0"/>
      <dgm:spPr/>
    </dgm:pt>
    <dgm:pt modelId="{A25A356E-BECC-4658-895C-1ED9BA2DD408}" type="pres">
      <dgm:prSet presAssocID="{E5468B3D-866A-44EC-AE0D-981130BAD2B6}" presName="dummy3b" presStyleCnt="0"/>
      <dgm:spPr/>
    </dgm:pt>
    <dgm:pt modelId="{532CBA67-41E4-4815-973B-9F40F5C14C5E}" type="pres">
      <dgm:prSet presAssocID="{E5468B3D-866A-44EC-AE0D-981130BAD2B6}" presName="wedge3Tx" presStyleLbl="node1" presStyleIdx="2" presStyleCnt="6">
        <dgm:presLayoutVars>
          <dgm:chMax val="0"/>
          <dgm:chPref val="0"/>
          <dgm:bulletEnabled val="1"/>
        </dgm:presLayoutVars>
      </dgm:prSet>
      <dgm:spPr/>
      <dgm:t>
        <a:bodyPr/>
        <a:lstStyle/>
        <a:p>
          <a:endParaRPr lang="fr-FR"/>
        </a:p>
      </dgm:t>
    </dgm:pt>
    <dgm:pt modelId="{8684E3F8-55F6-41D1-A592-01E93FECADEB}" type="pres">
      <dgm:prSet presAssocID="{E5468B3D-866A-44EC-AE0D-981130BAD2B6}" presName="wedge4" presStyleLbl="node1" presStyleIdx="3" presStyleCnt="6"/>
      <dgm:spPr/>
      <dgm:t>
        <a:bodyPr/>
        <a:lstStyle/>
        <a:p>
          <a:endParaRPr lang="fr-FR"/>
        </a:p>
      </dgm:t>
    </dgm:pt>
    <dgm:pt modelId="{18287B79-7E48-42C8-883C-868AAF7CA610}" type="pres">
      <dgm:prSet presAssocID="{E5468B3D-866A-44EC-AE0D-981130BAD2B6}" presName="dummy4a" presStyleCnt="0"/>
      <dgm:spPr/>
    </dgm:pt>
    <dgm:pt modelId="{A2DC752E-2565-45A6-ABF0-A33819E61835}" type="pres">
      <dgm:prSet presAssocID="{E5468B3D-866A-44EC-AE0D-981130BAD2B6}" presName="dummy4b" presStyleCnt="0"/>
      <dgm:spPr/>
    </dgm:pt>
    <dgm:pt modelId="{59CAE7EF-6ADE-4BFD-B490-156BB36080EE}" type="pres">
      <dgm:prSet presAssocID="{E5468B3D-866A-44EC-AE0D-981130BAD2B6}" presName="wedge4Tx" presStyleLbl="node1" presStyleIdx="3" presStyleCnt="6">
        <dgm:presLayoutVars>
          <dgm:chMax val="0"/>
          <dgm:chPref val="0"/>
          <dgm:bulletEnabled val="1"/>
        </dgm:presLayoutVars>
      </dgm:prSet>
      <dgm:spPr/>
      <dgm:t>
        <a:bodyPr/>
        <a:lstStyle/>
        <a:p>
          <a:endParaRPr lang="fr-FR"/>
        </a:p>
      </dgm:t>
    </dgm:pt>
    <dgm:pt modelId="{DB2DF23A-A633-4141-945E-C645204EA8EA}" type="pres">
      <dgm:prSet presAssocID="{E5468B3D-866A-44EC-AE0D-981130BAD2B6}" presName="wedge5" presStyleLbl="node1" presStyleIdx="4" presStyleCnt="6"/>
      <dgm:spPr/>
      <dgm:t>
        <a:bodyPr/>
        <a:lstStyle/>
        <a:p>
          <a:endParaRPr lang="fr-FR"/>
        </a:p>
      </dgm:t>
    </dgm:pt>
    <dgm:pt modelId="{0C1773A8-2C79-40E5-80A1-97CB5DC6924F}" type="pres">
      <dgm:prSet presAssocID="{E5468B3D-866A-44EC-AE0D-981130BAD2B6}" presName="dummy5a" presStyleCnt="0"/>
      <dgm:spPr/>
    </dgm:pt>
    <dgm:pt modelId="{6DCE3832-0C1E-4E08-AEAC-89DB03714C46}" type="pres">
      <dgm:prSet presAssocID="{E5468B3D-866A-44EC-AE0D-981130BAD2B6}" presName="dummy5b" presStyleCnt="0"/>
      <dgm:spPr/>
    </dgm:pt>
    <dgm:pt modelId="{969117CC-8CDB-4EEE-BA7A-8DA25F49F634}" type="pres">
      <dgm:prSet presAssocID="{E5468B3D-866A-44EC-AE0D-981130BAD2B6}" presName="wedge5Tx" presStyleLbl="node1" presStyleIdx="4" presStyleCnt="6">
        <dgm:presLayoutVars>
          <dgm:chMax val="0"/>
          <dgm:chPref val="0"/>
          <dgm:bulletEnabled val="1"/>
        </dgm:presLayoutVars>
      </dgm:prSet>
      <dgm:spPr/>
      <dgm:t>
        <a:bodyPr/>
        <a:lstStyle/>
        <a:p>
          <a:endParaRPr lang="fr-FR"/>
        </a:p>
      </dgm:t>
    </dgm:pt>
    <dgm:pt modelId="{A08DE234-8689-4924-8982-241D34BA7C7A}" type="pres">
      <dgm:prSet presAssocID="{E5468B3D-866A-44EC-AE0D-981130BAD2B6}" presName="wedge6" presStyleLbl="node1" presStyleIdx="5" presStyleCnt="6" custAng="0"/>
      <dgm:spPr/>
      <dgm:t>
        <a:bodyPr/>
        <a:lstStyle/>
        <a:p>
          <a:endParaRPr lang="fr-FR"/>
        </a:p>
      </dgm:t>
    </dgm:pt>
    <dgm:pt modelId="{0C7F9449-EEF4-4264-9F20-D86CAB83B8F5}" type="pres">
      <dgm:prSet presAssocID="{E5468B3D-866A-44EC-AE0D-981130BAD2B6}" presName="dummy6a" presStyleCnt="0"/>
      <dgm:spPr/>
    </dgm:pt>
    <dgm:pt modelId="{E47C388B-B4BF-42B9-B36E-77D81B471F5D}" type="pres">
      <dgm:prSet presAssocID="{E5468B3D-866A-44EC-AE0D-981130BAD2B6}" presName="dummy6b" presStyleCnt="0"/>
      <dgm:spPr/>
    </dgm:pt>
    <dgm:pt modelId="{64DE05D6-A11F-4D70-9B33-43190050BEF9}" type="pres">
      <dgm:prSet presAssocID="{E5468B3D-866A-44EC-AE0D-981130BAD2B6}" presName="wedge6Tx" presStyleLbl="node1" presStyleIdx="5" presStyleCnt="6">
        <dgm:presLayoutVars>
          <dgm:chMax val="0"/>
          <dgm:chPref val="0"/>
          <dgm:bulletEnabled val="1"/>
        </dgm:presLayoutVars>
      </dgm:prSet>
      <dgm:spPr/>
      <dgm:t>
        <a:bodyPr/>
        <a:lstStyle/>
        <a:p>
          <a:endParaRPr lang="fr-FR"/>
        </a:p>
      </dgm:t>
    </dgm:pt>
    <dgm:pt modelId="{9DA86A7B-A9BC-43A8-B395-23CA1B3EF809}" type="pres">
      <dgm:prSet presAssocID="{A13FB3B8-7D2C-417F-9C8C-7BDDD1119C75}" presName="arrowWedge1" presStyleLbl="fgSibTrans2D1" presStyleIdx="0" presStyleCnt="6" custLinFactNeighborX="8821" custLinFactNeighborY="-5081"/>
      <dgm:spPr>
        <a:solidFill>
          <a:schemeClr val="tx1">
            <a:lumMod val="75000"/>
          </a:schemeClr>
        </a:solidFill>
      </dgm:spPr>
    </dgm:pt>
    <dgm:pt modelId="{1AD50379-BF62-4D07-BA07-7EAA14C83AD2}" type="pres">
      <dgm:prSet presAssocID="{E8E4D973-78D0-422D-A8DD-46A7FECCA819}" presName="arrowWedge2" presStyleLbl="fgSibTrans2D1" presStyleIdx="1" presStyleCnt="6" custLinFactNeighborX="9884" custLinFactNeighborY="-1410"/>
      <dgm:spPr>
        <a:solidFill>
          <a:schemeClr val="tx1"/>
        </a:solidFill>
      </dgm:spPr>
    </dgm:pt>
    <dgm:pt modelId="{9B67C5C4-2ABA-406E-B34D-9A6288BA2324}" type="pres">
      <dgm:prSet presAssocID="{391D36A1-C16F-4366-BC69-18A2E9060E68}" presName="arrowWedge3" presStyleLbl="fgSibTrans2D1" presStyleIdx="2" presStyleCnt="6" custLinFactNeighborX="7665" custLinFactNeighborY="4648"/>
      <dgm:spPr>
        <a:solidFill>
          <a:srgbClr val="00B4B4"/>
        </a:solidFill>
      </dgm:spPr>
      <dgm:t>
        <a:bodyPr/>
        <a:lstStyle/>
        <a:p>
          <a:endParaRPr lang="fr-FR"/>
        </a:p>
      </dgm:t>
    </dgm:pt>
    <dgm:pt modelId="{D424299D-1475-427D-AF48-33E629057B66}" type="pres">
      <dgm:prSet presAssocID="{65AD1392-7060-44EA-A3EC-071E15868934}" presName="arrowWedge4" presStyleLbl="fgSibTrans2D1" presStyleIdx="3" presStyleCnt="6" custFlipHor="1" custScaleX="16061" custScaleY="41544" custLinFactX="34293" custLinFactNeighborX="100000" custLinFactNeighborY="6231"/>
      <dgm:spPr>
        <a:solidFill>
          <a:schemeClr val="bg1"/>
        </a:solidFill>
      </dgm:spPr>
    </dgm:pt>
    <dgm:pt modelId="{1BA27ACC-3396-4DC7-8383-D4D94A050432}" type="pres">
      <dgm:prSet presAssocID="{C9B4CC92-E8DE-4DC2-90A2-14295E644A58}" presName="arrowWedge5" presStyleLbl="fgSibTrans2D1" presStyleIdx="4" presStyleCnt="6" custLinFactNeighborX="-7735" custLinFactNeighborY="-2484"/>
      <dgm:spPr>
        <a:solidFill>
          <a:srgbClr val="0BE5BB"/>
        </a:solidFill>
      </dgm:spPr>
    </dgm:pt>
    <dgm:pt modelId="{0D9E0EEF-510E-4C1E-A700-810185537C2D}" type="pres">
      <dgm:prSet presAssocID="{7164296D-4D9C-4853-99A0-7F16C2781CC6}" presName="arrowWedge6" presStyleLbl="fgSibTrans2D1" presStyleIdx="5" presStyleCnt="6" custLinFactNeighborX="-5724" custLinFactNeighborY="-7015"/>
      <dgm:spPr>
        <a:solidFill>
          <a:srgbClr val="35F737"/>
        </a:solidFill>
      </dgm:spPr>
    </dgm:pt>
  </dgm:ptLst>
  <dgm:cxnLst>
    <dgm:cxn modelId="{2DED397F-7BD4-40BB-9511-AC72EE42CAB3}" srcId="{E5468B3D-866A-44EC-AE0D-981130BAD2B6}" destId="{3760C467-A796-4252-A5DB-3CE064AECE4A}" srcOrd="4" destOrd="0" parTransId="{87621713-0AB9-450D-B9BD-8C638EF8CADC}" sibTransId="{C9B4CC92-E8DE-4DC2-90A2-14295E644A58}"/>
    <dgm:cxn modelId="{8A8797E7-9D68-4D67-8EEE-D9E1DAB4B21B}" type="presOf" srcId="{D11B8FAA-109E-4063-8D36-328D6882B0C2}" destId="{0137191F-B253-4940-BC4C-44E401276198}" srcOrd="1" destOrd="0" presId="urn:microsoft.com/office/officeart/2005/8/layout/cycle8"/>
    <dgm:cxn modelId="{91FEB372-F0D6-4112-8477-1BCCF9E3F058}" srcId="{E5468B3D-866A-44EC-AE0D-981130BAD2B6}" destId="{603A6B4B-6235-42C4-935D-0A8C4E97DCB2}" srcOrd="1" destOrd="0" parTransId="{7D01F77E-7360-4931-98D0-74EEF7CA5F2C}" sibTransId="{E8E4D973-78D0-422D-A8DD-46A7FECCA819}"/>
    <dgm:cxn modelId="{F7E7446F-F379-452C-AA6E-B0CDB9C14A33}" srcId="{E5468B3D-866A-44EC-AE0D-981130BAD2B6}" destId="{6DA1A598-F415-4D59-9701-E014EBF5A975}" srcOrd="2" destOrd="0" parTransId="{22435C00-03BC-49B5-811B-0CDA7D291515}" sibTransId="{391D36A1-C16F-4366-BC69-18A2E9060E68}"/>
    <dgm:cxn modelId="{B595A62C-958E-421F-AC61-C98864F45C69}" type="presOf" srcId="{6DA1A598-F415-4D59-9701-E014EBF5A975}" destId="{CC189272-88E4-4482-AC8C-475B1BE498AC}" srcOrd="0" destOrd="0" presId="urn:microsoft.com/office/officeart/2005/8/layout/cycle8"/>
    <dgm:cxn modelId="{6C60C4EE-03AA-4825-9C50-2253B2212EA8}" type="presOf" srcId="{3760C467-A796-4252-A5DB-3CE064AECE4A}" destId="{DB2DF23A-A633-4141-945E-C645204EA8EA}" srcOrd="0" destOrd="0" presId="urn:microsoft.com/office/officeart/2005/8/layout/cycle8"/>
    <dgm:cxn modelId="{D5B395B5-F97D-402D-94C6-1DF8E7102602}" type="presOf" srcId="{603A6B4B-6235-42C4-935D-0A8C4E97DCB2}" destId="{FEAD5661-AC1C-44AB-BA5E-7D91C43D90B7}" srcOrd="1" destOrd="0" presId="urn:microsoft.com/office/officeart/2005/8/layout/cycle8"/>
    <dgm:cxn modelId="{F9C63E06-E64C-4A55-B585-4822514BDB6C}" type="presOf" srcId="{5B2255E3-C494-42BF-A417-BDA98004E56D}" destId="{8684E3F8-55F6-41D1-A592-01E93FECADEB}" srcOrd="0" destOrd="0" presId="urn:microsoft.com/office/officeart/2005/8/layout/cycle8"/>
    <dgm:cxn modelId="{C5F53C39-D850-45E0-89D3-B69AE060D8F7}" type="presOf" srcId="{D11B8FAA-109E-4063-8D36-328D6882B0C2}" destId="{6E390907-7CEE-4195-9958-26CD85370031}" srcOrd="0" destOrd="0" presId="urn:microsoft.com/office/officeart/2005/8/layout/cycle8"/>
    <dgm:cxn modelId="{150C2A61-CFC2-4E2A-AC45-E89B83AC0D32}" type="presOf" srcId="{603A6B4B-6235-42C4-935D-0A8C4E97DCB2}" destId="{B83F1819-CA7D-4C41-B0A2-C0328A2ED165}" srcOrd="0" destOrd="0" presId="urn:microsoft.com/office/officeart/2005/8/layout/cycle8"/>
    <dgm:cxn modelId="{E53E2329-8105-4039-A06E-AFD882AECBDE}" srcId="{E5468B3D-866A-44EC-AE0D-981130BAD2B6}" destId="{5B2255E3-C494-42BF-A417-BDA98004E56D}" srcOrd="3" destOrd="0" parTransId="{08AFDBBF-1EEB-4E05-92B5-E5C5E94D6B6B}" sibTransId="{65AD1392-7060-44EA-A3EC-071E15868934}"/>
    <dgm:cxn modelId="{0DF9BB4E-66DC-4186-AA80-7697BA42E1E1}" type="presOf" srcId="{E5468B3D-866A-44EC-AE0D-981130BAD2B6}" destId="{218FA4FA-0E35-474D-8B1D-AA1A91604604}" srcOrd="0" destOrd="0" presId="urn:microsoft.com/office/officeart/2005/8/layout/cycle8"/>
    <dgm:cxn modelId="{EC12AD10-B6EB-4D8F-B982-461A10083CF1}" type="presOf" srcId="{5B2255E3-C494-42BF-A417-BDA98004E56D}" destId="{59CAE7EF-6ADE-4BFD-B490-156BB36080EE}" srcOrd="1" destOrd="0" presId="urn:microsoft.com/office/officeart/2005/8/layout/cycle8"/>
    <dgm:cxn modelId="{B329D5B9-4CD7-4844-A98A-1DD905322134}" type="presOf" srcId="{6194DF8D-49AB-4462-A4FD-2549042B4348}" destId="{A08DE234-8689-4924-8982-241D34BA7C7A}" srcOrd="0" destOrd="0" presId="urn:microsoft.com/office/officeart/2005/8/layout/cycle8"/>
    <dgm:cxn modelId="{5E72CC67-B07E-4FF2-9D09-E4CF2B508195}" srcId="{E5468B3D-866A-44EC-AE0D-981130BAD2B6}" destId="{D11B8FAA-109E-4063-8D36-328D6882B0C2}" srcOrd="0" destOrd="0" parTransId="{520EBE30-0AE8-4BBC-9CC8-5CFA81A49472}" sibTransId="{A13FB3B8-7D2C-417F-9C8C-7BDDD1119C75}"/>
    <dgm:cxn modelId="{3DE6BC57-7214-41FC-8AC8-5A031C6921E4}" type="presOf" srcId="{6DA1A598-F415-4D59-9701-E014EBF5A975}" destId="{532CBA67-41E4-4815-973B-9F40F5C14C5E}" srcOrd="1" destOrd="0" presId="urn:microsoft.com/office/officeart/2005/8/layout/cycle8"/>
    <dgm:cxn modelId="{BC6968BD-F365-43A3-BB4B-572FD9A0601E}" type="presOf" srcId="{3760C467-A796-4252-A5DB-3CE064AECE4A}" destId="{969117CC-8CDB-4EEE-BA7A-8DA25F49F634}" srcOrd="1" destOrd="0" presId="urn:microsoft.com/office/officeart/2005/8/layout/cycle8"/>
    <dgm:cxn modelId="{9F0B0DF5-F003-4375-8F64-30567CC9B5D2}" srcId="{E5468B3D-866A-44EC-AE0D-981130BAD2B6}" destId="{6194DF8D-49AB-4462-A4FD-2549042B4348}" srcOrd="5" destOrd="0" parTransId="{6415A92E-6EB3-4CB4-85AD-C1B5DAA53B82}" sibTransId="{7164296D-4D9C-4853-99A0-7F16C2781CC6}"/>
    <dgm:cxn modelId="{A2CD22A9-2227-4DAA-936C-2BE1BF26C6B2}" type="presOf" srcId="{6194DF8D-49AB-4462-A4FD-2549042B4348}" destId="{64DE05D6-A11F-4D70-9B33-43190050BEF9}" srcOrd="1" destOrd="0" presId="urn:microsoft.com/office/officeart/2005/8/layout/cycle8"/>
    <dgm:cxn modelId="{8892DA73-BABD-4A18-AC63-2F8CD898902C}" type="presParOf" srcId="{218FA4FA-0E35-474D-8B1D-AA1A91604604}" destId="{6E390907-7CEE-4195-9958-26CD85370031}" srcOrd="0" destOrd="0" presId="urn:microsoft.com/office/officeart/2005/8/layout/cycle8"/>
    <dgm:cxn modelId="{5CB3CCFB-3D5A-4B7E-94CA-75794D54233B}" type="presParOf" srcId="{218FA4FA-0E35-474D-8B1D-AA1A91604604}" destId="{F4B548F4-BBCD-45D7-B13F-450D9B8FE869}" srcOrd="1" destOrd="0" presId="urn:microsoft.com/office/officeart/2005/8/layout/cycle8"/>
    <dgm:cxn modelId="{316D7E25-EEAA-4C0A-AC6C-EACD699E0F6C}" type="presParOf" srcId="{218FA4FA-0E35-474D-8B1D-AA1A91604604}" destId="{B8C7CB81-8F78-45AF-8CAB-726FCCD5EB5E}" srcOrd="2" destOrd="0" presId="urn:microsoft.com/office/officeart/2005/8/layout/cycle8"/>
    <dgm:cxn modelId="{303F114B-1AA8-4015-AD08-90656B5372B3}" type="presParOf" srcId="{218FA4FA-0E35-474D-8B1D-AA1A91604604}" destId="{0137191F-B253-4940-BC4C-44E401276198}" srcOrd="3" destOrd="0" presId="urn:microsoft.com/office/officeart/2005/8/layout/cycle8"/>
    <dgm:cxn modelId="{FCC5445C-D214-45FF-8D5A-6DC4B977E142}" type="presParOf" srcId="{218FA4FA-0E35-474D-8B1D-AA1A91604604}" destId="{B83F1819-CA7D-4C41-B0A2-C0328A2ED165}" srcOrd="4" destOrd="0" presId="urn:microsoft.com/office/officeart/2005/8/layout/cycle8"/>
    <dgm:cxn modelId="{769D303E-F9CD-42B2-8A95-EC1D27F4063D}" type="presParOf" srcId="{218FA4FA-0E35-474D-8B1D-AA1A91604604}" destId="{7A6CF498-E58B-4947-9FCE-CDD51F6EA1B4}" srcOrd="5" destOrd="0" presId="urn:microsoft.com/office/officeart/2005/8/layout/cycle8"/>
    <dgm:cxn modelId="{201C7826-CCFE-45E8-A713-3A1693066DBC}" type="presParOf" srcId="{218FA4FA-0E35-474D-8B1D-AA1A91604604}" destId="{E64CB859-3861-412A-9223-C1C90D57BDBF}" srcOrd="6" destOrd="0" presId="urn:microsoft.com/office/officeart/2005/8/layout/cycle8"/>
    <dgm:cxn modelId="{E94084BF-B19E-4F6D-9E92-82EB6CA0139F}" type="presParOf" srcId="{218FA4FA-0E35-474D-8B1D-AA1A91604604}" destId="{FEAD5661-AC1C-44AB-BA5E-7D91C43D90B7}" srcOrd="7" destOrd="0" presId="urn:microsoft.com/office/officeart/2005/8/layout/cycle8"/>
    <dgm:cxn modelId="{D01F7FDB-517D-463F-B64F-08A54085546F}" type="presParOf" srcId="{218FA4FA-0E35-474D-8B1D-AA1A91604604}" destId="{CC189272-88E4-4482-AC8C-475B1BE498AC}" srcOrd="8" destOrd="0" presId="urn:microsoft.com/office/officeart/2005/8/layout/cycle8"/>
    <dgm:cxn modelId="{74F40C51-5F85-4700-89C9-A2D78FE6BFD6}" type="presParOf" srcId="{218FA4FA-0E35-474D-8B1D-AA1A91604604}" destId="{807A73DB-2502-4FCF-8F0A-34C9DF0942A0}" srcOrd="9" destOrd="0" presId="urn:microsoft.com/office/officeart/2005/8/layout/cycle8"/>
    <dgm:cxn modelId="{989D5C98-AAF9-47EE-8569-64957C2797BE}" type="presParOf" srcId="{218FA4FA-0E35-474D-8B1D-AA1A91604604}" destId="{A25A356E-BECC-4658-895C-1ED9BA2DD408}" srcOrd="10" destOrd="0" presId="urn:microsoft.com/office/officeart/2005/8/layout/cycle8"/>
    <dgm:cxn modelId="{17DCF687-2B90-4DB7-A834-3CC253D855AC}" type="presParOf" srcId="{218FA4FA-0E35-474D-8B1D-AA1A91604604}" destId="{532CBA67-41E4-4815-973B-9F40F5C14C5E}" srcOrd="11" destOrd="0" presId="urn:microsoft.com/office/officeart/2005/8/layout/cycle8"/>
    <dgm:cxn modelId="{F1B9010F-2990-41B5-BCDB-8F603D51CF42}" type="presParOf" srcId="{218FA4FA-0E35-474D-8B1D-AA1A91604604}" destId="{8684E3F8-55F6-41D1-A592-01E93FECADEB}" srcOrd="12" destOrd="0" presId="urn:microsoft.com/office/officeart/2005/8/layout/cycle8"/>
    <dgm:cxn modelId="{031F9A1E-3239-4C91-9D22-A98A72E995A3}" type="presParOf" srcId="{218FA4FA-0E35-474D-8B1D-AA1A91604604}" destId="{18287B79-7E48-42C8-883C-868AAF7CA610}" srcOrd="13" destOrd="0" presId="urn:microsoft.com/office/officeart/2005/8/layout/cycle8"/>
    <dgm:cxn modelId="{65BFE7B2-D2AE-47D1-9FF9-97A0F9DAB43E}" type="presParOf" srcId="{218FA4FA-0E35-474D-8B1D-AA1A91604604}" destId="{A2DC752E-2565-45A6-ABF0-A33819E61835}" srcOrd="14" destOrd="0" presId="urn:microsoft.com/office/officeart/2005/8/layout/cycle8"/>
    <dgm:cxn modelId="{D7792324-8D79-45E3-BDDB-DAA003638629}" type="presParOf" srcId="{218FA4FA-0E35-474D-8B1D-AA1A91604604}" destId="{59CAE7EF-6ADE-4BFD-B490-156BB36080EE}" srcOrd="15" destOrd="0" presId="urn:microsoft.com/office/officeart/2005/8/layout/cycle8"/>
    <dgm:cxn modelId="{7EFD894C-4850-4B29-9CA1-3491DE5A4F72}" type="presParOf" srcId="{218FA4FA-0E35-474D-8B1D-AA1A91604604}" destId="{DB2DF23A-A633-4141-945E-C645204EA8EA}" srcOrd="16" destOrd="0" presId="urn:microsoft.com/office/officeart/2005/8/layout/cycle8"/>
    <dgm:cxn modelId="{57EAAB0C-7B82-4EB1-9E1D-B35ED55666C2}" type="presParOf" srcId="{218FA4FA-0E35-474D-8B1D-AA1A91604604}" destId="{0C1773A8-2C79-40E5-80A1-97CB5DC6924F}" srcOrd="17" destOrd="0" presId="urn:microsoft.com/office/officeart/2005/8/layout/cycle8"/>
    <dgm:cxn modelId="{670D9DEC-D955-4AFA-9192-0CA4C1849A48}" type="presParOf" srcId="{218FA4FA-0E35-474D-8B1D-AA1A91604604}" destId="{6DCE3832-0C1E-4E08-AEAC-89DB03714C46}" srcOrd="18" destOrd="0" presId="urn:microsoft.com/office/officeart/2005/8/layout/cycle8"/>
    <dgm:cxn modelId="{BBB27E3E-9C9D-452A-9BFA-78109DE6D65F}" type="presParOf" srcId="{218FA4FA-0E35-474D-8B1D-AA1A91604604}" destId="{969117CC-8CDB-4EEE-BA7A-8DA25F49F634}" srcOrd="19" destOrd="0" presId="urn:microsoft.com/office/officeart/2005/8/layout/cycle8"/>
    <dgm:cxn modelId="{CB86A724-6DAF-4412-A1A0-57C5E3D9D699}" type="presParOf" srcId="{218FA4FA-0E35-474D-8B1D-AA1A91604604}" destId="{A08DE234-8689-4924-8982-241D34BA7C7A}" srcOrd="20" destOrd="0" presId="urn:microsoft.com/office/officeart/2005/8/layout/cycle8"/>
    <dgm:cxn modelId="{50B3FBE0-7879-4B98-A9B1-6FD7F81F45A0}" type="presParOf" srcId="{218FA4FA-0E35-474D-8B1D-AA1A91604604}" destId="{0C7F9449-EEF4-4264-9F20-D86CAB83B8F5}" srcOrd="21" destOrd="0" presId="urn:microsoft.com/office/officeart/2005/8/layout/cycle8"/>
    <dgm:cxn modelId="{9D612B58-A44A-419F-A243-AB55AE6D5B80}" type="presParOf" srcId="{218FA4FA-0E35-474D-8B1D-AA1A91604604}" destId="{E47C388B-B4BF-42B9-B36E-77D81B471F5D}" srcOrd="22" destOrd="0" presId="urn:microsoft.com/office/officeart/2005/8/layout/cycle8"/>
    <dgm:cxn modelId="{C528F38A-A71F-448B-805A-F11BC8697CB0}" type="presParOf" srcId="{218FA4FA-0E35-474D-8B1D-AA1A91604604}" destId="{64DE05D6-A11F-4D70-9B33-43190050BEF9}" srcOrd="23" destOrd="0" presId="urn:microsoft.com/office/officeart/2005/8/layout/cycle8"/>
    <dgm:cxn modelId="{6B062B9C-D76D-4926-898D-11B99E1A946B}" type="presParOf" srcId="{218FA4FA-0E35-474D-8B1D-AA1A91604604}" destId="{9DA86A7B-A9BC-43A8-B395-23CA1B3EF809}" srcOrd="24" destOrd="0" presId="urn:microsoft.com/office/officeart/2005/8/layout/cycle8"/>
    <dgm:cxn modelId="{A6DF1CCA-FA56-4610-ABD8-605A36AB4A68}" type="presParOf" srcId="{218FA4FA-0E35-474D-8B1D-AA1A91604604}" destId="{1AD50379-BF62-4D07-BA07-7EAA14C83AD2}" srcOrd="25" destOrd="0" presId="urn:microsoft.com/office/officeart/2005/8/layout/cycle8"/>
    <dgm:cxn modelId="{D4E8DF9E-6CF6-421E-A560-217D504EBCC0}" type="presParOf" srcId="{218FA4FA-0E35-474D-8B1D-AA1A91604604}" destId="{9B67C5C4-2ABA-406E-B34D-9A6288BA2324}" srcOrd="26" destOrd="0" presId="urn:microsoft.com/office/officeart/2005/8/layout/cycle8"/>
    <dgm:cxn modelId="{669C5879-231A-470D-8462-DA09C02F3F44}" type="presParOf" srcId="{218FA4FA-0E35-474D-8B1D-AA1A91604604}" destId="{D424299D-1475-427D-AF48-33E629057B66}" srcOrd="27" destOrd="0" presId="urn:microsoft.com/office/officeart/2005/8/layout/cycle8"/>
    <dgm:cxn modelId="{8AC8E486-60F5-4450-B7E3-027503537EBF}" type="presParOf" srcId="{218FA4FA-0E35-474D-8B1D-AA1A91604604}" destId="{1BA27ACC-3396-4DC7-8383-D4D94A050432}" srcOrd="28" destOrd="0" presId="urn:microsoft.com/office/officeart/2005/8/layout/cycle8"/>
    <dgm:cxn modelId="{6E3ECBBF-8DDD-422B-88A4-ADECCA3243BC}" type="presParOf" srcId="{218FA4FA-0E35-474D-8B1D-AA1A91604604}" destId="{0D9E0EEF-510E-4C1E-A700-810185537C2D}" srcOrd="2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C9212E-F2BA-F14D-ADC2-37B951F1005F}" type="datetimeFigureOut">
              <a:rPr lang="fr-FR" smtClean="0"/>
              <a:t>11/03/2022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F36A36-870A-3645-A6DD-4AF191F9714E}" type="slidenum">
              <a:rPr lang="fr-FR" smtClean="0"/>
              <a:t>‹N°›</a:t>
            </a:fld>
            <a:endParaRPr lang="fr-FR" dirty="0"/>
          </a:p>
        </p:txBody>
      </p:sp>
    </p:spTree>
    <p:extLst>
      <p:ext uri="{BB962C8B-B14F-4D97-AF65-F5344CB8AC3E}">
        <p14:creationId xmlns:p14="http://schemas.microsoft.com/office/powerpoint/2010/main" val="7620280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0481F-772D-C844-89C3-DB4E0E2C5A10}" type="datetimeFigureOut">
              <a:rPr lang="fr-FR" smtClean="0"/>
              <a:t>11/03/2022</a:t>
            </a:fld>
            <a:endParaRPr lang="fr-FR" dirty="0"/>
          </a:p>
        </p:txBody>
      </p:sp>
      <p:sp>
        <p:nvSpPr>
          <p:cNvPr id="4" name="Espace réservé de l’image des diapositives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04321-FFF8-2E4F-B659-9EBE398D190F}" type="slidenum">
              <a:rPr lang="fr-FR" smtClean="0"/>
              <a:t>‹N°›</a:t>
            </a:fld>
            <a:endParaRPr lang="fr-FR" dirty="0"/>
          </a:p>
        </p:txBody>
      </p:sp>
    </p:spTree>
    <p:extLst>
      <p:ext uri="{BB962C8B-B14F-4D97-AF65-F5344CB8AC3E}">
        <p14:creationId xmlns:p14="http://schemas.microsoft.com/office/powerpoint/2010/main" val="1284697339"/>
      </p:ext>
    </p:extLst>
  </p:cSld>
  <p:clrMap bg1="lt1" tx1="dk1" bg2="lt2" tx2="dk2" accent1="accent1" accent2="accent2" accent3="accent3" accent4="accent4" accent5="accent5" accent6="accent6" hlink="hlink" folHlink="folHlink"/>
  <p:hf hdr="0" ftr="0" dt="0"/>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1" dirty="0" smtClean="0"/>
              <a:t>Renseigner  le N° de téléphone</a:t>
            </a:r>
            <a:r>
              <a:rPr lang="fr-FR" i="1" baseline="0" dirty="0" smtClean="0"/>
              <a:t> communiquée dans l’invitation pour les personnes dont le poste n’est pas équipés de son et/ou micro </a:t>
            </a:r>
          </a:p>
          <a:p>
            <a:r>
              <a:rPr lang="fr-FR" i="1" baseline="0" dirty="0" smtClean="0"/>
              <a:t>Renseigner ou le communiquer verbalement  le N° de la réunion , + mot de passe (dans les 2  mails envoyés)</a:t>
            </a:r>
            <a:endParaRPr lang="fr-FR" i="1"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1</a:t>
            </a:fld>
            <a:endParaRPr lang="fr-FR" dirty="0"/>
          </a:p>
        </p:txBody>
      </p:sp>
    </p:spTree>
    <p:extLst>
      <p:ext uri="{BB962C8B-B14F-4D97-AF65-F5344CB8AC3E}">
        <p14:creationId xmlns:p14="http://schemas.microsoft.com/office/powerpoint/2010/main" val="225217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226689">
              <a:lnSpc>
                <a:spcPct val="115000"/>
              </a:lnSpc>
              <a:spcBef>
                <a:spcPts val="1000"/>
              </a:spcBef>
            </a:pPr>
            <a:r>
              <a:rPr lang="fr-FR" sz="1000" i="1" dirty="0" smtClean="0"/>
              <a:t>Il est possible d’intégrer au système informatique de la pharmacie des commandes passées par des canaux externes (internet , téléphone). Cette fonction permet d’assurer le suivi des réceptions sur LGPI. Paramétrage</a:t>
            </a:r>
            <a:r>
              <a:rPr lang="fr-FR" sz="1000" i="1" baseline="0" dirty="0" smtClean="0"/>
              <a:t> dans les commandes pour activer l’intégration de commandes passées par des canaux externes, paramétrage dans la fiche du fournisseur et sur le site web Link  pour activer le transfert de commande vers LGPI </a:t>
            </a:r>
          </a:p>
          <a:p>
            <a:pPr indent="-226689">
              <a:lnSpc>
                <a:spcPct val="115000"/>
              </a:lnSpc>
              <a:spcBef>
                <a:spcPts val="1000"/>
              </a:spcBef>
            </a:pPr>
            <a:r>
              <a:rPr lang="fr-FR" sz="1000" i="1" baseline="0" dirty="0" smtClean="0"/>
              <a:t>Ensuite interrogation des serveurs par LGPI pour intégrer ces commandes externes , la première fois que vous réceptionnez une cde extranet, LGI vous demande de faire le lien avec le fournisseur.</a:t>
            </a:r>
            <a:br>
              <a:rPr lang="fr-FR" sz="1000" i="1" baseline="0" dirty="0" smtClean="0"/>
            </a:br>
            <a:r>
              <a:rPr lang="fr-FR" sz="1000" i="1" baseline="0" dirty="0" smtClean="0"/>
              <a:t>OCP link , Ivrylab(Phoenix)</a:t>
            </a:r>
            <a:endParaRPr lang="fr-FR" sz="1000" i="1"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10</a:t>
            </a:fld>
            <a:endParaRPr lang="fr-FR" dirty="0"/>
          </a:p>
        </p:txBody>
      </p:sp>
    </p:spTree>
    <p:extLst>
      <p:ext uri="{BB962C8B-B14F-4D97-AF65-F5344CB8AC3E}">
        <p14:creationId xmlns:p14="http://schemas.microsoft.com/office/powerpoint/2010/main" val="1611699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préambule</a:t>
            </a:r>
            <a:r>
              <a:rPr lang="fr-FR" baseline="0" dirty="0" smtClean="0"/>
              <a:t> de la réception ,il est important suite à la transmission de commande de gérer correctement les manquants en fonction du</a:t>
            </a:r>
            <a:r>
              <a:rPr lang="fr-FR" dirty="0" smtClean="0"/>
              <a:t> retour du répartiteur.</a:t>
            </a:r>
            <a:br>
              <a:rPr lang="fr-FR" dirty="0" smtClean="0"/>
            </a:br>
            <a:r>
              <a:rPr lang="fr-FR" dirty="0" smtClean="0"/>
              <a:t>En effet en fonction</a:t>
            </a:r>
            <a:r>
              <a:rPr lang="fr-FR" baseline="0" dirty="0" smtClean="0"/>
              <a:t> de l’action choisie, le produit sera ou pas dans la réception de commande.</a:t>
            </a:r>
            <a:endParaRPr lang="fr-FR" dirty="0" smtClean="0"/>
          </a:p>
          <a:p>
            <a:r>
              <a:rPr lang="fr-FR" dirty="0" smtClean="0"/>
              <a:t>Vous pouvez gérer le manquant de manière différente </a:t>
            </a:r>
          </a:p>
          <a:p>
            <a:r>
              <a:rPr lang="fr-FR" dirty="0" smtClean="0"/>
              <a:t>NB</a:t>
            </a:r>
            <a:r>
              <a:rPr lang="fr-FR" baseline="0" dirty="0" smtClean="0"/>
              <a:t> : en cas de quantités différés autrement dit si le répartiteur ne dispose pas de la quantité totale demandée , 2 choix sont possible en attente de réception et annulé.</a:t>
            </a:r>
            <a:br>
              <a:rPr lang="fr-FR" baseline="0" dirty="0" smtClean="0"/>
            </a:br>
            <a:r>
              <a:rPr lang="fr-FR" baseline="0" dirty="0" smtClean="0"/>
              <a:t>Si vous annulez la quantité différée , un pop-up vous informe que l’annulation n’est effective que pour LGPI et non auprès du fournisseur.</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11</a:t>
            </a:fld>
            <a:endParaRPr lang="fr-FR" dirty="0"/>
          </a:p>
        </p:txBody>
      </p:sp>
    </p:spTree>
    <p:extLst>
      <p:ext uri="{BB962C8B-B14F-4D97-AF65-F5344CB8AC3E}">
        <p14:creationId xmlns:p14="http://schemas.microsoft.com/office/powerpoint/2010/main" val="3894574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que le choix soit déjà préétabli , il est</a:t>
            </a:r>
            <a:r>
              <a:rPr lang="fr-FR" baseline="0" dirty="0" smtClean="0"/>
              <a:t> nécessaire  de configurer les actions à tenir en fonction des motifs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12</a:t>
            </a:fld>
            <a:endParaRPr lang="fr-FR" dirty="0"/>
          </a:p>
        </p:txBody>
      </p:sp>
    </p:spTree>
    <p:extLst>
      <p:ext uri="{BB962C8B-B14F-4D97-AF65-F5344CB8AC3E}">
        <p14:creationId xmlns:p14="http://schemas.microsoft.com/office/powerpoint/2010/main" val="3114727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900" dirty="0" smtClean="0"/>
              <a:t>Il est important d’afficher</a:t>
            </a:r>
            <a:r>
              <a:rPr lang="fr-FR" sz="900" baseline="0" dirty="0" smtClean="0"/>
              <a:t> toutes les commandes du grossiste , </a:t>
            </a:r>
            <a:r>
              <a:rPr lang="fr-FR" sz="900" dirty="0" smtClean="0"/>
              <a:t>en effet une</a:t>
            </a:r>
            <a:r>
              <a:rPr lang="fr-FR" sz="900" baseline="0" dirty="0" smtClean="0"/>
              <a:t> livraison d’un répartiteur peut correspondre à la commande passée en préparation de commande + les commandes passées en pharma ML au comptoir au coup par coup + des reliquats de commandes </a:t>
            </a:r>
            <a:endParaRPr lang="fr-FR" sz="900" dirty="0" smtClean="0"/>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13</a:t>
            </a:fld>
            <a:endParaRPr lang="fr-FR" dirty="0"/>
          </a:p>
        </p:txBody>
      </p:sp>
    </p:spTree>
    <p:extLst>
      <p:ext uri="{BB962C8B-B14F-4D97-AF65-F5344CB8AC3E}">
        <p14:creationId xmlns:p14="http://schemas.microsoft.com/office/powerpoint/2010/main" val="3451344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900" dirty="0" smtClean="0"/>
              <a:t>Saisie</a:t>
            </a:r>
            <a:r>
              <a:rPr lang="fr-FR" sz="900" baseline="0" dirty="0" smtClean="0"/>
              <a:t> du produit pour trouver la cde à réceptionner</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14</a:t>
            </a:fld>
            <a:endParaRPr lang="fr-FR" dirty="0"/>
          </a:p>
        </p:txBody>
      </p:sp>
    </p:spTree>
    <p:extLst>
      <p:ext uri="{BB962C8B-B14F-4D97-AF65-F5344CB8AC3E}">
        <p14:creationId xmlns:p14="http://schemas.microsoft.com/office/powerpoint/2010/main" val="940486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900" dirty="0" smtClean="0"/>
              <a:t>le</a:t>
            </a:r>
            <a:r>
              <a:rPr lang="fr-FR" sz="900" baseline="0" dirty="0" smtClean="0"/>
              <a:t> scan du code datamatrix devient essentiel (FMD) et permet d’être alerté sur les dates de péremption </a:t>
            </a:r>
            <a:br>
              <a:rPr lang="fr-FR" sz="900" baseline="0" dirty="0" smtClean="0"/>
            </a:br>
            <a:r>
              <a:rPr lang="fr-FR" sz="900" baseline="0" dirty="0" smtClean="0"/>
              <a:t>alerte sur date de péremption proche dans les paramètres officines </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15</a:t>
            </a:fld>
            <a:endParaRPr lang="fr-FR" dirty="0"/>
          </a:p>
        </p:txBody>
      </p:sp>
    </p:spTree>
    <p:extLst>
      <p:ext uri="{BB962C8B-B14F-4D97-AF65-F5344CB8AC3E}">
        <p14:creationId xmlns:p14="http://schemas.microsoft.com/office/powerpoint/2010/main" val="779948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900" dirty="0" smtClean="0"/>
              <a:t>La réception par PDA</a:t>
            </a:r>
            <a:r>
              <a:rPr lang="fr-FR" sz="900" baseline="0" dirty="0" smtClean="0"/>
              <a:t> offre les même avantages que la réception par lecteur optique avec l’avantage supplémentaire de la mobilité et aussi de ne pas mobiliser un poste pour la réception quantitative, il suffit ensuite de se rendre sur LGPI pour effectuer et gérer le rapprochement .</a:t>
            </a:r>
            <a:br>
              <a:rPr lang="fr-FR" sz="900" baseline="0" dirty="0" smtClean="0"/>
            </a:br>
            <a:r>
              <a:rPr lang="fr-FR" sz="900" baseline="0" dirty="0" smtClean="0"/>
              <a:t/>
            </a:r>
            <a:br>
              <a:rPr lang="fr-FR" sz="900" baseline="0" dirty="0" smtClean="0"/>
            </a:b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16</a:t>
            </a:fld>
            <a:endParaRPr lang="fr-FR" dirty="0"/>
          </a:p>
        </p:txBody>
      </p:sp>
    </p:spTree>
    <p:extLst>
      <p:ext uri="{BB962C8B-B14F-4D97-AF65-F5344CB8AC3E}">
        <p14:creationId xmlns:p14="http://schemas.microsoft.com/office/powerpoint/2010/main" val="1028399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900" dirty="0" smtClean="0"/>
              <a:t>L’affichage</a:t>
            </a:r>
            <a:r>
              <a:rPr lang="fr-FR" sz="900" baseline="0" dirty="0" smtClean="0"/>
              <a:t> du rapprochement permet de se focaliser sur les écarts </a:t>
            </a:r>
          </a:p>
          <a:p>
            <a:pPr marL="0" marR="0" indent="0" algn="l" defTabSz="713232" rtl="0" eaLnBrk="1" fontAlgn="auto" latinLnBrk="0" hangingPunct="1">
              <a:lnSpc>
                <a:spcPct val="100000"/>
              </a:lnSpc>
              <a:spcBef>
                <a:spcPts val="0"/>
              </a:spcBef>
              <a:spcAft>
                <a:spcPts val="0"/>
              </a:spcAft>
              <a:buClrTx/>
              <a:buSzTx/>
              <a:buFontTx/>
              <a:buNone/>
              <a:tabLst/>
              <a:defRPr/>
            </a:pPr>
            <a:r>
              <a:rPr lang="fr-FR" sz="900" baseline="0" dirty="0" smtClean="0"/>
              <a:t>Si la quantité réceptionnée st inférieure </a:t>
            </a:r>
            <a:r>
              <a:rPr lang="fr-FR" sz="900" baseline="0" dirty="0" smtClean="0">
                <a:sym typeface="Wingdings" panose="05000000000000000000" pitchFamily="2" charset="2"/>
              </a:rPr>
              <a:t> une gestion des reliquat apparaît (choix par défaut paramétrable )</a:t>
            </a:r>
          </a:p>
          <a:p>
            <a:pPr marL="0" marR="0" indent="0" algn="l" defTabSz="713232" rtl="0" eaLnBrk="1" fontAlgn="auto" latinLnBrk="0" hangingPunct="1">
              <a:lnSpc>
                <a:spcPct val="100000"/>
              </a:lnSpc>
              <a:spcBef>
                <a:spcPts val="0"/>
              </a:spcBef>
              <a:spcAft>
                <a:spcPts val="0"/>
              </a:spcAft>
              <a:buClrTx/>
              <a:buSzTx/>
              <a:buFontTx/>
              <a:buNone/>
              <a:tabLst/>
              <a:defRPr/>
            </a:pPr>
            <a:r>
              <a:rPr lang="fr-FR" sz="900" baseline="0" dirty="0" smtClean="0">
                <a:sym typeface="Wingdings" panose="05000000000000000000" pitchFamily="2" charset="2"/>
              </a:rPr>
              <a:t>Si la quantité est &gt;  la quantité apparaît en rouge </a:t>
            </a:r>
            <a:endParaRPr lang="fr-FR" sz="90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17</a:t>
            </a:fld>
            <a:endParaRPr lang="fr-FR" dirty="0"/>
          </a:p>
        </p:txBody>
      </p:sp>
    </p:spTree>
    <p:extLst>
      <p:ext uri="{BB962C8B-B14F-4D97-AF65-F5344CB8AC3E}">
        <p14:creationId xmlns:p14="http://schemas.microsoft.com/office/powerpoint/2010/main" val="259412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dirty="0" smtClean="0"/>
              <a:t>Si le produit est manquant en réception : 3 possibilités en</a:t>
            </a:r>
            <a:r>
              <a:rPr lang="fr-FR" baseline="0" dirty="0" smtClean="0"/>
              <a:t> fonction du motif renseigné sur le BL du répartiteur </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18</a:t>
            </a:fld>
            <a:endParaRPr lang="fr-FR" dirty="0"/>
          </a:p>
        </p:txBody>
      </p:sp>
    </p:spTree>
    <p:extLst>
      <p:ext uri="{BB962C8B-B14F-4D97-AF65-F5344CB8AC3E}">
        <p14:creationId xmlns:p14="http://schemas.microsoft.com/office/powerpoint/2010/main" val="342914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a:t>
            </a:r>
            <a:r>
              <a:rPr lang="fr-FR" baseline="0" dirty="0" smtClean="0"/>
              <a:t> renumérotation propose plusieurs actions ,</a:t>
            </a:r>
            <a:br>
              <a:rPr lang="fr-FR" baseline="0" dirty="0" smtClean="0"/>
            </a:br>
            <a:r>
              <a:rPr lang="fr-FR" baseline="0" dirty="0" smtClean="0"/>
              <a:t>présenter les conséquences de chacune des actions ( report histo, quantité, suppression ancien code ) </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19</a:t>
            </a:fld>
            <a:endParaRPr lang="fr-FR" dirty="0"/>
          </a:p>
        </p:txBody>
      </p:sp>
    </p:spTree>
    <p:extLst>
      <p:ext uri="{BB962C8B-B14F-4D97-AF65-F5344CB8AC3E}">
        <p14:creationId xmlns:p14="http://schemas.microsoft.com/office/powerpoint/2010/main" val="7150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1000" i="1" dirty="0" smtClean="0"/>
              <a:t>Faire l’appel pour vérifier</a:t>
            </a:r>
            <a:r>
              <a:rPr lang="fr-FR" sz="1000" i="1" baseline="0" dirty="0" smtClean="0"/>
              <a:t> les présences</a:t>
            </a:r>
            <a:r>
              <a:rPr lang="fr-FR" sz="1000" i="1" dirty="0" smtClean="0"/>
              <a:t> , ne</a:t>
            </a:r>
            <a:r>
              <a:rPr lang="fr-FR" sz="1000" i="1" baseline="0" dirty="0" smtClean="0"/>
              <a:t> pas oublier de couper l’ensemble de micros pour que tout le monde puisse profiter au mieux de la e-formation ,en expliquant que les participants peuvent à tout moment réactiver leur micros s’il souhaitent intervenir et qu’à l’issue de la formation, du temps est prévu pour  échanger ,répondre aux questions .</a:t>
            </a:r>
          </a:p>
          <a:p>
            <a:pPr marL="0" marR="0" indent="0" algn="l" defTabSz="713232" rtl="0" eaLnBrk="1" fontAlgn="auto" latinLnBrk="0" hangingPunct="1">
              <a:lnSpc>
                <a:spcPct val="100000"/>
              </a:lnSpc>
              <a:spcBef>
                <a:spcPts val="0"/>
              </a:spcBef>
              <a:spcAft>
                <a:spcPts val="0"/>
              </a:spcAft>
              <a:buClrTx/>
              <a:buSzTx/>
              <a:buFontTx/>
              <a:buNone/>
              <a:tabLst/>
              <a:defRPr/>
            </a:pPr>
            <a:r>
              <a:rPr lang="fr-FR" sz="1000" i="1" baseline="0" dirty="0" smtClean="0"/>
              <a:t>, utilisez le chat pour communiquer si besoin ( avant le démarrage de la formation).</a:t>
            </a:r>
            <a:br>
              <a:rPr lang="fr-FR" sz="1000" i="1" baseline="0" dirty="0" smtClean="0"/>
            </a:br>
            <a:r>
              <a:rPr lang="fr-FR" sz="1000" i="1" baseline="0" dirty="0" smtClean="0"/>
              <a:t>Préciser que des documentations et des fiches pratiques sont accessibles depuis mon assistance et depuis le portail  ( il n’est pas indispensable de tout </a:t>
            </a:r>
            <a:endParaRPr lang="fr-FR" i="1" dirty="0" smtClean="0"/>
          </a:p>
          <a:p>
            <a:endParaRPr lang="fr-FR" i="1"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2</a:t>
            </a:fld>
            <a:endParaRPr lang="fr-FR" dirty="0"/>
          </a:p>
        </p:txBody>
      </p:sp>
    </p:spTree>
    <p:extLst>
      <p:ext uri="{BB962C8B-B14F-4D97-AF65-F5344CB8AC3E}">
        <p14:creationId xmlns:p14="http://schemas.microsoft.com/office/powerpoint/2010/main" val="2077641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713232" rtl="0" eaLnBrk="1" fontAlgn="auto" latinLnBrk="0" hangingPunct="1">
              <a:lnSpc>
                <a:spcPct val="100000"/>
              </a:lnSpc>
              <a:spcBef>
                <a:spcPts val="0"/>
              </a:spcBef>
              <a:spcAft>
                <a:spcPts val="0"/>
              </a:spcAft>
              <a:buClrTx/>
              <a:buSzTx/>
              <a:buFontTx/>
              <a:buNone/>
              <a:tabLst/>
              <a:defRPr/>
            </a:pPr>
            <a:r>
              <a:rPr lang="fr-FR" sz="1500" i="1" dirty="0" smtClean="0"/>
              <a:t>Les unités gratuites sont renseignées normalement au moment de la préparation de commande directe, mais</a:t>
            </a:r>
            <a:r>
              <a:rPr lang="fr-FR" sz="1500" i="1" baseline="0" dirty="0" smtClean="0"/>
              <a:t> il est possible de renseigner les ug en réception ( conséquence sur le stock et prix de revient )</a:t>
            </a:r>
            <a:endParaRPr lang="fr-FR" sz="1500" i="1" dirty="0" smtClean="0"/>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20</a:t>
            </a:fld>
            <a:endParaRPr lang="fr-FR" dirty="0"/>
          </a:p>
        </p:txBody>
      </p:sp>
    </p:spTree>
    <p:extLst>
      <p:ext uri="{BB962C8B-B14F-4D97-AF65-F5344CB8AC3E}">
        <p14:creationId xmlns:p14="http://schemas.microsoft.com/office/powerpoint/2010/main" val="3423770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21</a:t>
            </a:fld>
            <a:endParaRPr lang="fr-FR" dirty="0"/>
          </a:p>
        </p:txBody>
      </p:sp>
    </p:spTree>
    <p:extLst>
      <p:ext uri="{BB962C8B-B14F-4D97-AF65-F5344CB8AC3E}">
        <p14:creationId xmlns:p14="http://schemas.microsoft.com/office/powerpoint/2010/main" val="908224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22</a:t>
            </a:fld>
            <a:endParaRPr lang="fr-FR" dirty="0"/>
          </a:p>
        </p:txBody>
      </p:sp>
    </p:spTree>
    <p:extLst>
      <p:ext uri="{BB962C8B-B14F-4D97-AF65-F5344CB8AC3E}">
        <p14:creationId xmlns:p14="http://schemas.microsoft.com/office/powerpoint/2010/main" val="129676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23</a:t>
            </a:fld>
            <a:endParaRPr lang="fr-FR" dirty="0"/>
          </a:p>
        </p:txBody>
      </p:sp>
    </p:spTree>
    <p:extLst>
      <p:ext uri="{BB962C8B-B14F-4D97-AF65-F5344CB8AC3E}">
        <p14:creationId xmlns:p14="http://schemas.microsoft.com/office/powerpoint/2010/main" val="306190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Tout</a:t>
            </a:r>
            <a:r>
              <a:rPr lang="fr-FR" baseline="0" dirty="0" smtClean="0"/>
              <a:t> dépend du mode d’organisation de la pharmacie , </a:t>
            </a:r>
            <a:br>
              <a:rPr lang="fr-FR" baseline="0" dirty="0" smtClean="0"/>
            </a:br>
            <a:r>
              <a:rPr lang="fr-FR" baseline="0" dirty="0" smtClean="0"/>
              <a:t>contrôle entre les ticket de dus et la liste , les promis sont mis de coté pour être rangé sur une étagère particulière.</a:t>
            </a:r>
          </a:p>
          <a:p>
            <a:r>
              <a:rPr lang="fr-FR" baseline="0" dirty="0" smtClean="0"/>
              <a:t>Quel que soit le mode, les dus seront annulés à l’issue de la réception de commande.</a:t>
            </a:r>
            <a:br>
              <a:rPr lang="fr-FR" baseline="0" dirty="0" smtClean="0"/>
            </a:br>
            <a:r>
              <a:rPr lang="fr-FR" baseline="0" dirty="0" smtClean="0"/>
              <a:t>Pour aller + loin, on peut associer les promis à un répartiteur ( ex OCP promis), dans ce cas on devra associer une N° de commande spéciale à ce répartiteur + un paramétrage </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24</a:t>
            </a:fld>
            <a:endParaRPr lang="fr-FR" dirty="0"/>
          </a:p>
        </p:txBody>
      </p:sp>
    </p:spTree>
    <p:extLst>
      <p:ext uri="{BB962C8B-B14F-4D97-AF65-F5344CB8AC3E}">
        <p14:creationId xmlns:p14="http://schemas.microsoft.com/office/powerpoint/2010/main" val="1244066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les pharmacies équipées d’un robot ou pour</a:t>
            </a:r>
            <a:r>
              <a:rPr lang="fr-FR" baseline="0" dirty="0" smtClean="0"/>
              <a:t> les pharmacies qui souhaitent réceptionner en premier les promis client.</a:t>
            </a:r>
          </a:p>
          <a:p>
            <a:r>
              <a:rPr lang="fr-FR" baseline="0" dirty="0" smtClean="0"/>
              <a:t>Le n° de cde spéciale est fourni par le grossiste </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25</a:t>
            </a:fld>
            <a:endParaRPr lang="fr-FR" dirty="0"/>
          </a:p>
        </p:txBody>
      </p:sp>
    </p:spTree>
    <p:extLst>
      <p:ext uri="{BB962C8B-B14F-4D97-AF65-F5344CB8AC3E}">
        <p14:creationId xmlns:p14="http://schemas.microsoft.com/office/powerpoint/2010/main" val="4088664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Avantage : avoir une trace de la remise du produit dû au patient dans le but de ne pas lui remettre une seconde fois !</a:t>
            </a:r>
          </a:p>
          <a:p>
            <a:r>
              <a:rPr lang="fr-FR" baseline="0" dirty="0" smtClean="0"/>
              <a:t>Parenthèse sur cette activation :En vente , attribution un N° de bon de dû, par client et pour tous produits d’un même acte .Suivant l’imprimante </a:t>
            </a:r>
            <a:r>
              <a:rPr lang="fr-FR" baseline="0" dirty="0" smtClean="0">
                <a:sym typeface="Wingdings" panose="05000000000000000000" pitchFamily="2" charset="2"/>
              </a:rPr>
              <a:t> impression du code barre sur le ticket. </a:t>
            </a:r>
          </a:p>
          <a:p>
            <a:r>
              <a:rPr lang="fr-FR" baseline="0" dirty="0" smtClean="0">
                <a:sym typeface="Wingdings" panose="05000000000000000000" pitchFamily="2" charset="2"/>
              </a:rPr>
              <a:t>SPD actif code barre envoyé sur le mail.</a:t>
            </a:r>
            <a:br>
              <a:rPr lang="fr-FR" baseline="0" dirty="0" smtClean="0">
                <a:sym typeface="Wingdings" panose="05000000000000000000" pitchFamily="2" charset="2"/>
              </a:rPr>
            </a:b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26</a:t>
            </a:fld>
            <a:endParaRPr lang="fr-FR" dirty="0"/>
          </a:p>
        </p:txBody>
      </p:sp>
    </p:spTree>
    <p:extLst>
      <p:ext uri="{BB962C8B-B14F-4D97-AF65-F5344CB8AC3E}">
        <p14:creationId xmlns:p14="http://schemas.microsoft.com/office/powerpoint/2010/main" val="2358602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Dans l’historique du patient , au passage de la souris sur le pictogramme i, on visualise toutes les informations sur le produit du de sa création à sa remise ( date, heure,  quantité, opérateur, commentaire )</a:t>
            </a:r>
            <a:r>
              <a:rPr lang="fr-FR" baseline="0" dirty="0" smtClean="0">
                <a:sym typeface="Wingdings" panose="05000000000000000000" pitchFamily="2" charset="2"/>
              </a:rPr>
              <a:t/>
            </a:r>
            <a:br>
              <a:rPr lang="fr-FR" baseline="0" dirty="0" smtClean="0">
                <a:sym typeface="Wingdings" panose="05000000000000000000" pitchFamily="2" charset="2"/>
              </a:rPr>
            </a:b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27</a:t>
            </a:fld>
            <a:endParaRPr lang="fr-FR" dirty="0"/>
          </a:p>
        </p:txBody>
      </p:sp>
    </p:spTree>
    <p:extLst>
      <p:ext uri="{BB962C8B-B14F-4D97-AF65-F5344CB8AC3E}">
        <p14:creationId xmlns:p14="http://schemas.microsoft.com/office/powerpoint/2010/main" val="1545675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réception financière est très</a:t>
            </a:r>
            <a:r>
              <a:rPr lang="fr-FR" baseline="0" dirty="0" smtClean="0"/>
              <a:t> importante car elle permet de vérifier que les produits vous sont facturés au prix prévu par les accord avec vos fournisseurs . les prix d’achat renseignés conditionnent le coût de stockage ( valeur de l’inventaire ), les indicateurs de marge , Ces derniers influencent certaines décisions en matière d’achat ou de politique tarifaire. Il est donc important qu’ils soient justes.</a:t>
            </a:r>
          </a:p>
          <a:p>
            <a:r>
              <a:rPr lang="fr-FR" baseline="0" dirty="0" smtClean="0"/>
              <a:t>Que ce soit une commande répartiteur ou directe, la réception financière doit être réalisée avec beaucoup d’attention.</a:t>
            </a:r>
            <a:endParaRPr lang="fr-FR" dirty="0" smtClean="0"/>
          </a:p>
          <a:p>
            <a:r>
              <a:rPr lang="fr-FR" dirty="0" smtClean="0"/>
              <a:t>Les prix d’achat en direct sont saisis</a:t>
            </a:r>
            <a:r>
              <a:rPr lang="fr-FR" baseline="0" dirty="0" smtClean="0"/>
              <a:t> au plus tôt, c’est-à-dire en saisie de commande!</a:t>
            </a:r>
          </a:p>
          <a:p>
            <a:r>
              <a:rPr lang="fr-FR" baseline="0" dirty="0" smtClean="0"/>
              <a:t>Ils pourront être réajustés si nécessaire lors de la réception financière. </a:t>
            </a:r>
          </a:p>
          <a:p>
            <a:endParaRPr lang="fr-FR" baseline="0" dirty="0" smtClean="0"/>
          </a:p>
        </p:txBody>
      </p:sp>
      <p:sp>
        <p:nvSpPr>
          <p:cNvPr id="4" name="Espace réservé du numéro de diapositive 3"/>
          <p:cNvSpPr>
            <a:spLocks noGrp="1"/>
          </p:cNvSpPr>
          <p:nvPr>
            <p:ph type="sldNum" sz="quarter" idx="10"/>
          </p:nvPr>
        </p:nvSpPr>
        <p:spPr/>
        <p:txBody>
          <a:bodyPr/>
          <a:lstStyle/>
          <a:p>
            <a:fld id="{E323A405-17FF-457A-9329-2886E5215369}" type="slidenum">
              <a:rPr lang="fr-FR" smtClean="0"/>
              <a:t>29</a:t>
            </a:fld>
            <a:endParaRPr lang="fr-FR" dirty="0"/>
          </a:p>
        </p:txBody>
      </p:sp>
    </p:spTree>
    <p:extLst>
      <p:ext uri="{BB962C8B-B14F-4D97-AF65-F5344CB8AC3E}">
        <p14:creationId xmlns:p14="http://schemas.microsoft.com/office/powerpoint/2010/main" val="2732070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Vérification</a:t>
            </a:r>
            <a:r>
              <a:rPr lang="fr-FR" baseline="0" dirty="0" smtClean="0"/>
              <a:t> rapide de sa réception financière / à la facture , BL  du fournisseur </a:t>
            </a:r>
            <a:br>
              <a:rPr lang="fr-FR" baseline="0" dirty="0" smtClean="0"/>
            </a:br>
            <a:r>
              <a:rPr lang="fr-FR" baseline="0" dirty="0" smtClean="0"/>
              <a:t>par exemple pour la réception de plusieurs commandes répartiteurs </a:t>
            </a:r>
            <a:endParaRPr lang="fr-FR" dirty="0"/>
          </a:p>
        </p:txBody>
      </p:sp>
      <p:sp>
        <p:nvSpPr>
          <p:cNvPr id="4" name="Espace réservé du numéro de diapositive 3"/>
          <p:cNvSpPr>
            <a:spLocks noGrp="1"/>
          </p:cNvSpPr>
          <p:nvPr>
            <p:ph type="sldNum" sz="quarter" idx="10"/>
          </p:nvPr>
        </p:nvSpPr>
        <p:spPr/>
        <p:txBody>
          <a:bodyPr/>
          <a:lstStyle/>
          <a:p>
            <a:fld id="{E323A405-17FF-457A-9329-2886E5215369}" type="slidenum">
              <a:rPr lang="fr-FR" smtClean="0"/>
              <a:t>30</a:t>
            </a:fld>
            <a:endParaRPr lang="fr-FR" dirty="0"/>
          </a:p>
        </p:txBody>
      </p:sp>
    </p:spTree>
    <p:extLst>
      <p:ext uri="{BB962C8B-B14F-4D97-AF65-F5344CB8AC3E}">
        <p14:creationId xmlns:p14="http://schemas.microsoft.com/office/powerpoint/2010/main" val="33173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i="1" dirty="0" smtClean="0"/>
              <a:t>Ajouter le nom du formateur </a:t>
            </a:r>
          </a:p>
          <a:p>
            <a:pPr marL="0" marR="0" indent="0" algn="l" defTabSz="713232" rtl="0" eaLnBrk="1" fontAlgn="auto" latinLnBrk="0" hangingPunct="1">
              <a:lnSpc>
                <a:spcPct val="100000"/>
              </a:lnSpc>
              <a:spcBef>
                <a:spcPts val="0"/>
              </a:spcBef>
              <a:spcAft>
                <a:spcPts val="0"/>
              </a:spcAft>
              <a:buClrTx/>
              <a:buSzTx/>
              <a:buFontTx/>
              <a:buNone/>
              <a:tabLst/>
              <a:defRPr/>
            </a:pPr>
            <a:r>
              <a:rPr lang="fr-FR" i="1" dirty="0" smtClean="0"/>
              <a:t>Bonjour et bienvenue Aujourd’hui,</a:t>
            </a:r>
            <a:r>
              <a:rPr lang="fr-FR" i="1" baseline="0" dirty="0" smtClean="0"/>
              <a:t> nous allons aborder les bonnes pratiques de la gestion de stock du coté des réception</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Cette mise en place des bonnes pratiques va nous permettre de fiabiliser les stocks informatiques par rapport aux stocks physique.</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Ainsi vous améliorer la rentabilité de votre officine par la maîtrise de vos stocks en  ( rupture, surstock)</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Découvrons le sommaire </a:t>
            </a:r>
            <a:endParaRPr lang="fr-FR" i="1" dirty="0" smtClean="0"/>
          </a:p>
          <a:p>
            <a:pPr marL="0" marR="0" indent="0" algn="l" defTabSz="713232"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a:t>
            </a:fld>
            <a:endParaRPr lang="fr-FR" dirty="0"/>
          </a:p>
        </p:txBody>
      </p:sp>
    </p:spTree>
    <p:extLst>
      <p:ext uri="{BB962C8B-B14F-4D97-AF65-F5344CB8AC3E}">
        <p14:creationId xmlns:p14="http://schemas.microsoft.com/office/powerpoint/2010/main" val="584131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 partir de la version 2.14.1.3</a:t>
            </a:r>
            <a:r>
              <a:rPr lang="fr-FR" baseline="0" dirty="0" smtClean="0"/>
              <a:t> pour gagner en visibilité et consulter rapidement les totaux  lors de la réception de plusieurs commandes, un onglet total des commandes est ajouté,</a:t>
            </a:r>
            <a:br>
              <a:rPr lang="fr-FR" baseline="0" dirty="0" smtClean="0"/>
            </a:br>
            <a:r>
              <a:rPr lang="fr-FR" baseline="0" dirty="0" smtClean="0"/>
              <a:t>Un simple clic dessus affichent le cumul des commandes </a:t>
            </a:r>
            <a:br>
              <a:rPr lang="fr-FR" baseline="0" dirty="0" smtClean="0"/>
            </a:br>
            <a:r>
              <a:rPr lang="fr-FR" i="1" baseline="0" dirty="0" smtClean="0"/>
              <a:t>Animation</a:t>
            </a:r>
            <a:r>
              <a:rPr lang="fr-FR" baseline="0" dirty="0" smtClean="0"/>
              <a:t/>
            </a:r>
            <a:br>
              <a:rPr lang="fr-FR" baseline="0" dirty="0" smtClean="0"/>
            </a:br>
            <a:endParaRPr lang="fr-FR" dirty="0"/>
          </a:p>
        </p:txBody>
      </p:sp>
      <p:sp>
        <p:nvSpPr>
          <p:cNvPr id="4" name="Espace réservé du numéro de diapositive 3"/>
          <p:cNvSpPr>
            <a:spLocks noGrp="1"/>
          </p:cNvSpPr>
          <p:nvPr>
            <p:ph type="sldNum" sz="quarter" idx="10"/>
          </p:nvPr>
        </p:nvSpPr>
        <p:spPr/>
        <p:txBody>
          <a:bodyPr/>
          <a:lstStyle/>
          <a:p>
            <a:fld id="{E323A405-17FF-457A-9329-2886E5215369}" type="slidenum">
              <a:rPr lang="fr-FR" smtClean="0"/>
              <a:t>31</a:t>
            </a:fld>
            <a:endParaRPr lang="fr-FR" dirty="0"/>
          </a:p>
        </p:txBody>
      </p:sp>
    </p:spTree>
    <p:extLst>
      <p:ext uri="{BB962C8B-B14F-4D97-AF65-F5344CB8AC3E}">
        <p14:creationId xmlns:p14="http://schemas.microsoft.com/office/powerpoint/2010/main" val="3650465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323A405-17FF-457A-9329-2886E5215369}" type="slidenum">
              <a:rPr lang="fr-FR" smtClean="0"/>
              <a:t>32</a:t>
            </a:fld>
            <a:endParaRPr lang="fr-FR" dirty="0"/>
          </a:p>
        </p:txBody>
      </p:sp>
    </p:spTree>
    <p:extLst>
      <p:ext uri="{BB962C8B-B14F-4D97-AF65-F5344CB8AC3E}">
        <p14:creationId xmlns:p14="http://schemas.microsoft.com/office/powerpoint/2010/main" val="2076726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33</a:t>
            </a:fld>
            <a:endParaRPr lang="fr-FR" dirty="0"/>
          </a:p>
        </p:txBody>
      </p:sp>
    </p:spTree>
    <p:extLst>
      <p:ext uri="{BB962C8B-B14F-4D97-AF65-F5344CB8AC3E}">
        <p14:creationId xmlns:p14="http://schemas.microsoft.com/office/powerpoint/2010/main" val="4155314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Questions</a:t>
            </a:r>
            <a:r>
              <a:rPr lang="fr-FR" baseline="0" dirty="0" smtClean="0"/>
              <a:t> / réponses </a:t>
            </a:r>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34</a:t>
            </a:fld>
            <a:endParaRPr lang="fr-FR" dirty="0"/>
          </a:p>
        </p:txBody>
      </p:sp>
    </p:spTree>
    <p:extLst>
      <p:ext uri="{BB962C8B-B14F-4D97-AF65-F5344CB8AC3E}">
        <p14:creationId xmlns:p14="http://schemas.microsoft.com/office/powerpoint/2010/main" val="3567250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Uniformiser : un protocole</a:t>
            </a:r>
            <a:r>
              <a:rPr lang="fr-FR" baseline="0" dirty="0" smtClean="0"/>
              <a:t> est défini et est utilisé par toute l’équipe!</a:t>
            </a:r>
            <a:endParaRPr lang="fr-FR" dirty="0" smtClean="0"/>
          </a:p>
          <a:p>
            <a:r>
              <a:rPr lang="fr-FR" dirty="0" smtClean="0"/>
              <a:t>Fiche de synthèse et Mode op sur la commande répartiteur et achats direct</a:t>
            </a:r>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35</a:t>
            </a:fld>
            <a:endParaRPr lang="fr-FR" dirty="0"/>
          </a:p>
        </p:txBody>
      </p:sp>
    </p:spTree>
    <p:extLst>
      <p:ext uri="{BB962C8B-B14F-4D97-AF65-F5344CB8AC3E}">
        <p14:creationId xmlns:p14="http://schemas.microsoft.com/office/powerpoint/2010/main" val="2624939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000" i="1" dirty="0" smtClean="0"/>
              <a:t>On profite de la formation pour indiquer aux clients ce qui suit, depuis la sortie de Mon Assistance V2 :</a:t>
            </a:r>
          </a:p>
          <a:p>
            <a:r>
              <a:rPr lang="fr-FR" sz="1000" dirty="0" smtClean="0"/>
              <a:t>Veuillez trouver ci-joint une proposition de fin de formation pour mettre en avant le BESOIN D’AIDE disponible depuis le portail LGPI et l’Espace client. </a:t>
            </a:r>
          </a:p>
          <a:p>
            <a:r>
              <a:rPr lang="fr-FR" sz="1000" dirty="0" smtClean="0"/>
              <a:t>Ce site permet de partir du besoin du client vers une solution. En 2 clics le client obtient une réponse. </a:t>
            </a:r>
          </a:p>
          <a:p>
            <a:r>
              <a:rPr lang="fr-FR" sz="1000" dirty="0" smtClean="0"/>
              <a:t> </a:t>
            </a:r>
          </a:p>
          <a:p>
            <a:r>
              <a:rPr lang="fr-FR" sz="1000" dirty="0" smtClean="0"/>
              <a:t>L’objection la plus répandue dans Mon Assistance V2 c’est le manque de numéros d’appels de l’Assistance. Ceux-ci sont enrichis dans le Besoin d’aide (onglet Accéder à mes contacts Pharmagest) avec les coordonnées des contacts affectés à la pharmacie,</a:t>
            </a:r>
            <a:r>
              <a:rPr lang="fr-FR" sz="1000" baseline="0" dirty="0" smtClean="0"/>
              <a:t> et l’ensemble des contacts de la région,</a:t>
            </a:r>
            <a:endParaRPr lang="fr-FR" sz="1000" dirty="0" smtClean="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36</a:t>
            </a:fld>
            <a:endParaRPr lang="fr-FR" dirty="0"/>
          </a:p>
        </p:txBody>
      </p:sp>
    </p:spTree>
    <p:extLst>
      <p:ext uri="{BB962C8B-B14F-4D97-AF65-F5344CB8AC3E}">
        <p14:creationId xmlns:p14="http://schemas.microsoft.com/office/powerpoint/2010/main" val="649292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37</a:t>
            </a:fld>
            <a:endParaRPr lang="fr-FR" dirty="0"/>
          </a:p>
        </p:txBody>
      </p:sp>
    </p:spTree>
    <p:extLst>
      <p:ext uri="{BB962C8B-B14F-4D97-AF65-F5344CB8AC3E}">
        <p14:creationId xmlns:p14="http://schemas.microsoft.com/office/powerpoint/2010/main" val="383466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Nous</a:t>
            </a:r>
            <a:r>
              <a:rPr lang="fr-FR" baseline="0" dirty="0" smtClean="0"/>
              <a:t> commencerons par les commandes avec l’importance de les créer dans le logiciel ainsi qu’un rappel sur la gestion de manquants répartiteur  à l’issue de la transmission, puis les différents cas d’usage en réception de commande.</a:t>
            </a:r>
            <a:br>
              <a:rPr lang="fr-FR" baseline="0" dirty="0" smtClean="0"/>
            </a:br>
            <a:r>
              <a:rPr lang="fr-FR" baseline="0" dirty="0" smtClean="0"/>
              <a:t>Nous nous intéresserons à la gestion des dus et de leur suivi de la réception à la remise au patient.</a:t>
            </a:r>
            <a:br>
              <a:rPr lang="fr-FR" baseline="0" dirty="0" smtClean="0"/>
            </a:br>
            <a:r>
              <a:rPr lang="fr-FR" baseline="0" dirty="0" smtClean="0"/>
              <a:t>Nous terminerons avec la réception financière , élément final et important dans la rentabilité de l’officine.</a:t>
            </a:r>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4</a:t>
            </a:fld>
            <a:endParaRPr lang="fr-FR" dirty="0"/>
          </a:p>
        </p:txBody>
      </p:sp>
    </p:spTree>
    <p:extLst>
      <p:ext uri="{BB962C8B-B14F-4D97-AF65-F5344CB8AC3E}">
        <p14:creationId xmlns:p14="http://schemas.microsoft.com/office/powerpoint/2010/main" val="228675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5</a:t>
            </a:fld>
            <a:endParaRPr lang="fr-FR" dirty="0"/>
          </a:p>
        </p:txBody>
      </p:sp>
    </p:spTree>
    <p:extLst>
      <p:ext uri="{BB962C8B-B14F-4D97-AF65-F5344CB8AC3E}">
        <p14:creationId xmlns:p14="http://schemas.microsoft.com/office/powerpoint/2010/main" val="417237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gestion</a:t>
            </a:r>
            <a:r>
              <a:rPr lang="fr-FR" baseline="0" dirty="0" smtClean="0"/>
              <a:t> des stocks est un élément clef de la rentabilité de l’officine, l’enjeu est de trouver un équilibre, de ne jamais être en rupture de stock sans pour autant stocker des quantités inutilement!</a:t>
            </a:r>
          </a:p>
          <a:p>
            <a:r>
              <a:rPr lang="fr-FR" baseline="0" dirty="0" smtClean="0"/>
              <a:t>En effet avoir le produit au bon moment avec la bonne quantité permet de satisfaire le patient, de le fidéliser donc à terme d’augmenter ses ventes sans pour autant augmenter le coût de stockage.</a:t>
            </a:r>
            <a:br>
              <a:rPr lang="fr-FR" baseline="0" dirty="0" smtClean="0"/>
            </a:br>
            <a:r>
              <a:rPr lang="fr-FR" b="1" dirty="0" smtClean="0"/>
              <a:t>Pour cela , le stock informatique et physique doit être strictement concordant.</a:t>
            </a:r>
          </a:p>
          <a:p>
            <a:r>
              <a:rPr lang="fr-FR" b="1" dirty="0" smtClean="0"/>
              <a:t>Les erreurs de stock</a:t>
            </a:r>
            <a:r>
              <a:rPr lang="fr-FR" b="1" baseline="0" dirty="0" smtClean="0"/>
              <a:t> ne sont pas une fatalité, les BP vont vous amener à réduire ces erreurs.</a:t>
            </a:r>
          </a:p>
          <a:p>
            <a:r>
              <a:rPr lang="fr-FR" b="1" baseline="0" dirty="0" smtClean="0"/>
              <a:t>Nous vous proposons 3  formations sur les bonnes pratiques en gestion de stock , une sur les bp au comptoir , une autre sur les réceptions, une dernière sur les opérations de contrôle </a:t>
            </a:r>
          </a:p>
          <a:p>
            <a:r>
              <a:rPr lang="fr-FR" b="1" baseline="0" dirty="0" smtClean="0"/>
              <a:t>Elles peuvent être suivies dans n’importe quel ordre!</a:t>
            </a:r>
            <a:r>
              <a:rPr lang="fr-FR" b="1" dirty="0" smtClean="0"/>
              <a:t/>
            </a:r>
            <a:br>
              <a:rPr lang="fr-FR" b="1" dirty="0" smtClean="0"/>
            </a:br>
            <a:endParaRPr lang="fr-FR" b="1" dirty="0" smtClean="0"/>
          </a:p>
          <a:p>
            <a:endParaRPr lang="fr-FR" dirty="0"/>
          </a:p>
        </p:txBody>
      </p:sp>
      <p:sp>
        <p:nvSpPr>
          <p:cNvPr id="4" name="Espace réservé du numéro de diapositive 3"/>
          <p:cNvSpPr>
            <a:spLocks noGrp="1"/>
          </p:cNvSpPr>
          <p:nvPr>
            <p:ph type="sldNum" sz="quarter" idx="10"/>
          </p:nvPr>
        </p:nvSpPr>
        <p:spPr/>
        <p:txBody>
          <a:bodyPr/>
          <a:lstStyle/>
          <a:p>
            <a:fld id="{E323A405-17FF-457A-9329-2886E5215369}" type="slidenum">
              <a:rPr lang="fr-FR" smtClean="0"/>
              <a:t>6</a:t>
            </a:fld>
            <a:endParaRPr lang="fr-FR" dirty="0"/>
          </a:p>
        </p:txBody>
      </p:sp>
    </p:spTree>
    <p:extLst>
      <p:ext uri="{BB962C8B-B14F-4D97-AF65-F5344CB8AC3E}">
        <p14:creationId xmlns:p14="http://schemas.microsoft.com/office/powerpoint/2010/main" val="142819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gestion de stock se constitue</a:t>
            </a:r>
            <a:r>
              <a:rPr lang="fr-FR" baseline="0" dirty="0" smtClean="0"/>
              <a:t> à partir de sorties et d’entrée de produits, voir de réajustements si nécessaire.</a:t>
            </a:r>
          </a:p>
          <a:p>
            <a:r>
              <a:rPr lang="fr-FR" baseline="0" dirty="0" smtClean="0"/>
              <a:t>Pour une gestion de stock fiable les ventes  comme les réception de commande  doivent faire l’objet d’une attention particulière ainsi que des opérations régulières de contrôle des stock.</a:t>
            </a:r>
            <a:br>
              <a:rPr lang="fr-FR" baseline="0" dirty="0" smtClean="0"/>
            </a:br>
            <a:r>
              <a:rPr lang="fr-FR" baseline="0" dirty="0" smtClean="0"/>
              <a:t>Nous allons nous intéresser aujourd’hui au BP du coté des réceptions de produits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7</a:t>
            </a:fld>
            <a:endParaRPr lang="fr-FR" dirty="0"/>
          </a:p>
        </p:txBody>
      </p:sp>
    </p:spTree>
    <p:extLst>
      <p:ext uri="{BB962C8B-B14F-4D97-AF65-F5344CB8AC3E}">
        <p14:creationId xmlns:p14="http://schemas.microsoft.com/office/powerpoint/2010/main" val="165585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les bonnes pratiques du coté des réceptions ce </a:t>
            </a:r>
            <a:r>
              <a:rPr lang="fr-FR" baseline="0" dirty="0" smtClean="0"/>
              <a:t>qui est primordial c’est que toutes entrées de produits soient enregistrées sur le logiciel.</a:t>
            </a:r>
          </a:p>
          <a:p>
            <a:r>
              <a:rPr lang="fr-FR" baseline="0" dirty="0" smtClean="0"/>
              <a:t>Différents cas de figures sont présentés,  du report des manquants en transmission à la réception quantitative avec tous les cas d’usage possibles ( gestion des reliquats, changement de cip, produit pris dans la caisse de livraison. )</a:t>
            </a:r>
            <a:br>
              <a:rPr lang="fr-FR" baseline="0" dirty="0" smtClean="0"/>
            </a:br>
            <a:r>
              <a:rPr lang="fr-FR" baseline="0" dirty="0" smtClean="0"/>
              <a:t>nous aborderons la suivi de la remise des produits dus et la réception financière.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8</a:t>
            </a:fld>
            <a:endParaRPr lang="fr-FR" dirty="0"/>
          </a:p>
        </p:txBody>
      </p:sp>
    </p:spTree>
    <p:extLst>
      <p:ext uri="{BB962C8B-B14F-4D97-AF65-F5344CB8AC3E}">
        <p14:creationId xmlns:p14="http://schemas.microsoft.com/office/powerpoint/2010/main" val="1851917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Tout</a:t>
            </a:r>
            <a:r>
              <a:rPr lang="fr-FR" baseline="0" dirty="0" smtClean="0"/>
              <a:t> produit commandé doit être intégré dans le LGPI, que ce soit une commande grossiste ou directe, elle doit être créée dans le logiciel pour pouvoir ensuite être réceptionnée. Différentes modes de transmission sont disponibles y compris la possibilité d’intégrer une commande passée par un canal externe. Pour certains laboratoires, il n’est pas nécessaire de transmettre la commande, la simple validation permet de la retrouver en réception.</a:t>
            </a:r>
            <a:br>
              <a:rPr lang="fr-FR" baseline="0" dirty="0" smtClean="0"/>
            </a:br>
            <a:r>
              <a:rPr lang="fr-FR" baseline="0" dirty="0" smtClean="0"/>
              <a:t>Il reste néanmoins la commande passée à l’oral, ex : un produit dû et commandé à l’oral. Cela doit être exceptionnel et parfaitement justifié ! , il faudra intégrer le produit commandé à l’oral à l’occasion d’une réception de commande.</a:t>
            </a:r>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9</a:t>
            </a:fld>
            <a:endParaRPr lang="fr-FR" dirty="0"/>
          </a:p>
        </p:txBody>
      </p:sp>
    </p:spTree>
    <p:extLst>
      <p:ext uri="{BB962C8B-B14F-4D97-AF65-F5344CB8AC3E}">
        <p14:creationId xmlns:p14="http://schemas.microsoft.com/office/powerpoint/2010/main" val="1378595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ESENTATION">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2B23D6FB-D556-4CAC-979F-F0B699559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0" name="Titre 6">
            <a:extLst>
              <a:ext uri="{FF2B5EF4-FFF2-40B4-BE49-F238E27FC236}">
                <a16:creationId xmlns:a16="http://schemas.microsoft.com/office/drawing/2014/main" xmlns="" id="{798A253F-FD6E-4C5D-BF84-6843A2281EDE}"/>
              </a:ext>
            </a:extLst>
          </p:cNvPr>
          <p:cNvSpPr txBox="1">
            <a:spLocks/>
          </p:cNvSpPr>
          <p:nvPr userDrawn="1"/>
        </p:nvSpPr>
        <p:spPr>
          <a:xfrm>
            <a:off x="666765" y="3352144"/>
            <a:ext cx="7702039" cy="937682"/>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1400" b="1" cap="none" dirty="0">
                <a:solidFill>
                  <a:srgbClr val="008A8B"/>
                </a:solidFill>
              </a:rPr>
              <a:t>Bonjour et bienvenue à cette session de e-formation,</a:t>
            </a:r>
            <a:br>
              <a:rPr lang="fr-FR" sz="1400" b="1" cap="none" dirty="0">
                <a:solidFill>
                  <a:srgbClr val="008A8B"/>
                </a:solidFill>
              </a:rPr>
            </a:br>
            <a:r>
              <a:rPr lang="fr-FR" sz="1400" b="1" cap="none" dirty="0">
                <a:solidFill>
                  <a:srgbClr val="008A8B"/>
                </a:solidFill>
              </a:rPr>
              <a:t>La conférence va commencer dans quelques minutes. </a:t>
            </a:r>
          </a:p>
          <a:p>
            <a:pPr algn="ctr" defTabSz="411480"/>
            <a:endParaRPr lang="fr-FR" sz="1400" b="1" cap="none" dirty="0">
              <a:solidFill>
                <a:srgbClr val="008A8B"/>
              </a:solidFill>
            </a:endParaRPr>
          </a:p>
          <a:p>
            <a:pPr algn="ctr" defTabSz="411480"/>
            <a:r>
              <a:rPr lang="fr-FR" sz="1400" cap="none" dirty="0">
                <a:solidFill>
                  <a:srgbClr val="008A8B"/>
                </a:solidFill>
              </a:rPr>
              <a:t>Deux solutions </a:t>
            </a:r>
            <a:r>
              <a:rPr lang="fr-FR" sz="1400" b="1" cap="none" dirty="0">
                <a:solidFill>
                  <a:srgbClr val="008A8B"/>
                </a:solidFill>
              </a:rPr>
              <a:t>pour écouter cette conférence </a:t>
            </a:r>
            <a:r>
              <a:rPr lang="fr-FR" sz="1400" cap="none" dirty="0">
                <a:solidFill>
                  <a:srgbClr val="008A8B"/>
                </a:solidFill>
              </a:rPr>
              <a:t>:</a:t>
            </a:r>
          </a:p>
        </p:txBody>
      </p:sp>
      <p:sp>
        <p:nvSpPr>
          <p:cNvPr id="11" name="Rectangle 10">
            <a:extLst>
              <a:ext uri="{FF2B5EF4-FFF2-40B4-BE49-F238E27FC236}">
                <a16:creationId xmlns:a16="http://schemas.microsoft.com/office/drawing/2014/main" xmlns="" id="{C31AFC2E-ACCE-4CF7-9F65-E83B97803E7C}"/>
              </a:ext>
            </a:extLst>
          </p:cNvPr>
          <p:cNvSpPr/>
          <p:nvPr userDrawn="1"/>
        </p:nvSpPr>
        <p:spPr>
          <a:xfrm>
            <a:off x="1476925" y="4372441"/>
            <a:ext cx="3616271" cy="830997"/>
          </a:xfrm>
          <a:prstGeom prst="rect">
            <a:avLst/>
          </a:prstGeom>
        </p:spPr>
        <p:txBody>
          <a:bodyPr wrap="square">
            <a:spAutoFit/>
          </a:bodyPr>
          <a:lstStyle/>
          <a:p>
            <a:pPr lvl="0" defTabSz="411480"/>
            <a:r>
              <a:rPr lang="fr-FR" sz="1400" dirty="0">
                <a:solidFill>
                  <a:srgbClr val="008A8B"/>
                </a:solidFill>
              </a:rPr>
              <a:t>Avec</a:t>
            </a:r>
            <a:r>
              <a:rPr lang="fr-FR" sz="1400" b="1" dirty="0">
                <a:solidFill>
                  <a:srgbClr val="008A8B"/>
                </a:solidFill>
              </a:rPr>
              <a:t> votre ordinateur</a:t>
            </a:r>
          </a:p>
          <a:p>
            <a:pPr lvl="0" defTabSz="411480"/>
            <a:r>
              <a:rPr lang="fr-FR" sz="1400" dirty="0">
                <a:solidFill>
                  <a:srgbClr val="008A8B"/>
                </a:solidFill>
              </a:rPr>
              <a:t>Vérifiez l’activation et le </a:t>
            </a:r>
            <a:br>
              <a:rPr lang="fr-FR" sz="1400" dirty="0">
                <a:solidFill>
                  <a:srgbClr val="008A8B"/>
                </a:solidFill>
              </a:rPr>
            </a:br>
            <a:r>
              <a:rPr lang="fr-FR" sz="1400" dirty="0">
                <a:solidFill>
                  <a:srgbClr val="008A8B"/>
                </a:solidFill>
              </a:rPr>
              <a:t>volume de l’enceinte intégrée</a:t>
            </a:r>
          </a:p>
          <a:p>
            <a:pPr lvl="0" defTabSz="411480"/>
            <a:endParaRPr lang="fr-FR" sz="600" dirty="0">
              <a:solidFill>
                <a:srgbClr val="008A8B"/>
              </a:solidFill>
            </a:endParaRPr>
          </a:p>
        </p:txBody>
      </p:sp>
      <p:sp>
        <p:nvSpPr>
          <p:cNvPr id="13" name="Rectangle 12">
            <a:extLst>
              <a:ext uri="{FF2B5EF4-FFF2-40B4-BE49-F238E27FC236}">
                <a16:creationId xmlns:a16="http://schemas.microsoft.com/office/drawing/2014/main" xmlns="" id="{1858EB37-D11D-4DDF-A671-C72539A695A6}"/>
              </a:ext>
            </a:extLst>
          </p:cNvPr>
          <p:cNvSpPr/>
          <p:nvPr userDrawn="1"/>
        </p:nvSpPr>
        <p:spPr>
          <a:xfrm>
            <a:off x="5212410" y="4373038"/>
            <a:ext cx="3680765" cy="523220"/>
          </a:xfrm>
          <a:prstGeom prst="rect">
            <a:avLst/>
          </a:prstGeom>
        </p:spPr>
        <p:txBody>
          <a:bodyPr wrap="square">
            <a:spAutoFit/>
          </a:bodyPr>
          <a:lstStyle/>
          <a:p>
            <a:pPr lvl="0" defTabSz="411480"/>
            <a:r>
              <a:rPr lang="fr-FR" sz="1400" dirty="0">
                <a:solidFill>
                  <a:srgbClr val="008A8B"/>
                </a:solidFill>
              </a:rPr>
              <a:t>Numéro</a:t>
            </a:r>
            <a:br>
              <a:rPr lang="fr-FR" sz="1400" dirty="0">
                <a:solidFill>
                  <a:srgbClr val="008A8B"/>
                </a:solidFill>
              </a:rPr>
            </a:br>
            <a:r>
              <a:rPr lang="fr-FR" sz="1400" dirty="0">
                <a:solidFill>
                  <a:srgbClr val="008A8B"/>
                </a:solidFill>
              </a:rPr>
              <a:t>Numéro  de formation</a:t>
            </a:r>
          </a:p>
        </p:txBody>
      </p:sp>
      <p:pic>
        <p:nvPicPr>
          <p:cNvPr id="16" name="Image 15">
            <a:extLst>
              <a:ext uri="{FF2B5EF4-FFF2-40B4-BE49-F238E27FC236}">
                <a16:creationId xmlns:a16="http://schemas.microsoft.com/office/drawing/2014/main" xmlns="" id="{2DBAFB44-1971-4A6E-9C26-E857F63AB8F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7" name="Rectangle 16">
            <a:extLst>
              <a:ext uri="{FF2B5EF4-FFF2-40B4-BE49-F238E27FC236}">
                <a16:creationId xmlns:a16="http://schemas.microsoft.com/office/drawing/2014/main" xmlns="" id="{607E4FC6-9438-474F-AD6F-FA479CDF24D3}"/>
              </a:ext>
            </a:extLst>
          </p:cNvPr>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9" name="Image 18">
            <a:extLst>
              <a:ext uri="{FF2B5EF4-FFF2-40B4-BE49-F238E27FC236}">
                <a16:creationId xmlns:a16="http://schemas.microsoft.com/office/drawing/2014/main" xmlns="" id="{9A1488D7-475E-498E-AECF-D3297346934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21" name="Picture 4" descr="304739561">
            <a:extLst>
              <a:ext uri="{FF2B5EF4-FFF2-40B4-BE49-F238E27FC236}">
                <a16:creationId xmlns:a16="http://schemas.microsoft.com/office/drawing/2014/main" xmlns="" id="{C9773243-0268-4E14-A8B9-1A3EF55127F6}"/>
              </a:ext>
            </a:extLst>
          </p:cNvPr>
          <p:cNvPicPr>
            <a:picLocks noChangeAspect="1" noChangeArrowheads="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8757" y="4283120"/>
            <a:ext cx="698168" cy="698168"/>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a:extLst>
              <a:ext uri="{FF2B5EF4-FFF2-40B4-BE49-F238E27FC236}">
                <a16:creationId xmlns:a16="http://schemas.microsoft.com/office/drawing/2014/main" xmlns="" id="{41643E40-1199-4A4B-8116-1FE8A49078A9}"/>
              </a:ext>
            </a:extLst>
          </p:cNvPr>
          <p:cNvPicPr>
            <a:picLocks noChangeAspect="1"/>
          </p:cNvPicPr>
          <p:nvPr userDrawn="1"/>
        </p:nvPicPr>
        <p:blipFill>
          <a:blip r:embed="rId6">
            <a:duotone>
              <a:schemeClr val="accent4">
                <a:shade val="45000"/>
                <a:satMod val="135000"/>
              </a:schemeClr>
              <a:prstClr val="white"/>
            </a:duotone>
          </a:blip>
          <a:stretch>
            <a:fillRect/>
          </a:stretch>
        </p:blipFill>
        <p:spPr>
          <a:xfrm>
            <a:off x="8388652" y="4398895"/>
            <a:ext cx="548794" cy="582393"/>
          </a:xfrm>
          <a:prstGeom prst="rect">
            <a:avLst/>
          </a:prstGeom>
        </p:spPr>
      </p:pic>
      <p:sp>
        <p:nvSpPr>
          <p:cNvPr id="2" name="Rectangle 1">
            <a:extLst>
              <a:ext uri="{FF2B5EF4-FFF2-40B4-BE49-F238E27FC236}">
                <a16:creationId xmlns:a16="http://schemas.microsoft.com/office/drawing/2014/main" xmlns="" id="{B2EEB047-A144-4235-A3FF-66788542E32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6" name="Espace réservé du texte 5">
            <a:extLst>
              <a:ext uri="{FF2B5EF4-FFF2-40B4-BE49-F238E27FC236}">
                <a16:creationId xmlns:a16="http://schemas.microsoft.com/office/drawing/2014/main" xmlns="" id="{327284F5-F588-47AB-B453-C4A316668D37}"/>
              </a:ext>
            </a:extLst>
          </p:cNvPr>
          <p:cNvSpPr>
            <a:spLocks noGrp="1"/>
          </p:cNvSpPr>
          <p:nvPr>
            <p:ph type="body" sz="quarter" idx="10" hasCustomPrompt="1"/>
          </p:nvPr>
        </p:nvSpPr>
        <p:spPr>
          <a:xfrm>
            <a:off x="6110287" y="4388638"/>
            <a:ext cx="1556787" cy="285087"/>
          </a:xfrm>
          <a:prstGeom prst="rect">
            <a:avLst/>
          </a:prstGeom>
        </p:spPr>
        <p:txBody>
          <a:bodyPr/>
          <a:lstStyle>
            <a:lvl1pPr marL="0" indent="0">
              <a:buNone/>
              <a:defRPr b="1"/>
            </a:lvl1pPr>
          </a:lstStyle>
          <a:p>
            <a:pPr lvl="0"/>
            <a:r>
              <a:rPr lang="fr-FR" dirty="0"/>
              <a:t>Indiquer le tel</a:t>
            </a:r>
          </a:p>
        </p:txBody>
      </p:sp>
      <p:sp>
        <p:nvSpPr>
          <p:cNvPr id="25" name="Espace réservé du texte 5">
            <a:extLst>
              <a:ext uri="{FF2B5EF4-FFF2-40B4-BE49-F238E27FC236}">
                <a16:creationId xmlns:a16="http://schemas.microsoft.com/office/drawing/2014/main" xmlns="" id="{A1AD5D2E-833C-47E7-AB71-9A2A6CCD8032}"/>
              </a:ext>
            </a:extLst>
          </p:cNvPr>
          <p:cNvSpPr>
            <a:spLocks noGrp="1"/>
          </p:cNvSpPr>
          <p:nvPr>
            <p:ph type="body" sz="quarter" idx="11" hasCustomPrompt="1"/>
          </p:nvPr>
        </p:nvSpPr>
        <p:spPr>
          <a:xfrm>
            <a:off x="7196263" y="4586580"/>
            <a:ext cx="1556787" cy="285087"/>
          </a:xfrm>
          <a:prstGeom prst="rect">
            <a:avLst/>
          </a:prstGeom>
        </p:spPr>
        <p:txBody>
          <a:bodyPr/>
          <a:lstStyle>
            <a:lvl1pPr marL="0" indent="0">
              <a:buNone/>
              <a:defRPr b="1"/>
            </a:lvl1pPr>
          </a:lstStyle>
          <a:p>
            <a:pPr lvl="0"/>
            <a:r>
              <a:rPr lang="fr-FR" dirty="0"/>
              <a:t>No réunion</a:t>
            </a:r>
          </a:p>
        </p:txBody>
      </p:sp>
      <p:sp>
        <p:nvSpPr>
          <p:cNvPr id="18" name="Rectangle 17"/>
          <p:cNvSpPr>
            <a:spLocks noChangeAspect="1"/>
          </p:cNvSpPr>
          <p:nvPr userDrawn="1"/>
        </p:nvSpPr>
        <p:spPr>
          <a:xfrm>
            <a:off x="1" y="532440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20" name="Image 1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60098" y="5331489"/>
            <a:ext cx="654544" cy="360727"/>
          </a:xfrm>
          <a:prstGeom prst="rect">
            <a:avLst/>
          </a:prstGeom>
        </p:spPr>
      </p:pic>
      <p:pic>
        <p:nvPicPr>
          <p:cNvPr id="23" name="Image 2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3415" y="5430006"/>
            <a:ext cx="84681" cy="188180"/>
          </a:xfrm>
          <a:prstGeom prst="rect">
            <a:avLst/>
          </a:prstGeom>
        </p:spPr>
      </p:pic>
      <p:sp>
        <p:nvSpPr>
          <p:cNvPr id="26" name="Rectangle 25">
            <a:extLst>
              <a:ext uri="{FF2B5EF4-FFF2-40B4-BE49-F238E27FC236}">
                <a16:creationId xmlns:a16="http://schemas.microsoft.com/office/drawing/2014/main" xmlns="" id="{5CB75843-F2EE-4F4E-8A28-8B345B53B908}"/>
              </a:ext>
            </a:extLst>
          </p:cNvPr>
          <p:cNvSpPr/>
          <p:nvPr userDrawn="1"/>
        </p:nvSpPr>
        <p:spPr>
          <a:xfrm>
            <a:off x="687600" y="5374800"/>
            <a:ext cx="1786066" cy="246221"/>
          </a:xfrm>
          <a:prstGeom prst="rect">
            <a:avLst/>
          </a:prstGeom>
        </p:spPr>
        <p:txBody>
          <a:bodyPr wrap="none">
            <a:spAutoFit/>
          </a:bodyPr>
          <a:lstStyle/>
          <a:p>
            <a:r>
              <a:rPr lang="en-US" sz="1000" dirty="0" smtClean="0">
                <a:solidFill>
                  <a:schemeClr val="bg1"/>
                </a:solidFill>
              </a:rPr>
              <a:t>PHARMAGEST </a:t>
            </a:r>
            <a:r>
              <a:rPr lang="en-US" sz="1000" dirty="0">
                <a:solidFill>
                  <a:schemeClr val="bg1"/>
                </a:solidFill>
              </a:rPr>
              <a:t>ACADEMY</a:t>
            </a:r>
          </a:p>
        </p:txBody>
      </p:sp>
      <p:cxnSp>
        <p:nvCxnSpPr>
          <p:cNvPr id="4" name="Connecteur droit 3"/>
          <p:cNvCxnSpPr/>
          <p:nvPr userDrawn="1"/>
        </p:nvCxnSpPr>
        <p:spPr>
          <a:xfrm rot="-360000">
            <a:off x="777600" y="5619600"/>
            <a:ext cx="140400" cy="1800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3" name="Rectangle 2"/>
          <p:cNvSpPr/>
          <p:nvPr userDrawn="1"/>
        </p:nvSpPr>
        <p:spPr>
          <a:xfrm>
            <a:off x="2" y="0"/>
            <a:ext cx="9143998" cy="5715000"/>
          </a:xfrm>
          <a:prstGeom prst="rect">
            <a:avLst/>
          </a:prstGeom>
          <a:gradFill>
            <a:gsLst>
              <a:gs pos="28000">
                <a:schemeClr val="tx1">
                  <a:alpha val="84000"/>
                </a:schemeClr>
              </a:gs>
              <a:gs pos="100000">
                <a:schemeClr val="tx1">
                  <a:alpha val="5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1" name="Grouper 30"/>
          <p:cNvGrpSpPr/>
          <p:nvPr/>
        </p:nvGrpSpPr>
        <p:grpSpPr>
          <a:xfrm>
            <a:off x="-2918185" y="-284493"/>
            <a:ext cx="7110072" cy="6784052"/>
            <a:chOff x="3528866" y="1002119"/>
            <a:chExt cx="2354263" cy="2246313"/>
          </a:xfrm>
        </p:grpSpPr>
        <p:sp>
          <p:nvSpPr>
            <p:cNvPr id="44" name="Freeform 41"/>
            <p:cNvSpPr>
              <a:spLocks noEditPoints="1"/>
            </p:cNvSpPr>
            <p:nvPr/>
          </p:nvSpPr>
          <p:spPr bwMode="auto">
            <a:xfrm>
              <a:off x="3528866" y="1002119"/>
              <a:ext cx="2354263" cy="2246313"/>
            </a:xfrm>
            <a:custGeom>
              <a:avLst/>
              <a:gdLst>
                <a:gd name="T0" fmla="*/ 197 w 209"/>
                <a:gd name="T1" fmla="*/ 95 h 199"/>
                <a:gd name="T2" fmla="*/ 187 w 209"/>
                <a:gd name="T3" fmla="*/ 82 h 199"/>
                <a:gd name="T4" fmla="*/ 188 w 209"/>
                <a:gd name="T5" fmla="*/ 78 h 199"/>
                <a:gd name="T6" fmla="*/ 184 w 209"/>
                <a:gd name="T7" fmla="*/ 74 h 199"/>
                <a:gd name="T8" fmla="*/ 178 w 209"/>
                <a:gd name="T9" fmla="*/ 70 h 199"/>
                <a:gd name="T10" fmla="*/ 177 w 209"/>
                <a:gd name="T11" fmla="*/ 68 h 199"/>
                <a:gd name="T12" fmla="*/ 179 w 209"/>
                <a:gd name="T13" fmla="*/ 62 h 199"/>
                <a:gd name="T14" fmla="*/ 176 w 209"/>
                <a:gd name="T15" fmla="*/ 55 h 199"/>
                <a:gd name="T16" fmla="*/ 151 w 209"/>
                <a:gd name="T17" fmla="*/ 53 h 199"/>
                <a:gd name="T18" fmla="*/ 143 w 209"/>
                <a:gd name="T19" fmla="*/ 50 h 199"/>
                <a:gd name="T20" fmla="*/ 139 w 209"/>
                <a:gd name="T21" fmla="*/ 44 h 199"/>
                <a:gd name="T22" fmla="*/ 54 w 209"/>
                <a:gd name="T23" fmla="*/ 26 h 199"/>
                <a:gd name="T24" fmla="*/ 17 w 209"/>
                <a:gd name="T25" fmla="*/ 121 h 199"/>
                <a:gd name="T26" fmla="*/ 17 w 209"/>
                <a:gd name="T27" fmla="*/ 121 h 199"/>
                <a:gd name="T28" fmla="*/ 36 w 209"/>
                <a:gd name="T29" fmla="*/ 146 h 199"/>
                <a:gd name="T30" fmla="*/ 83 w 209"/>
                <a:gd name="T31" fmla="*/ 173 h 199"/>
                <a:gd name="T32" fmla="*/ 83 w 209"/>
                <a:gd name="T33" fmla="*/ 199 h 199"/>
                <a:gd name="T34" fmla="*/ 156 w 209"/>
                <a:gd name="T35" fmla="*/ 199 h 199"/>
                <a:gd name="T36" fmla="*/ 185 w 209"/>
                <a:gd name="T37" fmla="*/ 132 h 199"/>
                <a:gd name="T38" fmla="*/ 207 w 209"/>
                <a:gd name="T39" fmla="*/ 106 h 199"/>
                <a:gd name="T40" fmla="*/ 197 w 209"/>
                <a:gd name="T41" fmla="*/ 95 h 199"/>
                <a:gd name="T42" fmla="*/ 124 w 209"/>
                <a:gd name="T43" fmla="*/ 90 h 199"/>
                <a:gd name="T44" fmla="*/ 115 w 209"/>
                <a:gd name="T45" fmla="*/ 90 h 199"/>
                <a:gd name="T46" fmla="*/ 110 w 209"/>
                <a:gd name="T47" fmla="*/ 90 h 199"/>
                <a:gd name="T48" fmla="*/ 105 w 209"/>
                <a:gd name="T49" fmla="*/ 90 h 199"/>
                <a:gd name="T50" fmla="*/ 66 w 209"/>
                <a:gd name="T51" fmla="*/ 90 h 199"/>
                <a:gd name="T52" fmla="*/ 59 w 209"/>
                <a:gd name="T53" fmla="*/ 90 h 199"/>
                <a:gd name="T54" fmla="*/ 47 w 209"/>
                <a:gd name="T55" fmla="*/ 90 h 199"/>
                <a:gd name="T56" fmla="*/ 28 w 209"/>
                <a:gd name="T57" fmla="*/ 90 h 199"/>
                <a:gd name="T58" fmla="*/ 86 w 209"/>
                <a:gd name="T59" fmla="*/ 35 h 199"/>
                <a:gd name="T60" fmla="*/ 143 w 209"/>
                <a:gd name="T61" fmla="*/ 90 h 199"/>
                <a:gd name="T62" fmla="*/ 124 w 209"/>
                <a:gd name="T63" fmla="*/ 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199">
                  <a:moveTo>
                    <a:pt x="197" y="95"/>
                  </a:moveTo>
                  <a:cubicBezTo>
                    <a:pt x="189" y="91"/>
                    <a:pt x="201" y="83"/>
                    <a:pt x="187" y="82"/>
                  </a:cubicBezTo>
                  <a:cubicBezTo>
                    <a:pt x="187" y="82"/>
                    <a:pt x="189" y="81"/>
                    <a:pt x="188" y="78"/>
                  </a:cubicBezTo>
                  <a:cubicBezTo>
                    <a:pt x="187" y="75"/>
                    <a:pt x="186" y="75"/>
                    <a:pt x="184" y="74"/>
                  </a:cubicBezTo>
                  <a:cubicBezTo>
                    <a:pt x="182" y="74"/>
                    <a:pt x="178" y="70"/>
                    <a:pt x="178" y="70"/>
                  </a:cubicBezTo>
                  <a:cubicBezTo>
                    <a:pt x="178" y="70"/>
                    <a:pt x="177" y="69"/>
                    <a:pt x="177" y="68"/>
                  </a:cubicBezTo>
                  <a:cubicBezTo>
                    <a:pt x="178" y="66"/>
                    <a:pt x="179" y="62"/>
                    <a:pt x="179" y="62"/>
                  </a:cubicBezTo>
                  <a:cubicBezTo>
                    <a:pt x="179" y="62"/>
                    <a:pt x="180" y="57"/>
                    <a:pt x="176" y="55"/>
                  </a:cubicBezTo>
                  <a:cubicBezTo>
                    <a:pt x="172" y="53"/>
                    <a:pt x="151" y="53"/>
                    <a:pt x="151" y="53"/>
                  </a:cubicBezTo>
                  <a:cubicBezTo>
                    <a:pt x="151" y="53"/>
                    <a:pt x="145" y="53"/>
                    <a:pt x="143" y="50"/>
                  </a:cubicBezTo>
                  <a:cubicBezTo>
                    <a:pt x="141" y="46"/>
                    <a:pt x="140" y="45"/>
                    <a:pt x="139" y="44"/>
                  </a:cubicBezTo>
                  <a:cubicBezTo>
                    <a:pt x="101" y="0"/>
                    <a:pt x="54" y="26"/>
                    <a:pt x="54" y="26"/>
                  </a:cubicBezTo>
                  <a:cubicBezTo>
                    <a:pt x="17" y="43"/>
                    <a:pt x="0" y="85"/>
                    <a:pt x="17" y="121"/>
                  </a:cubicBezTo>
                  <a:cubicBezTo>
                    <a:pt x="17" y="121"/>
                    <a:pt x="17" y="121"/>
                    <a:pt x="17" y="121"/>
                  </a:cubicBezTo>
                  <a:cubicBezTo>
                    <a:pt x="25" y="136"/>
                    <a:pt x="36" y="146"/>
                    <a:pt x="36" y="146"/>
                  </a:cubicBezTo>
                  <a:cubicBezTo>
                    <a:pt x="57" y="163"/>
                    <a:pt x="77" y="159"/>
                    <a:pt x="83" y="173"/>
                  </a:cubicBezTo>
                  <a:cubicBezTo>
                    <a:pt x="89" y="187"/>
                    <a:pt x="83" y="199"/>
                    <a:pt x="83" y="199"/>
                  </a:cubicBezTo>
                  <a:cubicBezTo>
                    <a:pt x="156" y="199"/>
                    <a:pt x="156" y="199"/>
                    <a:pt x="156" y="199"/>
                  </a:cubicBezTo>
                  <a:cubicBezTo>
                    <a:pt x="156" y="178"/>
                    <a:pt x="156" y="150"/>
                    <a:pt x="185" y="132"/>
                  </a:cubicBezTo>
                  <a:cubicBezTo>
                    <a:pt x="191" y="128"/>
                    <a:pt x="209" y="113"/>
                    <a:pt x="207" y="106"/>
                  </a:cubicBezTo>
                  <a:cubicBezTo>
                    <a:pt x="206" y="99"/>
                    <a:pt x="201" y="97"/>
                    <a:pt x="197" y="95"/>
                  </a:cubicBezTo>
                  <a:moveTo>
                    <a:pt x="124" y="90"/>
                  </a:moveTo>
                  <a:cubicBezTo>
                    <a:pt x="115" y="90"/>
                    <a:pt x="115" y="90"/>
                    <a:pt x="115" y="90"/>
                  </a:cubicBezTo>
                  <a:cubicBezTo>
                    <a:pt x="110" y="90"/>
                    <a:pt x="110" y="90"/>
                    <a:pt x="110" y="90"/>
                  </a:cubicBezTo>
                  <a:cubicBezTo>
                    <a:pt x="105" y="90"/>
                    <a:pt x="105" y="90"/>
                    <a:pt x="105" y="90"/>
                  </a:cubicBezTo>
                  <a:cubicBezTo>
                    <a:pt x="66" y="90"/>
                    <a:pt x="66" y="90"/>
                    <a:pt x="66" y="90"/>
                  </a:cubicBezTo>
                  <a:cubicBezTo>
                    <a:pt x="59" y="90"/>
                    <a:pt x="59" y="90"/>
                    <a:pt x="59" y="90"/>
                  </a:cubicBezTo>
                  <a:cubicBezTo>
                    <a:pt x="47" y="90"/>
                    <a:pt x="47" y="90"/>
                    <a:pt x="47" y="90"/>
                  </a:cubicBezTo>
                  <a:cubicBezTo>
                    <a:pt x="28" y="90"/>
                    <a:pt x="28" y="90"/>
                    <a:pt x="28" y="90"/>
                  </a:cubicBezTo>
                  <a:cubicBezTo>
                    <a:pt x="29" y="60"/>
                    <a:pt x="54" y="35"/>
                    <a:pt x="86" y="35"/>
                  </a:cubicBezTo>
                  <a:cubicBezTo>
                    <a:pt x="117" y="35"/>
                    <a:pt x="143" y="60"/>
                    <a:pt x="143" y="90"/>
                  </a:cubicBezTo>
                  <a:cubicBezTo>
                    <a:pt x="124" y="90"/>
                    <a:pt x="124" y="90"/>
                    <a:pt x="124" y="90"/>
                  </a:cubicBezTo>
                </a:path>
              </a:pathLst>
            </a:custGeom>
            <a:solidFill>
              <a:srgbClr val="FFFFFF">
                <a:alpha val="23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5" name="Freeform 42"/>
            <p:cNvSpPr>
              <a:spLocks/>
            </p:cNvSpPr>
            <p:nvPr/>
          </p:nvSpPr>
          <p:spPr bwMode="auto">
            <a:xfrm>
              <a:off x="4273403" y="1814919"/>
              <a:ext cx="438150" cy="203200"/>
            </a:xfrm>
            <a:custGeom>
              <a:avLst/>
              <a:gdLst>
                <a:gd name="T0" fmla="*/ 20 w 39"/>
                <a:gd name="T1" fmla="*/ 0 h 18"/>
                <a:gd name="T2" fmla="*/ 20 w 39"/>
                <a:gd name="T3" fmla="*/ 0 h 18"/>
                <a:gd name="T4" fmla="*/ 0 w 39"/>
                <a:gd name="T5" fmla="*/ 18 h 18"/>
                <a:gd name="T6" fmla="*/ 0 w 39"/>
                <a:gd name="T7" fmla="*/ 18 h 18"/>
                <a:gd name="T8" fmla="*/ 39 w 39"/>
                <a:gd name="T9" fmla="*/ 18 h 18"/>
                <a:gd name="T10" fmla="*/ 20 w 39"/>
                <a:gd name="T11" fmla="*/ 0 h 18"/>
                <a:gd name="T12" fmla="*/ 20 w 39"/>
                <a:gd name="T13" fmla="*/ 0 h 18"/>
                <a:gd name="T14" fmla="*/ 20 w 3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8">
                  <a:moveTo>
                    <a:pt x="20" y="0"/>
                  </a:moveTo>
                  <a:cubicBezTo>
                    <a:pt x="20" y="0"/>
                    <a:pt x="20" y="0"/>
                    <a:pt x="20" y="0"/>
                  </a:cubicBezTo>
                  <a:cubicBezTo>
                    <a:pt x="9" y="0"/>
                    <a:pt x="1" y="8"/>
                    <a:pt x="0" y="18"/>
                  </a:cubicBezTo>
                  <a:cubicBezTo>
                    <a:pt x="0" y="18"/>
                    <a:pt x="0" y="18"/>
                    <a:pt x="0" y="18"/>
                  </a:cubicBezTo>
                  <a:cubicBezTo>
                    <a:pt x="39" y="18"/>
                    <a:pt x="39" y="18"/>
                    <a:pt x="39" y="18"/>
                  </a:cubicBezTo>
                  <a:cubicBezTo>
                    <a:pt x="39" y="8"/>
                    <a:pt x="30" y="0"/>
                    <a:pt x="20" y="0"/>
                  </a:cubicBezTo>
                  <a:cubicBezTo>
                    <a:pt x="20" y="0"/>
                    <a:pt x="20" y="0"/>
                    <a:pt x="20" y="0"/>
                  </a:cubicBezTo>
                  <a:cubicBezTo>
                    <a:pt x="20" y="0"/>
                    <a:pt x="20" y="0"/>
                    <a:pt x="20" y="0"/>
                  </a:cubicBezTo>
                </a:path>
              </a:pathLst>
            </a:custGeom>
            <a:solidFill>
              <a:srgbClr val="FFFFFF">
                <a:alpha val="46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6" name="Freeform 43"/>
            <p:cNvSpPr>
              <a:spLocks/>
            </p:cNvSpPr>
            <p:nvPr/>
          </p:nvSpPr>
          <p:spPr bwMode="auto">
            <a:xfrm>
              <a:off x="3844778" y="1397406"/>
              <a:ext cx="1295400" cy="620713"/>
            </a:xfrm>
            <a:custGeom>
              <a:avLst/>
              <a:gdLst>
                <a:gd name="T0" fmla="*/ 58 w 115"/>
                <a:gd name="T1" fmla="*/ 0 h 55"/>
                <a:gd name="T2" fmla="*/ 58 w 115"/>
                <a:gd name="T3" fmla="*/ 0 h 55"/>
                <a:gd name="T4" fmla="*/ 0 w 115"/>
                <a:gd name="T5" fmla="*/ 55 h 55"/>
                <a:gd name="T6" fmla="*/ 19 w 115"/>
                <a:gd name="T7" fmla="*/ 55 h 55"/>
                <a:gd name="T8" fmla="*/ 19 w 115"/>
                <a:gd name="T9" fmla="*/ 55 h 55"/>
                <a:gd name="T10" fmla="*/ 58 w 115"/>
                <a:gd name="T11" fmla="*/ 18 h 55"/>
                <a:gd name="T12" fmla="*/ 58 w 115"/>
                <a:gd name="T13" fmla="*/ 18 h 55"/>
                <a:gd name="T14" fmla="*/ 58 w 115"/>
                <a:gd name="T15" fmla="*/ 18 h 55"/>
                <a:gd name="T16" fmla="*/ 58 w 115"/>
                <a:gd name="T17" fmla="*/ 18 h 55"/>
                <a:gd name="T18" fmla="*/ 58 w 115"/>
                <a:gd name="T19" fmla="*/ 18 h 55"/>
                <a:gd name="T20" fmla="*/ 96 w 115"/>
                <a:gd name="T21" fmla="*/ 55 h 55"/>
                <a:gd name="T22" fmla="*/ 96 w 115"/>
                <a:gd name="T23" fmla="*/ 55 h 55"/>
                <a:gd name="T24" fmla="*/ 115 w 115"/>
                <a:gd name="T25" fmla="*/ 55 h 55"/>
                <a:gd name="T26" fmla="*/ 115 w 115"/>
                <a:gd name="T27" fmla="*/ 55 h 55"/>
                <a:gd name="T28" fmla="*/ 58 w 115"/>
                <a:gd name="T29" fmla="*/ 0 h 55"/>
                <a:gd name="T30" fmla="*/ 58 w 115"/>
                <a:gd name="T31" fmla="*/ 0 h 55"/>
                <a:gd name="T32" fmla="*/ 58 w 115"/>
                <a:gd name="T33" fmla="*/ 0 h 55"/>
                <a:gd name="T34" fmla="*/ 58 w 115"/>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55">
                  <a:moveTo>
                    <a:pt x="58" y="0"/>
                  </a:moveTo>
                  <a:cubicBezTo>
                    <a:pt x="58" y="0"/>
                    <a:pt x="58" y="0"/>
                    <a:pt x="58" y="0"/>
                  </a:cubicBezTo>
                  <a:cubicBezTo>
                    <a:pt x="26" y="0"/>
                    <a:pt x="1" y="25"/>
                    <a:pt x="0" y="55"/>
                  </a:cubicBezTo>
                  <a:cubicBezTo>
                    <a:pt x="19" y="55"/>
                    <a:pt x="19" y="55"/>
                    <a:pt x="19" y="55"/>
                  </a:cubicBezTo>
                  <a:cubicBezTo>
                    <a:pt x="19" y="55"/>
                    <a:pt x="19" y="55"/>
                    <a:pt x="19" y="55"/>
                  </a:cubicBezTo>
                  <a:cubicBezTo>
                    <a:pt x="20" y="35"/>
                    <a:pt x="37" y="18"/>
                    <a:pt x="58" y="18"/>
                  </a:cubicBezTo>
                  <a:cubicBezTo>
                    <a:pt x="58" y="18"/>
                    <a:pt x="58" y="18"/>
                    <a:pt x="58" y="18"/>
                  </a:cubicBezTo>
                  <a:cubicBezTo>
                    <a:pt x="58" y="18"/>
                    <a:pt x="58" y="18"/>
                    <a:pt x="58" y="18"/>
                  </a:cubicBezTo>
                  <a:cubicBezTo>
                    <a:pt x="58" y="18"/>
                    <a:pt x="58" y="18"/>
                    <a:pt x="58" y="18"/>
                  </a:cubicBezTo>
                  <a:cubicBezTo>
                    <a:pt x="58" y="18"/>
                    <a:pt x="58" y="18"/>
                    <a:pt x="58" y="18"/>
                  </a:cubicBezTo>
                  <a:cubicBezTo>
                    <a:pt x="79" y="18"/>
                    <a:pt x="96" y="35"/>
                    <a:pt x="96" y="55"/>
                  </a:cubicBezTo>
                  <a:cubicBezTo>
                    <a:pt x="96" y="55"/>
                    <a:pt x="96" y="55"/>
                    <a:pt x="96" y="55"/>
                  </a:cubicBezTo>
                  <a:cubicBezTo>
                    <a:pt x="115" y="55"/>
                    <a:pt x="115" y="55"/>
                    <a:pt x="115" y="55"/>
                  </a:cubicBezTo>
                  <a:cubicBezTo>
                    <a:pt x="115" y="55"/>
                    <a:pt x="115" y="55"/>
                    <a:pt x="115" y="55"/>
                  </a:cubicBezTo>
                  <a:cubicBezTo>
                    <a:pt x="115" y="25"/>
                    <a:pt x="89" y="0"/>
                    <a:pt x="58" y="0"/>
                  </a:cubicBezTo>
                  <a:cubicBezTo>
                    <a:pt x="58" y="0"/>
                    <a:pt x="58" y="0"/>
                    <a:pt x="58" y="0"/>
                  </a:cubicBezTo>
                  <a:cubicBezTo>
                    <a:pt x="58" y="0"/>
                    <a:pt x="58" y="0"/>
                    <a:pt x="58" y="0"/>
                  </a:cubicBezTo>
                  <a:cubicBezTo>
                    <a:pt x="58" y="0"/>
                    <a:pt x="58" y="0"/>
                    <a:pt x="58" y="0"/>
                  </a:cubicBezTo>
                </a:path>
              </a:pathLst>
            </a:custGeom>
            <a:solidFill>
              <a:srgbClr val="FFFFFF">
                <a:alpha val="10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7" name="Freeform 44"/>
            <p:cNvSpPr>
              <a:spLocks noEditPoints="1"/>
            </p:cNvSpPr>
            <p:nvPr/>
          </p:nvSpPr>
          <p:spPr bwMode="auto">
            <a:xfrm>
              <a:off x="3844778" y="1397406"/>
              <a:ext cx="1295400" cy="620713"/>
            </a:xfrm>
            <a:custGeom>
              <a:avLst/>
              <a:gdLst>
                <a:gd name="T0" fmla="*/ 58 w 115"/>
                <a:gd name="T1" fmla="*/ 0 h 55"/>
                <a:gd name="T2" fmla="*/ 58 w 115"/>
                <a:gd name="T3" fmla="*/ 0 h 55"/>
                <a:gd name="T4" fmla="*/ 115 w 115"/>
                <a:gd name="T5" fmla="*/ 55 h 55"/>
                <a:gd name="T6" fmla="*/ 58 w 115"/>
                <a:gd name="T7" fmla="*/ 0 h 55"/>
                <a:gd name="T8" fmla="*/ 58 w 115"/>
                <a:gd name="T9" fmla="*/ 0 h 55"/>
                <a:gd name="T10" fmla="*/ 58 w 115"/>
                <a:gd name="T11" fmla="*/ 0 h 55"/>
                <a:gd name="T12" fmla="*/ 0 w 115"/>
                <a:gd name="T13" fmla="*/ 55 h 55"/>
                <a:gd name="T14" fmla="*/ 0 w 115"/>
                <a:gd name="T15" fmla="*/ 55 h 55"/>
                <a:gd name="T16" fmla="*/ 58 w 115"/>
                <a:gd name="T17" fmla="*/ 0 h 55"/>
                <a:gd name="T18" fmla="*/ 58 w 115"/>
                <a:gd name="T19" fmla="*/ 0 h 55"/>
                <a:gd name="T20" fmla="*/ 58 w 115"/>
                <a:gd name="T21" fmla="*/ 0 h 55"/>
                <a:gd name="T22" fmla="*/ 58 w 115"/>
                <a:gd name="T23" fmla="*/ 0 h 55"/>
                <a:gd name="T24" fmla="*/ 58 w 11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55">
                  <a:moveTo>
                    <a:pt x="58" y="0"/>
                  </a:moveTo>
                  <a:cubicBezTo>
                    <a:pt x="58" y="0"/>
                    <a:pt x="58" y="0"/>
                    <a:pt x="58" y="0"/>
                  </a:cubicBezTo>
                  <a:cubicBezTo>
                    <a:pt x="89" y="0"/>
                    <a:pt x="115" y="25"/>
                    <a:pt x="115" y="55"/>
                  </a:cubicBezTo>
                  <a:cubicBezTo>
                    <a:pt x="115" y="25"/>
                    <a:pt x="89" y="0"/>
                    <a:pt x="58" y="0"/>
                  </a:cubicBezTo>
                  <a:cubicBezTo>
                    <a:pt x="58" y="0"/>
                    <a:pt x="58" y="0"/>
                    <a:pt x="58" y="0"/>
                  </a:cubicBezTo>
                  <a:moveTo>
                    <a:pt x="58" y="0"/>
                  </a:moveTo>
                  <a:cubicBezTo>
                    <a:pt x="26" y="0"/>
                    <a:pt x="1" y="25"/>
                    <a:pt x="0" y="55"/>
                  </a:cubicBezTo>
                  <a:cubicBezTo>
                    <a:pt x="0" y="55"/>
                    <a:pt x="0" y="55"/>
                    <a:pt x="0" y="55"/>
                  </a:cubicBezTo>
                  <a:cubicBezTo>
                    <a:pt x="1" y="25"/>
                    <a:pt x="26" y="0"/>
                    <a:pt x="58" y="0"/>
                  </a:cubicBezTo>
                  <a:moveTo>
                    <a:pt x="58" y="0"/>
                  </a:moveTo>
                  <a:cubicBezTo>
                    <a:pt x="58" y="0"/>
                    <a:pt x="58" y="0"/>
                    <a:pt x="58" y="0"/>
                  </a:cubicBezTo>
                  <a:cubicBezTo>
                    <a:pt x="58" y="0"/>
                    <a:pt x="58" y="0"/>
                    <a:pt x="58" y="0"/>
                  </a:cubicBezTo>
                  <a:cubicBezTo>
                    <a:pt x="58" y="0"/>
                    <a:pt x="58" y="0"/>
                    <a:pt x="58"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8" name="Freeform 45"/>
            <p:cNvSpPr>
              <a:spLocks/>
            </p:cNvSpPr>
            <p:nvPr/>
          </p:nvSpPr>
          <p:spPr bwMode="auto">
            <a:xfrm>
              <a:off x="4059091" y="1600606"/>
              <a:ext cx="866775" cy="417513"/>
            </a:xfrm>
            <a:custGeom>
              <a:avLst/>
              <a:gdLst>
                <a:gd name="T0" fmla="*/ 39 w 77"/>
                <a:gd name="T1" fmla="*/ 0 h 37"/>
                <a:gd name="T2" fmla="*/ 39 w 77"/>
                <a:gd name="T3" fmla="*/ 0 h 37"/>
                <a:gd name="T4" fmla="*/ 0 w 77"/>
                <a:gd name="T5" fmla="*/ 37 h 37"/>
                <a:gd name="T6" fmla="*/ 12 w 77"/>
                <a:gd name="T7" fmla="*/ 37 h 37"/>
                <a:gd name="T8" fmla="*/ 19 w 77"/>
                <a:gd name="T9" fmla="*/ 37 h 37"/>
                <a:gd name="T10" fmla="*/ 19 w 77"/>
                <a:gd name="T11" fmla="*/ 37 h 37"/>
                <a:gd name="T12" fmla="*/ 39 w 77"/>
                <a:gd name="T13" fmla="*/ 19 h 37"/>
                <a:gd name="T14" fmla="*/ 39 w 77"/>
                <a:gd name="T15" fmla="*/ 19 h 37"/>
                <a:gd name="T16" fmla="*/ 39 w 77"/>
                <a:gd name="T17" fmla="*/ 19 h 37"/>
                <a:gd name="T18" fmla="*/ 39 w 77"/>
                <a:gd name="T19" fmla="*/ 19 h 37"/>
                <a:gd name="T20" fmla="*/ 39 w 77"/>
                <a:gd name="T21" fmla="*/ 19 h 37"/>
                <a:gd name="T22" fmla="*/ 39 w 77"/>
                <a:gd name="T23" fmla="*/ 19 h 37"/>
                <a:gd name="T24" fmla="*/ 58 w 77"/>
                <a:gd name="T25" fmla="*/ 37 h 37"/>
                <a:gd name="T26" fmla="*/ 63 w 77"/>
                <a:gd name="T27" fmla="*/ 37 h 37"/>
                <a:gd name="T28" fmla="*/ 68 w 77"/>
                <a:gd name="T29" fmla="*/ 37 h 37"/>
                <a:gd name="T30" fmla="*/ 77 w 77"/>
                <a:gd name="T31" fmla="*/ 37 h 37"/>
                <a:gd name="T32" fmla="*/ 77 w 77"/>
                <a:gd name="T33" fmla="*/ 37 h 37"/>
                <a:gd name="T34" fmla="*/ 39 w 77"/>
                <a:gd name="T35" fmla="*/ 0 h 37"/>
                <a:gd name="T36" fmla="*/ 39 w 77"/>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7">
                  <a:moveTo>
                    <a:pt x="39" y="0"/>
                  </a:moveTo>
                  <a:cubicBezTo>
                    <a:pt x="39" y="0"/>
                    <a:pt x="39" y="0"/>
                    <a:pt x="39" y="0"/>
                  </a:cubicBezTo>
                  <a:cubicBezTo>
                    <a:pt x="18" y="0"/>
                    <a:pt x="1" y="17"/>
                    <a:pt x="0" y="37"/>
                  </a:cubicBezTo>
                  <a:cubicBezTo>
                    <a:pt x="12" y="37"/>
                    <a:pt x="12" y="37"/>
                    <a:pt x="12" y="37"/>
                  </a:cubicBezTo>
                  <a:cubicBezTo>
                    <a:pt x="19" y="37"/>
                    <a:pt x="19" y="37"/>
                    <a:pt x="19" y="37"/>
                  </a:cubicBezTo>
                  <a:cubicBezTo>
                    <a:pt x="19" y="37"/>
                    <a:pt x="19" y="37"/>
                    <a:pt x="19" y="37"/>
                  </a:cubicBezTo>
                  <a:cubicBezTo>
                    <a:pt x="20" y="27"/>
                    <a:pt x="28"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49" y="19"/>
                    <a:pt x="58" y="27"/>
                    <a:pt x="58" y="37"/>
                  </a:cubicBezTo>
                  <a:cubicBezTo>
                    <a:pt x="63" y="37"/>
                    <a:pt x="63" y="37"/>
                    <a:pt x="63" y="37"/>
                  </a:cubicBezTo>
                  <a:cubicBezTo>
                    <a:pt x="68" y="37"/>
                    <a:pt x="68" y="37"/>
                    <a:pt x="68" y="37"/>
                  </a:cubicBezTo>
                  <a:cubicBezTo>
                    <a:pt x="77" y="37"/>
                    <a:pt x="77" y="37"/>
                    <a:pt x="77" y="37"/>
                  </a:cubicBezTo>
                  <a:cubicBezTo>
                    <a:pt x="77" y="37"/>
                    <a:pt x="77" y="37"/>
                    <a:pt x="77" y="37"/>
                  </a:cubicBezTo>
                  <a:cubicBezTo>
                    <a:pt x="77" y="17"/>
                    <a:pt x="60" y="0"/>
                    <a:pt x="39" y="0"/>
                  </a:cubicBezTo>
                  <a:cubicBezTo>
                    <a:pt x="39" y="0"/>
                    <a:pt x="39" y="0"/>
                    <a:pt x="39" y="0"/>
                  </a:cubicBezTo>
                </a:path>
              </a:pathLst>
            </a:custGeom>
            <a:solidFill>
              <a:srgbClr val="FFFFFF">
                <a:alpha val="33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9" name="Freeform 46"/>
            <p:cNvSpPr>
              <a:spLocks noEditPoints="1"/>
            </p:cNvSpPr>
            <p:nvPr/>
          </p:nvSpPr>
          <p:spPr bwMode="auto">
            <a:xfrm>
              <a:off x="4273403" y="1814919"/>
              <a:ext cx="225425" cy="203200"/>
            </a:xfrm>
            <a:custGeom>
              <a:avLst/>
              <a:gdLst>
                <a:gd name="T0" fmla="*/ 20 w 20"/>
                <a:gd name="T1" fmla="*/ 0 h 18"/>
                <a:gd name="T2" fmla="*/ 0 w 20"/>
                <a:gd name="T3" fmla="*/ 18 h 18"/>
                <a:gd name="T4" fmla="*/ 20 w 20"/>
                <a:gd name="T5" fmla="*/ 0 h 18"/>
                <a:gd name="T6" fmla="*/ 20 w 20"/>
                <a:gd name="T7" fmla="*/ 0 h 18"/>
                <a:gd name="T8" fmla="*/ 20 w 20"/>
                <a:gd name="T9" fmla="*/ 0 h 18"/>
                <a:gd name="T10" fmla="*/ 20 w 20"/>
                <a:gd name="T11" fmla="*/ 0 h 18"/>
                <a:gd name="T12" fmla="*/ 20 w 2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20" y="0"/>
                  </a:moveTo>
                  <a:cubicBezTo>
                    <a:pt x="9" y="0"/>
                    <a:pt x="1" y="8"/>
                    <a:pt x="0" y="18"/>
                  </a:cubicBezTo>
                  <a:cubicBezTo>
                    <a:pt x="1" y="8"/>
                    <a:pt x="9" y="0"/>
                    <a:pt x="20" y="0"/>
                  </a:cubicBezTo>
                  <a:moveTo>
                    <a:pt x="20" y="0"/>
                  </a:moveTo>
                  <a:cubicBezTo>
                    <a:pt x="20" y="0"/>
                    <a:pt x="20" y="0"/>
                    <a:pt x="20" y="0"/>
                  </a:cubicBezTo>
                  <a:cubicBezTo>
                    <a:pt x="20" y="0"/>
                    <a:pt x="20" y="0"/>
                    <a:pt x="20" y="0"/>
                  </a:cubicBezTo>
                  <a:cubicBezTo>
                    <a:pt x="20" y="0"/>
                    <a:pt x="20" y="0"/>
                    <a:pt x="20"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0" name="Freeform 47"/>
            <p:cNvSpPr>
              <a:spLocks noEditPoints="1"/>
            </p:cNvSpPr>
            <p:nvPr/>
          </p:nvSpPr>
          <p:spPr bwMode="auto">
            <a:xfrm>
              <a:off x="4059091" y="1600606"/>
              <a:ext cx="866775" cy="417513"/>
            </a:xfrm>
            <a:custGeom>
              <a:avLst/>
              <a:gdLst>
                <a:gd name="T0" fmla="*/ 39 w 77"/>
                <a:gd name="T1" fmla="*/ 0 h 37"/>
                <a:gd name="T2" fmla="*/ 0 w 77"/>
                <a:gd name="T3" fmla="*/ 37 h 37"/>
                <a:gd name="T4" fmla="*/ 0 w 77"/>
                <a:gd name="T5" fmla="*/ 37 h 37"/>
                <a:gd name="T6" fmla="*/ 39 w 77"/>
                <a:gd name="T7" fmla="*/ 0 h 37"/>
                <a:gd name="T8" fmla="*/ 39 w 77"/>
                <a:gd name="T9" fmla="*/ 0 h 37"/>
                <a:gd name="T10" fmla="*/ 39 w 77"/>
                <a:gd name="T11" fmla="*/ 0 h 37"/>
                <a:gd name="T12" fmla="*/ 39 w 77"/>
                <a:gd name="T13" fmla="*/ 0 h 37"/>
                <a:gd name="T14" fmla="*/ 77 w 77"/>
                <a:gd name="T15" fmla="*/ 37 h 37"/>
                <a:gd name="T16" fmla="*/ 39 w 77"/>
                <a:gd name="T17" fmla="*/ 0 h 37"/>
                <a:gd name="T18" fmla="*/ 39 w 77"/>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7">
                  <a:moveTo>
                    <a:pt x="39" y="0"/>
                  </a:moveTo>
                  <a:cubicBezTo>
                    <a:pt x="18" y="0"/>
                    <a:pt x="1" y="17"/>
                    <a:pt x="0" y="37"/>
                  </a:cubicBezTo>
                  <a:cubicBezTo>
                    <a:pt x="0" y="37"/>
                    <a:pt x="0" y="37"/>
                    <a:pt x="0" y="37"/>
                  </a:cubicBezTo>
                  <a:cubicBezTo>
                    <a:pt x="1" y="17"/>
                    <a:pt x="18" y="0"/>
                    <a:pt x="39" y="0"/>
                  </a:cubicBezTo>
                  <a:moveTo>
                    <a:pt x="39" y="0"/>
                  </a:moveTo>
                  <a:cubicBezTo>
                    <a:pt x="39" y="0"/>
                    <a:pt x="39" y="0"/>
                    <a:pt x="39" y="0"/>
                  </a:cubicBezTo>
                  <a:cubicBezTo>
                    <a:pt x="39" y="0"/>
                    <a:pt x="39" y="0"/>
                    <a:pt x="39" y="0"/>
                  </a:cubicBezTo>
                  <a:cubicBezTo>
                    <a:pt x="60" y="0"/>
                    <a:pt x="77" y="17"/>
                    <a:pt x="77" y="37"/>
                  </a:cubicBezTo>
                  <a:cubicBezTo>
                    <a:pt x="77" y="17"/>
                    <a:pt x="60" y="0"/>
                    <a:pt x="39" y="0"/>
                  </a:cubicBezTo>
                  <a:cubicBezTo>
                    <a:pt x="39" y="0"/>
                    <a:pt x="39" y="0"/>
                    <a:pt x="39"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 name="Title 1"/>
          <p:cNvSpPr>
            <a:spLocks noGrp="1"/>
          </p:cNvSpPr>
          <p:nvPr>
            <p:ph type="title" hasCustomPrompt="1"/>
          </p:nvPr>
        </p:nvSpPr>
        <p:spPr>
          <a:xfrm>
            <a:off x="656035" y="2192283"/>
            <a:ext cx="7058175" cy="1330433"/>
          </a:xfrm>
          <a:prstGeom prst="rect">
            <a:avLst/>
          </a:prstGeom>
        </p:spPr>
        <p:txBody>
          <a:bodyPr lIns="0" tIns="0" rIns="0" bIns="0" anchor="b">
            <a:noAutofit/>
          </a:bodyPr>
          <a:lstStyle>
            <a:lvl1pPr algn="l">
              <a:defRPr sz="4400" b="1" cap="none">
                <a:solidFill>
                  <a:schemeClr val="bg1"/>
                </a:solidFill>
                <a:latin typeface="Century Gothic" charset="0"/>
                <a:ea typeface="Century Gothic" charset="0"/>
                <a:cs typeface="Century Gothic" charset="0"/>
              </a:defRPr>
            </a:lvl1pPr>
          </a:lstStyle>
          <a:p>
            <a:r>
              <a:rPr lang="fr-FR" dirty="0"/>
              <a:t>Titre chapitre avec logo</a:t>
            </a:r>
            <a:endParaRPr lang="en-US" dirty="0"/>
          </a:p>
        </p:txBody>
      </p:sp>
      <p:sp>
        <p:nvSpPr>
          <p:cNvPr id="13" name="Rectangle 12"/>
          <p:cNvSpPr/>
          <p:nvPr userDrawn="1"/>
        </p:nvSpPr>
        <p:spPr>
          <a:xfrm>
            <a:off x="673360" y="3586673"/>
            <a:ext cx="529188" cy="4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solidFill>
                <a:schemeClr val="bg1"/>
              </a:solidFill>
            </a:endParaRPr>
          </a:p>
        </p:txBody>
      </p:sp>
      <p:sp>
        <p:nvSpPr>
          <p:cNvPr id="19" name="Rectangle 18"/>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20" name="Imag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21" name="Rectangle 20"/>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30" name="Image 2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4" name="Rectangle 23">
            <a:extLst>
              <a:ext uri="{FF2B5EF4-FFF2-40B4-BE49-F238E27FC236}">
                <a16:creationId xmlns:a16="http://schemas.microsoft.com/office/drawing/2014/main" xmlns="" id="{DD22D8B3-0470-43C1-BDE3-A8DBA021972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extLst>
    <p:ext uri="{DCECCB84-F9BA-43D5-87BE-67443E8EF086}">
      <p15:sldGuideLst xmlns:p15="http://schemas.microsoft.com/office/powerpoint/2012/main">
        <p15:guide id="1" orient="horz" pos="1800">
          <p15:clr>
            <a:srgbClr val="FBAE40"/>
          </p15:clr>
        </p15:guide>
        <p15:guide id="2" pos="2880">
          <p15:clr>
            <a:srgbClr val="FBAE40"/>
          </p15:clr>
        </p15:guide>
        <p15:guide id="3" pos="41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e seul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a:t>
            </a:r>
            <a:r>
              <a:rPr lang="en-US" dirty="0" err="1"/>
              <a:t>une</a:t>
            </a:r>
            <a:r>
              <a:rPr lang="en-US" dirty="0"/>
              <a:t> </a:t>
            </a:r>
            <a:r>
              <a:rPr lang="en-US" dirty="0" err="1"/>
              <a:t>colonne</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3954022"/>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diam. Maecenas ligula massa, varius a, semper congue, euismod non, mi. Proin porttitor, orci nec nonummy molestie, enim est eleifend mi, non fermentum diam nisl sit amet erat. </a:t>
            </a:r>
            <a:endParaRPr lang="fr-FR" dirty="0"/>
          </a:p>
          <a:p>
            <a:pPr lvl="3"/>
            <a:r>
              <a:rPr lang="fr-FR" dirty="0"/>
              <a:t>Puce premier niveau : </a:t>
            </a:r>
            <a:r>
              <a:rPr lang="la-Latn" dirty="0"/>
              <a:t>Lorem ipsum dolor sit amet, consectetur adipiscing elit. Sed non risus. Suspendisse lectus tortor, dignissim sit amet, adipiscing nec, ultricies sed, dolor. </a:t>
            </a:r>
          </a:p>
          <a:p>
            <a:pPr lvl="3"/>
            <a:r>
              <a:rPr lang="la-Latn" dirty="0"/>
              <a:t>Cras elementum ultrices diam. Maecenas ligula massa, varius a, semper congue, euismod non, mi. Proin porttitor, orci nec nonummy molestie, enim est eleifend mi, non fermentum diam nisl sit amet erat.  </a:t>
            </a:r>
          </a:p>
          <a:p>
            <a:pPr lvl="4"/>
            <a:r>
              <a:rPr lang="la-Latn" dirty="0"/>
              <a:t> </a:t>
            </a:r>
            <a:r>
              <a:rPr lang="fr-FR" dirty="0"/>
              <a:t>Puce deuxième niveau </a:t>
            </a:r>
          </a:p>
          <a:p>
            <a:pPr lvl="4"/>
            <a:r>
              <a:rPr lang="la-Latn" dirty="0"/>
              <a:t>Lorem ipsum dolor sit amet, </a:t>
            </a:r>
          </a:p>
          <a:p>
            <a:pPr lvl="4"/>
            <a:r>
              <a:rPr lang="la-Latn" dirty="0"/>
              <a:t>Consectetur adipiscing elit. </a:t>
            </a:r>
          </a:p>
          <a:p>
            <a:pPr lvl="4"/>
            <a:r>
              <a:rPr lang="la-Latn" dirty="0"/>
              <a:t>Sed non risus. Suspendisse lectus tortor, dignissim sit ametse.</a:t>
            </a:r>
            <a:endParaRPr lang="fr-FR"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Rectangle 10">
            <a:extLst>
              <a:ext uri="{FF2B5EF4-FFF2-40B4-BE49-F238E27FC236}">
                <a16:creationId xmlns:a16="http://schemas.microsoft.com/office/drawing/2014/main" xmlns="" id="{4336116A-27B3-4057-96F4-F66A13D0BBC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seul  2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2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1" name="Espace réservé du contenu 18"/>
          <p:cNvSpPr>
            <a:spLocks noGrp="1"/>
          </p:cNvSpPr>
          <p:nvPr>
            <p:ph sz="quarter" idx="16" hasCustomPrompt="1"/>
          </p:nvPr>
        </p:nvSpPr>
        <p:spPr>
          <a:xfrm>
            <a:off x="4918957" y="2075433"/>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2" name="Rectangle 21">
            <a:extLst>
              <a:ext uri="{FF2B5EF4-FFF2-40B4-BE49-F238E27FC236}">
                <a16:creationId xmlns:a16="http://schemas.microsoft.com/office/drawing/2014/main" xmlns="" id="{69B7171F-F9BF-41E1-9D6F-A8EE3A6E2F8F}"/>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seul  3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3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endParaRPr lang="fr-FR" dirty="0"/>
          </a:p>
        </p:txBody>
      </p:sp>
      <p:sp>
        <p:nvSpPr>
          <p:cNvPr id="21" name="Espace réservé du contenu 18"/>
          <p:cNvSpPr>
            <a:spLocks noGrp="1"/>
          </p:cNvSpPr>
          <p:nvPr>
            <p:ph sz="quarter" idx="16" hasCustomPrompt="1"/>
          </p:nvPr>
        </p:nvSpPr>
        <p:spPr>
          <a:xfrm>
            <a:off x="3541389"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a:t>
            </a:r>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6" name="Espace réservé du contenu 18"/>
          <p:cNvSpPr>
            <a:spLocks noGrp="1"/>
          </p:cNvSpPr>
          <p:nvPr>
            <p:ph sz="quarter" idx="17" hasCustomPrompt="1"/>
          </p:nvPr>
        </p:nvSpPr>
        <p:spPr>
          <a:xfrm>
            <a:off x="6308341"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marR="0" indent="-128588" algn="l" defTabSz="342900" rtl="0" eaLnBrk="1" fontAlgn="auto" latinLnBrk="0" hangingPunct="1">
              <a:lnSpc>
                <a:spcPct val="100000"/>
              </a:lnSpc>
              <a:spcBef>
                <a:spcPct val="20000"/>
              </a:spcBef>
              <a:spcAft>
                <a:spcPts val="450"/>
              </a:spcAft>
              <a:buClr>
                <a:schemeClr val="accent2"/>
              </a:buClr>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Aconsectetur adipiscing elit. Sed non risus. Suspendisse lectus tortor, dignissim sit amet, adipiscing nec, ultricies sed, dolor. Cras elementum ultrices st eleifend mi, non fentum diam erat. elit. </a:t>
            </a:r>
            <a:endParaRPr lang="fr-FR" dirty="0"/>
          </a:p>
        </p:txBody>
      </p:sp>
      <p:sp>
        <p:nvSpPr>
          <p:cNvPr id="22" name="Rectangle 21">
            <a:extLst>
              <a:ext uri="{FF2B5EF4-FFF2-40B4-BE49-F238E27FC236}">
                <a16:creationId xmlns:a16="http://schemas.microsoft.com/office/drawing/2014/main" xmlns="" id="{2F3B2B31-9B77-4007-9F19-7D0F02AA27D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2 col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sur 2 </a:t>
            </a:r>
            <a:r>
              <a:rPr lang="en-US" dirty="0" err="1"/>
              <a:t>colonnes</a:t>
            </a:r>
            <a:r>
              <a:rPr lang="en-US" dirty="0"/>
              <a:t> et 1 image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517830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endParaRPr lang="fr-FR" dirty="0"/>
          </a:p>
        </p:txBody>
      </p:sp>
      <p:sp>
        <p:nvSpPr>
          <p:cNvPr id="21" name="Espace réservé du contenu 18"/>
          <p:cNvSpPr>
            <a:spLocks noGrp="1"/>
          </p:cNvSpPr>
          <p:nvPr>
            <p:ph sz="quarter" idx="16" hasCustomPrompt="1"/>
          </p:nvPr>
        </p:nvSpPr>
        <p:spPr>
          <a:xfrm>
            <a:off x="3541389"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a:t>
            </a:r>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2" name="Rectangle 21">
            <a:extLst>
              <a:ext uri="{FF2B5EF4-FFF2-40B4-BE49-F238E27FC236}">
                <a16:creationId xmlns:a16="http://schemas.microsoft.com/office/drawing/2014/main" xmlns="" id="{ECB974E2-C219-436C-AD71-36DD85F0B6BC}"/>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e 1 col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7933443"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sur 1 </a:t>
            </a:r>
            <a:r>
              <a:rPr lang="en-US" dirty="0" err="1"/>
              <a:t>colonne</a:t>
            </a:r>
            <a:r>
              <a:rPr lang="en-US" dirty="0"/>
              <a:t> et 1 image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4"/>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1" name="Rectangle 10">
            <a:extLst>
              <a:ext uri="{FF2B5EF4-FFF2-40B4-BE49-F238E27FC236}">
                <a16:creationId xmlns:a16="http://schemas.microsoft.com/office/drawing/2014/main" xmlns="" id="{FA144EFB-1353-48F5-BDE2-71534040FB93}"/>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RTE - titre ha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Carte </a:t>
            </a:r>
            <a:r>
              <a:rPr lang="en-US" dirty="0" err="1"/>
              <a:t>titre</a:t>
            </a:r>
            <a:r>
              <a:rPr lang="en-US" dirty="0"/>
              <a:t> position haute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9199"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27212"/>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350" baseline="0">
                <a:latin typeface="+mn-lt"/>
                <a:ea typeface="Arial" charset="0"/>
                <a:cs typeface="Arial" charset="0"/>
              </a:defRPr>
            </a:lvl3pPr>
            <a:lvl4pPr marL="136525" indent="-128588">
              <a:buSzPct val="100000"/>
              <a:buFontTx/>
              <a:buBlip>
                <a:blip r:embed="rId4"/>
              </a:buBlip>
              <a:tabLst/>
              <a:defRPr sz="12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fermentum diam nisl sit amet erat. </a:t>
            </a:r>
            <a:endParaRPr lang="fr-FR" dirty="0"/>
          </a:p>
          <a:p>
            <a:pPr lvl="3"/>
            <a:r>
              <a:rPr lang="fr-FR" dirty="0"/>
              <a:t>Puce premier niveau : </a:t>
            </a:r>
            <a:r>
              <a:rPr lang="la-Latn" dirty="0"/>
              <a:t>nec, ultricies sed :</a:t>
            </a:r>
            <a:r>
              <a:rPr lang="fr-FR" dirty="0"/>
              <a:t> </a:t>
            </a:r>
          </a:p>
          <a:p>
            <a:pPr lvl="4"/>
            <a:r>
              <a:rPr lang="la-Latn" dirty="0"/>
              <a:t>Lorem ipsum dolor sit amet, </a:t>
            </a:r>
          </a:p>
          <a:p>
            <a:pPr lvl="4"/>
            <a:r>
              <a:rPr lang="la-Latn" dirty="0"/>
              <a:t>Consectetur adipiscing elit. </a:t>
            </a:r>
            <a:endParaRPr lang="fr-FR" dirty="0"/>
          </a:p>
          <a:p>
            <a:pPr lvl="3"/>
            <a:endParaRPr lang="fr-FR" dirty="0"/>
          </a:p>
        </p:txBody>
      </p:sp>
      <p:sp>
        <p:nvSpPr>
          <p:cNvPr id="11" name="Rectangle 10">
            <a:extLst>
              <a:ext uri="{FF2B5EF4-FFF2-40B4-BE49-F238E27FC236}">
                <a16:creationId xmlns:a16="http://schemas.microsoft.com/office/drawing/2014/main" xmlns="" id="{44CA782D-F578-45C2-8822-5E80C821A38D}"/>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RTE - titre ba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4379460"/>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Carte </a:t>
            </a:r>
            <a:r>
              <a:rPr lang="en-US" dirty="0" err="1"/>
              <a:t>titre</a:t>
            </a:r>
            <a:r>
              <a:rPr lang="en-US" dirty="0"/>
              <a:t> position </a:t>
            </a:r>
            <a:r>
              <a:rPr lang="en-US" dirty="0" err="1"/>
              <a:t>basse</a:t>
            </a:r>
            <a:endParaRPr lang="en-US" dirty="0"/>
          </a:p>
        </p:txBody>
      </p:sp>
      <p:sp>
        <p:nvSpPr>
          <p:cNvPr id="13" name="Rectangle 12"/>
          <p:cNvSpPr/>
          <p:nvPr userDrawn="1"/>
        </p:nvSpPr>
        <p:spPr>
          <a:xfrm>
            <a:off x="778757" y="5125767"/>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769938"/>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350" baseline="0">
                <a:latin typeface="+mn-lt"/>
                <a:ea typeface="Arial" charset="0"/>
                <a:cs typeface="Arial" charset="0"/>
              </a:defRPr>
            </a:lvl3pPr>
            <a:lvl4pPr marL="136525" indent="-128588">
              <a:buSzPct val="100000"/>
              <a:buFontTx/>
              <a:buBlip>
                <a:blip r:embed="rId4"/>
              </a:buBlip>
              <a:tabLst/>
              <a:defRPr sz="12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fermentum diam nisl sit amet erat. </a:t>
            </a:r>
            <a:endParaRPr lang="fr-FR" dirty="0"/>
          </a:p>
          <a:p>
            <a:pPr lvl="3"/>
            <a:r>
              <a:rPr lang="fr-FR" dirty="0"/>
              <a:t>Puce premier niveau : </a:t>
            </a:r>
            <a:r>
              <a:rPr lang="la-Latn" dirty="0"/>
              <a:t>nec, ultricies sed :</a:t>
            </a:r>
            <a:r>
              <a:rPr lang="fr-FR" dirty="0"/>
              <a:t> </a:t>
            </a:r>
          </a:p>
          <a:p>
            <a:pPr lvl="4"/>
            <a:r>
              <a:rPr lang="la-Latn" dirty="0"/>
              <a:t>Lorem ipsum dolor sit amet, </a:t>
            </a:r>
          </a:p>
          <a:p>
            <a:pPr lvl="4"/>
            <a:r>
              <a:rPr lang="la-Latn" dirty="0"/>
              <a:t>Consectetur adipiscing elit. </a:t>
            </a:r>
            <a:endParaRPr lang="fr-FR" dirty="0"/>
          </a:p>
          <a:p>
            <a:pPr lvl="3"/>
            <a:endParaRPr lang="fr-FR" dirty="0"/>
          </a:p>
        </p:txBody>
      </p:sp>
      <p:sp>
        <p:nvSpPr>
          <p:cNvPr id="11" name="Rectangle 10">
            <a:extLst>
              <a:ext uri="{FF2B5EF4-FFF2-40B4-BE49-F238E27FC236}">
                <a16:creationId xmlns:a16="http://schemas.microsoft.com/office/drawing/2014/main" xmlns="" id="{1B278850-BD39-4EA4-BA49-6E09F815FD2A}"/>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LIBRE - fond de carte">
    <p:spTree>
      <p:nvGrpSpPr>
        <p:cNvPr id="1" name=""/>
        <p:cNvGrpSpPr/>
        <p:nvPr/>
      </p:nvGrpSpPr>
      <p:grpSpPr>
        <a:xfrm>
          <a:off x="0" y="0"/>
          <a:ext cx="0" cy="0"/>
          <a:chOff x="0" y="0"/>
          <a:chExt cx="0" cy="0"/>
        </a:xfrm>
      </p:grpSpPr>
      <p:sp>
        <p:nvSpPr>
          <p:cNvPr id="21" name="Rectangle 20"/>
          <p:cNvSpPr>
            <a:spLocks noChangeAspect="1"/>
          </p:cNvSpPr>
          <p:nvPr userDrawn="1"/>
        </p:nvSpPr>
        <p:spPr>
          <a:xfrm>
            <a:off x="1" y="5302525"/>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en-US" sz="1100" dirty="0">
              <a:solidFill>
                <a:schemeClr val="bg1"/>
              </a:solidFill>
            </a:endParaRPr>
          </a:p>
        </p:txBody>
      </p:sp>
      <p:pic>
        <p:nvPicPr>
          <p:cNvPr id="22" name="Imag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23" name="Rectangle 22"/>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26" name="Image 2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40851624-F812-46BA-87BA-46000A61DD4D}"/>
              </a:ext>
            </a:extLst>
          </p:cNvPr>
          <p:cNvSpPr/>
          <p:nvPr userDrawn="1"/>
        </p:nvSpPr>
        <p:spPr>
          <a:xfrm>
            <a:off x="690548" y="5366237"/>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fographie - fond blan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Infographie</a:t>
            </a:r>
            <a:r>
              <a:rPr lang="en-US" dirty="0"/>
              <a:t> </a:t>
            </a:r>
            <a:r>
              <a:rPr lang="en-US"/>
              <a:t>fond blanc</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4"/>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1" name="Rectangle 10">
            <a:extLst>
              <a:ext uri="{FF2B5EF4-FFF2-40B4-BE49-F238E27FC236}">
                <a16:creationId xmlns:a16="http://schemas.microsoft.com/office/drawing/2014/main" xmlns="" id="{40851624-F812-46BA-87BA-46000A61DD4D}"/>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9199" y="5325978"/>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9" name="Image 8">
            <a:extLst>
              <a:ext uri="{FF2B5EF4-FFF2-40B4-BE49-F238E27FC236}">
                <a16:creationId xmlns:a16="http://schemas.microsoft.com/office/drawing/2014/main" xmlns="" id="{9A2B1AE9-DCB0-4A9E-BFE4-B5BB23D927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1" name="Rectangle 10">
            <a:extLst>
              <a:ext uri="{FF2B5EF4-FFF2-40B4-BE49-F238E27FC236}">
                <a16:creationId xmlns:a16="http://schemas.microsoft.com/office/drawing/2014/main" xmlns="" id="{5CB75843-F2EE-4F4E-8A28-8B345B53B908}"/>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20" name="Title 1">
            <a:extLst>
              <a:ext uri="{FF2B5EF4-FFF2-40B4-BE49-F238E27FC236}">
                <a16:creationId xmlns:a16="http://schemas.microsoft.com/office/drawing/2014/main" xmlns="" id="{72942994-F5AB-423A-BE4D-F34AB55A1DA0}"/>
              </a:ext>
            </a:extLst>
          </p:cNvPr>
          <p:cNvSpPr>
            <a:spLocks noGrp="1"/>
          </p:cNvSpPr>
          <p:nvPr>
            <p:ph type="title" hasCustomPrompt="1"/>
          </p:nvPr>
        </p:nvSpPr>
        <p:spPr>
          <a:xfrm>
            <a:off x="778934" y="3550686"/>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Titre chapitre</a:t>
            </a:r>
            <a:endParaRPr lang="en-US" dirty="0"/>
          </a:p>
        </p:txBody>
      </p:sp>
    </p:spTree>
    <p:extLst>
      <p:ext uri="{BB962C8B-B14F-4D97-AF65-F5344CB8AC3E}">
        <p14:creationId xmlns:p14="http://schemas.microsoft.com/office/powerpoint/2010/main" val="3905455794"/>
      </p:ext>
    </p:extLst>
  </p:cSld>
  <p:clrMapOvr>
    <a:masterClrMapping/>
  </p:clrMapOvr>
  <p:transition spd="slow">
    <p:push dir="u"/>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fographie - fond couleu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chemeClr val="bg1"/>
                </a:solidFill>
                <a:latin typeface="Century Gothic" charset="0"/>
                <a:ea typeface="Century Gothic" charset="0"/>
                <a:cs typeface="Century Gothic" charset="0"/>
              </a:defRPr>
            </a:lvl1pPr>
          </a:lstStyle>
          <a:p>
            <a:r>
              <a:rPr lang="en-US" dirty="0" err="1"/>
              <a:t>Infographie</a:t>
            </a:r>
            <a:r>
              <a:rPr lang="en-US" dirty="0"/>
              <a:t> fond </a:t>
            </a:r>
            <a:r>
              <a:rPr lang="en-US" dirty="0" err="1"/>
              <a:t>couleur</a:t>
            </a:r>
            <a:endParaRPr lang="en-US" dirty="0"/>
          </a:p>
        </p:txBody>
      </p:sp>
      <p:sp>
        <p:nvSpPr>
          <p:cNvPr id="13" name="Rectangle 12"/>
          <p:cNvSpPr/>
          <p:nvPr userDrawn="1"/>
        </p:nvSpPr>
        <p:spPr>
          <a:xfrm>
            <a:off x="778757" y="835515"/>
            <a:ext cx="397586" cy="374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solidFill>
                  <a:schemeClr val="bg1"/>
                </a:solidFill>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bg1"/>
                </a:solidFill>
                <a:latin typeface="+mn-lt"/>
                <a:ea typeface="Arial" charset="0"/>
                <a:cs typeface="Arial" charset="0"/>
              </a:defRPr>
            </a:lvl2pPr>
            <a:lvl3pPr marL="7938" indent="0">
              <a:lnSpc>
                <a:spcPct val="110000"/>
              </a:lnSpc>
              <a:buClr>
                <a:srgbClr val="14324B"/>
              </a:buClr>
              <a:buSzPct val="100000"/>
              <a:buFontTx/>
              <a:buNone/>
              <a:tabLst/>
              <a:defRPr sz="1100" baseline="0">
                <a:solidFill>
                  <a:schemeClr val="bg1"/>
                </a:solidFill>
                <a:latin typeface="+mn-lt"/>
                <a:ea typeface="Arial" charset="0"/>
                <a:cs typeface="Arial" charset="0"/>
              </a:defRPr>
            </a:lvl3pPr>
            <a:lvl4pPr marL="136525" indent="-128588">
              <a:buSzPct val="100000"/>
              <a:buFontTx/>
              <a:buBlip>
                <a:blip r:embed="rId4"/>
              </a:buBlip>
              <a:tabLst/>
              <a:defRPr sz="1100" baseline="0">
                <a:solidFill>
                  <a:schemeClr val="bg1"/>
                </a:solidFill>
                <a:latin typeface="Century Gothic" charset="0"/>
                <a:ea typeface="Century Gothic" charset="0"/>
                <a:cs typeface="Century Gothic" charset="0"/>
              </a:defRPr>
            </a:lvl4pPr>
            <a:lvl5pPr marL="273050" indent="-136525">
              <a:buClr>
                <a:schemeClr val="bg1"/>
              </a:buClr>
              <a:tabLst/>
              <a:defRPr sz="1000">
                <a:solidFill>
                  <a:schemeClr val="bg1"/>
                </a:solidFill>
              </a:defRPr>
            </a:lvl5pPr>
          </a:lstStyle>
          <a:p>
            <a:pPr lvl="0"/>
            <a:r>
              <a:rPr lang="fr-FR" dirty="0"/>
              <a:t>Chapeau</a:t>
            </a:r>
          </a:p>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9" name="Rectangle 18">
            <a:extLst>
              <a:ext uri="{FF2B5EF4-FFF2-40B4-BE49-F238E27FC236}">
                <a16:creationId xmlns:a16="http://schemas.microsoft.com/office/drawing/2014/main" xmlns="" id="{B0FEA487-A7D5-494A-B3B8-D537FD06DE70}"/>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Tableau</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1071256"/>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a:t>
            </a:r>
            <a:endParaRPr lang="la-Latn" dirty="0"/>
          </a:p>
          <a:p>
            <a:pPr lvl="1"/>
            <a:r>
              <a:rPr lang="fr-FR" dirty="0"/>
              <a:t>Titre niveau 01</a:t>
            </a:r>
          </a:p>
          <a:p>
            <a:pPr lvl="2"/>
            <a:r>
              <a:rPr lang="fr-FR" dirty="0"/>
              <a:t>Texte normal :</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4" name="Espace réservé du tableau 3"/>
          <p:cNvSpPr>
            <a:spLocks noGrp="1"/>
          </p:cNvSpPr>
          <p:nvPr>
            <p:ph type="tbl" sz="quarter" idx="15"/>
          </p:nvPr>
        </p:nvSpPr>
        <p:spPr>
          <a:xfrm>
            <a:off x="779463" y="2193925"/>
            <a:ext cx="7931150" cy="2857500"/>
          </a:xfrm>
          <a:prstGeom prst="rect">
            <a:avLst/>
          </a:prstGeom>
        </p:spPr>
        <p:txBody>
          <a:bodyPr vert="horz"/>
          <a:lstStyle/>
          <a:p>
            <a:endParaRPr lang="fr-FR" dirty="0"/>
          </a:p>
        </p:txBody>
      </p:sp>
      <p:graphicFrame>
        <p:nvGraphicFramePr>
          <p:cNvPr id="20" name="Tableau 19"/>
          <p:cNvGraphicFramePr>
            <a:graphicFrameLocks noGrp="1"/>
          </p:cNvGraphicFramePr>
          <p:nvPr userDrawn="1">
            <p:extLst>
              <p:ext uri="{D42A27DB-BD31-4B8C-83A1-F6EECF244321}">
                <p14:modId xmlns:p14="http://schemas.microsoft.com/office/powerpoint/2010/main" val="1107874823"/>
              </p:ext>
            </p:extLst>
          </p:nvPr>
        </p:nvGraphicFramePr>
        <p:xfrm>
          <a:off x="838296" y="2631440"/>
          <a:ext cx="6329054" cy="1780540"/>
        </p:xfrm>
        <a:graphic>
          <a:graphicData uri="http://schemas.openxmlformats.org/drawingml/2006/table">
            <a:tbl>
              <a:tblPr firstRow="1" bandRow="1">
                <a:tableStyleId>{9D7B26C5-4107-4FEC-AEDC-1716B250A1EF}</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452254">
                  <a:extLst>
                    <a:ext uri="{9D8B030D-6E8A-4147-A177-3AD203B41FA5}">
                      <a16:colId xmlns:a16="http://schemas.microsoft.com/office/drawing/2014/main" xmlns="" val="20004"/>
                    </a:ext>
                  </a:extLst>
                </a:gridCol>
              </a:tblGrid>
              <a:tr h="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0"/>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1"/>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2"/>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3"/>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4"/>
                  </a:ext>
                </a:extLst>
              </a:tr>
            </a:tbl>
          </a:graphicData>
        </a:graphic>
      </p:graphicFrame>
      <p:sp>
        <p:nvSpPr>
          <p:cNvPr id="21" name="Rectangle 20">
            <a:extLst>
              <a:ext uri="{FF2B5EF4-FFF2-40B4-BE49-F238E27FC236}">
                <a16:creationId xmlns:a16="http://schemas.microsoft.com/office/drawing/2014/main" xmlns="" id="{07102E70-0F0C-4CCD-A718-072BBC28DB2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939038474"/>
      </p:ext>
    </p:extLst>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isposition personnalisé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06273804-EF52-4661-8A7E-8E44FF26FC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9" name="Rectangle 8">
            <a:extLst>
              <a:ext uri="{FF2B5EF4-FFF2-40B4-BE49-F238E27FC236}">
                <a16:creationId xmlns="" xmlns:a16="http://schemas.microsoft.com/office/drawing/2014/main" id="{3777EC25-3161-4A27-B123-08DF8BBAA6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0" name="ZoneTexte 9">
            <a:extLst>
              <a:ext uri="{FF2B5EF4-FFF2-40B4-BE49-F238E27FC236}">
                <a16:creationId xmlns="" xmlns:a16="http://schemas.microsoft.com/office/drawing/2014/main" id="{3B5FFB1D-6707-4E53-AE65-C3CC18033F1E}"/>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3" name="Image 12" descr="Une image contenant texte&#10;&#10;Description générée avec un niveau de confiance très élevé">
            <a:extLst>
              <a:ext uri="{FF2B5EF4-FFF2-40B4-BE49-F238E27FC236}">
                <a16:creationId xmlns="" xmlns:a16="http://schemas.microsoft.com/office/drawing/2014/main" id="{0813778E-DCA7-4926-A061-DA7C4CDBD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526" y="4897727"/>
            <a:ext cx="647297" cy="719218"/>
          </a:xfrm>
          <a:prstGeom prst="rect">
            <a:avLst/>
          </a:prstGeom>
        </p:spPr>
      </p:pic>
    </p:spTree>
    <p:extLst>
      <p:ext uri="{BB962C8B-B14F-4D97-AF65-F5344CB8AC3E}">
        <p14:creationId xmlns:p14="http://schemas.microsoft.com/office/powerpoint/2010/main" val="11505905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xmlns="" id="{10FD7519-F496-4EC0-9FF6-0F6CDCD8CE6D}"/>
              </a:ext>
            </a:extLst>
          </p:cNvPr>
          <p:cNvCxnSpPr>
            <a:cxnSpLocks/>
          </p:cNvCxnSpPr>
          <p:nvPr userDrawn="1"/>
        </p:nvCxnSpPr>
        <p:spPr>
          <a:xfrm>
            <a:off x="1482216" y="5280578"/>
            <a:ext cx="7661784" cy="0"/>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9" name="Image 8"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spTree>
    <p:extLst>
      <p:ext uri="{BB962C8B-B14F-4D97-AF65-F5344CB8AC3E}">
        <p14:creationId xmlns:p14="http://schemas.microsoft.com/office/powerpoint/2010/main" val="25785447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2" name="ZoneTexte 1"/>
          <p:cNvSpPr txBox="1"/>
          <p:nvPr userDrawn="1"/>
        </p:nvSpPr>
        <p:spPr>
          <a:xfrm>
            <a:off x="1457718" y="759557"/>
            <a:ext cx="5490547" cy="369332"/>
          </a:xfrm>
          <a:prstGeom prst="rect">
            <a:avLst/>
          </a:prstGeom>
          <a:solidFill>
            <a:srgbClr val="594C3C"/>
          </a:solidFill>
        </p:spPr>
        <p:txBody>
          <a:bodyPr wrap="square" rtlCol="0">
            <a:spAutoFit/>
          </a:bodyPr>
          <a:lstStyle/>
          <a:p>
            <a:endParaRPr lang="fr-FR" sz="1800" b="1" dirty="0">
              <a:solidFill>
                <a:schemeClr val="bg1"/>
              </a:solidFill>
            </a:endParaRPr>
          </a:p>
        </p:txBody>
      </p:sp>
    </p:spTree>
    <p:extLst>
      <p:ext uri="{BB962C8B-B14F-4D97-AF65-F5344CB8AC3E}">
        <p14:creationId xmlns:p14="http://schemas.microsoft.com/office/powerpoint/2010/main" val="151378931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Diapositive de titre">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xmlns="" id="{6955148A-636A-4AD1-85B8-815556C80660}"/>
              </a:ext>
            </a:extLst>
          </p:cNvPr>
          <p:cNvCxnSpPr>
            <a:cxnSpLocks/>
          </p:cNvCxnSpPr>
          <p:nvPr userDrawn="1"/>
        </p:nvCxnSpPr>
        <p:spPr>
          <a:xfrm>
            <a:off x="1643473" y="5280578"/>
            <a:ext cx="7500527" cy="0"/>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B6DC78F9-6737-42B6-89E7-3C3CC08C3C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0" name="Rectangle 9">
            <a:extLst>
              <a:ext uri="{FF2B5EF4-FFF2-40B4-BE49-F238E27FC236}">
                <a16:creationId xmlns:a16="http://schemas.microsoft.com/office/drawing/2014/main" xmlns="" id="{DAA14A29-2F94-430D-9239-DC9726FD53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1" name="ZoneTexte 10">
            <a:extLst>
              <a:ext uri="{FF2B5EF4-FFF2-40B4-BE49-F238E27FC236}">
                <a16:creationId xmlns:a16="http://schemas.microsoft.com/office/drawing/2014/main" xmlns="" id="{8CD70954-0BC0-45DE-ACBC-195274BEE6A3}"/>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2" name="Image 11" descr="Une image contenant texte&#10;&#10;Description générée avec un niveau de confiance très élevé">
            <a:extLst>
              <a:ext uri="{FF2B5EF4-FFF2-40B4-BE49-F238E27FC236}">
                <a16:creationId xmlns:a16="http://schemas.microsoft.com/office/drawing/2014/main" xmlns="" id="{5697A757-1416-4B0F-8DFC-5D00B3E327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392" y="4799445"/>
            <a:ext cx="699308" cy="777009"/>
          </a:xfrm>
          <a:prstGeom prst="rect">
            <a:avLst/>
          </a:prstGeom>
        </p:spPr>
      </p:pic>
    </p:spTree>
    <p:extLst>
      <p:ext uri="{BB962C8B-B14F-4D97-AF65-F5344CB8AC3E}">
        <p14:creationId xmlns:p14="http://schemas.microsoft.com/office/powerpoint/2010/main" val="375901115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Diapositive de titre">
    <p:spTree>
      <p:nvGrpSpPr>
        <p:cNvPr id="1" name=""/>
        <p:cNvGrpSpPr/>
        <p:nvPr/>
      </p:nvGrpSpPr>
      <p:grpSpPr>
        <a:xfrm>
          <a:off x="0" y="0"/>
          <a:ext cx="0" cy="0"/>
          <a:chOff x="0" y="0"/>
          <a:chExt cx="0" cy="0"/>
        </a:xfrm>
      </p:grpSpPr>
      <p:sp>
        <p:nvSpPr>
          <p:cNvPr id="3" name="Rectangle 2"/>
          <p:cNvSpPr/>
          <p:nvPr userDrawn="1"/>
        </p:nvSpPr>
        <p:spPr>
          <a:xfrm>
            <a:off x="1464426" y="449490"/>
            <a:ext cx="3252814" cy="300082"/>
          </a:xfrm>
          <a:prstGeom prst="rect">
            <a:avLst/>
          </a:prstGeom>
        </p:spPr>
        <p:txBody>
          <a:bodyPr wrap="none">
            <a:spAutoFit/>
          </a:bodyPr>
          <a:lstStyle/>
          <a:p>
            <a:r>
              <a:rPr lang="fr-FR" sz="1350" dirty="0" smtClean="0">
                <a:solidFill>
                  <a:srgbClr val="594C3C"/>
                </a:solidFill>
                <a:latin typeface="Arial" panose="020B0604020202020204" pitchFamily="34" charset="0"/>
                <a:cs typeface="Arial" panose="020B0604020202020204" pitchFamily="34" charset="0"/>
              </a:rPr>
              <a:t>Bonnes pratiques de la gestion du stock</a:t>
            </a:r>
            <a:endParaRPr lang="fr-FR" sz="1350" i="1" dirty="0">
              <a:solidFill>
                <a:srgbClr val="594C3C"/>
              </a:solidFill>
              <a:latin typeface="Arial" panose="020B0604020202020204" pitchFamily="34" charset="0"/>
              <a:cs typeface="Arial" panose="020B0604020202020204" pitchFamily="34" charset="0"/>
            </a:endParaRPr>
          </a:p>
        </p:txBody>
      </p:sp>
      <p:sp>
        <p:nvSpPr>
          <p:cNvPr id="4" name="ZoneTexte 3"/>
          <p:cNvSpPr txBox="1"/>
          <p:nvPr userDrawn="1"/>
        </p:nvSpPr>
        <p:spPr>
          <a:xfrm>
            <a:off x="1483597" y="732586"/>
            <a:ext cx="5490547" cy="369332"/>
          </a:xfrm>
          <a:prstGeom prst="rect">
            <a:avLst/>
          </a:prstGeom>
          <a:solidFill>
            <a:srgbClr val="594C3C"/>
          </a:solidFill>
        </p:spPr>
        <p:txBody>
          <a:bodyPr wrap="square" rtlCol="0">
            <a:spAutoFit/>
          </a:bodyPr>
          <a:lstStyle/>
          <a:p>
            <a:r>
              <a:rPr lang="fr-FR" sz="1800" b="1" dirty="0" smtClean="0">
                <a:solidFill>
                  <a:schemeClr val="bg1"/>
                </a:solidFill>
              </a:rPr>
              <a:t>Cas d’usage quotidiens</a:t>
            </a:r>
            <a:endParaRPr lang="fr-FR" sz="1800" b="1" dirty="0">
              <a:solidFill>
                <a:schemeClr val="bg1"/>
              </a:solidFill>
            </a:endParaRPr>
          </a:p>
        </p:txBody>
      </p:sp>
      <p:cxnSp>
        <p:nvCxnSpPr>
          <p:cNvPr id="5" name="Connecteur droit 4">
            <a:extLst>
              <a:ext uri="{FF2B5EF4-FFF2-40B4-BE49-F238E27FC236}">
                <a16:creationId xmlns:a16="http://schemas.microsoft.com/office/drawing/2014/main" xmlns="" id="{10FD7519-F496-4EC0-9FF6-0F6CDCD8CE6D}"/>
              </a:ext>
            </a:extLst>
          </p:cNvPr>
          <p:cNvCxnSpPr>
            <a:cxnSpLocks/>
          </p:cNvCxnSpPr>
          <p:nvPr userDrawn="1"/>
        </p:nvCxnSpPr>
        <p:spPr>
          <a:xfrm>
            <a:off x="1482216" y="5280579"/>
            <a:ext cx="7661784" cy="1"/>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7" name="Image 6"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pic>
        <p:nvPicPr>
          <p:cNvPr id="8"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8519" y="280079"/>
            <a:ext cx="725336" cy="1200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45044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Diapositive de titre">
    <p:spTree>
      <p:nvGrpSpPr>
        <p:cNvPr id="1" name=""/>
        <p:cNvGrpSpPr/>
        <p:nvPr/>
      </p:nvGrpSpPr>
      <p:grpSpPr>
        <a:xfrm>
          <a:off x="0" y="0"/>
          <a:ext cx="0" cy="0"/>
          <a:chOff x="0" y="0"/>
          <a:chExt cx="0" cy="0"/>
        </a:xfrm>
      </p:grpSpPr>
      <p:sp>
        <p:nvSpPr>
          <p:cNvPr id="3" name="Rectangle 2"/>
          <p:cNvSpPr/>
          <p:nvPr userDrawn="1"/>
        </p:nvSpPr>
        <p:spPr>
          <a:xfrm>
            <a:off x="1464426" y="449490"/>
            <a:ext cx="1915909" cy="300082"/>
          </a:xfrm>
          <a:prstGeom prst="rect">
            <a:avLst/>
          </a:prstGeom>
        </p:spPr>
        <p:txBody>
          <a:bodyPr wrap="none">
            <a:spAutoFit/>
          </a:bodyPr>
          <a:lstStyle/>
          <a:p>
            <a:r>
              <a:rPr lang="fr-FR" sz="1350" dirty="0" smtClean="0">
                <a:solidFill>
                  <a:srgbClr val="594C3C"/>
                </a:solidFill>
                <a:latin typeface="Arial" panose="020B0604020202020204" pitchFamily="34" charset="0"/>
                <a:cs typeface="Arial" panose="020B0604020202020204" pitchFamily="34" charset="0"/>
              </a:rPr>
              <a:t>La Gestion des Stocks</a:t>
            </a:r>
            <a:endParaRPr lang="fr-FR" sz="1350" i="1" dirty="0">
              <a:solidFill>
                <a:srgbClr val="594C3C"/>
              </a:solidFill>
              <a:latin typeface="Arial" panose="020B0604020202020204" pitchFamily="34" charset="0"/>
              <a:cs typeface="Arial" panose="020B0604020202020204" pitchFamily="34" charset="0"/>
            </a:endParaRPr>
          </a:p>
        </p:txBody>
      </p:sp>
      <p:sp>
        <p:nvSpPr>
          <p:cNvPr id="4" name="ZoneTexte 3"/>
          <p:cNvSpPr txBox="1"/>
          <p:nvPr userDrawn="1"/>
        </p:nvSpPr>
        <p:spPr>
          <a:xfrm>
            <a:off x="1483597" y="732586"/>
            <a:ext cx="5490547" cy="369332"/>
          </a:xfrm>
          <a:prstGeom prst="rect">
            <a:avLst/>
          </a:prstGeom>
          <a:solidFill>
            <a:srgbClr val="594C3C"/>
          </a:solidFill>
        </p:spPr>
        <p:txBody>
          <a:bodyPr wrap="square" rtlCol="0">
            <a:spAutoFit/>
          </a:bodyPr>
          <a:lstStyle/>
          <a:p>
            <a:r>
              <a:rPr lang="fr-FR" sz="1800" b="1" dirty="0" smtClean="0">
                <a:solidFill>
                  <a:schemeClr val="bg1"/>
                </a:solidFill>
              </a:rPr>
              <a:t>La Mise à jour des Prix d’Achat</a:t>
            </a:r>
            <a:endParaRPr lang="fr-FR" sz="1800" b="1" dirty="0">
              <a:solidFill>
                <a:schemeClr val="bg1"/>
              </a:solidFill>
            </a:endParaRPr>
          </a:p>
        </p:txBody>
      </p:sp>
      <p:cxnSp>
        <p:nvCxnSpPr>
          <p:cNvPr id="5" name="Connecteur droit 4">
            <a:extLst>
              <a:ext uri="{FF2B5EF4-FFF2-40B4-BE49-F238E27FC236}">
                <a16:creationId xmlns:a16="http://schemas.microsoft.com/office/drawing/2014/main" xmlns="" id="{10FD7519-F496-4EC0-9FF6-0F6CDCD8CE6D}"/>
              </a:ext>
            </a:extLst>
          </p:cNvPr>
          <p:cNvCxnSpPr>
            <a:cxnSpLocks/>
          </p:cNvCxnSpPr>
          <p:nvPr userDrawn="1"/>
        </p:nvCxnSpPr>
        <p:spPr>
          <a:xfrm>
            <a:off x="1482216" y="5280579"/>
            <a:ext cx="7661784" cy="1"/>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7" name="Image 6"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97850"/>
            <a:ext cx="1078345" cy="95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1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2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0B14E3-6DF3-40B0-B489-2AE38B781ADA}"/>
              </a:ext>
            </a:extLst>
          </p:cNvPr>
          <p:cNvSpPr>
            <a:spLocks noGrp="1"/>
          </p:cNvSpPr>
          <p:nvPr>
            <p:ph type="ctrTitle"/>
          </p:nvPr>
        </p:nvSpPr>
        <p:spPr>
          <a:xfrm>
            <a:off x="1143000" y="935302"/>
            <a:ext cx="6858000" cy="1989667"/>
          </a:xfrm>
          <a:prstGeom prst="rect">
            <a:avLst/>
          </a:prstGeo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xmlns="" id="{6E4D9358-5F43-4BE1-B31F-97EA40A43CEE}"/>
              </a:ext>
            </a:extLst>
          </p:cNvPr>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FDCCF3BE-F9DB-472F-B07F-1653967EBB02}"/>
              </a:ext>
            </a:extLst>
          </p:cNvPr>
          <p:cNvSpPr>
            <a:spLocks noGrp="1"/>
          </p:cNvSpPr>
          <p:nvPr>
            <p:ph type="dt" sz="half" idx="10"/>
          </p:nvPr>
        </p:nvSpPr>
        <p:spPr>
          <a:xfrm>
            <a:off x="628650" y="5296959"/>
            <a:ext cx="2057400" cy="304271"/>
          </a:xfrm>
          <a:prstGeom prst="rect">
            <a:avLst/>
          </a:prstGeom>
        </p:spPr>
        <p:txBody>
          <a:bodyPr/>
          <a:lstStyle/>
          <a:p>
            <a:fld id="{9620DCA1-A38F-48FD-97E6-F6E1DAF117D7}" type="datetimeFigureOut">
              <a:rPr lang="fr-FR" smtClean="0"/>
              <a:t>11/03/2022</a:t>
            </a:fld>
            <a:endParaRPr lang="fr-FR" dirty="0"/>
          </a:p>
        </p:txBody>
      </p:sp>
      <p:sp>
        <p:nvSpPr>
          <p:cNvPr id="5" name="Espace réservé du pied de page 4">
            <a:extLst>
              <a:ext uri="{FF2B5EF4-FFF2-40B4-BE49-F238E27FC236}">
                <a16:creationId xmlns:a16="http://schemas.microsoft.com/office/drawing/2014/main" xmlns="" id="{1BCB5AB9-1693-4A46-B7E2-33C878A45E0D}"/>
              </a:ext>
            </a:extLst>
          </p:cNvPr>
          <p:cNvSpPr>
            <a:spLocks noGrp="1"/>
          </p:cNvSpPr>
          <p:nvPr>
            <p:ph type="ftr" sz="quarter" idx="11"/>
          </p:nvPr>
        </p:nvSpPr>
        <p:spPr>
          <a:xfrm>
            <a:off x="3028950" y="5296959"/>
            <a:ext cx="3086100" cy="304271"/>
          </a:xfrm>
          <a:prstGeom prst="rect">
            <a:avLst/>
          </a:prstGeom>
        </p:spPr>
        <p:txBody>
          <a:bodyPr/>
          <a:lstStyle/>
          <a:p>
            <a:endParaRPr lang="fr-FR" dirty="0"/>
          </a:p>
        </p:txBody>
      </p:sp>
      <p:sp>
        <p:nvSpPr>
          <p:cNvPr id="6" name="Espace réservé du numéro de diapositive 5">
            <a:extLst>
              <a:ext uri="{FF2B5EF4-FFF2-40B4-BE49-F238E27FC236}">
                <a16:creationId xmlns:a16="http://schemas.microsoft.com/office/drawing/2014/main" xmlns="" id="{961D226B-C60C-4DB4-BE5A-D817100DB9FE}"/>
              </a:ext>
            </a:extLst>
          </p:cNvPr>
          <p:cNvSpPr>
            <a:spLocks noGrp="1"/>
          </p:cNvSpPr>
          <p:nvPr>
            <p:ph type="sldNum" sz="quarter" idx="12"/>
          </p:nvPr>
        </p:nvSpPr>
        <p:spPr>
          <a:xfrm>
            <a:off x="6457950" y="5296959"/>
            <a:ext cx="2057400" cy="304271"/>
          </a:xfrm>
          <a:prstGeom prst="rect">
            <a:avLst/>
          </a:prstGeom>
        </p:spPr>
        <p:txBody>
          <a:bodyPr/>
          <a:lstStyle/>
          <a:p>
            <a:fld id="{9ABCD36B-8EDD-4E47-8B2F-FEFDDC967D7A}" type="slidenum">
              <a:rPr lang="fr-FR" smtClean="0"/>
              <a:t>‹N°›</a:t>
            </a:fld>
            <a:endParaRPr lang="fr-FR" dirty="0"/>
          </a:p>
        </p:txBody>
      </p:sp>
      <p:sp>
        <p:nvSpPr>
          <p:cNvPr id="7" name="Rectangle 6">
            <a:extLst>
              <a:ext uri="{FF2B5EF4-FFF2-40B4-BE49-F238E27FC236}">
                <a16:creationId xmlns:a16="http://schemas.microsoft.com/office/drawing/2014/main" xmlns="" id="{CB655FC1-EFA4-4FFC-8B86-D626C3405B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8" name="Rectangle 7">
            <a:extLst>
              <a:ext uri="{FF2B5EF4-FFF2-40B4-BE49-F238E27FC236}">
                <a16:creationId xmlns:a16="http://schemas.microsoft.com/office/drawing/2014/main" xmlns="" id="{0F51D6BC-FB08-46D2-A72A-6310C1CCB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9" name="ZoneTexte 8">
            <a:extLst>
              <a:ext uri="{FF2B5EF4-FFF2-40B4-BE49-F238E27FC236}">
                <a16:creationId xmlns:a16="http://schemas.microsoft.com/office/drawing/2014/main" xmlns="" id="{21844F60-9787-4CF7-AC29-F7A480A58BAF}"/>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1" name="Image 10" descr="Une image contenant texte&#10;&#10;Description générée avec un niveau de confiance élevé">
            <a:extLst>
              <a:ext uri="{FF2B5EF4-FFF2-40B4-BE49-F238E27FC236}">
                <a16:creationId xmlns:a16="http://schemas.microsoft.com/office/drawing/2014/main" xmlns="" id="{3702B707-336D-471E-AE7F-F8F6AC9185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8264" y="97194"/>
            <a:ext cx="2083770" cy="955061"/>
          </a:xfrm>
          <a:prstGeom prst="rect">
            <a:avLst/>
          </a:prstGeom>
        </p:spPr>
      </p:pic>
      <p:pic>
        <p:nvPicPr>
          <p:cNvPr id="12" name="Image 11" descr="Une image contenant texte&#10;&#10;Description générée avec un niveau de confiance très élevé">
            <a:extLst>
              <a:ext uri="{FF2B5EF4-FFF2-40B4-BE49-F238E27FC236}">
                <a16:creationId xmlns:a16="http://schemas.microsoft.com/office/drawing/2014/main" xmlns="" id="{9533944F-C05E-4056-95D3-8A24AE4BD3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526" y="4897727"/>
            <a:ext cx="647297" cy="719218"/>
          </a:xfrm>
          <a:prstGeom prst="rect">
            <a:avLst/>
          </a:prstGeom>
        </p:spPr>
      </p:pic>
    </p:spTree>
    <p:extLst>
      <p:ext uri="{BB962C8B-B14F-4D97-AF65-F5344CB8AC3E}">
        <p14:creationId xmlns:p14="http://schemas.microsoft.com/office/powerpoint/2010/main" val="242889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71041EE3-F9A8-4D74-89D4-209A7E21248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graphicFrame>
        <p:nvGraphicFramePr>
          <p:cNvPr id="9" name="Tableau 8">
            <a:extLst>
              <a:ext uri="{FF2B5EF4-FFF2-40B4-BE49-F238E27FC236}">
                <a16:creationId xmlns:a16="http://schemas.microsoft.com/office/drawing/2014/main" xmlns="" id="{698CF064-F1DA-4078-B04A-F6D69724C254}"/>
              </a:ext>
            </a:extLst>
          </p:cNvPr>
          <p:cNvGraphicFramePr>
            <a:graphicFrameLocks noGrp="1"/>
          </p:cNvGraphicFramePr>
          <p:nvPr userDrawn="1">
            <p:extLst>
              <p:ext uri="{D42A27DB-BD31-4B8C-83A1-F6EECF244321}">
                <p14:modId xmlns:p14="http://schemas.microsoft.com/office/powerpoint/2010/main" val="3199835676"/>
              </p:ext>
            </p:extLst>
          </p:nvPr>
        </p:nvGraphicFramePr>
        <p:xfrm>
          <a:off x="250822" y="1036475"/>
          <a:ext cx="8642352" cy="3666562"/>
        </p:xfrm>
        <a:graphic>
          <a:graphicData uri="http://schemas.openxmlformats.org/drawingml/2006/table">
            <a:tbl>
              <a:tblPr bandRow="1">
                <a:tableStyleId>{17292A2E-F333-43FB-9621-5CBBE7FDCDCB}</a:tableStyleId>
              </a:tblPr>
              <a:tblGrid>
                <a:gridCol w="983174">
                  <a:extLst>
                    <a:ext uri="{9D8B030D-6E8A-4147-A177-3AD203B41FA5}">
                      <a16:colId xmlns:a16="http://schemas.microsoft.com/office/drawing/2014/main" xmlns="" val="1621206929"/>
                    </a:ext>
                  </a:extLst>
                </a:gridCol>
                <a:gridCol w="1313895">
                  <a:extLst>
                    <a:ext uri="{9D8B030D-6E8A-4147-A177-3AD203B41FA5}">
                      <a16:colId xmlns:a16="http://schemas.microsoft.com/office/drawing/2014/main" xmlns="" val="1902849168"/>
                    </a:ext>
                  </a:extLst>
                </a:gridCol>
                <a:gridCol w="6345283">
                  <a:extLst>
                    <a:ext uri="{9D8B030D-6E8A-4147-A177-3AD203B41FA5}">
                      <a16:colId xmlns:a16="http://schemas.microsoft.com/office/drawing/2014/main" xmlns="" val="3655373491"/>
                    </a:ext>
                  </a:extLst>
                </a:gridCol>
              </a:tblGrid>
              <a:tr h="770291">
                <a:tc>
                  <a:txBody>
                    <a:bodyPr/>
                    <a:lstStyle/>
                    <a:p>
                      <a:endParaRPr lang="fr-FR" dirty="0"/>
                    </a:p>
                    <a:p>
                      <a:endParaRPr lang="fr-FR" dirty="0"/>
                    </a:p>
                    <a:p>
                      <a:endParaRPr lang="fr-FR" dirty="0"/>
                    </a:p>
                  </a:txBody>
                  <a:tcPr>
                    <a:lnL w="12700" cap="rnd" cmpd="sng" algn="ctr">
                      <a:noFill/>
                      <a:prstDash val="solid"/>
                    </a:lnL>
                    <a:lnR>
                      <a:noFill/>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Sujet</a:t>
                      </a:r>
                      <a:endParaRPr lang="fr-FR" dirty="0"/>
                    </a:p>
                  </a:txBody>
                  <a:tcPr anchor="ctr">
                    <a:lnL>
                      <a:noFill/>
                    </a:lnL>
                    <a:lnR>
                      <a:noFill/>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fr-FR" sz="1100" cap="none" dirty="0">
                        <a:solidFill>
                          <a:srgbClr val="14324B"/>
                        </a:solidFill>
                      </a:endParaRPr>
                    </a:p>
                  </a:txBody>
                  <a:tcPr anchor="ctr">
                    <a:lnL>
                      <a:noFill/>
                    </a:lnL>
                    <a:lnR w="12700" cap="rnd" cmpd="sng" algn="ctr">
                      <a:noFill/>
                      <a:prstDash val="solid"/>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7151797"/>
                  </a:ext>
                </a:extLst>
              </a:tr>
              <a:tr h="770291">
                <a:tc>
                  <a:txBody>
                    <a:bodyPr/>
                    <a:lstStyle/>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dirty="0">
                          <a:ln>
                            <a:noFill/>
                          </a:ln>
                          <a:solidFill>
                            <a:srgbClr val="008A8B"/>
                          </a:solidFill>
                          <a:effectLst/>
                          <a:uLnTx/>
                          <a:uFillTx/>
                          <a:latin typeface="+mn-lt"/>
                          <a:ea typeface="+mn-ea"/>
                          <a:cs typeface="+mn-cs"/>
                        </a:rPr>
                        <a:t>Formateur </a:t>
                      </a:r>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342900" rtl="0" eaLnBrk="1" latinLnBrk="0" hangingPunct="1"/>
                      <a:endParaRPr lang="fr-FR" sz="1600" kern="1200" cap="none" dirty="0">
                        <a:solidFill>
                          <a:srgbClr val="14324B"/>
                        </a:solidFill>
                        <a:latin typeface="+mn-lt"/>
                        <a:ea typeface="+mn-ea"/>
                        <a:cs typeface="+mn-cs"/>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Durée</a:t>
                      </a:r>
                      <a:endParaRPr lang="fr-FR" dirty="0"/>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600" cap="none" dirty="0">
                          <a:solidFill>
                            <a:srgbClr val="14324B"/>
                          </a:solidFill>
                        </a:rPr>
                        <a:t>30 minutes</a:t>
                      </a: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08485366"/>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Objectifs</a:t>
                      </a:r>
                      <a:endParaRPr lang="fr-FR" dirty="0"/>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40751830"/>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Bénéfices</a:t>
                      </a:r>
                      <a:endParaRPr lang="fr-FR" dirty="0"/>
                    </a:p>
                  </a:txBody>
                  <a:tcPr anchor="ctr">
                    <a:lnL>
                      <a:noFill/>
                    </a:lnL>
                    <a:lnR>
                      <a:noFill/>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41641291"/>
                  </a:ext>
                </a:extLst>
              </a:tr>
            </a:tbl>
          </a:graphicData>
        </a:graphic>
      </p:graphicFrame>
      <p:pic>
        <p:nvPicPr>
          <p:cNvPr id="11" name="Image 10">
            <a:extLst>
              <a:ext uri="{FF2B5EF4-FFF2-40B4-BE49-F238E27FC236}">
                <a16:creationId xmlns:a16="http://schemas.microsoft.com/office/drawing/2014/main" xmlns="" id="{2C6C4CEC-DE5D-4156-8923-F379CEDDE958}"/>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9969" y="1139774"/>
            <a:ext cx="517575" cy="517575"/>
          </a:xfrm>
          <a:prstGeom prst="rect">
            <a:avLst/>
          </a:prstGeom>
        </p:spPr>
      </p:pic>
      <p:pic>
        <p:nvPicPr>
          <p:cNvPr id="17" name="Image 16">
            <a:extLst>
              <a:ext uri="{FF2B5EF4-FFF2-40B4-BE49-F238E27FC236}">
                <a16:creationId xmlns:a16="http://schemas.microsoft.com/office/drawing/2014/main" xmlns="" id="{C8D0739C-1C06-4018-8418-19903EF72758}"/>
              </a:ext>
            </a:extLst>
          </p:cNvPr>
          <p:cNvPicPr>
            <a:picLocks noChangeAspect="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8376" y="2769382"/>
            <a:ext cx="423694" cy="423694"/>
          </a:xfrm>
          <a:prstGeom prst="rect">
            <a:avLst/>
          </a:prstGeom>
        </p:spPr>
      </p:pic>
      <p:pic>
        <p:nvPicPr>
          <p:cNvPr id="19" name="Image 18">
            <a:extLst>
              <a:ext uri="{FF2B5EF4-FFF2-40B4-BE49-F238E27FC236}">
                <a16:creationId xmlns:a16="http://schemas.microsoft.com/office/drawing/2014/main" xmlns="" id="{0798AB08-5108-49C4-9899-00BE0D8F95FC}"/>
              </a:ext>
            </a:extLst>
          </p:cNvPr>
          <p:cNvPicPr>
            <a:picLocks noChangeAspect="1"/>
          </p:cNvPicPr>
          <p:nvPr userDrawn="1"/>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0831" y="3493434"/>
            <a:ext cx="385103" cy="385103"/>
          </a:xfrm>
          <a:prstGeom prst="rect">
            <a:avLst/>
          </a:prstGeom>
        </p:spPr>
      </p:pic>
      <p:pic>
        <p:nvPicPr>
          <p:cNvPr id="20" name="Image 19">
            <a:extLst>
              <a:ext uri="{FF2B5EF4-FFF2-40B4-BE49-F238E27FC236}">
                <a16:creationId xmlns:a16="http://schemas.microsoft.com/office/drawing/2014/main" xmlns="" id="{E06FC4A8-EC0D-4AEC-8E87-C480B46F0CD6}"/>
              </a:ext>
            </a:extLst>
          </p:cNvPr>
          <p:cNvPicPr>
            <a:picLocks noChangeAspect="1"/>
          </p:cNvPicPr>
          <p:nvPr userDrawn="1"/>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9969" y="4143095"/>
            <a:ext cx="520598" cy="520598"/>
          </a:xfrm>
          <a:prstGeom prst="rect">
            <a:avLst/>
          </a:prstGeom>
        </p:spPr>
      </p:pic>
      <p:sp>
        <p:nvSpPr>
          <p:cNvPr id="21" name="Title 1">
            <a:extLst>
              <a:ext uri="{FF2B5EF4-FFF2-40B4-BE49-F238E27FC236}">
                <a16:creationId xmlns:a16="http://schemas.microsoft.com/office/drawing/2014/main" xmlns="" id="{8135DF12-3083-48A4-857B-5086811303EF}"/>
              </a:ext>
            </a:extLst>
          </p:cNvPr>
          <p:cNvSpPr>
            <a:spLocks noGrp="1"/>
          </p:cNvSpPr>
          <p:nvPr>
            <p:ph type="title" hasCustomPrompt="1"/>
          </p:nvPr>
        </p:nvSpPr>
        <p:spPr>
          <a:xfrm>
            <a:off x="1012070" y="259806"/>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Titre formation</a:t>
            </a:r>
            <a:endParaRPr lang="en-US" dirty="0"/>
          </a:p>
        </p:txBody>
      </p:sp>
      <p:sp>
        <p:nvSpPr>
          <p:cNvPr id="3" name="Espace réservé du texte 2">
            <a:extLst>
              <a:ext uri="{FF2B5EF4-FFF2-40B4-BE49-F238E27FC236}">
                <a16:creationId xmlns:a16="http://schemas.microsoft.com/office/drawing/2014/main" xmlns="" id="{9B22EB78-76EC-4B4B-85AF-68365B194338}"/>
              </a:ext>
            </a:extLst>
          </p:cNvPr>
          <p:cNvSpPr>
            <a:spLocks noGrp="1"/>
          </p:cNvSpPr>
          <p:nvPr>
            <p:ph type="body" sz="quarter" idx="10"/>
          </p:nvPr>
        </p:nvSpPr>
        <p:spPr>
          <a:xfrm>
            <a:off x="2565399" y="1268408"/>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2" name="Espace réservé du texte 2">
            <a:extLst>
              <a:ext uri="{FF2B5EF4-FFF2-40B4-BE49-F238E27FC236}">
                <a16:creationId xmlns:a16="http://schemas.microsoft.com/office/drawing/2014/main" xmlns="" id="{60267840-7C34-495E-8F7A-DE8343D88305}"/>
              </a:ext>
            </a:extLst>
          </p:cNvPr>
          <p:cNvSpPr>
            <a:spLocks noGrp="1"/>
          </p:cNvSpPr>
          <p:nvPr>
            <p:ph type="body" sz="quarter" idx="11"/>
          </p:nvPr>
        </p:nvSpPr>
        <p:spPr>
          <a:xfrm>
            <a:off x="2565399" y="1954347"/>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3" name="Espace réservé du texte 2">
            <a:extLst>
              <a:ext uri="{FF2B5EF4-FFF2-40B4-BE49-F238E27FC236}">
                <a16:creationId xmlns:a16="http://schemas.microsoft.com/office/drawing/2014/main" xmlns="" id="{92F32785-CF28-4298-9ABE-17A22AC43FD0}"/>
              </a:ext>
            </a:extLst>
          </p:cNvPr>
          <p:cNvSpPr>
            <a:spLocks noGrp="1"/>
          </p:cNvSpPr>
          <p:nvPr>
            <p:ph type="body" sz="quarter" idx="12"/>
          </p:nvPr>
        </p:nvSpPr>
        <p:spPr>
          <a:xfrm>
            <a:off x="2565399" y="3442339"/>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4" name="Espace réservé du texte 2">
            <a:extLst>
              <a:ext uri="{FF2B5EF4-FFF2-40B4-BE49-F238E27FC236}">
                <a16:creationId xmlns:a16="http://schemas.microsoft.com/office/drawing/2014/main" xmlns="" id="{B5EA231A-E9B0-4884-A912-57772A56A3DD}"/>
              </a:ext>
            </a:extLst>
          </p:cNvPr>
          <p:cNvSpPr>
            <a:spLocks noGrp="1"/>
          </p:cNvSpPr>
          <p:nvPr>
            <p:ph type="body" sz="quarter" idx="13"/>
          </p:nvPr>
        </p:nvSpPr>
        <p:spPr>
          <a:xfrm>
            <a:off x="2565398" y="4197019"/>
            <a:ext cx="6066747" cy="412750"/>
          </a:xfrm>
          <a:prstGeom prst="rect">
            <a:avLst/>
          </a:prstGeom>
        </p:spPr>
        <p:txBody>
          <a:bodyPr/>
          <a:lstStyle>
            <a:lvl1pPr marL="0" indent="0">
              <a:buNone/>
              <a:defRPr sz="1600"/>
            </a:lvl1pPr>
          </a:lstStyle>
          <a:p>
            <a:pPr lvl="0"/>
            <a:r>
              <a:rPr lang="fr-FR" dirty="0"/>
              <a:t>Cliquez pour modifier les styles du</a:t>
            </a:r>
          </a:p>
        </p:txBody>
      </p:sp>
      <p:pic>
        <p:nvPicPr>
          <p:cNvPr id="25" name="Imag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88376" y="1959222"/>
            <a:ext cx="407875" cy="407875"/>
          </a:xfrm>
          <a:prstGeom prst="rect">
            <a:avLst/>
          </a:prstGeom>
        </p:spPr>
      </p:pic>
    </p:spTree>
    <p:extLst>
      <p:ext uri="{BB962C8B-B14F-4D97-AF65-F5344CB8AC3E}">
        <p14:creationId xmlns:p14="http://schemas.microsoft.com/office/powerpoint/2010/main" val="2311394319"/>
      </p:ext>
    </p:extLst>
  </p:cSld>
  <p:clrMapOvr>
    <a:masterClrMapping/>
  </p:clrMapOvr>
  <p:transition spd="slow">
    <p:push dir="u"/>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9" name="Image 8">
            <a:extLst>
              <a:ext uri="{FF2B5EF4-FFF2-40B4-BE49-F238E27FC236}">
                <a16:creationId xmlns:a16="http://schemas.microsoft.com/office/drawing/2014/main" xmlns="" id="{A41734B3-5BB3-43A4-9D87-5985E6A695A1}"/>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23408" y="299769"/>
            <a:ext cx="486513" cy="486513"/>
          </a:xfrm>
          <a:prstGeom prst="rect">
            <a:avLst/>
          </a:prstGeom>
        </p:spPr>
      </p:pic>
      <p:sp>
        <p:nvSpPr>
          <p:cNvPr id="20" name="Espace réservé du texte 5">
            <a:extLst>
              <a:ext uri="{FF2B5EF4-FFF2-40B4-BE49-F238E27FC236}">
                <a16:creationId xmlns:a16="http://schemas.microsoft.com/office/drawing/2014/main" xmlns="" id="{7EFEDFAD-E03D-4DEF-863E-7173258283A5}"/>
              </a:ext>
            </a:extLst>
          </p:cNvPr>
          <p:cNvSpPr>
            <a:spLocks noGrp="1"/>
          </p:cNvSpPr>
          <p:nvPr>
            <p:ph type="body" sz="quarter" idx="14" hasCustomPrompt="1"/>
          </p:nvPr>
        </p:nvSpPr>
        <p:spPr>
          <a:xfrm>
            <a:off x="728132" y="1812290"/>
            <a:ext cx="7495161" cy="2866542"/>
          </a:xfrm>
          <a:prstGeom prst="rect">
            <a:avLst/>
          </a:prstGeom>
        </p:spPr>
        <p:txBody>
          <a:bodyPr/>
          <a:lstStyle>
            <a:lvl1pPr marL="0" marR="0" indent="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None/>
              <a:tabLst/>
              <a:defRPr lang="fr-FR" sz="2000" b="1" kern="1200" dirty="0" smtClean="0">
                <a:solidFill>
                  <a:srgbClr val="008A8B"/>
                </a:solidFill>
                <a:latin typeface="+mn-lt"/>
                <a:ea typeface="+mn-ea"/>
                <a:cs typeface="+mn-cs"/>
              </a:defRPr>
            </a:lvl1pPr>
            <a:lvl2pPr marL="243000" indent="0">
              <a:buNone/>
              <a:defRPr/>
            </a:lvl2pPr>
            <a:lvl3pPr marL="472500" indent="0">
              <a:buNone/>
              <a:defRPr sz="1600"/>
            </a:lvl3pPr>
          </a:lstStyle>
          <a:p>
            <a:pPr lvl="0"/>
            <a:r>
              <a:rPr lang="fr-FR" dirty="0"/>
              <a:t>TITRE 1</a:t>
            </a:r>
          </a:p>
          <a:p>
            <a:pPr lvl="2"/>
            <a:r>
              <a:rPr lang="fr-FR" dirty="0"/>
              <a:t>Troisième niveau</a:t>
            </a:r>
          </a:p>
          <a:p>
            <a:pPr lvl="0"/>
            <a:r>
              <a:rPr lang="fr-FR" dirty="0"/>
              <a:t>TITRE 2</a:t>
            </a:r>
          </a:p>
          <a:p>
            <a:pPr lvl="2"/>
            <a:r>
              <a:rPr lang="fr-FR" dirty="0"/>
              <a:t>Troisième niveau</a:t>
            </a:r>
          </a:p>
          <a:p>
            <a:pPr lvl="0"/>
            <a:r>
              <a:rPr lang="fr-FR" dirty="0"/>
              <a:t>TITRE 3</a:t>
            </a:r>
          </a:p>
          <a:p>
            <a:pPr lvl="2"/>
            <a:r>
              <a:rPr lang="fr-FR" dirty="0"/>
              <a:t>Troisième niveau</a:t>
            </a:r>
          </a:p>
          <a:p>
            <a:pPr lvl="2"/>
            <a:endParaRPr lang="fr-FR" dirty="0"/>
          </a:p>
        </p:txBody>
      </p:sp>
      <p:sp>
        <p:nvSpPr>
          <p:cNvPr id="22" name="Title 1">
            <a:extLst>
              <a:ext uri="{FF2B5EF4-FFF2-40B4-BE49-F238E27FC236}">
                <a16:creationId xmlns:a16="http://schemas.microsoft.com/office/drawing/2014/main" xmlns="" id="{D0B6D8EA-6D14-43B6-9FF6-AE7C62B87F94}"/>
              </a:ext>
            </a:extLst>
          </p:cNvPr>
          <p:cNvSpPr>
            <a:spLocks noGrp="1"/>
          </p:cNvSpPr>
          <p:nvPr>
            <p:ph type="title" hasCustomPrompt="1"/>
          </p:nvPr>
        </p:nvSpPr>
        <p:spPr>
          <a:xfrm>
            <a:off x="728132" y="349818"/>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SOMMAIRE</a:t>
            </a:r>
            <a:endParaRPr lang="en-US" dirty="0"/>
          </a:p>
        </p:txBody>
      </p:sp>
      <p:sp>
        <p:nvSpPr>
          <p:cNvPr id="23" name="Rectangle 22">
            <a:extLst>
              <a:ext uri="{FF2B5EF4-FFF2-40B4-BE49-F238E27FC236}">
                <a16:creationId xmlns:a16="http://schemas.microsoft.com/office/drawing/2014/main" xmlns="" id="{29028092-0DD3-4149-9D1F-18B6D4856ECB}"/>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2673521535"/>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OMMAIRE">
    <p:spTree>
      <p:nvGrpSpPr>
        <p:cNvPr id="1" name=""/>
        <p:cNvGrpSpPr/>
        <p:nvPr/>
      </p:nvGrpSpPr>
      <p:grpSpPr>
        <a:xfrm>
          <a:off x="0" y="0"/>
          <a:ext cx="0" cy="0"/>
          <a:chOff x="0" y="0"/>
          <a:chExt cx="0" cy="0"/>
        </a:xfrm>
      </p:grpSpPr>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0" name="Titre 4">
            <a:extLst>
              <a:ext uri="{FF2B5EF4-FFF2-40B4-BE49-F238E27FC236}">
                <a16:creationId xmlns:a16="http://schemas.microsoft.com/office/drawing/2014/main" xmlns="" id="{94C6C362-847D-48A1-94D7-345194AC11DB}"/>
              </a:ext>
            </a:extLst>
          </p:cNvPr>
          <p:cNvSpPr>
            <a:spLocks noGrp="1"/>
          </p:cNvSpPr>
          <p:nvPr>
            <p:ph type="title" hasCustomPrompt="1"/>
          </p:nvPr>
        </p:nvSpPr>
        <p:spPr>
          <a:xfrm>
            <a:off x="685638" y="372742"/>
            <a:ext cx="5042179" cy="684473"/>
          </a:xfrm>
          <a:prstGeom prst="rect">
            <a:avLst/>
          </a:prstGeom>
        </p:spPr>
        <p:txBody>
          <a:bodyPr/>
          <a:lstStyle>
            <a:lvl1pPr>
              <a:defRPr>
                <a:solidFill>
                  <a:srgbClr val="008A8B"/>
                </a:solidFill>
              </a:defRPr>
            </a:lvl1pPr>
          </a:lstStyle>
          <a:p>
            <a:r>
              <a:rPr lang="fr-FR" b="1" dirty="0">
                <a:latin typeface="+mj-lt"/>
              </a:rPr>
              <a:t>Points clés à retenir</a:t>
            </a:r>
          </a:p>
        </p:txBody>
      </p:sp>
      <p:pic>
        <p:nvPicPr>
          <p:cNvPr id="11" name="Image 10">
            <a:extLst>
              <a:ext uri="{FF2B5EF4-FFF2-40B4-BE49-F238E27FC236}">
                <a16:creationId xmlns:a16="http://schemas.microsoft.com/office/drawing/2014/main" xmlns="" id="{D04F0B01-5A26-4707-9FE8-CAAF320A82C7}"/>
              </a:ext>
            </a:extLst>
          </p:cNvPr>
          <p:cNvPicPr>
            <a:picLocks noChangeAspect="1"/>
          </p:cNvPicPr>
          <p:nvPr userDrawn="1"/>
        </p:nvPicPr>
        <p:blipFill>
          <a:blip r:embed="rId4">
            <a:duotone>
              <a:schemeClr val="accent4">
                <a:shade val="45000"/>
                <a:satMod val="135000"/>
              </a:schemeClr>
              <a:prstClr val="white"/>
            </a:duotone>
          </a:blip>
          <a:stretch>
            <a:fillRect/>
          </a:stretch>
        </p:blipFill>
        <p:spPr>
          <a:xfrm>
            <a:off x="3801516" y="290270"/>
            <a:ext cx="602156" cy="602156"/>
          </a:xfrm>
          <a:prstGeom prst="rect">
            <a:avLst/>
          </a:prstGeom>
        </p:spPr>
      </p:pic>
      <p:sp>
        <p:nvSpPr>
          <p:cNvPr id="17" name="Rectangle 16">
            <a:extLst>
              <a:ext uri="{FF2B5EF4-FFF2-40B4-BE49-F238E27FC236}">
                <a16:creationId xmlns:a16="http://schemas.microsoft.com/office/drawing/2014/main" xmlns="" id="{62B190A7-30F4-47E7-B233-29799BCD1544}"/>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3119678082"/>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graphicFrame>
        <p:nvGraphicFramePr>
          <p:cNvPr id="8" name="Tableau 7">
            <a:extLst>
              <a:ext uri="{FF2B5EF4-FFF2-40B4-BE49-F238E27FC236}">
                <a16:creationId xmlns:a16="http://schemas.microsoft.com/office/drawing/2014/main" xmlns="" id="{166164AE-C73D-4B77-88D9-939136142649}"/>
              </a:ext>
            </a:extLst>
          </p:cNvPr>
          <p:cNvGraphicFramePr>
            <a:graphicFrameLocks noGrp="1"/>
          </p:cNvGraphicFramePr>
          <p:nvPr userDrawn="1">
            <p:extLst>
              <p:ext uri="{D42A27DB-BD31-4B8C-83A1-F6EECF244321}">
                <p14:modId xmlns:p14="http://schemas.microsoft.com/office/powerpoint/2010/main" val="929671663"/>
              </p:ext>
            </p:extLst>
          </p:nvPr>
        </p:nvGraphicFramePr>
        <p:xfrm>
          <a:off x="250822" y="1036475"/>
          <a:ext cx="8642352" cy="2417770"/>
        </p:xfrm>
        <a:graphic>
          <a:graphicData uri="http://schemas.openxmlformats.org/drawingml/2006/table">
            <a:tbl>
              <a:tblPr bandRow="1">
                <a:tableStyleId>{17292A2E-F333-43FB-9621-5CBBE7FDCDCB}</a:tableStyleId>
              </a:tblPr>
              <a:tblGrid>
                <a:gridCol w="983174">
                  <a:extLst>
                    <a:ext uri="{9D8B030D-6E8A-4147-A177-3AD203B41FA5}">
                      <a16:colId xmlns:a16="http://schemas.microsoft.com/office/drawing/2014/main" xmlns="" val="1621206929"/>
                    </a:ext>
                  </a:extLst>
                </a:gridCol>
                <a:gridCol w="1313895">
                  <a:extLst>
                    <a:ext uri="{9D8B030D-6E8A-4147-A177-3AD203B41FA5}">
                      <a16:colId xmlns:a16="http://schemas.microsoft.com/office/drawing/2014/main" xmlns="" val="1902849168"/>
                    </a:ext>
                  </a:extLst>
                </a:gridCol>
                <a:gridCol w="6345283">
                  <a:extLst>
                    <a:ext uri="{9D8B030D-6E8A-4147-A177-3AD203B41FA5}">
                      <a16:colId xmlns:a16="http://schemas.microsoft.com/office/drawing/2014/main" xmlns="" val="3655373491"/>
                    </a:ext>
                  </a:extLst>
                </a:gridCol>
              </a:tblGrid>
              <a:tr h="822805">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S’informer</a:t>
                      </a:r>
                      <a:endParaRPr lang="fr-FR" dirty="0"/>
                    </a:p>
                  </a:txBody>
                  <a:tcPr>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baseline="0" dirty="0">
                        <a:solidFill>
                          <a:srgbClr val="14324B"/>
                        </a:solidFill>
                      </a:endParaRPr>
                    </a:p>
                  </a:txBody>
                  <a:tcPr anchor="ctr">
                    <a:lnL>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7151797"/>
                  </a:ext>
                </a:extLst>
              </a:tr>
              <a:tr h="886305">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Etre aidés</a:t>
                      </a:r>
                      <a:endParaRPr lang="fr-FR" dirty="0"/>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100" cap="none" dirty="0">
                        <a:solidFill>
                          <a:srgbClr val="14324B"/>
                        </a:solidFill>
                      </a:endParaRPr>
                    </a:p>
                  </a:txBody>
                  <a:tcPr anchor="ctr">
                    <a:lnL>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08485366"/>
                  </a:ext>
                </a:extLst>
              </a:tr>
              <a:tr h="370840">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S’équiper</a:t>
                      </a:r>
                      <a:endParaRPr lang="fr-FR" dirty="0"/>
                    </a:p>
                  </a:txBody>
                  <a:tcPr>
                    <a:lnL>
                      <a:noFill/>
                    </a:lnL>
                    <a:lnR>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dirty="0">
                        <a:solidFill>
                          <a:srgbClr val="14324B"/>
                        </a:solidFill>
                      </a:endParaRP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dirty="0">
                        <a:solidFill>
                          <a:srgbClr val="14324B"/>
                        </a:solidFill>
                      </a:endParaRPr>
                    </a:p>
                  </a:txBody>
                  <a:tcPr anchor="ctr">
                    <a:lnL>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40751830"/>
                  </a:ext>
                </a:extLst>
              </a:tr>
            </a:tbl>
          </a:graphicData>
        </a:graphic>
      </p:graphicFrame>
      <p:sp>
        <p:nvSpPr>
          <p:cNvPr id="9" name="Titre 6">
            <a:extLst>
              <a:ext uri="{FF2B5EF4-FFF2-40B4-BE49-F238E27FC236}">
                <a16:creationId xmlns:a16="http://schemas.microsoft.com/office/drawing/2014/main" xmlns="" id="{25C5244D-9D90-4FA2-A93A-5672DDC30734}"/>
              </a:ext>
            </a:extLst>
          </p:cNvPr>
          <p:cNvSpPr txBox="1">
            <a:spLocks/>
          </p:cNvSpPr>
          <p:nvPr userDrawn="1"/>
        </p:nvSpPr>
        <p:spPr>
          <a:xfrm>
            <a:off x="250825" y="284702"/>
            <a:ext cx="8642350" cy="515819"/>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200" b="1" cap="none" dirty="0">
                <a:solidFill>
                  <a:srgbClr val="008A8B"/>
                </a:solidFill>
              </a:rPr>
              <a:t>Pour aller plus loin</a:t>
            </a:r>
            <a:endParaRPr lang="fr-FR" sz="2000" b="1" cap="none" dirty="0">
              <a:solidFill>
                <a:srgbClr val="008A8B"/>
              </a:solidFill>
            </a:endParaRPr>
          </a:p>
        </p:txBody>
      </p:sp>
      <p:sp>
        <p:nvSpPr>
          <p:cNvPr id="10" name="Rectangle 9">
            <a:extLst>
              <a:ext uri="{FF2B5EF4-FFF2-40B4-BE49-F238E27FC236}">
                <a16:creationId xmlns:a16="http://schemas.microsoft.com/office/drawing/2014/main" xmlns="" id="{CC7EF6AF-CA34-4D90-89E4-63B00069697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11" name="Espace réservé du texte 2">
            <a:extLst>
              <a:ext uri="{FF2B5EF4-FFF2-40B4-BE49-F238E27FC236}">
                <a16:creationId xmlns:a16="http://schemas.microsoft.com/office/drawing/2014/main" xmlns="" id="{D74FC53C-41B9-4E7B-946A-59D067804FDF}"/>
              </a:ext>
            </a:extLst>
          </p:cNvPr>
          <p:cNvSpPr>
            <a:spLocks noGrp="1"/>
          </p:cNvSpPr>
          <p:nvPr>
            <p:ph type="body" sz="quarter" idx="10" hasCustomPrompt="1"/>
          </p:nvPr>
        </p:nvSpPr>
        <p:spPr>
          <a:xfrm>
            <a:off x="2559235" y="1217764"/>
            <a:ext cx="6066747" cy="412750"/>
          </a:xfrm>
          <a:prstGeom prst="rect">
            <a:avLst/>
          </a:prstGeom>
        </p:spPr>
        <p:txBody>
          <a:bodyPr/>
          <a:lstStyle>
            <a:lvl1pPr marL="285750" indent="-285750" algn="l">
              <a:buFont typeface="Arial" panose="020B0604020202020204" pitchFamily="34" charset="0"/>
              <a:buChar char="•"/>
              <a:defRPr lang="fr-FR" sz="1600" kern="1200" cap="none" dirty="0" smtClean="0">
                <a:solidFill>
                  <a:srgbClr val="14324B"/>
                </a:solidFill>
                <a:latin typeface="+mn-lt"/>
                <a:ea typeface="+mn-ea"/>
                <a:cs typeface="+mn-cs"/>
              </a:defRPr>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a:t>
            </a:r>
            <a:r>
              <a:rPr lang="fr-FR" sz="1600" cap="none" baseline="0" dirty="0" err="1">
                <a:solidFill>
                  <a:srgbClr val="14324B"/>
                </a:solidFill>
              </a:rPr>
              <a:t>versledocumentouverslesite</a:t>
            </a:r>
            <a:endParaRPr lang="fr-FR" sz="1600" cap="none" baseline="0"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sp>
        <p:nvSpPr>
          <p:cNvPr id="17" name="Espace réservé du texte 2">
            <a:extLst>
              <a:ext uri="{FF2B5EF4-FFF2-40B4-BE49-F238E27FC236}">
                <a16:creationId xmlns:a16="http://schemas.microsoft.com/office/drawing/2014/main" xmlns="" id="{60256323-6F50-47CF-B8A8-D1DBD7CAF82B}"/>
              </a:ext>
            </a:extLst>
          </p:cNvPr>
          <p:cNvSpPr>
            <a:spLocks noGrp="1"/>
          </p:cNvSpPr>
          <p:nvPr>
            <p:ph type="body" sz="quarter" idx="11" hasCustomPrompt="1"/>
          </p:nvPr>
        </p:nvSpPr>
        <p:spPr>
          <a:xfrm>
            <a:off x="2559236" y="2011680"/>
            <a:ext cx="6066747" cy="412750"/>
          </a:xfrm>
          <a:prstGeom prst="rect">
            <a:avLst/>
          </a:prstGeom>
        </p:spPr>
        <p:txBody>
          <a:bodyPr/>
          <a:lstStyle>
            <a:lvl1pPr marL="0" marR="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sz="1600"/>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a:solidFill>
                  <a:srgbClr val="14324B"/>
                </a:solidFill>
              </a:rPr>
              <a:t>Interventions</a:t>
            </a:r>
            <a:r>
              <a:rPr lang="fr-FR" sz="1600" cap="none" baseline="0" dirty="0">
                <a:solidFill>
                  <a:srgbClr val="14324B"/>
                </a:solidFill>
              </a:rPr>
              <a:t> sur site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baseline="0" dirty="0">
                <a:solidFill>
                  <a:srgbClr val="14324B"/>
                </a:solidFill>
              </a:rPr>
              <a:t>Consulting : xxx</a:t>
            </a:r>
            <a:endParaRPr lang="fr-FR" sz="1100" cap="none"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sp>
        <p:nvSpPr>
          <p:cNvPr id="19" name="Espace réservé du texte 2">
            <a:extLst>
              <a:ext uri="{FF2B5EF4-FFF2-40B4-BE49-F238E27FC236}">
                <a16:creationId xmlns:a16="http://schemas.microsoft.com/office/drawing/2014/main" xmlns="" id="{605E8E80-DA71-4B2B-881E-A56E224C250B}"/>
              </a:ext>
            </a:extLst>
          </p:cNvPr>
          <p:cNvSpPr>
            <a:spLocks noGrp="1"/>
          </p:cNvSpPr>
          <p:nvPr>
            <p:ph type="body" sz="quarter" idx="12" hasCustomPrompt="1"/>
          </p:nvPr>
        </p:nvSpPr>
        <p:spPr>
          <a:xfrm>
            <a:off x="2559234" y="2935682"/>
            <a:ext cx="6066747" cy="412750"/>
          </a:xfrm>
          <a:prstGeom prst="rect">
            <a:avLst/>
          </a:prstGeom>
        </p:spPr>
        <p:txBody>
          <a:bodyPr/>
          <a:lstStyle>
            <a:lvl1pPr marL="285750" marR="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sz="1600"/>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LienversleMatériel</a:t>
            </a:r>
            <a:r>
              <a:rPr lang="fr-FR" sz="1600" cap="none" dirty="0">
                <a:solidFill>
                  <a:srgbClr val="14324B"/>
                </a:solidFill>
              </a:rPr>
              <a:t>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LienversleLogiciel</a:t>
            </a:r>
            <a:endParaRPr lang="fr-FR" sz="1600" cap="none"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pic>
        <p:nvPicPr>
          <p:cNvPr id="20" name="Image 19">
            <a:extLst>
              <a:ext uri="{FF2B5EF4-FFF2-40B4-BE49-F238E27FC236}">
                <a16:creationId xmlns:a16="http://schemas.microsoft.com/office/drawing/2014/main" xmlns="" id="{9A5EA224-F53B-438B-B284-C2C1F53498D5}"/>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0463" y="1173583"/>
            <a:ext cx="525401" cy="525401"/>
          </a:xfrm>
          <a:prstGeom prst="rect">
            <a:avLst/>
          </a:prstGeom>
        </p:spPr>
      </p:pic>
      <p:pic>
        <p:nvPicPr>
          <p:cNvPr id="21" name="Image 20">
            <a:extLst>
              <a:ext uri="{FF2B5EF4-FFF2-40B4-BE49-F238E27FC236}">
                <a16:creationId xmlns:a16="http://schemas.microsoft.com/office/drawing/2014/main" xmlns="" id="{589855DA-15D7-4E65-8A75-AA752EF5F980}"/>
              </a:ext>
            </a:extLst>
          </p:cNvPr>
          <p:cNvPicPr>
            <a:picLocks noChangeAspect="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7824" y="2825076"/>
            <a:ext cx="510679" cy="510679"/>
          </a:xfrm>
          <a:prstGeom prst="rect">
            <a:avLst/>
          </a:prstGeom>
        </p:spPr>
      </p:pic>
      <p:pic>
        <p:nvPicPr>
          <p:cNvPr id="22" name="Image 21">
            <a:extLst>
              <a:ext uri="{FF2B5EF4-FFF2-40B4-BE49-F238E27FC236}">
                <a16:creationId xmlns:a16="http://schemas.microsoft.com/office/drawing/2014/main" xmlns="" id="{4DEABCDF-0680-426C-AA3D-40E855ACC607}"/>
              </a:ext>
            </a:extLst>
          </p:cNvPr>
          <p:cNvPicPr>
            <a:picLocks noChangeAspect="1"/>
          </p:cNvPicPr>
          <p:nvPr userDrawn="1"/>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0038" y="1921761"/>
            <a:ext cx="606250" cy="606250"/>
          </a:xfrm>
          <a:prstGeom prst="rect">
            <a:avLst/>
          </a:prstGeom>
        </p:spPr>
      </p:pic>
    </p:spTree>
    <p:extLst>
      <p:ext uri="{BB962C8B-B14F-4D97-AF65-F5344CB8AC3E}">
        <p14:creationId xmlns:p14="http://schemas.microsoft.com/office/powerpoint/2010/main" val="228747491"/>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CEF4AB53-1E1D-4D25-91CB-755D1227857B}"/>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MMAIRE 2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Sommaire</a:t>
            </a:r>
            <a:r>
              <a:rPr lang="en-US" dirty="0"/>
              <a:t> sur 2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3793243" cy="3926589"/>
          </a:xfrm>
          <a:prstGeom prst="rect">
            <a:avLst/>
          </a:prstGeom>
        </p:spPr>
        <p:txBody>
          <a:bodyPr lIns="0" tIns="0" rIns="0" bIns="0" anchor="t" anchorCtr="0">
            <a:noAutofit/>
          </a:bodyPr>
          <a:lstStyle>
            <a:lvl1pPr marL="6350" indent="0">
              <a:lnSpc>
                <a:spcPct val="100000"/>
              </a:lnSpc>
              <a:spcBef>
                <a:spcPts val="1440"/>
              </a:spcBef>
              <a:spcAft>
                <a:spcPts val="300"/>
              </a:spcAft>
              <a:buSzPct val="100000"/>
              <a:buFontTx/>
              <a:buNone/>
              <a:tabLst>
                <a:tab pos="3729038" algn="r"/>
              </a:tabLst>
              <a:defRPr sz="1000" b="1">
                <a:latin typeface="Century Gothic" charset="0"/>
                <a:ea typeface="Century Gothic" charset="0"/>
                <a:cs typeface="Century Gothic" charset="0"/>
              </a:defRPr>
            </a:lvl1pPr>
            <a:lvl2pPr marL="6350" marR="0" indent="0" algn="l" defTabSz="342900" rtl="0" eaLnBrk="1" fontAlgn="auto" latinLnBrk="0" hangingPunct="1">
              <a:lnSpc>
                <a:spcPct val="100000"/>
              </a:lnSpc>
              <a:spcBef>
                <a:spcPts val="0"/>
              </a:spcBef>
              <a:spcAft>
                <a:spcPts val="800"/>
              </a:spcAft>
              <a:buClr>
                <a:schemeClr val="accent2"/>
              </a:buClr>
              <a:buSzPct val="100000"/>
              <a:buFontTx/>
              <a:buNone/>
              <a:tabLst>
                <a:tab pos="3729038" algn="r"/>
              </a:tabLst>
              <a:defRPr>
                <a:solidFill>
                  <a:schemeClr val="tx1"/>
                </a:solidFill>
                <a:latin typeface="Century Gothic" charset="0"/>
                <a:ea typeface="Century Gothic" charset="0"/>
                <a:cs typeface="Century Gothic" charset="0"/>
              </a:defRPr>
            </a:lvl2pPr>
            <a:lvl3pPr marL="6350" indent="0">
              <a:lnSpc>
                <a:spcPct val="110000"/>
              </a:lnSpc>
              <a:buClr>
                <a:srgbClr val="14324B"/>
              </a:buClr>
              <a:buSzPct val="100000"/>
              <a:buFont typeface="Wingdings" charset="2"/>
              <a:buChar char="§"/>
              <a:tabLst/>
              <a:defRPr>
                <a:latin typeface="Century Gothic" charset="0"/>
                <a:ea typeface="Century Gothic" charset="0"/>
                <a:cs typeface="Century Gothic" charset="0"/>
              </a:defRPr>
            </a:lvl3pPr>
            <a:lvl4pPr marL="639366" indent="-202406">
              <a:buSzPct val="100000"/>
              <a:buFontTx/>
              <a:buBlip>
                <a:blip r:embed="rId2"/>
              </a:buBlip>
              <a:tabLst/>
              <a:defRPr>
                <a:latin typeface="Century Gothic" charset="0"/>
                <a:ea typeface="Century Gothic" charset="0"/>
                <a:cs typeface="Century Gothic" charset="0"/>
              </a:defRPr>
            </a:lvl4pPr>
          </a:lstStyle>
          <a:p>
            <a:pPr lvl="0"/>
            <a:r>
              <a:rPr lang="fr-FR" dirty="0"/>
              <a:t>Cliquez pour modifier les styles du texte du masque	0</a:t>
            </a:r>
          </a:p>
          <a:p>
            <a:pPr lvl="1"/>
            <a:r>
              <a:rPr lang="fr-FR" dirty="0"/>
              <a:t>Deuxième niveau	0</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Espace réservé du contenu 18"/>
          <p:cNvSpPr>
            <a:spLocks noGrp="1"/>
          </p:cNvSpPr>
          <p:nvPr>
            <p:ph sz="quarter" idx="15" hasCustomPrompt="1"/>
          </p:nvPr>
        </p:nvSpPr>
        <p:spPr>
          <a:xfrm>
            <a:off x="5099932" y="1011170"/>
            <a:ext cx="3793243" cy="3926589"/>
          </a:xfrm>
          <a:prstGeom prst="rect">
            <a:avLst/>
          </a:prstGeom>
        </p:spPr>
        <p:txBody>
          <a:bodyPr lIns="0" tIns="0" rIns="0" bIns="0" anchor="t" anchorCtr="0">
            <a:noAutofit/>
          </a:bodyPr>
          <a:lstStyle>
            <a:lvl1pPr marL="6350" indent="0">
              <a:lnSpc>
                <a:spcPct val="100000"/>
              </a:lnSpc>
              <a:spcBef>
                <a:spcPts val="1440"/>
              </a:spcBef>
              <a:spcAft>
                <a:spcPts val="300"/>
              </a:spcAft>
              <a:buSzPct val="100000"/>
              <a:buFontTx/>
              <a:buNone/>
              <a:tabLst>
                <a:tab pos="3729038" algn="r"/>
              </a:tabLst>
              <a:defRPr sz="1000" b="1">
                <a:latin typeface="Century Gothic" charset="0"/>
                <a:ea typeface="Century Gothic" charset="0"/>
                <a:cs typeface="Century Gothic" charset="0"/>
              </a:defRPr>
            </a:lvl1pPr>
            <a:lvl2pPr marL="6350" marR="0" indent="0" algn="l" defTabSz="342900" rtl="0" eaLnBrk="1" fontAlgn="auto" latinLnBrk="0" hangingPunct="1">
              <a:lnSpc>
                <a:spcPct val="100000"/>
              </a:lnSpc>
              <a:spcBef>
                <a:spcPts val="0"/>
              </a:spcBef>
              <a:spcAft>
                <a:spcPts val="800"/>
              </a:spcAft>
              <a:buClr>
                <a:schemeClr val="accent2"/>
              </a:buClr>
              <a:buSzPct val="100000"/>
              <a:buFontTx/>
              <a:buNone/>
              <a:tabLst>
                <a:tab pos="3729038" algn="r"/>
              </a:tabLst>
              <a:defRPr>
                <a:solidFill>
                  <a:schemeClr val="tx1"/>
                </a:solidFill>
                <a:latin typeface="Century Gothic" charset="0"/>
                <a:ea typeface="Century Gothic" charset="0"/>
                <a:cs typeface="Century Gothic" charset="0"/>
              </a:defRPr>
            </a:lvl2pPr>
            <a:lvl3pPr marL="6350" indent="0">
              <a:lnSpc>
                <a:spcPct val="110000"/>
              </a:lnSpc>
              <a:buClr>
                <a:srgbClr val="14324B"/>
              </a:buClr>
              <a:buSzPct val="100000"/>
              <a:buFont typeface="Wingdings" charset="2"/>
              <a:buChar char="§"/>
              <a:tabLst/>
              <a:defRPr>
                <a:latin typeface="Century Gothic" charset="0"/>
                <a:ea typeface="Century Gothic" charset="0"/>
                <a:cs typeface="Century Gothic" charset="0"/>
              </a:defRPr>
            </a:lvl3pPr>
            <a:lvl4pPr marL="639366" indent="-202406">
              <a:buSzPct val="100000"/>
              <a:buFontTx/>
              <a:buBlip>
                <a:blip r:embed="rId2"/>
              </a:buBlip>
              <a:tabLst/>
              <a:defRPr>
                <a:latin typeface="Century Gothic" charset="0"/>
                <a:ea typeface="Century Gothic" charset="0"/>
                <a:cs typeface="Century Gothic" charset="0"/>
              </a:defRPr>
            </a:lvl4pPr>
          </a:lstStyle>
          <a:p>
            <a:pPr lvl="0"/>
            <a:r>
              <a:rPr lang="fr-FR" dirty="0"/>
              <a:t>Cliquez pour modifier les styles du texte du masque	0</a:t>
            </a:r>
          </a:p>
          <a:p>
            <a:pPr lvl="1"/>
            <a:r>
              <a:rPr lang="fr-FR" dirty="0"/>
              <a:t>Deuxième niveau	0</a:t>
            </a:r>
          </a:p>
        </p:txBody>
      </p:sp>
      <p:sp>
        <p:nvSpPr>
          <p:cNvPr id="20" name="Rectangle 19">
            <a:extLst>
              <a:ext uri="{FF2B5EF4-FFF2-40B4-BE49-F238E27FC236}">
                <a16:creationId xmlns:a16="http://schemas.microsoft.com/office/drawing/2014/main" xmlns="" id="{7AA825EA-D4A5-4DA2-A7D7-3C5C3D28FB74}"/>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hapitre">
    <p:spTree>
      <p:nvGrpSpPr>
        <p:cNvPr id="1" name=""/>
        <p:cNvGrpSpPr/>
        <p:nvPr/>
      </p:nvGrpSpPr>
      <p:grpSpPr>
        <a:xfrm>
          <a:off x="0" y="0"/>
          <a:ext cx="0" cy="0"/>
          <a:chOff x="0" y="0"/>
          <a:chExt cx="0" cy="0"/>
        </a:xfrm>
      </p:grpSpPr>
      <p:sp>
        <p:nvSpPr>
          <p:cNvPr id="3" name="Rectangle 2"/>
          <p:cNvSpPr/>
          <p:nvPr userDrawn="1"/>
        </p:nvSpPr>
        <p:spPr>
          <a:xfrm>
            <a:off x="2" y="0"/>
            <a:ext cx="9143998" cy="5715000"/>
          </a:xfrm>
          <a:prstGeom prst="rect">
            <a:avLst/>
          </a:prstGeom>
          <a:gradFill>
            <a:gsLst>
              <a:gs pos="28000">
                <a:schemeClr val="tx1">
                  <a:alpha val="84000"/>
                </a:schemeClr>
              </a:gs>
              <a:gs pos="100000">
                <a:schemeClr val="tx1">
                  <a:alpha val="5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p:cNvSpPr>
            <a:spLocks noGrp="1"/>
          </p:cNvSpPr>
          <p:nvPr>
            <p:ph type="title" hasCustomPrompt="1"/>
          </p:nvPr>
        </p:nvSpPr>
        <p:spPr>
          <a:xfrm>
            <a:off x="656035" y="2192283"/>
            <a:ext cx="7058175" cy="1330433"/>
          </a:xfrm>
          <a:prstGeom prst="rect">
            <a:avLst/>
          </a:prstGeom>
        </p:spPr>
        <p:txBody>
          <a:bodyPr lIns="0" tIns="0" rIns="0" bIns="0" anchor="b">
            <a:noAutofit/>
          </a:bodyPr>
          <a:lstStyle>
            <a:lvl1pPr algn="l">
              <a:defRPr sz="4400" b="1" cap="none">
                <a:solidFill>
                  <a:schemeClr val="bg1"/>
                </a:solidFill>
                <a:latin typeface="Century Gothic" charset="0"/>
                <a:ea typeface="Century Gothic" charset="0"/>
                <a:cs typeface="Century Gothic" charset="0"/>
              </a:defRPr>
            </a:lvl1pPr>
          </a:lstStyle>
          <a:p>
            <a:r>
              <a:rPr lang="fr-FR" dirty="0"/>
              <a:t>Titre chapitre</a:t>
            </a:r>
            <a:endParaRPr lang="en-US" dirty="0"/>
          </a:p>
        </p:txBody>
      </p:sp>
      <p:sp>
        <p:nvSpPr>
          <p:cNvPr id="13" name="Rectangle 12"/>
          <p:cNvSpPr/>
          <p:nvPr userDrawn="1"/>
        </p:nvSpPr>
        <p:spPr>
          <a:xfrm>
            <a:off x="673360" y="3586673"/>
            <a:ext cx="529188" cy="4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solidFill>
                <a:schemeClr val="bg1"/>
              </a:solidFill>
            </a:endParaRPr>
          </a:p>
        </p:txBody>
      </p:sp>
      <p:sp>
        <p:nvSpPr>
          <p:cNvPr id="11" name="Rectangle 10"/>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2" name="Imag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4" name="Rectangle 13"/>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7" name="Imag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8" name="Rectangle 17">
            <a:extLst>
              <a:ext uri="{FF2B5EF4-FFF2-40B4-BE49-F238E27FC236}">
                <a16:creationId xmlns:a16="http://schemas.microsoft.com/office/drawing/2014/main" xmlns="" id="{E177F76A-510B-4C09-92BE-8085DC73EEC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800">
          <p15:clr>
            <a:srgbClr val="FBAE40"/>
          </p15:clr>
        </p15:guide>
        <p15:guide id="2" pos="2880">
          <p15:clr>
            <a:srgbClr val="FBAE40"/>
          </p15:clr>
        </p15:guide>
        <p15:guide id="3" pos="41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85" r:id="rId2"/>
    <p:sldLayoutId id="2147483686" r:id="rId3"/>
    <p:sldLayoutId id="2147483687" r:id="rId4"/>
    <p:sldLayoutId id="2147483688" r:id="rId5"/>
    <p:sldLayoutId id="2147483689" r:id="rId6"/>
    <p:sldLayoutId id="2147483668" r:id="rId7"/>
    <p:sldLayoutId id="2147483669" r:id="rId8"/>
    <p:sldLayoutId id="2147483671" r:id="rId9"/>
    <p:sldLayoutId id="2147483661" r:id="rId10"/>
    <p:sldLayoutId id="2147483673" r:id="rId11"/>
    <p:sldLayoutId id="2147483674" r:id="rId12"/>
    <p:sldLayoutId id="2147483675" r:id="rId13"/>
    <p:sldLayoutId id="2147483676" r:id="rId14"/>
    <p:sldLayoutId id="2147483677" r:id="rId15"/>
    <p:sldLayoutId id="2147483678" r:id="rId16"/>
    <p:sldLayoutId id="2147483680" r:id="rId17"/>
    <p:sldLayoutId id="2147483665" r:id="rId18"/>
    <p:sldLayoutId id="2147483682" r:id="rId19"/>
    <p:sldLayoutId id="2147483681" r:id="rId20"/>
    <p:sldLayoutId id="2147483683" r:id="rId21"/>
    <p:sldLayoutId id="2147483690" r:id="rId22"/>
    <p:sldLayoutId id="2147483691" r:id="rId23"/>
    <p:sldLayoutId id="2147483692" r:id="rId24"/>
    <p:sldLayoutId id="2147483693" r:id="rId25"/>
    <p:sldLayoutId id="2147483694" r:id="rId26"/>
    <p:sldLayoutId id="2147483695" r:id="rId27"/>
    <p:sldLayoutId id="2147483696" r:id="rId28"/>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15.xml"/><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1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endParaRPr lang="fr-FR" dirty="0"/>
          </a:p>
        </p:txBody>
      </p:sp>
      <p:sp>
        <p:nvSpPr>
          <p:cNvPr id="5" name="Espace réservé du texte 4"/>
          <p:cNvSpPr>
            <a:spLocks noGrp="1"/>
          </p:cNvSpPr>
          <p:nvPr>
            <p:ph type="body" sz="quarter" idx="11"/>
          </p:nvPr>
        </p:nvSpPr>
        <p:spPr/>
        <p:txBody>
          <a:bodyPr/>
          <a:lstStyle/>
          <a:p>
            <a:endParaRPr lang="fr-FR" dirty="0"/>
          </a:p>
        </p:txBody>
      </p:sp>
      <p:sp>
        <p:nvSpPr>
          <p:cNvPr id="6" name="Espace réservé du numéro de diapositive 2"/>
          <p:cNvSpPr>
            <a:spLocks noGrp="1"/>
          </p:cNvSpPr>
          <p:nvPr/>
        </p:nvSpPr>
        <p:spPr>
          <a:xfrm>
            <a:off x="4340930" y="2705365"/>
            <a:ext cx="462140" cy="304271"/>
          </a:xfrm>
          <a:prstGeom prst="rect">
            <a:avLst/>
          </a:prstGeom>
        </p:spPr>
        <p:txBody>
          <a:bodyPr/>
          <a:ls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a:lstStyle>
          <a:p>
            <a:pPr>
              <a:buSzPct val="300000"/>
            </a:pPr>
            <a:fld id="{D57F1E4F-1CFF-5643-939E-217C01CDF565}" type="slidenum">
              <a:rPr lang="en-US" smtClean="0"/>
              <a:pPr>
                <a:buSzPct val="300000"/>
              </a:pPr>
              <a:t>1</a:t>
            </a:fld>
            <a:endParaRPr lang="en-US" dirty="0"/>
          </a:p>
        </p:txBody>
      </p:sp>
    </p:spTree>
    <p:extLst>
      <p:ext uri="{BB962C8B-B14F-4D97-AF65-F5344CB8AC3E}">
        <p14:creationId xmlns:p14="http://schemas.microsoft.com/office/powerpoint/2010/main" val="5035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Commandes externes:</a:t>
            </a:r>
            <a:endParaRPr lang="fr-FR" dirty="0">
              <a:solidFill>
                <a:srgbClr val="EFA148"/>
              </a:solidFill>
            </a:endParaRPr>
          </a:p>
        </p:txBody>
      </p:sp>
      <p:sp>
        <p:nvSpPr>
          <p:cNvPr id="19" name="ZoneTexte 18"/>
          <p:cNvSpPr txBox="1"/>
          <p:nvPr/>
        </p:nvSpPr>
        <p:spPr>
          <a:xfrm>
            <a:off x="703158" y="923277"/>
            <a:ext cx="7980298" cy="941794"/>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Intégration de commandes passées par des canaux  externes  </a:t>
            </a:r>
            <a:endParaRPr lang="fr-FR" sz="1800" dirty="0"/>
          </a:p>
        </p:txBody>
      </p:sp>
      <p:cxnSp>
        <p:nvCxnSpPr>
          <p:cNvPr id="10" name="Connecteur droit avec flèche 9"/>
          <p:cNvCxnSpPr/>
          <p:nvPr/>
        </p:nvCxnSpPr>
        <p:spPr>
          <a:xfrm>
            <a:off x="2116933" y="1993512"/>
            <a:ext cx="0" cy="340614"/>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1584325" y="2387822"/>
            <a:ext cx="2598821" cy="1017586"/>
          </a:xfrm>
          <a:prstGeom prst="rect">
            <a:avLst/>
          </a:prstGeom>
          <a:noFill/>
        </p:spPr>
        <p:txBody>
          <a:bodyPr wrap="square" rtlCol="0">
            <a:spAutoFit/>
          </a:bodyPr>
          <a:lstStyle/>
          <a:p>
            <a:r>
              <a:rPr lang="fr-FR" sz="1800" dirty="0" smtClean="0">
                <a:solidFill>
                  <a:srgbClr val="EFA148"/>
                </a:solidFill>
              </a:rPr>
              <a:t>- Paramétrages</a:t>
            </a:r>
          </a:p>
          <a:p>
            <a:pPr marL="285750" indent="-285750">
              <a:buFont typeface="Arial" panose="020B0604020202020204" pitchFamily="34" charset="0"/>
              <a:buChar char="•"/>
            </a:pPr>
            <a:r>
              <a:rPr lang="fr-FR" dirty="0" smtClean="0"/>
              <a:t>commande</a:t>
            </a:r>
          </a:p>
          <a:p>
            <a:r>
              <a:rPr lang="fr-FR" dirty="0" smtClean="0"/>
              <a:t>	</a:t>
            </a:r>
          </a:p>
          <a:p>
            <a:pPr marL="285750" indent="-285750">
              <a:buFont typeface="Arial" panose="020B0604020202020204" pitchFamily="34" charset="0"/>
              <a:buChar char="•"/>
            </a:pPr>
            <a:r>
              <a:rPr lang="fr-FR" dirty="0" smtClean="0"/>
              <a:t>fournisseur </a:t>
            </a:r>
            <a:endParaRPr lang="fr-FR" dirty="0"/>
          </a:p>
        </p:txBody>
      </p:sp>
      <p:sp>
        <p:nvSpPr>
          <p:cNvPr id="7" name="Rectangle 6"/>
          <p:cNvSpPr/>
          <p:nvPr/>
        </p:nvSpPr>
        <p:spPr>
          <a:xfrm>
            <a:off x="1496094" y="3545235"/>
            <a:ext cx="7272500" cy="1047979"/>
          </a:xfrm>
          <a:prstGeom prst="rect">
            <a:avLst/>
          </a:prstGeom>
          <a:ln>
            <a:solidFill>
              <a:srgbClr val="EFA148"/>
            </a:solidFill>
          </a:ln>
        </p:spPr>
        <p:txBody>
          <a:bodyPr wrap="square">
            <a:spAutoFit/>
          </a:bodyPr>
          <a:lstStyle/>
          <a:p>
            <a:pPr marL="0" lvl="1">
              <a:lnSpc>
                <a:spcPct val="115000"/>
              </a:lnSpc>
            </a:pPr>
            <a:r>
              <a:rPr lang="fr-FR" sz="1800" dirty="0"/>
              <a:t>-</a:t>
            </a:r>
            <a:r>
              <a:rPr lang="fr-FR" sz="1500" i="1" dirty="0" smtClean="0"/>
              <a:t> </a:t>
            </a:r>
            <a:r>
              <a:rPr lang="fr-FR" sz="1400" i="1" dirty="0"/>
              <a:t>Action de l’ordonnanceur pour intégration de la commande</a:t>
            </a:r>
          </a:p>
          <a:p>
            <a:pPr marL="0" lvl="1">
              <a:lnSpc>
                <a:spcPct val="115000"/>
              </a:lnSpc>
            </a:pPr>
            <a:r>
              <a:rPr lang="fr-FR" sz="1800" dirty="0">
                <a:solidFill>
                  <a:srgbClr val="EFA148"/>
                </a:solidFill>
              </a:rPr>
              <a:t>- Association de la commande à un fournisseur LGPI, pour sa réception.</a:t>
            </a:r>
          </a:p>
        </p:txBody>
      </p:sp>
      <p:pic>
        <p:nvPicPr>
          <p:cNvPr id="8" name="Image 7"/>
          <p:cNvPicPr>
            <a:picLocks noChangeAspect="1"/>
          </p:cNvPicPr>
          <p:nvPr/>
        </p:nvPicPr>
        <p:blipFill>
          <a:blip r:embed="rId3"/>
          <a:stretch>
            <a:fillRect/>
          </a:stretch>
        </p:blipFill>
        <p:spPr>
          <a:xfrm>
            <a:off x="4183146" y="2558894"/>
            <a:ext cx="3641557" cy="401374"/>
          </a:xfrm>
          <a:prstGeom prst="rect">
            <a:avLst/>
          </a:prstGeom>
        </p:spPr>
      </p:pic>
      <p:pic>
        <p:nvPicPr>
          <p:cNvPr id="9" name="Image 8"/>
          <p:cNvPicPr>
            <a:picLocks noChangeAspect="1"/>
          </p:cNvPicPr>
          <p:nvPr/>
        </p:nvPicPr>
        <p:blipFill>
          <a:blip r:embed="rId4"/>
          <a:stretch>
            <a:fillRect/>
          </a:stretch>
        </p:blipFill>
        <p:spPr>
          <a:xfrm>
            <a:off x="4115703" y="3036299"/>
            <a:ext cx="3399115" cy="304812"/>
          </a:xfrm>
          <a:prstGeom prst="rect">
            <a:avLst/>
          </a:prstGeom>
        </p:spPr>
      </p:pic>
      <p:cxnSp>
        <p:nvCxnSpPr>
          <p:cNvPr id="20" name="Connecteur droit avec flèche 19"/>
          <p:cNvCxnSpPr/>
          <p:nvPr/>
        </p:nvCxnSpPr>
        <p:spPr>
          <a:xfrm>
            <a:off x="3545304" y="2751628"/>
            <a:ext cx="449179" cy="7953"/>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545304" y="3219951"/>
            <a:ext cx="425117"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491916" y="2334126"/>
            <a:ext cx="1909010" cy="1071282"/>
          </a:xfrm>
          <a:prstGeom prst="rect">
            <a:avLst/>
          </a:prstGeom>
          <a:noFill/>
          <a:ln w="9525">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29975783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Transmission de commande:</a:t>
            </a:r>
            <a:endParaRPr lang="fr-FR" b="1" dirty="0"/>
          </a:p>
        </p:txBody>
      </p:sp>
      <p:sp>
        <p:nvSpPr>
          <p:cNvPr id="12" name="ZoneTexte 11"/>
          <p:cNvSpPr txBox="1"/>
          <p:nvPr/>
        </p:nvSpPr>
        <p:spPr>
          <a:xfrm>
            <a:off x="778757" y="941629"/>
            <a:ext cx="7036078"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t>Cas d’usage : </a:t>
            </a:r>
            <a:r>
              <a:rPr lang="fr-FR" sz="2400" dirty="0" smtClean="0">
                <a:solidFill>
                  <a:srgbClr val="EFA148"/>
                </a:solidFill>
              </a:rPr>
              <a:t>Produits manquants suite à la transmission de commande </a:t>
            </a:r>
            <a:endParaRPr lang="fr-FR" sz="2400" dirty="0">
              <a:solidFill>
                <a:srgbClr val="EFA148"/>
              </a:solidFill>
            </a:endParaRPr>
          </a:p>
        </p:txBody>
      </p:sp>
      <p:pic>
        <p:nvPicPr>
          <p:cNvPr id="15" name="Image 14"/>
          <p:cNvPicPr>
            <a:picLocks noChangeAspect="1"/>
          </p:cNvPicPr>
          <p:nvPr/>
        </p:nvPicPr>
        <p:blipFill>
          <a:blip r:embed="rId3"/>
          <a:stretch>
            <a:fillRect/>
          </a:stretch>
        </p:blipFill>
        <p:spPr>
          <a:xfrm>
            <a:off x="1015120" y="2077246"/>
            <a:ext cx="4248743" cy="362001"/>
          </a:xfrm>
          <a:prstGeom prst="rect">
            <a:avLst/>
          </a:prstGeom>
          <a:ln>
            <a:solidFill>
              <a:schemeClr val="bg1">
                <a:lumMod val="75000"/>
              </a:schemeClr>
            </a:solidFill>
          </a:ln>
        </p:spPr>
      </p:pic>
      <p:sp>
        <p:nvSpPr>
          <p:cNvPr id="18" name="Rectangle 17"/>
          <p:cNvSpPr/>
          <p:nvPr/>
        </p:nvSpPr>
        <p:spPr>
          <a:xfrm>
            <a:off x="778757" y="3093608"/>
            <a:ext cx="3779275" cy="1938992"/>
          </a:xfrm>
          <a:prstGeom prst="rect">
            <a:avLst/>
          </a:prstGeom>
          <a:ln>
            <a:solidFill>
              <a:srgbClr val="EFA148"/>
            </a:solidFill>
          </a:ln>
        </p:spPr>
        <p:txBody>
          <a:bodyPr wrap="square">
            <a:spAutoFit/>
          </a:bodyPr>
          <a:lstStyle/>
          <a:p>
            <a:r>
              <a:rPr lang="fr-FR" sz="1600" b="1" dirty="0">
                <a:solidFill>
                  <a:srgbClr val="EFA148"/>
                </a:solidFill>
              </a:rPr>
              <a:t>	</a:t>
            </a:r>
            <a:r>
              <a:rPr lang="fr-FR" sz="1600" b="1" dirty="0" smtClean="0">
                <a:solidFill>
                  <a:srgbClr val="EFA148"/>
                </a:solidFill>
              </a:rPr>
              <a:t>	- A retransmettre : </a:t>
            </a:r>
          </a:p>
          <a:p>
            <a:endParaRPr lang="fr-FR" sz="1600" dirty="0" smtClean="0"/>
          </a:p>
          <a:p>
            <a:pPr marL="285750" indent="-285750">
              <a:buFontTx/>
              <a:buChar char="-"/>
            </a:pPr>
            <a:r>
              <a:rPr lang="fr-FR" sz="1400" b="1" dirty="0" smtClean="0"/>
              <a:t>à un autre répartiteur ou au même</a:t>
            </a:r>
          </a:p>
          <a:p>
            <a:pPr marL="285750" indent="-285750">
              <a:buFontTx/>
              <a:buChar char="-"/>
            </a:pPr>
            <a:r>
              <a:rPr lang="fr-FR" sz="1400" i="1" dirty="0" smtClean="0"/>
              <a:t>le produit passe en commande à transmettre (donc ne sera pas présent dans la réception)</a:t>
            </a:r>
          </a:p>
          <a:p>
            <a:pPr marL="285750" indent="-285750">
              <a:buFontTx/>
              <a:buChar char="-"/>
            </a:pPr>
            <a:r>
              <a:rPr lang="fr-FR" sz="1400" b="1" dirty="0" smtClean="0"/>
              <a:t>Pensez à transmettre la commande </a:t>
            </a:r>
            <a:r>
              <a:rPr lang="fr-FR" sz="1600" dirty="0"/>
              <a:t>	</a:t>
            </a:r>
            <a:r>
              <a:rPr lang="fr-FR" sz="1600" dirty="0" smtClean="0"/>
              <a:t>	</a:t>
            </a:r>
            <a:endParaRPr lang="fr-FR" dirty="0" smtClean="0"/>
          </a:p>
        </p:txBody>
      </p:sp>
      <p:sp>
        <p:nvSpPr>
          <p:cNvPr id="20" name="Rectangle 19"/>
          <p:cNvSpPr/>
          <p:nvPr/>
        </p:nvSpPr>
        <p:spPr>
          <a:xfrm>
            <a:off x="4827315" y="3139175"/>
            <a:ext cx="3779275" cy="1661993"/>
          </a:xfrm>
          <a:prstGeom prst="rect">
            <a:avLst/>
          </a:prstGeom>
          <a:ln>
            <a:solidFill>
              <a:srgbClr val="EFA148"/>
            </a:solidFill>
          </a:ln>
        </p:spPr>
        <p:txBody>
          <a:bodyPr wrap="square">
            <a:spAutoFit/>
          </a:bodyPr>
          <a:lstStyle/>
          <a:p>
            <a:r>
              <a:rPr lang="fr-FR" sz="1600" b="1" dirty="0">
                <a:solidFill>
                  <a:srgbClr val="EFA148"/>
                </a:solidFill>
              </a:rPr>
              <a:t>	</a:t>
            </a:r>
            <a:r>
              <a:rPr lang="fr-FR" sz="1600" b="1" dirty="0" smtClean="0">
                <a:solidFill>
                  <a:srgbClr val="EFA148"/>
                </a:solidFill>
              </a:rPr>
              <a:t>- En attente de réception :</a:t>
            </a:r>
          </a:p>
          <a:p>
            <a:endParaRPr lang="fr-FR" sz="1600" dirty="0"/>
          </a:p>
          <a:p>
            <a:pPr marL="285750" indent="-285750">
              <a:buFontTx/>
              <a:buChar char="-"/>
            </a:pPr>
            <a:r>
              <a:rPr lang="fr-FR" sz="1400" i="1" dirty="0" smtClean="0"/>
              <a:t>Le produit est présent dans la réception  ( donc ne sera pas à nouveau commandé) </a:t>
            </a:r>
          </a:p>
          <a:p>
            <a:pPr marL="285750" indent="-285750">
              <a:buFontTx/>
              <a:buChar char="-"/>
            </a:pPr>
            <a:r>
              <a:rPr lang="fr-FR" sz="1400" b="1" i="1" dirty="0" smtClean="0"/>
              <a:t>La gestion sera effectuée en réception</a:t>
            </a:r>
          </a:p>
        </p:txBody>
      </p:sp>
      <p:cxnSp>
        <p:nvCxnSpPr>
          <p:cNvPr id="21" name="Connecteur droit avec flèche 20"/>
          <p:cNvCxnSpPr/>
          <p:nvPr/>
        </p:nvCxnSpPr>
        <p:spPr>
          <a:xfrm>
            <a:off x="5061284" y="2439247"/>
            <a:ext cx="315923" cy="654361"/>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eur droit avec flèche 3"/>
          <p:cNvCxnSpPr/>
          <p:nvPr/>
        </p:nvCxnSpPr>
        <p:spPr>
          <a:xfrm flipH="1">
            <a:off x="3139493" y="2194560"/>
            <a:ext cx="526128" cy="784591"/>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390760"/>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Transmission de commande:</a:t>
            </a:r>
            <a:endParaRPr lang="fr-FR" b="1" dirty="0"/>
          </a:p>
        </p:txBody>
      </p:sp>
      <p:sp>
        <p:nvSpPr>
          <p:cNvPr id="12" name="ZoneTexte 11"/>
          <p:cNvSpPr txBox="1"/>
          <p:nvPr/>
        </p:nvSpPr>
        <p:spPr>
          <a:xfrm>
            <a:off x="778757" y="965991"/>
            <a:ext cx="7036078" cy="903643"/>
          </a:xfrm>
          <a:prstGeom prst="rect">
            <a:avLst/>
          </a:prstGeom>
          <a:noFill/>
          <a:ln>
            <a:solidFill>
              <a:srgbClr val="EFA148"/>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EFA148"/>
                </a:solidFill>
              </a:rPr>
              <a:t>Configuration des actions en fonction des codes réponses </a:t>
            </a:r>
            <a:endParaRPr lang="fr-FR" sz="2400" b="1" dirty="0">
              <a:solidFill>
                <a:srgbClr val="EFA148"/>
              </a:solidFill>
            </a:endParaRPr>
          </a:p>
        </p:txBody>
      </p:sp>
      <p:pic>
        <p:nvPicPr>
          <p:cNvPr id="3" name="Image 2"/>
          <p:cNvPicPr>
            <a:picLocks noChangeAspect="1"/>
          </p:cNvPicPr>
          <p:nvPr/>
        </p:nvPicPr>
        <p:blipFill>
          <a:blip r:embed="rId3"/>
          <a:stretch>
            <a:fillRect/>
          </a:stretch>
        </p:blipFill>
        <p:spPr>
          <a:xfrm>
            <a:off x="4765068" y="2504860"/>
            <a:ext cx="4044254" cy="2028140"/>
          </a:xfrm>
          <a:prstGeom prst="rect">
            <a:avLst/>
          </a:prstGeom>
          <a:solidFill>
            <a:srgbClr val="C9D8FC"/>
          </a:solidFill>
          <a:ln>
            <a:solidFill>
              <a:schemeClr val="bg1">
                <a:lumMod val="75000"/>
              </a:schemeClr>
            </a:solidFill>
          </a:ln>
        </p:spPr>
      </p:pic>
      <p:sp>
        <p:nvSpPr>
          <p:cNvPr id="5" name="Rectangle 4"/>
          <p:cNvSpPr/>
          <p:nvPr/>
        </p:nvSpPr>
        <p:spPr>
          <a:xfrm>
            <a:off x="959878" y="2504860"/>
            <a:ext cx="2985113" cy="1172757"/>
          </a:xfrm>
          <a:prstGeom prst="rect">
            <a:avLst/>
          </a:prstGeom>
          <a:ln>
            <a:solidFill>
              <a:schemeClr val="tx1"/>
            </a:solidFill>
          </a:ln>
        </p:spPr>
        <p:txBody>
          <a:bodyPr wrap="none">
            <a:spAutoFit/>
          </a:bodyPr>
          <a:lstStyle/>
          <a:p>
            <a:r>
              <a:rPr lang="fr-FR" dirty="0" smtClean="0"/>
              <a:t>Configuration par répartiteur:</a:t>
            </a:r>
            <a:br>
              <a:rPr lang="fr-FR" dirty="0" smtClean="0"/>
            </a:br>
            <a:endParaRPr lang="fr-FR" dirty="0" smtClean="0"/>
          </a:p>
          <a:p>
            <a:r>
              <a:rPr lang="fr-FR" b="1" dirty="0" smtClean="0"/>
              <a:t>- Données/ fournisseur</a:t>
            </a:r>
            <a:br>
              <a:rPr lang="fr-FR" b="1" dirty="0" smtClean="0"/>
            </a:br>
            <a:endParaRPr lang="fr-FR" b="1" dirty="0" smtClean="0"/>
          </a:p>
          <a:p>
            <a:r>
              <a:rPr lang="fr-FR" b="1" dirty="0" smtClean="0"/>
              <a:t>- F2 Gestion des codes réponses</a:t>
            </a:r>
            <a:endParaRPr lang="fr-FR" b="1" dirty="0"/>
          </a:p>
        </p:txBody>
      </p:sp>
      <p:sp>
        <p:nvSpPr>
          <p:cNvPr id="6" name="Rectangle 5"/>
          <p:cNvSpPr/>
          <p:nvPr/>
        </p:nvSpPr>
        <p:spPr>
          <a:xfrm>
            <a:off x="6925362" y="2935469"/>
            <a:ext cx="1085534" cy="45719"/>
          </a:xfrm>
          <a:prstGeom prst="rect">
            <a:avLst/>
          </a:prstGeom>
          <a:solidFill>
            <a:srgbClr val="C9D8FC"/>
          </a:solidFill>
          <a:ln>
            <a:solidFill>
              <a:srgbClr val="C9D8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dirty="0" smtClean="0">
                <a:solidFill>
                  <a:schemeClr val="accent6"/>
                </a:solidFill>
              </a:rPr>
              <a:t>nom du répartiteur</a:t>
            </a:r>
            <a:endParaRPr lang="fr-FR" sz="500" dirty="0">
              <a:solidFill>
                <a:schemeClr val="accent6"/>
              </a:solidFill>
            </a:endParaRPr>
          </a:p>
        </p:txBody>
      </p:sp>
      <p:cxnSp>
        <p:nvCxnSpPr>
          <p:cNvPr id="7" name="Connecteur droit avec flèche 6"/>
          <p:cNvCxnSpPr/>
          <p:nvPr/>
        </p:nvCxnSpPr>
        <p:spPr>
          <a:xfrm>
            <a:off x="2223042" y="1906312"/>
            <a:ext cx="0" cy="59854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4018294" y="3097765"/>
            <a:ext cx="557003"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623698"/>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 commande</a:t>
            </a:r>
            <a:endParaRPr lang="fr-FR" dirty="0">
              <a:solidFill>
                <a:srgbClr val="EFA148"/>
              </a:solidFill>
            </a:endParaRPr>
          </a:p>
        </p:txBody>
      </p:sp>
      <p:sp>
        <p:nvSpPr>
          <p:cNvPr id="12" name="ZoneTexte 11"/>
          <p:cNvSpPr txBox="1"/>
          <p:nvPr/>
        </p:nvSpPr>
        <p:spPr>
          <a:xfrm>
            <a:off x="778756" y="965991"/>
            <a:ext cx="7204263" cy="479168"/>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2400" dirty="0">
                <a:solidFill>
                  <a:srgbClr val="EFA148"/>
                </a:solidFill>
              </a:rPr>
              <a:t>Sélection de(s) commande(s) </a:t>
            </a:r>
          </a:p>
        </p:txBody>
      </p:sp>
      <p:sp>
        <p:nvSpPr>
          <p:cNvPr id="8" name="Rectangle 7"/>
          <p:cNvSpPr/>
          <p:nvPr/>
        </p:nvSpPr>
        <p:spPr>
          <a:xfrm>
            <a:off x="778756" y="1947222"/>
            <a:ext cx="7060425" cy="1449756"/>
          </a:xfrm>
          <a:prstGeom prst="rect">
            <a:avLst/>
          </a:prstGeom>
          <a:ln>
            <a:solidFill>
              <a:srgbClr val="EFA148"/>
            </a:solidFill>
          </a:ln>
        </p:spPr>
        <p:txBody>
          <a:bodyPr wrap="square">
            <a:spAutoFit/>
          </a:bodyPr>
          <a:lstStyle/>
          <a:p>
            <a:r>
              <a:rPr lang="fr-FR" sz="1800" b="1" dirty="0" smtClean="0"/>
              <a:t>- choisir le grossiste </a:t>
            </a:r>
            <a:r>
              <a:rPr lang="fr-FR" dirty="0"/>
              <a:t>pour</a:t>
            </a:r>
            <a:r>
              <a:rPr lang="fr-FR" sz="1800" dirty="0" smtClean="0"/>
              <a:t> </a:t>
            </a:r>
            <a:r>
              <a:rPr lang="fr-FR" dirty="0" smtClean="0"/>
              <a:t>afficher toutes les commandes à réceptionner </a:t>
            </a:r>
          </a:p>
          <a:p>
            <a:r>
              <a:rPr lang="fr-FR" dirty="0"/>
              <a:t>	</a:t>
            </a:r>
            <a:r>
              <a:rPr lang="fr-FR" sz="900" i="1" dirty="0" smtClean="0"/>
              <a:t>- </a:t>
            </a:r>
            <a:r>
              <a:rPr lang="fr-FR" sz="900" dirty="0" smtClean="0"/>
              <a:t> F2 détail ( visualiser le détail )</a:t>
            </a:r>
            <a:br>
              <a:rPr lang="fr-FR" sz="900" dirty="0" smtClean="0"/>
            </a:br>
            <a:r>
              <a:rPr lang="fr-FR" dirty="0"/>
              <a:t>	</a:t>
            </a:r>
            <a:r>
              <a:rPr lang="fr-FR" dirty="0" smtClean="0"/>
              <a:t>- choisir les commandes à réceptionner </a:t>
            </a:r>
          </a:p>
          <a:p>
            <a:r>
              <a:rPr lang="fr-FR" dirty="0"/>
              <a:t>	</a:t>
            </a:r>
            <a:r>
              <a:rPr lang="fr-FR" dirty="0" smtClean="0"/>
              <a:t>	- reliquat de commande </a:t>
            </a:r>
            <a:br>
              <a:rPr lang="fr-FR" dirty="0" smtClean="0"/>
            </a:br>
            <a:r>
              <a:rPr lang="fr-FR" dirty="0" smtClean="0"/>
              <a:t>		- commande pharma ML au comptoir  </a:t>
            </a:r>
          </a:p>
          <a:p>
            <a:r>
              <a:rPr lang="fr-FR" dirty="0" smtClean="0"/>
              <a:t>		- commande passée en préparation de commande...</a:t>
            </a:r>
          </a:p>
        </p:txBody>
      </p:sp>
      <p:pic>
        <p:nvPicPr>
          <p:cNvPr id="9" name="Image 8"/>
          <p:cNvPicPr>
            <a:picLocks noChangeAspect="1"/>
          </p:cNvPicPr>
          <p:nvPr/>
        </p:nvPicPr>
        <p:blipFill>
          <a:blip r:embed="rId3"/>
          <a:stretch>
            <a:fillRect/>
          </a:stretch>
        </p:blipFill>
        <p:spPr>
          <a:xfrm>
            <a:off x="1775320" y="3772253"/>
            <a:ext cx="4985075" cy="1209767"/>
          </a:xfrm>
          <a:prstGeom prst="rect">
            <a:avLst/>
          </a:prstGeom>
          <a:ln>
            <a:solidFill>
              <a:schemeClr val="bg1">
                <a:lumMod val="75000"/>
              </a:schemeClr>
            </a:solidFill>
          </a:ln>
        </p:spPr>
      </p:pic>
      <p:cxnSp>
        <p:nvCxnSpPr>
          <p:cNvPr id="11" name="Connecteur droit avec flèche 10"/>
          <p:cNvCxnSpPr/>
          <p:nvPr/>
        </p:nvCxnSpPr>
        <p:spPr>
          <a:xfrm>
            <a:off x="2237140" y="1571946"/>
            <a:ext cx="0" cy="375276"/>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3848470" y="3482035"/>
            <a:ext cx="0" cy="29021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1719072" y="3772253"/>
            <a:ext cx="592613" cy="255217"/>
          </a:xfrm>
          <a:prstGeom prst="ellipse">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p:cNvSpPr/>
          <p:nvPr/>
        </p:nvSpPr>
        <p:spPr>
          <a:xfrm>
            <a:off x="2311685" y="3772253"/>
            <a:ext cx="453461" cy="163325"/>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p:cNvSpPr/>
          <p:nvPr/>
        </p:nvSpPr>
        <p:spPr>
          <a:xfrm>
            <a:off x="2821394" y="3899861"/>
            <a:ext cx="858152" cy="127609"/>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Ellipse 16"/>
          <p:cNvSpPr/>
          <p:nvPr/>
        </p:nvSpPr>
        <p:spPr>
          <a:xfrm>
            <a:off x="3679546" y="3879886"/>
            <a:ext cx="675272" cy="147584"/>
          </a:xfrm>
          <a:prstGeom prst="ellipse">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805036975"/>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 commande</a:t>
            </a:r>
            <a:endParaRPr lang="fr-FR" dirty="0">
              <a:solidFill>
                <a:srgbClr val="EFA148"/>
              </a:solidFill>
            </a:endParaRPr>
          </a:p>
        </p:txBody>
      </p:sp>
      <p:sp>
        <p:nvSpPr>
          <p:cNvPr id="12" name="ZoneTexte 11"/>
          <p:cNvSpPr txBox="1"/>
          <p:nvPr/>
        </p:nvSpPr>
        <p:spPr>
          <a:xfrm>
            <a:off x="778756" y="965991"/>
            <a:ext cx="7204263" cy="479168"/>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Sélection de(s) commande(s) </a:t>
            </a:r>
            <a:endParaRPr lang="fr-FR" sz="2400" dirty="0">
              <a:solidFill>
                <a:srgbClr val="EFA148"/>
              </a:solidFill>
            </a:endParaRPr>
          </a:p>
        </p:txBody>
      </p:sp>
      <p:sp>
        <p:nvSpPr>
          <p:cNvPr id="8" name="Rectangle 7"/>
          <p:cNvSpPr/>
          <p:nvPr/>
        </p:nvSpPr>
        <p:spPr>
          <a:xfrm>
            <a:off x="778756" y="1947222"/>
            <a:ext cx="7204263" cy="923330"/>
          </a:xfrm>
          <a:prstGeom prst="rect">
            <a:avLst/>
          </a:prstGeom>
          <a:ln>
            <a:solidFill>
              <a:srgbClr val="EFA148"/>
            </a:solidFill>
          </a:ln>
        </p:spPr>
        <p:txBody>
          <a:bodyPr wrap="square">
            <a:spAutoFit/>
          </a:bodyPr>
          <a:lstStyle/>
          <a:p>
            <a:pPr marL="285750" indent="-285750">
              <a:buFontTx/>
              <a:buChar char="-"/>
            </a:pPr>
            <a:r>
              <a:rPr lang="fr-FR" sz="1800" b="1" dirty="0" smtClean="0"/>
              <a:t>choisir </a:t>
            </a:r>
            <a:r>
              <a:rPr lang="fr-FR" sz="1800" dirty="0" smtClean="0"/>
              <a:t>le fournisseur direct  </a:t>
            </a:r>
            <a:br>
              <a:rPr lang="fr-FR" sz="1800" dirty="0" smtClean="0"/>
            </a:br>
            <a:r>
              <a:rPr lang="fr-FR" sz="1800" dirty="0" smtClean="0"/>
              <a:t>ou</a:t>
            </a:r>
            <a:r>
              <a:rPr lang="fr-FR" sz="1800" b="1" dirty="0" smtClean="0"/>
              <a:t> un produit de la livraison</a:t>
            </a:r>
          </a:p>
          <a:p>
            <a:r>
              <a:rPr lang="fr-FR" sz="1400" dirty="0" smtClean="0"/>
              <a:t>	</a:t>
            </a:r>
            <a:r>
              <a:rPr lang="fr-FR" sz="1800" dirty="0"/>
              <a:t>	</a:t>
            </a:r>
            <a:r>
              <a:rPr lang="fr-FR" sz="1000" i="1" dirty="0"/>
              <a:t>- </a:t>
            </a:r>
            <a:r>
              <a:rPr lang="fr-FR" sz="1000" dirty="0"/>
              <a:t> F2 détail ( visualiser le détail </a:t>
            </a:r>
            <a:r>
              <a:rPr lang="fr-FR" sz="1000" dirty="0" smtClean="0"/>
              <a:t>) </a:t>
            </a:r>
            <a:endParaRPr lang="fr-FR" sz="1800" b="1" dirty="0" smtClean="0"/>
          </a:p>
        </p:txBody>
      </p:sp>
      <p:cxnSp>
        <p:nvCxnSpPr>
          <p:cNvPr id="11" name="Connecteur droit avec flèche 10"/>
          <p:cNvCxnSpPr/>
          <p:nvPr/>
        </p:nvCxnSpPr>
        <p:spPr>
          <a:xfrm>
            <a:off x="2237140" y="1571946"/>
            <a:ext cx="0" cy="375276"/>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3934531" y="2895057"/>
            <a:ext cx="0" cy="48992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pic>
        <p:nvPicPr>
          <p:cNvPr id="3" name="Image 2"/>
          <p:cNvPicPr>
            <a:picLocks noChangeAspect="1"/>
          </p:cNvPicPr>
          <p:nvPr/>
        </p:nvPicPr>
        <p:blipFill>
          <a:blip r:embed="rId3"/>
          <a:stretch>
            <a:fillRect/>
          </a:stretch>
        </p:blipFill>
        <p:spPr>
          <a:xfrm>
            <a:off x="1348912" y="3496716"/>
            <a:ext cx="5535982" cy="1237187"/>
          </a:xfrm>
          <a:prstGeom prst="rect">
            <a:avLst/>
          </a:prstGeom>
          <a:ln>
            <a:solidFill>
              <a:schemeClr val="bg1">
                <a:lumMod val="75000"/>
              </a:schemeClr>
            </a:solidFill>
          </a:ln>
        </p:spPr>
      </p:pic>
      <p:sp>
        <p:nvSpPr>
          <p:cNvPr id="17" name="Ellipse 16"/>
          <p:cNvSpPr/>
          <p:nvPr/>
        </p:nvSpPr>
        <p:spPr>
          <a:xfrm>
            <a:off x="3346403" y="3928262"/>
            <a:ext cx="1788867" cy="311527"/>
          </a:xfrm>
          <a:prstGeom prst="ellipse">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p:cNvSpPr/>
          <p:nvPr/>
        </p:nvSpPr>
        <p:spPr>
          <a:xfrm>
            <a:off x="1964685" y="3718701"/>
            <a:ext cx="442016" cy="127609"/>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Ellipse 13"/>
          <p:cNvSpPr/>
          <p:nvPr/>
        </p:nvSpPr>
        <p:spPr>
          <a:xfrm>
            <a:off x="1348912" y="3737871"/>
            <a:ext cx="544173" cy="255217"/>
          </a:xfrm>
          <a:prstGeom prst="ellipse">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p:cNvSpPr/>
          <p:nvPr/>
        </p:nvSpPr>
        <p:spPr>
          <a:xfrm>
            <a:off x="2478301" y="3737871"/>
            <a:ext cx="952528" cy="255217"/>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111560975"/>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 commande </a:t>
            </a:r>
            <a:endParaRPr lang="fr-FR" dirty="0">
              <a:solidFill>
                <a:srgbClr val="EFA148"/>
              </a:solidFill>
            </a:endParaRPr>
          </a:p>
        </p:txBody>
      </p:sp>
      <p:sp>
        <p:nvSpPr>
          <p:cNvPr id="12" name="ZoneTexte 11"/>
          <p:cNvSpPr txBox="1"/>
          <p:nvPr/>
        </p:nvSpPr>
        <p:spPr>
          <a:xfrm>
            <a:off x="778756" y="965991"/>
            <a:ext cx="7204263" cy="517063"/>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Réception par lecteur optique</a:t>
            </a:r>
            <a:endParaRPr lang="fr-FR" sz="2400" dirty="0">
              <a:solidFill>
                <a:srgbClr val="EFA148"/>
              </a:solidFill>
            </a:endParaRPr>
          </a:p>
        </p:txBody>
      </p:sp>
      <p:cxnSp>
        <p:nvCxnSpPr>
          <p:cNvPr id="11" name="Connecteur droit avec flèche 10"/>
          <p:cNvCxnSpPr/>
          <p:nvPr/>
        </p:nvCxnSpPr>
        <p:spPr>
          <a:xfrm>
            <a:off x="4519482" y="1571946"/>
            <a:ext cx="0" cy="375276"/>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4734472" y="3933028"/>
            <a:ext cx="0" cy="29021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02266" y="2103866"/>
            <a:ext cx="6028308" cy="1756891"/>
          </a:xfrm>
          <a:prstGeom prst="rect">
            <a:avLst/>
          </a:prstGeom>
          <a:ln>
            <a:solidFill>
              <a:srgbClr val="EFA148"/>
            </a:solidFill>
          </a:ln>
        </p:spPr>
        <p:txBody>
          <a:bodyPr wrap="square">
            <a:spAutoFit/>
          </a:bodyPr>
          <a:lstStyle/>
          <a:p>
            <a:r>
              <a:rPr lang="fr-FR" sz="1800" dirty="0">
                <a:solidFill>
                  <a:srgbClr val="EFA148"/>
                </a:solidFill>
              </a:rPr>
              <a:t>Le scan des produits </a:t>
            </a:r>
            <a:r>
              <a:rPr lang="fr-FR" sz="1800" dirty="0" smtClean="0">
                <a:solidFill>
                  <a:srgbClr val="EFA148"/>
                </a:solidFill>
              </a:rPr>
              <a:t>évite </a:t>
            </a:r>
            <a:r>
              <a:rPr lang="fr-FR" sz="1800" dirty="0">
                <a:solidFill>
                  <a:srgbClr val="EFA148"/>
                </a:solidFill>
              </a:rPr>
              <a:t>des erreurs de type :</a:t>
            </a:r>
          </a:p>
          <a:p>
            <a:r>
              <a:rPr lang="fr-FR" dirty="0"/>
              <a:t>	</a:t>
            </a:r>
            <a:r>
              <a:rPr lang="fr-FR" dirty="0" smtClean="0"/>
              <a:t>- réception d’une </a:t>
            </a:r>
            <a:r>
              <a:rPr lang="fr-FR" dirty="0"/>
              <a:t>mauvaise référence </a:t>
            </a:r>
            <a:r>
              <a:rPr lang="fr-FR" dirty="0" smtClean="0"/>
              <a:t/>
            </a:r>
            <a:br>
              <a:rPr lang="fr-FR" dirty="0" smtClean="0"/>
            </a:br>
            <a:r>
              <a:rPr lang="fr-FR" dirty="0"/>
              <a:t>	</a:t>
            </a:r>
            <a:r>
              <a:rPr lang="fr-FR" dirty="0" smtClean="0"/>
              <a:t>- changement de cip</a:t>
            </a:r>
          </a:p>
          <a:p>
            <a:r>
              <a:rPr lang="fr-FR" dirty="0"/>
              <a:t>	</a:t>
            </a:r>
            <a:r>
              <a:rPr lang="fr-FR" dirty="0" smtClean="0"/>
              <a:t>- oubli </a:t>
            </a:r>
            <a:r>
              <a:rPr lang="fr-FR" dirty="0"/>
              <a:t>de réception des produits commandés en clair </a:t>
            </a:r>
            <a:br>
              <a:rPr lang="fr-FR" dirty="0"/>
            </a:br>
            <a:r>
              <a:rPr lang="fr-FR" dirty="0" smtClean="0"/>
              <a:t>	- </a:t>
            </a:r>
            <a:r>
              <a:rPr lang="fr-FR" dirty="0"/>
              <a:t>réception d’un produit à tort </a:t>
            </a:r>
            <a:r>
              <a:rPr lang="fr-FR" sz="1100" i="1" dirty="0"/>
              <a:t>(on ne peut pas </a:t>
            </a:r>
            <a:r>
              <a:rPr lang="fr-FR" sz="1100" i="1" dirty="0" smtClean="0"/>
              <a:t>bipper un </a:t>
            </a:r>
            <a:r>
              <a:rPr lang="fr-FR" sz="1100" i="1" dirty="0"/>
              <a:t>produit 	qu’on n’a pas reçu </a:t>
            </a:r>
            <a:r>
              <a:rPr lang="fr-FR" sz="1100" i="1" dirty="0" smtClean="0"/>
              <a:t>!)</a:t>
            </a:r>
            <a:br>
              <a:rPr lang="fr-FR" sz="1100" i="1" dirty="0" smtClean="0"/>
            </a:br>
            <a:endParaRPr lang="fr-FR" sz="1100" i="1" dirty="0"/>
          </a:p>
          <a:p>
            <a:r>
              <a:rPr lang="fr-FR" sz="1200" i="1" dirty="0"/>
              <a:t>L</a:t>
            </a:r>
            <a:r>
              <a:rPr lang="fr-FR" sz="1200" i="1" dirty="0" smtClean="0"/>
              <a:t>’avantage est aussi d’être alerté sur les dates de péremption</a:t>
            </a:r>
            <a:endParaRPr lang="fr-FR" sz="1200" i="1" dirty="0"/>
          </a:p>
        </p:txBody>
      </p:sp>
      <p:pic>
        <p:nvPicPr>
          <p:cNvPr id="4" name="Image 3"/>
          <p:cNvPicPr>
            <a:picLocks noChangeAspect="1"/>
          </p:cNvPicPr>
          <p:nvPr/>
        </p:nvPicPr>
        <p:blipFill>
          <a:blip r:embed="rId3"/>
          <a:stretch>
            <a:fillRect/>
          </a:stretch>
        </p:blipFill>
        <p:spPr>
          <a:xfrm>
            <a:off x="4459103" y="4325491"/>
            <a:ext cx="657317" cy="428685"/>
          </a:xfrm>
          <a:prstGeom prst="rect">
            <a:avLst/>
          </a:prstGeom>
        </p:spPr>
      </p:pic>
      <p:pic>
        <p:nvPicPr>
          <p:cNvPr id="5" name="Image 4"/>
          <p:cNvPicPr>
            <a:picLocks noChangeAspect="1"/>
          </p:cNvPicPr>
          <p:nvPr/>
        </p:nvPicPr>
        <p:blipFill>
          <a:blip r:embed="rId4"/>
          <a:stretch>
            <a:fillRect/>
          </a:stretch>
        </p:blipFill>
        <p:spPr>
          <a:xfrm>
            <a:off x="745502" y="1947222"/>
            <a:ext cx="596499" cy="548539"/>
          </a:xfrm>
          <a:prstGeom prst="rect">
            <a:avLst/>
          </a:prstGeom>
        </p:spPr>
      </p:pic>
      <p:pic>
        <p:nvPicPr>
          <p:cNvPr id="6" name="Image 5"/>
          <p:cNvPicPr>
            <a:picLocks noChangeAspect="1"/>
          </p:cNvPicPr>
          <p:nvPr/>
        </p:nvPicPr>
        <p:blipFill>
          <a:blip r:embed="rId5"/>
          <a:stretch>
            <a:fillRect/>
          </a:stretch>
        </p:blipFill>
        <p:spPr>
          <a:xfrm>
            <a:off x="689145" y="2681482"/>
            <a:ext cx="545292" cy="556894"/>
          </a:xfrm>
          <a:prstGeom prst="rect">
            <a:avLst/>
          </a:prstGeom>
        </p:spPr>
      </p:pic>
      <p:pic>
        <p:nvPicPr>
          <p:cNvPr id="7" name="Image 6"/>
          <p:cNvPicPr>
            <a:picLocks noChangeAspect="1"/>
          </p:cNvPicPr>
          <p:nvPr/>
        </p:nvPicPr>
        <p:blipFill>
          <a:blip r:embed="rId6"/>
          <a:stretch>
            <a:fillRect/>
          </a:stretch>
        </p:blipFill>
        <p:spPr>
          <a:xfrm>
            <a:off x="1341852" y="2312881"/>
            <a:ext cx="412289" cy="579292"/>
          </a:xfrm>
          <a:prstGeom prst="rect">
            <a:avLst/>
          </a:prstGeom>
        </p:spPr>
      </p:pic>
    </p:spTree>
    <p:extLst>
      <p:ext uri="{BB962C8B-B14F-4D97-AF65-F5344CB8AC3E}">
        <p14:creationId xmlns:p14="http://schemas.microsoft.com/office/powerpoint/2010/main" val="331870451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 commande </a:t>
            </a:r>
            <a:endParaRPr lang="fr-FR" dirty="0">
              <a:solidFill>
                <a:srgbClr val="EFA148"/>
              </a:solidFill>
            </a:endParaRPr>
          </a:p>
        </p:txBody>
      </p:sp>
      <p:sp>
        <p:nvSpPr>
          <p:cNvPr id="12" name="ZoneTexte 11"/>
          <p:cNvSpPr txBox="1"/>
          <p:nvPr/>
        </p:nvSpPr>
        <p:spPr>
          <a:xfrm>
            <a:off x="778756" y="965991"/>
            <a:ext cx="7204263" cy="517063"/>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Réception par PDA</a:t>
            </a:r>
            <a:endParaRPr lang="fr-FR" sz="2400" dirty="0">
              <a:solidFill>
                <a:srgbClr val="EFA148"/>
              </a:solidFill>
            </a:endParaRPr>
          </a:p>
        </p:txBody>
      </p:sp>
      <p:cxnSp>
        <p:nvCxnSpPr>
          <p:cNvPr id="11" name="Connecteur droit avec flèche 10"/>
          <p:cNvCxnSpPr/>
          <p:nvPr/>
        </p:nvCxnSpPr>
        <p:spPr>
          <a:xfrm>
            <a:off x="4519482" y="1571946"/>
            <a:ext cx="0" cy="375276"/>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4745478" y="3697541"/>
            <a:ext cx="0" cy="29021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98563" y="1947222"/>
            <a:ext cx="6028308" cy="1693412"/>
          </a:xfrm>
          <a:prstGeom prst="rect">
            <a:avLst/>
          </a:prstGeom>
          <a:ln>
            <a:solidFill>
              <a:srgbClr val="EFA148"/>
            </a:solidFill>
          </a:ln>
        </p:spPr>
        <p:txBody>
          <a:bodyPr wrap="square">
            <a:spAutoFit/>
          </a:bodyPr>
          <a:lstStyle/>
          <a:p>
            <a:r>
              <a:rPr lang="fr-FR" sz="1800" dirty="0" smtClean="0">
                <a:solidFill>
                  <a:srgbClr val="EFA148"/>
                </a:solidFill>
              </a:rPr>
              <a:t>Les mêmes avantages que la réception avec lecteur optique avec en plus:</a:t>
            </a:r>
          </a:p>
          <a:p>
            <a:pPr marL="285750" indent="-285750">
              <a:buFontTx/>
              <a:buChar char="-"/>
            </a:pPr>
            <a:r>
              <a:rPr lang="fr-FR" sz="1800" dirty="0" smtClean="0">
                <a:solidFill>
                  <a:srgbClr val="EFA148"/>
                </a:solidFill>
              </a:rPr>
              <a:t>La mobilité </a:t>
            </a:r>
          </a:p>
          <a:p>
            <a:pPr marL="285750" indent="-285750">
              <a:buFontTx/>
              <a:buChar char="-"/>
            </a:pPr>
            <a:r>
              <a:rPr lang="fr-FR" sz="1800" dirty="0" smtClean="0">
                <a:solidFill>
                  <a:srgbClr val="EFA148"/>
                </a:solidFill>
              </a:rPr>
              <a:t>La disponibilité du poste de réception  pendant le scan des produits. </a:t>
            </a:r>
          </a:p>
          <a:p>
            <a:r>
              <a:rPr lang="fr-FR" dirty="0"/>
              <a:t>	</a:t>
            </a:r>
            <a:endParaRPr lang="fr-FR" sz="1200" i="1" dirty="0"/>
          </a:p>
        </p:txBody>
      </p:sp>
      <p:pic>
        <p:nvPicPr>
          <p:cNvPr id="3" name="Image 2"/>
          <p:cNvPicPr>
            <a:picLocks noChangeAspect="1"/>
          </p:cNvPicPr>
          <p:nvPr/>
        </p:nvPicPr>
        <p:blipFill>
          <a:blip r:embed="rId3"/>
          <a:stretch>
            <a:fillRect/>
          </a:stretch>
        </p:blipFill>
        <p:spPr>
          <a:xfrm>
            <a:off x="3911605" y="3987759"/>
            <a:ext cx="1667745" cy="1163217"/>
          </a:xfrm>
          <a:prstGeom prst="rect">
            <a:avLst/>
          </a:prstGeom>
        </p:spPr>
      </p:pic>
      <p:pic>
        <p:nvPicPr>
          <p:cNvPr id="14" name="Image 13"/>
          <p:cNvPicPr>
            <a:picLocks noChangeAspect="1"/>
          </p:cNvPicPr>
          <p:nvPr/>
        </p:nvPicPr>
        <p:blipFill>
          <a:blip r:embed="rId4"/>
          <a:stretch>
            <a:fillRect/>
          </a:stretch>
        </p:blipFill>
        <p:spPr>
          <a:xfrm>
            <a:off x="628358" y="2197768"/>
            <a:ext cx="704390" cy="1240210"/>
          </a:xfrm>
          <a:prstGeom prst="rect">
            <a:avLst/>
          </a:prstGeom>
        </p:spPr>
      </p:pic>
    </p:spTree>
    <p:extLst>
      <p:ext uri="{BB962C8B-B14F-4D97-AF65-F5344CB8AC3E}">
        <p14:creationId xmlns:p14="http://schemas.microsoft.com/office/powerpoint/2010/main" val="150693377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 commande </a:t>
            </a:r>
            <a:endParaRPr lang="fr-FR" dirty="0">
              <a:solidFill>
                <a:srgbClr val="EFA148"/>
              </a:solidFill>
            </a:endParaRPr>
          </a:p>
        </p:txBody>
      </p:sp>
      <p:sp>
        <p:nvSpPr>
          <p:cNvPr id="12" name="ZoneTexte 11"/>
          <p:cNvSpPr txBox="1"/>
          <p:nvPr/>
        </p:nvSpPr>
        <p:spPr>
          <a:xfrm>
            <a:off x="778756" y="965991"/>
            <a:ext cx="7204263" cy="479168"/>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600" dirty="0">
                <a:solidFill>
                  <a:srgbClr val="EFA148"/>
                </a:solidFill>
              </a:rPr>
              <a:t>R</a:t>
            </a:r>
            <a:r>
              <a:rPr lang="fr-FR" sz="1600" dirty="0" smtClean="0">
                <a:solidFill>
                  <a:srgbClr val="EFA148"/>
                </a:solidFill>
              </a:rPr>
              <a:t>approchement produits scannés /commandés </a:t>
            </a:r>
            <a:endParaRPr lang="fr-FR" sz="1600" dirty="0">
              <a:solidFill>
                <a:srgbClr val="EFA148"/>
              </a:solidFill>
            </a:endParaRPr>
          </a:p>
        </p:txBody>
      </p:sp>
      <p:cxnSp>
        <p:nvCxnSpPr>
          <p:cNvPr id="11" name="Connecteur droit avec flèche 10"/>
          <p:cNvCxnSpPr/>
          <p:nvPr/>
        </p:nvCxnSpPr>
        <p:spPr>
          <a:xfrm>
            <a:off x="4519482" y="1483054"/>
            <a:ext cx="0" cy="483289"/>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4226099" y="3789119"/>
            <a:ext cx="0" cy="29021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pic>
        <p:nvPicPr>
          <p:cNvPr id="5" name="Image 4"/>
          <p:cNvPicPr>
            <a:picLocks noChangeAspect="1"/>
          </p:cNvPicPr>
          <p:nvPr/>
        </p:nvPicPr>
        <p:blipFill>
          <a:blip r:embed="rId3"/>
          <a:stretch>
            <a:fillRect/>
          </a:stretch>
        </p:blipFill>
        <p:spPr>
          <a:xfrm>
            <a:off x="745502" y="1947222"/>
            <a:ext cx="596499" cy="548539"/>
          </a:xfrm>
          <a:prstGeom prst="rect">
            <a:avLst/>
          </a:prstGeom>
        </p:spPr>
      </p:pic>
      <p:pic>
        <p:nvPicPr>
          <p:cNvPr id="6" name="Image 5"/>
          <p:cNvPicPr>
            <a:picLocks noChangeAspect="1"/>
          </p:cNvPicPr>
          <p:nvPr/>
        </p:nvPicPr>
        <p:blipFill>
          <a:blip r:embed="rId4"/>
          <a:stretch>
            <a:fillRect/>
          </a:stretch>
        </p:blipFill>
        <p:spPr>
          <a:xfrm>
            <a:off x="689145" y="2681482"/>
            <a:ext cx="545292" cy="556894"/>
          </a:xfrm>
          <a:prstGeom prst="rect">
            <a:avLst/>
          </a:prstGeom>
        </p:spPr>
      </p:pic>
      <p:pic>
        <p:nvPicPr>
          <p:cNvPr id="7" name="Image 6"/>
          <p:cNvPicPr>
            <a:picLocks noChangeAspect="1"/>
          </p:cNvPicPr>
          <p:nvPr/>
        </p:nvPicPr>
        <p:blipFill>
          <a:blip r:embed="rId5"/>
          <a:stretch>
            <a:fillRect/>
          </a:stretch>
        </p:blipFill>
        <p:spPr>
          <a:xfrm>
            <a:off x="1341852" y="2312881"/>
            <a:ext cx="412289" cy="579292"/>
          </a:xfrm>
          <a:prstGeom prst="rect">
            <a:avLst/>
          </a:prstGeom>
        </p:spPr>
      </p:pic>
      <p:sp>
        <p:nvSpPr>
          <p:cNvPr id="14" name="Rectangle 13"/>
          <p:cNvSpPr/>
          <p:nvPr/>
        </p:nvSpPr>
        <p:spPr>
          <a:xfrm>
            <a:off x="2050473" y="1966343"/>
            <a:ext cx="5652888" cy="1785104"/>
          </a:xfrm>
          <a:prstGeom prst="rect">
            <a:avLst/>
          </a:prstGeom>
          <a:ln>
            <a:solidFill>
              <a:srgbClr val="EFA148"/>
            </a:solidFill>
          </a:ln>
        </p:spPr>
        <p:txBody>
          <a:bodyPr wrap="square">
            <a:spAutoFit/>
          </a:bodyPr>
          <a:lstStyle/>
          <a:p>
            <a:r>
              <a:rPr lang="fr-FR" sz="1800" dirty="0">
                <a:solidFill>
                  <a:srgbClr val="EFA148"/>
                </a:solidFill>
              </a:rPr>
              <a:t>Le scan des </a:t>
            </a:r>
            <a:r>
              <a:rPr lang="fr-FR" sz="1800" dirty="0" smtClean="0">
                <a:solidFill>
                  <a:srgbClr val="EFA148"/>
                </a:solidFill>
              </a:rPr>
              <a:t>produits permet </a:t>
            </a:r>
            <a:r>
              <a:rPr lang="fr-FR" sz="1800" dirty="0">
                <a:solidFill>
                  <a:srgbClr val="EFA148"/>
                </a:solidFill>
              </a:rPr>
              <a:t>la comparaison des écarts </a:t>
            </a:r>
            <a:r>
              <a:rPr lang="fr-FR" sz="1800" dirty="0" smtClean="0">
                <a:solidFill>
                  <a:srgbClr val="EFA148"/>
                </a:solidFill>
              </a:rPr>
              <a:t>entre les produits commandés </a:t>
            </a:r>
            <a:r>
              <a:rPr lang="fr-FR" sz="1800" dirty="0">
                <a:solidFill>
                  <a:srgbClr val="EFA148"/>
                </a:solidFill>
              </a:rPr>
              <a:t>et </a:t>
            </a:r>
            <a:r>
              <a:rPr lang="fr-FR" sz="1800" dirty="0" smtClean="0">
                <a:solidFill>
                  <a:srgbClr val="EFA148"/>
                </a:solidFill>
              </a:rPr>
              <a:t>reçus</a:t>
            </a:r>
          </a:p>
          <a:p>
            <a:endParaRPr lang="fr-FR" sz="1800" dirty="0" smtClean="0">
              <a:solidFill>
                <a:srgbClr val="C00000"/>
              </a:solidFill>
            </a:endParaRPr>
          </a:p>
          <a:p>
            <a:r>
              <a:rPr lang="fr-FR" sz="1400" dirty="0" smtClean="0">
                <a:solidFill>
                  <a:srgbClr val="008A8B"/>
                </a:solidFill>
              </a:rPr>
              <a:t>Vérifier ces écarts </a:t>
            </a:r>
          </a:p>
          <a:p>
            <a:r>
              <a:rPr lang="fr-FR" sz="1400" dirty="0">
                <a:solidFill>
                  <a:srgbClr val="008A8B"/>
                </a:solidFill>
              </a:rPr>
              <a:t>	</a:t>
            </a:r>
            <a:r>
              <a:rPr lang="fr-FR" sz="1400" dirty="0" smtClean="0">
                <a:solidFill>
                  <a:srgbClr val="008A8B"/>
                </a:solidFill>
              </a:rPr>
              <a:t>- erreurs de saisie des quantités </a:t>
            </a:r>
            <a:br>
              <a:rPr lang="fr-FR" sz="1400" dirty="0" smtClean="0">
                <a:solidFill>
                  <a:srgbClr val="008A8B"/>
                </a:solidFill>
              </a:rPr>
            </a:br>
            <a:r>
              <a:rPr lang="fr-FR" sz="1400" dirty="0" smtClean="0">
                <a:solidFill>
                  <a:srgbClr val="008A8B"/>
                </a:solidFill>
              </a:rPr>
              <a:t>	- produit </a:t>
            </a:r>
            <a:r>
              <a:rPr lang="fr-FR" sz="1400" dirty="0">
                <a:solidFill>
                  <a:srgbClr val="008A8B"/>
                </a:solidFill>
              </a:rPr>
              <a:t>reçus commandés à l’oral </a:t>
            </a:r>
            <a:endParaRPr lang="fr-FR" sz="1400" dirty="0" smtClean="0">
              <a:solidFill>
                <a:srgbClr val="008A8B"/>
              </a:solidFill>
            </a:endParaRPr>
          </a:p>
          <a:p>
            <a:r>
              <a:rPr lang="fr-FR" sz="1400" dirty="0">
                <a:solidFill>
                  <a:srgbClr val="008A8B"/>
                </a:solidFill>
              </a:rPr>
              <a:t>	</a:t>
            </a:r>
            <a:r>
              <a:rPr lang="fr-FR" sz="1400" dirty="0" smtClean="0">
                <a:solidFill>
                  <a:srgbClr val="008A8B"/>
                </a:solidFill>
              </a:rPr>
              <a:t>- produits non reçus : gestion des manquants </a:t>
            </a:r>
            <a:endParaRPr lang="fr-FR" sz="1800" dirty="0">
              <a:solidFill>
                <a:srgbClr val="C00000"/>
              </a:solidFill>
            </a:endParaRPr>
          </a:p>
        </p:txBody>
      </p:sp>
      <p:pic>
        <p:nvPicPr>
          <p:cNvPr id="9" name="Image 8"/>
          <p:cNvPicPr>
            <a:picLocks noChangeAspect="1"/>
          </p:cNvPicPr>
          <p:nvPr/>
        </p:nvPicPr>
        <p:blipFill>
          <a:blip r:embed="rId6"/>
          <a:stretch>
            <a:fillRect/>
          </a:stretch>
        </p:blipFill>
        <p:spPr>
          <a:xfrm>
            <a:off x="2278404" y="4079337"/>
            <a:ext cx="4034614" cy="1002465"/>
          </a:xfrm>
          <a:prstGeom prst="rect">
            <a:avLst/>
          </a:prstGeom>
          <a:ln>
            <a:solidFill>
              <a:schemeClr val="bg1">
                <a:lumMod val="75000"/>
              </a:schemeClr>
            </a:solidFill>
          </a:ln>
        </p:spPr>
      </p:pic>
      <p:pic>
        <p:nvPicPr>
          <p:cNvPr id="15" name="Image 14"/>
          <p:cNvPicPr>
            <a:picLocks noChangeAspect="1"/>
          </p:cNvPicPr>
          <p:nvPr/>
        </p:nvPicPr>
        <p:blipFill>
          <a:blip r:embed="rId7"/>
          <a:stretch>
            <a:fillRect/>
          </a:stretch>
        </p:blipFill>
        <p:spPr>
          <a:xfrm>
            <a:off x="1234437" y="3126396"/>
            <a:ext cx="359803" cy="633499"/>
          </a:xfrm>
          <a:prstGeom prst="rect">
            <a:avLst/>
          </a:prstGeom>
        </p:spPr>
      </p:pic>
    </p:spTree>
    <p:extLst>
      <p:ext uri="{BB962C8B-B14F-4D97-AF65-F5344CB8AC3E}">
        <p14:creationId xmlns:p14="http://schemas.microsoft.com/office/powerpoint/2010/main" val="175829800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 commande </a:t>
            </a:r>
            <a:endParaRPr lang="fr-FR" dirty="0">
              <a:solidFill>
                <a:srgbClr val="EFA148"/>
              </a:solidFill>
            </a:endParaRPr>
          </a:p>
        </p:txBody>
      </p:sp>
      <p:sp>
        <p:nvSpPr>
          <p:cNvPr id="12" name="ZoneTexte 11"/>
          <p:cNvSpPr txBox="1"/>
          <p:nvPr/>
        </p:nvSpPr>
        <p:spPr>
          <a:xfrm>
            <a:off x="778756" y="965991"/>
            <a:ext cx="7204263" cy="479168"/>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600" dirty="0">
                <a:solidFill>
                  <a:srgbClr val="EFA148"/>
                </a:solidFill>
              </a:rPr>
              <a:t>Produit manquant en </a:t>
            </a:r>
            <a:r>
              <a:rPr lang="fr-FR" sz="1600" dirty="0" smtClean="0">
                <a:solidFill>
                  <a:srgbClr val="EFA148"/>
                </a:solidFill>
              </a:rPr>
              <a:t>réception</a:t>
            </a:r>
            <a:endParaRPr lang="fr-FR" sz="1600" dirty="0">
              <a:solidFill>
                <a:srgbClr val="EFA148"/>
              </a:solidFill>
            </a:endParaRPr>
          </a:p>
        </p:txBody>
      </p:sp>
      <p:cxnSp>
        <p:nvCxnSpPr>
          <p:cNvPr id="11" name="Connecteur droit avec flèche 10"/>
          <p:cNvCxnSpPr/>
          <p:nvPr/>
        </p:nvCxnSpPr>
        <p:spPr>
          <a:xfrm>
            <a:off x="3122278" y="1603408"/>
            <a:ext cx="0" cy="51800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3105561" y="3517897"/>
            <a:ext cx="0" cy="29021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973380" y="2285166"/>
            <a:ext cx="5292588" cy="1154160"/>
          </a:xfrm>
          <a:prstGeom prst="rect">
            <a:avLst/>
          </a:prstGeom>
          <a:noFill/>
          <a:ln>
            <a:solidFill>
              <a:srgbClr val="EFA148"/>
            </a:solidFill>
          </a:ln>
        </p:spPr>
        <p:txBody>
          <a:bodyPr wrap="square" lIns="91438" tIns="45719" rIns="91438" bIns="45719" rtlCol="0">
            <a:spAutoFit/>
          </a:bodyPr>
          <a:lstStyle/>
          <a:p>
            <a:pPr indent="-226689">
              <a:lnSpc>
                <a:spcPct val="115000"/>
              </a:lnSpc>
              <a:spcBef>
                <a:spcPts val="1000"/>
              </a:spcBef>
            </a:pPr>
            <a:r>
              <a:rPr lang="fr-FR" sz="1800" dirty="0">
                <a:solidFill>
                  <a:srgbClr val="EFA148"/>
                </a:solidFill>
              </a:rPr>
              <a:t>Traiter l’absence du produit par : </a:t>
            </a:r>
          </a:p>
          <a:p>
            <a:pPr marL="401954" lvl="1" indent="-285743">
              <a:lnSpc>
                <a:spcPct val="115000"/>
              </a:lnSpc>
              <a:buFont typeface="Arial" panose="020B0604020202020204" pitchFamily="34" charset="0"/>
              <a:buChar char="•"/>
            </a:pPr>
            <a:r>
              <a:rPr lang="fr-FR" sz="1400" dirty="0"/>
              <a:t>La déclaration d’un différé de </a:t>
            </a:r>
            <a:r>
              <a:rPr lang="fr-FR" sz="1400" dirty="0" smtClean="0"/>
              <a:t>livraison </a:t>
            </a:r>
            <a:r>
              <a:rPr lang="fr-FR" sz="1400" i="1" dirty="0" smtClean="0"/>
              <a:t>(conservé)</a:t>
            </a:r>
            <a:endParaRPr lang="fr-FR" sz="1400" i="1" dirty="0"/>
          </a:p>
          <a:p>
            <a:pPr marL="401954" lvl="1" indent="-285743">
              <a:lnSpc>
                <a:spcPct val="115000"/>
              </a:lnSpc>
              <a:buFont typeface="Arial" panose="020B0604020202020204" pitchFamily="34" charset="0"/>
              <a:buChar char="•"/>
            </a:pPr>
            <a:r>
              <a:rPr lang="fr-FR" sz="1400" dirty="0" smtClean="0"/>
              <a:t>La demande à un autre répartiteur </a:t>
            </a:r>
            <a:r>
              <a:rPr lang="fr-FR" sz="1400" i="1" dirty="0" smtClean="0"/>
              <a:t>(retransmettre)</a:t>
            </a:r>
            <a:endParaRPr lang="fr-FR" sz="1400" i="1" dirty="0"/>
          </a:p>
          <a:p>
            <a:pPr marL="401954" lvl="1" indent="-285743">
              <a:lnSpc>
                <a:spcPct val="115000"/>
              </a:lnSpc>
              <a:buFont typeface="Arial" panose="020B0604020202020204" pitchFamily="34" charset="0"/>
              <a:buChar char="•"/>
            </a:pPr>
            <a:r>
              <a:rPr lang="fr-FR" sz="1400" dirty="0" smtClean="0"/>
              <a:t>Ni le conserver, ni le retransmettre </a:t>
            </a:r>
            <a:r>
              <a:rPr lang="fr-FR" sz="1400" i="1" dirty="0" smtClean="0"/>
              <a:t>(annulé)</a:t>
            </a:r>
            <a:endParaRPr lang="fr-FR" sz="1400" i="1" dirty="0"/>
          </a:p>
        </p:txBody>
      </p:sp>
      <p:pic>
        <p:nvPicPr>
          <p:cNvPr id="3" name="Image 2"/>
          <p:cNvPicPr>
            <a:picLocks noChangeAspect="1"/>
          </p:cNvPicPr>
          <p:nvPr/>
        </p:nvPicPr>
        <p:blipFill>
          <a:blip r:embed="rId3"/>
          <a:stretch>
            <a:fillRect/>
          </a:stretch>
        </p:blipFill>
        <p:spPr>
          <a:xfrm>
            <a:off x="834391" y="3935782"/>
            <a:ext cx="4128168" cy="578950"/>
          </a:xfrm>
          <a:prstGeom prst="rect">
            <a:avLst/>
          </a:prstGeom>
        </p:spPr>
      </p:pic>
      <p:pic>
        <p:nvPicPr>
          <p:cNvPr id="4" name="Image 3"/>
          <p:cNvPicPr>
            <a:picLocks noChangeAspect="1"/>
          </p:cNvPicPr>
          <p:nvPr/>
        </p:nvPicPr>
        <p:blipFill>
          <a:blip r:embed="rId4"/>
          <a:stretch>
            <a:fillRect/>
          </a:stretch>
        </p:blipFill>
        <p:spPr>
          <a:xfrm>
            <a:off x="5740335" y="3711704"/>
            <a:ext cx="1925995" cy="1271603"/>
          </a:xfrm>
          <a:prstGeom prst="rect">
            <a:avLst/>
          </a:prstGeom>
          <a:ln>
            <a:solidFill>
              <a:schemeClr val="bg1">
                <a:lumMod val="75000"/>
              </a:schemeClr>
            </a:solidFill>
          </a:ln>
        </p:spPr>
      </p:pic>
      <p:cxnSp>
        <p:nvCxnSpPr>
          <p:cNvPr id="15" name="Connecteur droit avec flèche 14"/>
          <p:cNvCxnSpPr/>
          <p:nvPr/>
        </p:nvCxnSpPr>
        <p:spPr>
          <a:xfrm>
            <a:off x="4962559" y="4332876"/>
            <a:ext cx="699406"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636412" y="4459804"/>
            <a:ext cx="890929" cy="5492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accent6"/>
                </a:solidFill>
              </a:rPr>
              <a:t>répartiteur</a:t>
            </a:r>
            <a:endParaRPr lang="fr-FR" sz="800" dirty="0">
              <a:solidFill>
                <a:schemeClr val="accent6"/>
              </a:solidFill>
            </a:endParaRPr>
          </a:p>
        </p:txBody>
      </p:sp>
    </p:spTree>
    <p:extLst>
      <p:ext uri="{BB962C8B-B14F-4D97-AF65-F5344CB8AC3E}">
        <p14:creationId xmlns:p14="http://schemas.microsoft.com/office/powerpoint/2010/main" val="163355908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750013" y="1589754"/>
            <a:ext cx="7974151" cy="2047674"/>
          </a:xfrm>
          <a:prstGeom prst="rect">
            <a:avLst/>
          </a:prstGeom>
          <a:noFill/>
          <a:ln>
            <a:solidFill>
              <a:srgbClr val="EFA148"/>
            </a:solidFill>
          </a:ln>
        </p:spPr>
        <p:txBody>
          <a:bodyPr wrap="square" lIns="91438" tIns="45719" rIns="91438" bIns="45719" rtlCol="0">
            <a:spAutoFit/>
          </a:bodyPr>
          <a:lstStyle/>
          <a:p>
            <a:pPr indent="-226689">
              <a:lnSpc>
                <a:spcPct val="115000"/>
              </a:lnSpc>
              <a:spcBef>
                <a:spcPts val="1000"/>
              </a:spcBef>
            </a:pPr>
            <a:r>
              <a:rPr lang="fr-FR" sz="1575" dirty="0" smtClean="0"/>
              <a:t>La </a:t>
            </a:r>
            <a:r>
              <a:rPr lang="fr-FR" sz="1575" dirty="0"/>
              <a:t>réception a été contrôlée par </a:t>
            </a:r>
            <a:r>
              <a:rPr lang="fr-FR" sz="1575" b="1" dirty="0">
                <a:solidFill>
                  <a:srgbClr val="EFA148"/>
                </a:solidFill>
              </a:rPr>
              <a:t>scan</a:t>
            </a:r>
            <a:r>
              <a:rPr lang="fr-FR" sz="1575" dirty="0"/>
              <a:t>. </a:t>
            </a:r>
            <a:r>
              <a:rPr lang="fr-FR" sz="1575" i="1" dirty="0">
                <a:solidFill>
                  <a:srgbClr val="EFA148"/>
                </a:solidFill>
              </a:rPr>
              <a:t>L</a:t>
            </a:r>
            <a:r>
              <a:rPr lang="fr-FR" sz="1575" i="1" dirty="0">
                <a:solidFill>
                  <a:srgbClr val="EFA148"/>
                </a:solidFill>
                <a:sym typeface="Wingdings" panose="05000000000000000000" pitchFamily="2" charset="2"/>
              </a:rPr>
              <a:t>e nouveau produit a été importé, l’ancien est non réceptionné</a:t>
            </a:r>
            <a:r>
              <a:rPr lang="fr-FR" sz="1575" i="1" dirty="0">
                <a:sym typeface="Wingdings" panose="05000000000000000000" pitchFamily="2" charset="2"/>
              </a:rPr>
              <a:t> (2 écarts signalés). </a:t>
            </a:r>
            <a:endParaRPr lang="fr-FR" sz="1575" i="1" dirty="0" smtClean="0">
              <a:sym typeface="Wingdings" panose="05000000000000000000" pitchFamily="2" charset="2"/>
            </a:endParaRPr>
          </a:p>
          <a:p>
            <a:pPr indent="-226689" algn="just">
              <a:lnSpc>
                <a:spcPct val="115000"/>
              </a:lnSpc>
              <a:spcBef>
                <a:spcPts val="1000"/>
              </a:spcBef>
            </a:pPr>
            <a:r>
              <a:rPr lang="fr-FR" sz="1000" i="1" u="sng" dirty="0" smtClean="0"/>
              <a:t>Les écarts sont expliqués à </a:t>
            </a:r>
            <a:r>
              <a:rPr lang="fr-FR" sz="1000" i="1" u="sng" dirty="0"/>
              <a:t>la lecture du bon de </a:t>
            </a:r>
            <a:r>
              <a:rPr lang="fr-FR" sz="1000" i="1" u="sng" dirty="0" smtClean="0"/>
              <a:t>livraison par un remplacement de produit</a:t>
            </a:r>
            <a:r>
              <a:rPr lang="fr-FR" sz="1000" i="1" dirty="0" smtClean="0"/>
              <a:t>.  </a:t>
            </a:r>
            <a:endParaRPr lang="fr-FR" sz="1000" i="1" dirty="0"/>
          </a:p>
          <a:p>
            <a:pPr marL="415677" lvl="1" indent="-285750">
              <a:lnSpc>
                <a:spcPct val="115000"/>
              </a:lnSpc>
              <a:spcBef>
                <a:spcPts val="1000"/>
              </a:spcBef>
              <a:buFontTx/>
              <a:buChar char="-"/>
            </a:pPr>
            <a:r>
              <a:rPr lang="fr-FR" sz="1575" dirty="0" smtClean="0">
                <a:sym typeface="Wingdings" panose="05000000000000000000" pitchFamily="2" charset="2"/>
              </a:rPr>
              <a:t>Réceptionner </a:t>
            </a:r>
            <a:r>
              <a:rPr lang="fr-FR" sz="1575" dirty="0">
                <a:sym typeface="Wingdings" panose="05000000000000000000" pitchFamily="2" charset="2"/>
              </a:rPr>
              <a:t>les </a:t>
            </a:r>
            <a:r>
              <a:rPr lang="fr-FR" sz="1575" dirty="0" smtClean="0">
                <a:sym typeface="Wingdings" panose="05000000000000000000" pitchFamily="2" charset="2"/>
              </a:rPr>
              <a:t>boîtes </a:t>
            </a:r>
            <a:r>
              <a:rPr lang="fr-FR" sz="1575" dirty="0">
                <a:sym typeface="Wingdings" panose="05000000000000000000" pitchFamily="2" charset="2"/>
              </a:rPr>
              <a:t>reçues sur l’ancien </a:t>
            </a:r>
            <a:r>
              <a:rPr lang="fr-FR" sz="1575" dirty="0" smtClean="0">
                <a:sym typeface="Wingdings" panose="05000000000000000000" pitchFamily="2" charset="2"/>
              </a:rPr>
              <a:t>code et supprimer la ligne générée pour le nouveau code.</a:t>
            </a:r>
            <a:endParaRPr lang="fr-FR" sz="1575" dirty="0">
              <a:sym typeface="Wingdings" panose="05000000000000000000" pitchFamily="2" charset="2"/>
            </a:endParaRPr>
          </a:p>
          <a:p>
            <a:pPr marL="415677" lvl="1" indent="-285750">
              <a:lnSpc>
                <a:spcPct val="115000"/>
              </a:lnSpc>
              <a:spcBef>
                <a:spcPts val="1000"/>
              </a:spcBef>
              <a:buFontTx/>
              <a:buChar char="-"/>
            </a:pPr>
            <a:r>
              <a:rPr lang="fr-FR" sz="1575" dirty="0" smtClean="0"/>
              <a:t>Valider </a:t>
            </a:r>
            <a:r>
              <a:rPr lang="fr-FR" sz="1575" dirty="0"/>
              <a:t>la réception. </a:t>
            </a:r>
            <a:endParaRPr lang="fr-FR" sz="1575" i="1" dirty="0">
              <a:sym typeface="Wingdings" panose="05000000000000000000" pitchFamily="2" charset="2"/>
            </a:endParaRPr>
          </a:p>
        </p:txBody>
      </p:sp>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4" name="ZoneTexte 3"/>
          <p:cNvSpPr txBox="1"/>
          <p:nvPr/>
        </p:nvSpPr>
        <p:spPr>
          <a:xfrm>
            <a:off x="750013" y="4178349"/>
            <a:ext cx="4120714" cy="254363"/>
          </a:xfrm>
          <a:prstGeom prst="rect">
            <a:avLst/>
          </a:prstGeom>
          <a:noFill/>
          <a:ln>
            <a:solidFill>
              <a:srgbClr val="EFA148"/>
            </a:solidFill>
          </a:ln>
        </p:spPr>
        <p:txBody>
          <a:bodyPr wrap="square" lIns="91438" tIns="45719" rIns="91438" bIns="45719" rtlCol="0">
            <a:spAutoFit/>
          </a:bodyPr>
          <a:lstStyle/>
          <a:p>
            <a:r>
              <a:rPr lang="fr-FR" sz="1053" dirty="0"/>
              <a:t>Renumérotation en Nouveau Code</a:t>
            </a:r>
          </a:p>
        </p:txBody>
      </p:sp>
      <p:sp>
        <p:nvSpPr>
          <p:cNvPr id="14" name="ZoneTexte 13"/>
          <p:cNvSpPr txBox="1"/>
          <p:nvPr/>
        </p:nvSpPr>
        <p:spPr>
          <a:xfrm>
            <a:off x="1844958" y="4600299"/>
            <a:ext cx="1582265" cy="254363"/>
          </a:xfrm>
          <a:prstGeom prst="rect">
            <a:avLst/>
          </a:prstGeom>
          <a:noFill/>
          <a:ln>
            <a:solidFill>
              <a:srgbClr val="EFA148"/>
            </a:solidFill>
          </a:ln>
        </p:spPr>
        <p:txBody>
          <a:bodyPr wrap="square" lIns="91438" tIns="45719" rIns="91438" bIns="45719" rtlCol="0">
            <a:spAutoFit/>
          </a:bodyPr>
          <a:lstStyle/>
          <a:p>
            <a:pPr algn="ctr"/>
            <a:r>
              <a:rPr lang="fr-FR" sz="1053" dirty="0"/>
              <a:t>Report Historique</a:t>
            </a:r>
          </a:p>
        </p:txBody>
      </p:sp>
      <p:sp>
        <p:nvSpPr>
          <p:cNvPr id="15" name="ZoneTexte 14"/>
          <p:cNvSpPr txBox="1"/>
          <p:nvPr/>
        </p:nvSpPr>
        <p:spPr>
          <a:xfrm>
            <a:off x="3751885" y="4600298"/>
            <a:ext cx="1582265" cy="254363"/>
          </a:xfrm>
          <a:prstGeom prst="rect">
            <a:avLst/>
          </a:prstGeom>
          <a:noFill/>
          <a:ln>
            <a:solidFill>
              <a:srgbClr val="EFA148"/>
            </a:solidFill>
          </a:ln>
        </p:spPr>
        <p:txBody>
          <a:bodyPr wrap="square" lIns="91438" tIns="45719" rIns="91438" bIns="45719" rtlCol="0">
            <a:spAutoFit/>
          </a:bodyPr>
          <a:lstStyle/>
          <a:p>
            <a:pPr algn="ctr"/>
            <a:r>
              <a:rPr lang="fr-FR" sz="1053" dirty="0"/>
              <a:t>Report Quantité</a:t>
            </a:r>
          </a:p>
        </p:txBody>
      </p:sp>
      <p:sp>
        <p:nvSpPr>
          <p:cNvPr id="16" name="ZoneTexte 15"/>
          <p:cNvSpPr txBox="1"/>
          <p:nvPr/>
        </p:nvSpPr>
        <p:spPr>
          <a:xfrm>
            <a:off x="5710002" y="4600297"/>
            <a:ext cx="2150665" cy="254363"/>
          </a:xfrm>
          <a:prstGeom prst="rect">
            <a:avLst/>
          </a:prstGeom>
          <a:noFill/>
          <a:ln>
            <a:solidFill>
              <a:srgbClr val="EFA148"/>
            </a:solidFill>
          </a:ln>
        </p:spPr>
        <p:txBody>
          <a:bodyPr wrap="square" lIns="91438" tIns="45719" rIns="91438" bIns="45719" rtlCol="0">
            <a:spAutoFit/>
          </a:bodyPr>
          <a:lstStyle/>
          <a:p>
            <a:pPr algn="ctr"/>
            <a:r>
              <a:rPr lang="fr-FR" sz="1053" dirty="0"/>
              <a:t>Suppression ancien code</a:t>
            </a:r>
          </a:p>
        </p:txBody>
      </p:sp>
      <p:sp>
        <p:nvSpPr>
          <p:cNvPr id="12" name="Flèche à angle droit 11"/>
          <p:cNvSpPr/>
          <p:nvPr/>
        </p:nvSpPr>
        <p:spPr>
          <a:xfrm rot="5400000">
            <a:off x="1098360" y="4431237"/>
            <a:ext cx="461461" cy="510468"/>
          </a:xfrm>
          <a:prstGeom prst="bentUpArrow">
            <a:avLst/>
          </a:prstGeom>
          <a:solidFill>
            <a:srgbClr val="EFA148"/>
          </a:solid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43866" y="918462"/>
            <a:ext cx="7980298" cy="517063"/>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500" dirty="0" smtClean="0">
                <a:solidFill>
                  <a:srgbClr val="EFA148"/>
                </a:solidFill>
              </a:rPr>
              <a:t>La </a:t>
            </a:r>
            <a:r>
              <a:rPr lang="fr-FR" sz="1500" dirty="0">
                <a:solidFill>
                  <a:srgbClr val="EFA148"/>
                </a:solidFill>
              </a:rPr>
              <a:t>renumérotation produit </a:t>
            </a:r>
            <a:r>
              <a:rPr lang="fr-FR" sz="800" i="1" dirty="0" smtClean="0">
                <a:solidFill>
                  <a:srgbClr val="EFA148"/>
                </a:solidFill>
              </a:rPr>
              <a:t>(commande </a:t>
            </a:r>
            <a:r>
              <a:rPr lang="fr-FR" sz="800" i="1" dirty="0">
                <a:solidFill>
                  <a:srgbClr val="EFA148"/>
                </a:solidFill>
              </a:rPr>
              <a:t>d’un produit cip X et réception d’un produit cip Y</a:t>
            </a:r>
            <a:r>
              <a:rPr lang="fr-FR" sz="800" i="1" dirty="0" smtClean="0">
                <a:solidFill>
                  <a:srgbClr val="EFA148"/>
                </a:solidFill>
              </a:rPr>
              <a:t>)</a:t>
            </a:r>
            <a:endParaRPr lang="fr-FR" sz="800" i="1" dirty="0">
              <a:solidFill>
                <a:srgbClr val="EFA148"/>
              </a:solidFill>
            </a:endParaRPr>
          </a:p>
        </p:txBody>
      </p:sp>
      <p:sp>
        <p:nvSpPr>
          <p:cNvPr id="11" name="Rectangle 10"/>
          <p:cNvSpPr/>
          <p:nvPr/>
        </p:nvSpPr>
        <p:spPr>
          <a:xfrm>
            <a:off x="750013" y="3665433"/>
            <a:ext cx="7974151" cy="1251769"/>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p:cNvSpPr/>
          <p:nvPr/>
        </p:nvSpPr>
        <p:spPr>
          <a:xfrm>
            <a:off x="750013" y="3665433"/>
            <a:ext cx="3570208" cy="371064"/>
          </a:xfrm>
          <a:prstGeom prst="rect">
            <a:avLst/>
          </a:prstGeom>
        </p:spPr>
        <p:txBody>
          <a:bodyPr wrap="none">
            <a:spAutoFit/>
          </a:bodyPr>
          <a:lstStyle/>
          <a:p>
            <a:pPr marL="415677" lvl="1" indent="-285750">
              <a:lnSpc>
                <a:spcPct val="115000"/>
              </a:lnSpc>
              <a:spcBef>
                <a:spcPts val="1000"/>
              </a:spcBef>
              <a:buFontTx/>
              <a:buChar char="-"/>
            </a:pPr>
            <a:r>
              <a:rPr lang="fr-FR" sz="1575" i="1" dirty="0"/>
              <a:t>Supprimer le nouveau produit.</a:t>
            </a:r>
          </a:p>
        </p:txBody>
      </p:sp>
      <p:cxnSp>
        <p:nvCxnSpPr>
          <p:cNvPr id="24" name="Connecteur droit avec flèche 23"/>
          <p:cNvCxnSpPr/>
          <p:nvPr/>
        </p:nvCxnSpPr>
        <p:spPr>
          <a:xfrm>
            <a:off x="306216" y="2986817"/>
            <a:ext cx="391888"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358125" y="3865359"/>
            <a:ext cx="391888"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716399"/>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xmlns="" id="{BE762970-35CD-4966-A690-D04A0CB4C3CC}"/>
              </a:ext>
            </a:extLst>
          </p:cNvPr>
          <p:cNvSpPr>
            <a:spLocks noGrp="1"/>
          </p:cNvSpPr>
          <p:nvPr>
            <p:ph type="title"/>
          </p:nvPr>
        </p:nvSpPr>
        <p:spPr/>
        <p:txBody>
          <a:bodyPr/>
          <a:lstStyle/>
          <a:p>
            <a:r>
              <a:rPr lang="fr-FR" dirty="0" smtClean="0"/>
              <a:t>Les Bonnes pratiques de la gestion de stock en réception</a:t>
            </a:r>
            <a:endParaRPr lang="fr-FR" dirty="0"/>
          </a:p>
        </p:txBody>
      </p:sp>
      <p:sp>
        <p:nvSpPr>
          <p:cNvPr id="4" name="Espace réservé du numéro de diapositive 2"/>
          <p:cNvSpPr>
            <a:spLocks noGrp="1"/>
          </p:cNvSpPr>
          <p:nvPr/>
        </p:nvSpPr>
        <p:spPr>
          <a:xfrm>
            <a:off x="4340930" y="2705365"/>
            <a:ext cx="462140" cy="304271"/>
          </a:xfrm>
          <a:prstGeom prst="rect">
            <a:avLst/>
          </a:prstGeom>
        </p:spPr>
        <p:txBody>
          <a:bodyPr/>
          <a:ls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a:lstStyle>
          <a:p>
            <a:pPr>
              <a:buSzPct val="300000"/>
            </a:pPr>
            <a:fld id="{D57F1E4F-1CFF-5643-939E-217C01CDF565}" type="slidenum">
              <a:rPr lang="en-US" smtClean="0"/>
              <a:pPr>
                <a:buSzPct val="300000"/>
              </a:pPr>
              <a:t>2</a:t>
            </a:fld>
            <a:endParaRPr lang="en-US" dirty="0"/>
          </a:p>
        </p:txBody>
      </p:sp>
    </p:spTree>
    <p:extLst>
      <p:ext uri="{BB962C8B-B14F-4D97-AF65-F5344CB8AC3E}">
        <p14:creationId xmlns:p14="http://schemas.microsoft.com/office/powerpoint/2010/main" val="157831313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73983"/>
            <a:ext cx="7980298" cy="517063"/>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600" dirty="0" smtClean="0">
                <a:solidFill>
                  <a:srgbClr val="EFA148"/>
                </a:solidFill>
              </a:rPr>
              <a:t>Les unités gratuites ( commande directe)</a:t>
            </a:r>
            <a:endParaRPr lang="fr-FR" sz="1600" i="1" dirty="0">
              <a:solidFill>
                <a:srgbClr val="EFA148"/>
              </a:solidFill>
            </a:endParaRPr>
          </a:p>
        </p:txBody>
      </p:sp>
      <p:sp>
        <p:nvSpPr>
          <p:cNvPr id="13" name="ZoneTexte 12"/>
          <p:cNvSpPr txBox="1"/>
          <p:nvPr/>
        </p:nvSpPr>
        <p:spPr>
          <a:xfrm>
            <a:off x="703157" y="1979418"/>
            <a:ext cx="7893995" cy="410880"/>
          </a:xfrm>
          <a:prstGeom prst="rect">
            <a:avLst/>
          </a:prstGeom>
          <a:noFill/>
          <a:ln>
            <a:solidFill>
              <a:srgbClr val="EFA148"/>
            </a:solidFill>
          </a:ln>
        </p:spPr>
        <p:txBody>
          <a:bodyPr wrap="square" lIns="91438" tIns="45719" rIns="91438" bIns="45719" rtlCol="0">
            <a:spAutoFit/>
          </a:bodyPr>
          <a:lstStyle/>
          <a:p>
            <a:pPr marL="230499" lvl="1">
              <a:lnSpc>
                <a:spcPct val="115000"/>
              </a:lnSpc>
            </a:pPr>
            <a:r>
              <a:rPr lang="fr-FR" sz="1800" i="1" dirty="0" smtClean="0">
                <a:solidFill>
                  <a:srgbClr val="EFA148"/>
                </a:solidFill>
              </a:rPr>
              <a:t>la réception </a:t>
            </a:r>
            <a:r>
              <a:rPr lang="fr-FR" sz="1200" i="1" dirty="0" smtClean="0">
                <a:solidFill>
                  <a:srgbClr val="EFA148"/>
                </a:solidFill>
              </a:rPr>
              <a:t>(commande directe) </a:t>
            </a:r>
            <a:r>
              <a:rPr lang="fr-FR" sz="1800" i="1" dirty="0" smtClean="0">
                <a:solidFill>
                  <a:srgbClr val="EFA148"/>
                </a:solidFill>
              </a:rPr>
              <a:t>permet d’intégrer des unités gratuites</a:t>
            </a:r>
          </a:p>
        </p:txBody>
      </p:sp>
      <p:pic>
        <p:nvPicPr>
          <p:cNvPr id="5" name="Image 4"/>
          <p:cNvPicPr>
            <a:picLocks noChangeAspect="1"/>
          </p:cNvPicPr>
          <p:nvPr/>
        </p:nvPicPr>
        <p:blipFill>
          <a:blip r:embed="rId3"/>
          <a:stretch>
            <a:fillRect/>
          </a:stretch>
        </p:blipFill>
        <p:spPr>
          <a:xfrm>
            <a:off x="869950" y="3096610"/>
            <a:ext cx="6249272" cy="962159"/>
          </a:xfrm>
          <a:prstGeom prst="rect">
            <a:avLst/>
          </a:prstGeom>
          <a:ln>
            <a:solidFill>
              <a:schemeClr val="bg1">
                <a:lumMod val="75000"/>
              </a:schemeClr>
            </a:solidFill>
          </a:ln>
        </p:spPr>
      </p:pic>
      <p:cxnSp>
        <p:nvCxnSpPr>
          <p:cNvPr id="18" name="Connecteur droit avec flèche 17"/>
          <p:cNvCxnSpPr/>
          <p:nvPr/>
        </p:nvCxnSpPr>
        <p:spPr>
          <a:xfrm>
            <a:off x="3633266" y="1586753"/>
            <a:ext cx="0" cy="373544"/>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6603142" y="2532510"/>
            <a:ext cx="0" cy="51800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2918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23277"/>
            <a:ext cx="7980298" cy="774954"/>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600" dirty="0" smtClean="0">
                <a:solidFill>
                  <a:srgbClr val="EFA148"/>
                </a:solidFill>
              </a:rPr>
              <a:t>Produit </a:t>
            </a:r>
            <a:r>
              <a:rPr lang="fr-FR" sz="1600" dirty="0">
                <a:solidFill>
                  <a:srgbClr val="EFA148"/>
                </a:solidFill>
              </a:rPr>
              <a:t>prélevé dans une caisse pour satisfaire une demande au comptoir, et réceptionné par </a:t>
            </a:r>
            <a:r>
              <a:rPr lang="fr-FR" sz="1600" i="1" dirty="0">
                <a:solidFill>
                  <a:srgbClr val="EFA148"/>
                </a:solidFill>
              </a:rPr>
              <a:t>Réception à la Volée</a:t>
            </a:r>
            <a:r>
              <a:rPr lang="fr-FR" sz="1600" dirty="0">
                <a:solidFill>
                  <a:srgbClr val="EFA148"/>
                </a:solidFill>
              </a:rPr>
              <a:t>.  </a:t>
            </a:r>
          </a:p>
        </p:txBody>
      </p:sp>
      <p:cxnSp>
        <p:nvCxnSpPr>
          <p:cNvPr id="20" name="Connecteur droit avec flèche 19"/>
          <p:cNvCxnSpPr/>
          <p:nvPr/>
        </p:nvCxnSpPr>
        <p:spPr>
          <a:xfrm>
            <a:off x="4026426" y="1780862"/>
            <a:ext cx="0" cy="51800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642857" y="2352027"/>
            <a:ext cx="8100900" cy="1366526"/>
          </a:xfrm>
          <a:prstGeom prst="rect">
            <a:avLst/>
          </a:prstGeom>
          <a:noFill/>
          <a:ln>
            <a:solidFill>
              <a:srgbClr val="EFA148"/>
            </a:solidFill>
          </a:ln>
        </p:spPr>
        <p:txBody>
          <a:bodyPr wrap="square" lIns="91438" tIns="45719" rIns="91438" bIns="45719" rtlCol="0">
            <a:spAutoFit/>
          </a:bodyPr>
          <a:lstStyle/>
          <a:p>
            <a:pPr indent="-226689">
              <a:lnSpc>
                <a:spcPct val="115000"/>
              </a:lnSpc>
              <a:spcBef>
                <a:spcPts val="1000"/>
              </a:spcBef>
            </a:pPr>
            <a:r>
              <a:rPr lang="fr-FR" sz="1600" i="1" dirty="0"/>
              <a:t>Lorsque l’opérateur débute sa réception, </a:t>
            </a:r>
          </a:p>
          <a:p>
            <a:pPr marL="59061" indent="-285750">
              <a:lnSpc>
                <a:spcPct val="115000"/>
              </a:lnSpc>
              <a:buFontTx/>
              <a:buChar char="-"/>
            </a:pPr>
            <a:r>
              <a:rPr lang="fr-FR" sz="1800" dirty="0" smtClean="0">
                <a:solidFill>
                  <a:srgbClr val="EFA148"/>
                </a:solidFill>
              </a:rPr>
              <a:t>Quantité </a:t>
            </a:r>
            <a:r>
              <a:rPr lang="fr-FR" sz="1800" dirty="0">
                <a:solidFill>
                  <a:srgbClr val="EFA148"/>
                </a:solidFill>
              </a:rPr>
              <a:t>à </a:t>
            </a:r>
            <a:r>
              <a:rPr lang="fr-FR" sz="1800" dirty="0" smtClean="0">
                <a:solidFill>
                  <a:srgbClr val="EFA148"/>
                </a:solidFill>
              </a:rPr>
              <a:t>recevoir </a:t>
            </a:r>
            <a:r>
              <a:rPr lang="fr-FR" sz="1800" dirty="0">
                <a:solidFill>
                  <a:srgbClr val="EFA148"/>
                </a:solidFill>
              </a:rPr>
              <a:t>= Qté commandée – Qté délivrée enregistrée en </a:t>
            </a:r>
            <a:r>
              <a:rPr lang="fr-FR" sz="1800" i="1" dirty="0">
                <a:solidFill>
                  <a:srgbClr val="EFA148"/>
                </a:solidFill>
              </a:rPr>
              <a:t>Réception à la volée</a:t>
            </a:r>
            <a:r>
              <a:rPr lang="fr-FR" sz="1800" dirty="0">
                <a:solidFill>
                  <a:srgbClr val="EFA148"/>
                </a:solidFill>
              </a:rPr>
              <a:t>. </a:t>
            </a:r>
            <a:endParaRPr lang="fr-FR" sz="1800" dirty="0" smtClean="0">
              <a:solidFill>
                <a:srgbClr val="EFA148"/>
              </a:solidFill>
            </a:endParaRPr>
          </a:p>
          <a:p>
            <a:pPr indent="-226689">
              <a:lnSpc>
                <a:spcPct val="115000"/>
              </a:lnSpc>
            </a:pPr>
            <a:r>
              <a:rPr lang="fr-FR" sz="2000" dirty="0" smtClean="0"/>
              <a:t>- </a:t>
            </a:r>
            <a:r>
              <a:rPr lang="fr-FR" sz="1600" i="1" dirty="0" smtClean="0"/>
              <a:t>L’opérateur </a:t>
            </a:r>
            <a:r>
              <a:rPr lang="fr-FR" sz="1600" i="1" dirty="0"/>
              <a:t>procède </a:t>
            </a:r>
            <a:r>
              <a:rPr lang="fr-FR" sz="1600" dirty="0"/>
              <a:t>à la réception du solde.   </a:t>
            </a:r>
          </a:p>
        </p:txBody>
      </p:sp>
      <p:pic>
        <p:nvPicPr>
          <p:cNvPr id="6" name="Image 5"/>
          <p:cNvPicPr>
            <a:picLocks noChangeAspect="1"/>
          </p:cNvPicPr>
          <p:nvPr/>
        </p:nvPicPr>
        <p:blipFill>
          <a:blip r:embed="rId3"/>
          <a:stretch>
            <a:fillRect/>
          </a:stretch>
        </p:blipFill>
        <p:spPr>
          <a:xfrm>
            <a:off x="1501598" y="4189701"/>
            <a:ext cx="6430272" cy="619211"/>
          </a:xfrm>
          <a:prstGeom prst="rect">
            <a:avLst/>
          </a:prstGeom>
          <a:ln>
            <a:solidFill>
              <a:schemeClr val="bg1">
                <a:lumMod val="75000"/>
              </a:schemeClr>
            </a:solidFill>
          </a:ln>
        </p:spPr>
      </p:pic>
      <p:sp>
        <p:nvSpPr>
          <p:cNvPr id="7" name="Rectangle 6"/>
          <p:cNvSpPr/>
          <p:nvPr/>
        </p:nvSpPr>
        <p:spPr>
          <a:xfrm>
            <a:off x="509497" y="3795141"/>
            <a:ext cx="4557658" cy="317972"/>
          </a:xfrm>
          <a:prstGeom prst="rect">
            <a:avLst/>
          </a:prstGeom>
        </p:spPr>
        <p:txBody>
          <a:bodyPr wrap="none">
            <a:spAutoFit/>
          </a:bodyPr>
          <a:lstStyle/>
          <a:p>
            <a:pPr indent="-226689">
              <a:lnSpc>
                <a:spcPct val="115000"/>
              </a:lnSpc>
            </a:pPr>
            <a:r>
              <a:rPr lang="fr-FR" sz="1400" i="1" dirty="0" smtClean="0"/>
              <a:t> Dans </a:t>
            </a:r>
            <a:r>
              <a:rPr lang="fr-FR" sz="1400" i="1" dirty="0"/>
              <a:t>la réception, </a:t>
            </a:r>
            <a:r>
              <a:rPr lang="fr-FR" sz="1400" i="1" dirty="0" smtClean="0"/>
              <a:t>ces informations apparaissent :</a:t>
            </a:r>
            <a:endParaRPr lang="fr-FR" sz="1400" i="1" dirty="0"/>
          </a:p>
        </p:txBody>
      </p:sp>
      <p:sp>
        <p:nvSpPr>
          <p:cNvPr id="3" name="Ellipse 2"/>
          <p:cNvSpPr/>
          <p:nvPr/>
        </p:nvSpPr>
        <p:spPr>
          <a:xfrm>
            <a:off x="1584325" y="4333875"/>
            <a:ext cx="1016000" cy="238125"/>
          </a:xfrm>
          <a:prstGeom prst="ellipse">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à coins arrondis 3"/>
          <p:cNvSpPr/>
          <p:nvPr/>
        </p:nvSpPr>
        <p:spPr>
          <a:xfrm>
            <a:off x="4421459" y="4113113"/>
            <a:ext cx="3483695" cy="535087"/>
          </a:xfrm>
          <a:prstGeom prst="round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Organigramme : Connecteur 10"/>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0979253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23277"/>
            <a:ext cx="7980298" cy="1058108"/>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600" dirty="0">
                <a:solidFill>
                  <a:srgbClr val="EFA148"/>
                </a:solidFill>
              </a:rPr>
              <a:t>Lorsque la réception a débuté, il n’est plus possible de prendre des produits dans les caisses en les enregistrant en réception à la volée. </a:t>
            </a:r>
          </a:p>
        </p:txBody>
      </p:sp>
      <p:cxnSp>
        <p:nvCxnSpPr>
          <p:cNvPr id="20" name="Connecteur droit avec flèche 19"/>
          <p:cNvCxnSpPr/>
          <p:nvPr/>
        </p:nvCxnSpPr>
        <p:spPr>
          <a:xfrm>
            <a:off x="4267058" y="2024539"/>
            <a:ext cx="0" cy="429953"/>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677280" y="2454492"/>
            <a:ext cx="7980298" cy="658640"/>
          </a:xfrm>
          <a:prstGeom prst="rect">
            <a:avLst/>
          </a:prstGeom>
          <a:noFill/>
          <a:ln>
            <a:solidFill>
              <a:srgbClr val="EFA148"/>
            </a:solidFill>
          </a:ln>
        </p:spPr>
        <p:txBody>
          <a:bodyPr wrap="square" lIns="91438" tIns="45719" rIns="91438" bIns="45719" rtlCol="0">
            <a:spAutoFit/>
          </a:bodyPr>
          <a:lstStyle/>
          <a:p>
            <a:pPr indent="-226689">
              <a:lnSpc>
                <a:spcPct val="115000"/>
              </a:lnSpc>
              <a:spcBef>
                <a:spcPts val="1000"/>
              </a:spcBef>
            </a:pPr>
            <a:r>
              <a:rPr lang="fr-FR" sz="1600" dirty="0"/>
              <a:t>Il convient donc de </a:t>
            </a:r>
            <a:r>
              <a:rPr lang="fr-FR" sz="1600" i="1" dirty="0">
                <a:solidFill>
                  <a:srgbClr val="EFA148"/>
                </a:solidFill>
              </a:rPr>
              <a:t>prévenir la personne qui enregistre la livraison </a:t>
            </a:r>
            <a:r>
              <a:rPr lang="fr-FR" sz="1600" dirty="0"/>
              <a:t>afin qu’elle confirme la réception des boites délivrées au comptoir. </a:t>
            </a:r>
          </a:p>
        </p:txBody>
      </p:sp>
      <p:sp>
        <p:nvSpPr>
          <p:cNvPr id="4" name="Rectangle 3"/>
          <p:cNvSpPr/>
          <p:nvPr/>
        </p:nvSpPr>
        <p:spPr>
          <a:xfrm>
            <a:off x="677280" y="3369418"/>
            <a:ext cx="8025562" cy="1200329"/>
          </a:xfrm>
          <a:prstGeom prst="rect">
            <a:avLst/>
          </a:prstGeom>
          <a:ln>
            <a:solidFill>
              <a:srgbClr val="EFA148"/>
            </a:solidFill>
          </a:ln>
        </p:spPr>
        <p:txBody>
          <a:bodyPr wrap="square">
            <a:spAutoFit/>
          </a:bodyPr>
          <a:lstStyle/>
          <a:p>
            <a:r>
              <a:rPr lang="fr-FR" sz="1600" i="1" dirty="0">
                <a:solidFill>
                  <a:srgbClr val="EFA148"/>
                </a:solidFill>
              </a:rPr>
              <a:t>Pour éviter une erreur de stock: Ne pas mettre à zéro la </a:t>
            </a:r>
            <a:r>
              <a:rPr lang="fr-FR" sz="1600" i="1" dirty="0" smtClean="0">
                <a:solidFill>
                  <a:srgbClr val="EFA148"/>
                </a:solidFill>
              </a:rPr>
              <a:t>quantité </a:t>
            </a:r>
            <a:r>
              <a:rPr lang="fr-FR" sz="1600" i="1" dirty="0">
                <a:solidFill>
                  <a:srgbClr val="EFA148"/>
                </a:solidFill>
              </a:rPr>
              <a:t>due</a:t>
            </a:r>
            <a:r>
              <a:rPr lang="fr-FR" sz="1600" i="1" dirty="0">
                <a:solidFill>
                  <a:srgbClr val="EFA148"/>
                </a:solidFill>
                <a:sym typeface="Wingdings" panose="05000000000000000000" pitchFamily="2" charset="2"/>
              </a:rPr>
              <a:t>. </a:t>
            </a:r>
          </a:p>
          <a:p>
            <a:r>
              <a:rPr lang="fr-FR" sz="1400" i="1" dirty="0" smtClean="0">
                <a:sym typeface="Wingdings" panose="05000000000000000000" pitchFamily="2" charset="2"/>
              </a:rPr>
              <a:t>- On </a:t>
            </a:r>
            <a:r>
              <a:rPr lang="fr-FR" sz="1400" i="1" dirty="0">
                <a:sym typeface="Wingdings" panose="05000000000000000000" pitchFamily="2" charset="2"/>
              </a:rPr>
              <a:t>ne remet pas le bon de promis au </a:t>
            </a:r>
            <a:r>
              <a:rPr lang="fr-FR" sz="1400" i="1" dirty="0" smtClean="0">
                <a:sym typeface="Wingdings" panose="05000000000000000000" pitchFamily="2" charset="2"/>
              </a:rPr>
              <a:t>patient.</a:t>
            </a:r>
            <a:br>
              <a:rPr lang="fr-FR" sz="1400" i="1" dirty="0" smtClean="0">
                <a:sym typeface="Wingdings" panose="05000000000000000000" pitchFamily="2" charset="2"/>
              </a:rPr>
            </a:br>
            <a:r>
              <a:rPr lang="fr-FR" sz="1400" i="1" dirty="0" smtClean="0">
                <a:sym typeface="Wingdings" panose="05000000000000000000" pitchFamily="2" charset="2"/>
              </a:rPr>
              <a:t>- On </a:t>
            </a:r>
            <a:r>
              <a:rPr lang="fr-FR" sz="1400" i="1" dirty="0">
                <a:sym typeface="Wingdings" panose="05000000000000000000" pitchFamily="2" charset="2"/>
              </a:rPr>
              <a:t>y mentionne que la vente a été honorée en cours de réception. </a:t>
            </a:r>
            <a:r>
              <a:rPr lang="fr-FR" sz="1400" i="1" dirty="0" smtClean="0">
                <a:sym typeface="Wingdings" panose="05000000000000000000" pitchFamily="2" charset="2"/>
              </a:rPr>
              <a:t/>
            </a:r>
            <a:br>
              <a:rPr lang="fr-FR" sz="1400" i="1" dirty="0" smtClean="0">
                <a:sym typeface="Wingdings" panose="05000000000000000000" pitchFamily="2" charset="2"/>
              </a:rPr>
            </a:br>
            <a:endParaRPr lang="fr-FR" sz="1400" i="1" dirty="0">
              <a:sym typeface="Wingdings" panose="05000000000000000000" pitchFamily="2" charset="2"/>
            </a:endParaRPr>
          </a:p>
          <a:p>
            <a:r>
              <a:rPr lang="fr-FR" sz="1400" i="1" u="sng" dirty="0">
                <a:sym typeface="Wingdings" panose="05000000000000000000" pitchFamily="2" charset="2"/>
              </a:rPr>
              <a:t>Sans objet, l</a:t>
            </a:r>
            <a:r>
              <a:rPr lang="fr-FR" sz="1400" i="1" u="sng" dirty="0"/>
              <a:t>e promis sera purgé par LGPI après enregistrement de la réception. </a:t>
            </a:r>
          </a:p>
        </p:txBody>
      </p:sp>
    </p:spTree>
    <p:extLst>
      <p:ext uri="{BB962C8B-B14F-4D97-AF65-F5344CB8AC3E}">
        <p14:creationId xmlns:p14="http://schemas.microsoft.com/office/powerpoint/2010/main" val="3698237750"/>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23277"/>
            <a:ext cx="7980298" cy="800217"/>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600" dirty="0">
                <a:solidFill>
                  <a:srgbClr val="EFA148"/>
                </a:solidFill>
              </a:rPr>
              <a:t>Dû non réceptionné et pris dans la caisse : être vigilant sur le constat d’écart </a:t>
            </a:r>
            <a:r>
              <a:rPr lang="fr-FR" sz="1600" dirty="0" smtClean="0">
                <a:solidFill>
                  <a:srgbClr val="EFA148"/>
                </a:solidFill>
              </a:rPr>
              <a:t>quantité commande/réception</a:t>
            </a:r>
            <a:r>
              <a:rPr lang="fr-FR" sz="1600" dirty="0">
                <a:solidFill>
                  <a:srgbClr val="EFA148"/>
                </a:solidFill>
              </a:rPr>
              <a:t>, sur un produit dû</a:t>
            </a:r>
            <a:r>
              <a:rPr lang="fr-FR" sz="1600" dirty="0" smtClean="0">
                <a:solidFill>
                  <a:srgbClr val="EFA148"/>
                </a:solidFill>
              </a:rPr>
              <a:t>.</a:t>
            </a:r>
            <a:endParaRPr lang="fr-FR" sz="1600" dirty="0">
              <a:solidFill>
                <a:srgbClr val="EFA148"/>
              </a:solidFill>
            </a:endParaRPr>
          </a:p>
        </p:txBody>
      </p:sp>
      <p:cxnSp>
        <p:nvCxnSpPr>
          <p:cNvPr id="20" name="Connecteur droit avec flèche 19"/>
          <p:cNvCxnSpPr/>
          <p:nvPr/>
        </p:nvCxnSpPr>
        <p:spPr>
          <a:xfrm>
            <a:off x="4267058" y="2024539"/>
            <a:ext cx="0" cy="429953"/>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750013" y="2542787"/>
            <a:ext cx="7933443" cy="1813315"/>
          </a:xfrm>
          <a:prstGeom prst="rect">
            <a:avLst/>
          </a:prstGeom>
          <a:noFill/>
          <a:ln>
            <a:solidFill>
              <a:srgbClr val="EFA148"/>
            </a:solidFill>
          </a:ln>
        </p:spPr>
        <p:txBody>
          <a:bodyPr wrap="square" lIns="91438" tIns="45719" rIns="91438" bIns="45719" rtlCol="0">
            <a:spAutoFit/>
          </a:bodyPr>
          <a:lstStyle/>
          <a:p>
            <a:pPr indent="-226689" algn="just">
              <a:lnSpc>
                <a:spcPct val="115000"/>
              </a:lnSpc>
              <a:spcBef>
                <a:spcPts val="1000"/>
              </a:spcBef>
            </a:pPr>
            <a:r>
              <a:rPr lang="fr-FR" sz="1800" i="1" u="sng" dirty="0"/>
              <a:t>Lorsqu’un opérateur s’est servi dans les caisses sans prévenir la personne qui réceptionnait le produit!</a:t>
            </a:r>
          </a:p>
          <a:p>
            <a:pPr lvl="1" indent="-226689" algn="just">
              <a:lnSpc>
                <a:spcPct val="115000"/>
              </a:lnSpc>
              <a:spcBef>
                <a:spcPts val="1000"/>
              </a:spcBef>
            </a:pPr>
            <a:r>
              <a:rPr lang="fr-FR" sz="1800" dirty="0"/>
              <a:t>Il est désormais de la responsabilité de l’opérateur en back office de constater un écart, de vérifier son bon de livraison et </a:t>
            </a:r>
            <a:r>
              <a:rPr lang="fr-FR" sz="1800" dirty="0">
                <a:solidFill>
                  <a:srgbClr val="EFA148"/>
                </a:solidFill>
              </a:rPr>
              <a:t>questionner les opérateurs au comptoir</a:t>
            </a:r>
            <a:r>
              <a:rPr lang="fr-FR" sz="1800" dirty="0"/>
              <a:t>. </a:t>
            </a:r>
          </a:p>
        </p:txBody>
      </p:sp>
    </p:spTree>
    <p:extLst>
      <p:ext uri="{BB962C8B-B14F-4D97-AF65-F5344CB8AC3E}">
        <p14:creationId xmlns:p14="http://schemas.microsoft.com/office/powerpoint/2010/main" val="4119187817"/>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23277"/>
            <a:ext cx="7980298" cy="903194"/>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a:t>
            </a:r>
            <a:r>
              <a:rPr lang="fr-FR" sz="1600" dirty="0">
                <a:solidFill>
                  <a:srgbClr val="EFA148"/>
                </a:solidFill>
              </a:rPr>
              <a:t>Réception d’un produit, présent dans la liste des dus</a:t>
            </a:r>
            <a:r>
              <a:rPr lang="fr-FR" sz="1600" dirty="0"/>
              <a:t> </a:t>
            </a:r>
          </a:p>
          <a:p>
            <a:pPr indent="-226689">
              <a:lnSpc>
                <a:spcPct val="115000"/>
              </a:lnSpc>
              <a:spcBef>
                <a:spcPts val="1000"/>
              </a:spcBef>
            </a:pPr>
            <a:endParaRPr lang="fr-FR" sz="1600" dirty="0">
              <a:solidFill>
                <a:srgbClr val="EFA148"/>
              </a:solidFill>
            </a:endParaRPr>
          </a:p>
        </p:txBody>
      </p:sp>
      <p:cxnSp>
        <p:nvCxnSpPr>
          <p:cNvPr id="20" name="Connecteur droit avec flèche 19"/>
          <p:cNvCxnSpPr>
            <a:stCxn id="9" idx="3"/>
          </p:cNvCxnSpPr>
          <p:nvPr/>
        </p:nvCxnSpPr>
        <p:spPr>
          <a:xfrm flipV="1">
            <a:off x="3298467" y="2258852"/>
            <a:ext cx="901519" cy="210979"/>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03158" y="2069722"/>
            <a:ext cx="2595309" cy="800217"/>
          </a:xfrm>
          <a:prstGeom prst="rect">
            <a:avLst/>
          </a:prstGeom>
          <a:noFill/>
          <a:ln>
            <a:solidFill>
              <a:srgbClr val="EFA148"/>
            </a:solidFill>
          </a:ln>
        </p:spPr>
        <p:txBody>
          <a:bodyPr wrap="square" lIns="91438" tIns="45719" rIns="91438" bIns="45719" rtlCol="0">
            <a:spAutoFit/>
          </a:bodyPr>
          <a:lstStyle/>
          <a:p>
            <a:pPr indent="-226689">
              <a:lnSpc>
                <a:spcPct val="115000"/>
              </a:lnSpc>
              <a:spcBef>
                <a:spcPts val="1000"/>
              </a:spcBef>
            </a:pPr>
            <a:r>
              <a:rPr lang="fr-FR" sz="2000" dirty="0" smtClean="0"/>
              <a:t>2 modes d’organisation </a:t>
            </a:r>
            <a:endParaRPr lang="fr-FR" sz="2000" dirty="0"/>
          </a:p>
        </p:txBody>
      </p:sp>
      <p:cxnSp>
        <p:nvCxnSpPr>
          <p:cNvPr id="10" name="Connecteur droit avec flèche 9"/>
          <p:cNvCxnSpPr>
            <a:stCxn id="9" idx="3"/>
          </p:cNvCxnSpPr>
          <p:nvPr/>
        </p:nvCxnSpPr>
        <p:spPr>
          <a:xfrm>
            <a:off x="3298467" y="2469831"/>
            <a:ext cx="947352" cy="57016"/>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79997" y="3523888"/>
            <a:ext cx="4750920" cy="1107996"/>
          </a:xfrm>
          <a:prstGeom prst="rect">
            <a:avLst/>
          </a:prstGeom>
          <a:ln>
            <a:solidFill>
              <a:srgbClr val="EFA148"/>
            </a:solidFill>
          </a:ln>
        </p:spPr>
        <p:txBody>
          <a:bodyPr wrap="square">
            <a:spAutoFit/>
          </a:bodyPr>
          <a:lstStyle/>
          <a:p>
            <a:r>
              <a:rPr lang="fr-FR" sz="1400" dirty="0" smtClean="0">
                <a:solidFill>
                  <a:srgbClr val="EFA148"/>
                </a:solidFill>
              </a:rPr>
              <a:t>- contrôle </a:t>
            </a:r>
            <a:r>
              <a:rPr lang="fr-FR" sz="1400" dirty="0">
                <a:solidFill>
                  <a:srgbClr val="EFA148"/>
                </a:solidFill>
              </a:rPr>
              <a:t>entre les tickets de dus et la liste </a:t>
            </a:r>
            <a:r>
              <a:rPr lang="fr-FR" sz="1400" i="1" dirty="0">
                <a:solidFill>
                  <a:srgbClr val="EFA148"/>
                </a:solidFill>
              </a:rPr>
              <a:t>:</a:t>
            </a:r>
          </a:p>
          <a:p>
            <a:endParaRPr lang="fr-FR" sz="1400" i="1" dirty="0" smtClean="0"/>
          </a:p>
          <a:p>
            <a:r>
              <a:rPr lang="fr-FR" sz="1200" i="1" dirty="0" smtClean="0"/>
              <a:t>Les </a:t>
            </a:r>
            <a:r>
              <a:rPr lang="fr-FR" sz="1200" i="1" dirty="0"/>
              <a:t>produits dus reçus seront mis de </a:t>
            </a:r>
            <a:r>
              <a:rPr lang="fr-FR" sz="1200" i="1" dirty="0" smtClean="0"/>
              <a:t>côté </a:t>
            </a:r>
            <a:r>
              <a:rPr lang="fr-FR" sz="1200" i="1" dirty="0"/>
              <a:t>pour être rangés sur une étagère particulière </a:t>
            </a:r>
          </a:p>
          <a:p>
            <a:endParaRPr lang="fr-FR" sz="1400" i="1" u="sng" dirty="0"/>
          </a:p>
        </p:txBody>
      </p:sp>
      <p:pic>
        <p:nvPicPr>
          <p:cNvPr id="6" name="Image 5"/>
          <p:cNvPicPr>
            <a:picLocks noChangeAspect="1"/>
          </p:cNvPicPr>
          <p:nvPr/>
        </p:nvPicPr>
        <p:blipFill>
          <a:blip r:embed="rId3"/>
          <a:stretch>
            <a:fillRect/>
          </a:stretch>
        </p:blipFill>
        <p:spPr>
          <a:xfrm>
            <a:off x="4245819" y="1957137"/>
            <a:ext cx="3908967" cy="986590"/>
          </a:xfrm>
          <a:prstGeom prst="rect">
            <a:avLst/>
          </a:prstGeom>
        </p:spPr>
      </p:pic>
      <p:cxnSp>
        <p:nvCxnSpPr>
          <p:cNvPr id="30" name="Connecteur droit avec flèche 29"/>
          <p:cNvCxnSpPr/>
          <p:nvPr/>
        </p:nvCxnSpPr>
        <p:spPr>
          <a:xfrm>
            <a:off x="2598821" y="2943727"/>
            <a:ext cx="0" cy="473896"/>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23544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23277"/>
            <a:ext cx="7980298" cy="479168"/>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Livraison des dus </a:t>
            </a:r>
            <a:r>
              <a:rPr lang="fr-FR" sz="1800" dirty="0" smtClean="0">
                <a:solidFill>
                  <a:srgbClr val="EFA148"/>
                </a:solidFill>
              </a:rPr>
              <a:t>dans une caisse à part </a:t>
            </a:r>
            <a:endParaRPr lang="fr-FR" sz="1800" dirty="0"/>
          </a:p>
        </p:txBody>
      </p:sp>
      <p:cxnSp>
        <p:nvCxnSpPr>
          <p:cNvPr id="10" name="Connecteur droit avec flèche 9"/>
          <p:cNvCxnSpPr/>
          <p:nvPr/>
        </p:nvCxnSpPr>
        <p:spPr>
          <a:xfrm>
            <a:off x="4438248" y="2426649"/>
            <a:ext cx="510118"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5209177" y="1825730"/>
            <a:ext cx="3474279" cy="1201838"/>
          </a:xfrm>
          <a:prstGeom prst="rect">
            <a:avLst/>
          </a:prstGeom>
          <a:ln>
            <a:solidFill>
              <a:schemeClr val="bg1">
                <a:lumMod val="75000"/>
              </a:schemeClr>
            </a:solidFill>
          </a:ln>
        </p:spPr>
      </p:pic>
      <p:pic>
        <p:nvPicPr>
          <p:cNvPr id="5" name="Image 4"/>
          <p:cNvPicPr>
            <a:picLocks noChangeAspect="1"/>
          </p:cNvPicPr>
          <p:nvPr/>
        </p:nvPicPr>
        <p:blipFill>
          <a:blip r:embed="rId4"/>
          <a:stretch>
            <a:fillRect/>
          </a:stretch>
        </p:blipFill>
        <p:spPr>
          <a:xfrm>
            <a:off x="5120928" y="3450853"/>
            <a:ext cx="3562527" cy="745893"/>
          </a:xfrm>
          <a:prstGeom prst="rect">
            <a:avLst/>
          </a:prstGeom>
          <a:ln>
            <a:solidFill>
              <a:schemeClr val="bg1">
                <a:lumMod val="75000"/>
              </a:schemeClr>
            </a:solidFill>
          </a:ln>
        </p:spPr>
      </p:pic>
      <p:sp>
        <p:nvSpPr>
          <p:cNvPr id="8" name="Rectangle 7"/>
          <p:cNvSpPr/>
          <p:nvPr/>
        </p:nvSpPr>
        <p:spPr>
          <a:xfrm>
            <a:off x="619235" y="2075627"/>
            <a:ext cx="3498794" cy="658642"/>
          </a:xfrm>
          <a:prstGeom prst="rect">
            <a:avLst/>
          </a:prstGeom>
          <a:ln>
            <a:solidFill>
              <a:srgbClr val="EFA148"/>
            </a:solidFill>
          </a:ln>
        </p:spPr>
        <p:txBody>
          <a:bodyPr wrap="square">
            <a:spAutoFit/>
          </a:bodyPr>
          <a:lstStyle/>
          <a:p>
            <a:pPr marL="59061" indent="-285750">
              <a:lnSpc>
                <a:spcPct val="115000"/>
              </a:lnSpc>
              <a:spcBef>
                <a:spcPts val="1000"/>
              </a:spcBef>
              <a:buFontTx/>
              <a:buChar char="-"/>
            </a:pPr>
            <a:r>
              <a:rPr lang="fr-FR" sz="1600" dirty="0" smtClean="0">
                <a:solidFill>
                  <a:srgbClr val="EFA148"/>
                </a:solidFill>
              </a:rPr>
              <a:t>Créer un répartiteur spécifique</a:t>
            </a:r>
            <a:br>
              <a:rPr lang="fr-FR" sz="1600" dirty="0" smtClean="0">
                <a:solidFill>
                  <a:srgbClr val="EFA148"/>
                </a:solidFill>
              </a:rPr>
            </a:br>
            <a:r>
              <a:rPr lang="fr-FR" sz="1600" dirty="0" smtClean="0">
                <a:solidFill>
                  <a:srgbClr val="EFA148"/>
                </a:solidFill>
              </a:rPr>
              <a:t>	- N° de cde spéciale</a:t>
            </a:r>
          </a:p>
        </p:txBody>
      </p:sp>
      <p:sp>
        <p:nvSpPr>
          <p:cNvPr id="16" name="Rectangle 15"/>
          <p:cNvSpPr/>
          <p:nvPr/>
        </p:nvSpPr>
        <p:spPr>
          <a:xfrm>
            <a:off x="619235" y="3452230"/>
            <a:ext cx="3615881" cy="633379"/>
          </a:xfrm>
          <a:prstGeom prst="rect">
            <a:avLst/>
          </a:prstGeom>
          <a:ln>
            <a:solidFill>
              <a:srgbClr val="EFA148"/>
            </a:solidFill>
          </a:ln>
        </p:spPr>
        <p:txBody>
          <a:bodyPr wrap="square">
            <a:spAutoFit/>
          </a:bodyPr>
          <a:lstStyle/>
          <a:p>
            <a:pPr marL="59061" indent="-285750">
              <a:lnSpc>
                <a:spcPct val="115000"/>
              </a:lnSpc>
              <a:spcBef>
                <a:spcPts val="1000"/>
              </a:spcBef>
              <a:buFontTx/>
              <a:buChar char="-"/>
            </a:pPr>
            <a:r>
              <a:rPr lang="fr-FR" sz="1600" dirty="0" smtClean="0">
                <a:solidFill>
                  <a:srgbClr val="EFA148"/>
                </a:solidFill>
              </a:rPr>
              <a:t>Affecter les manquants vente</a:t>
            </a:r>
            <a:br>
              <a:rPr lang="fr-FR" sz="1600" dirty="0" smtClean="0">
                <a:solidFill>
                  <a:srgbClr val="EFA148"/>
                </a:solidFill>
              </a:rPr>
            </a:br>
            <a:r>
              <a:rPr lang="fr-FR" sz="1600" dirty="0" smtClean="0">
                <a:solidFill>
                  <a:srgbClr val="EFA148"/>
                </a:solidFill>
              </a:rPr>
              <a:t> à un répartiteur spécifique  </a:t>
            </a:r>
            <a:endParaRPr lang="fr-FR" sz="1600" dirty="0"/>
          </a:p>
        </p:txBody>
      </p:sp>
      <p:cxnSp>
        <p:nvCxnSpPr>
          <p:cNvPr id="18" name="Connecteur droit avec flèche 17"/>
          <p:cNvCxnSpPr/>
          <p:nvPr/>
        </p:nvCxnSpPr>
        <p:spPr>
          <a:xfrm>
            <a:off x="4461675" y="3757168"/>
            <a:ext cx="510118"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496587"/>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23277"/>
            <a:ext cx="7980298" cy="517063"/>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suivi de la remise des dus </a:t>
            </a:r>
            <a:endParaRPr lang="fr-FR" sz="1800" dirty="0"/>
          </a:p>
        </p:txBody>
      </p:sp>
      <p:pic>
        <p:nvPicPr>
          <p:cNvPr id="12" name="Image 11"/>
          <p:cNvPicPr/>
          <p:nvPr/>
        </p:nvPicPr>
        <p:blipFill>
          <a:blip r:embed="rId3" cstate="print">
            <a:extLst>
              <a:ext uri="{28A0092B-C50C-407E-A947-70E740481C1C}">
                <a14:useLocalDpi xmlns:a14="http://schemas.microsoft.com/office/drawing/2010/main" val="0"/>
              </a:ext>
            </a:extLst>
          </a:blip>
          <a:stretch>
            <a:fillRect/>
          </a:stretch>
        </p:blipFill>
        <p:spPr>
          <a:xfrm>
            <a:off x="703158" y="3666114"/>
            <a:ext cx="1567592" cy="1370322"/>
          </a:xfrm>
          <a:prstGeom prst="rect">
            <a:avLst/>
          </a:prstGeom>
          <a:ln cap="flat">
            <a:solidFill>
              <a:schemeClr val="bg1">
                <a:lumMod val="75000"/>
              </a:schemeClr>
            </a:solidFill>
          </a:ln>
          <a:effectLst>
            <a:outerShdw blurRad="50800" dist="38100" dir="2700000" algn="tl" rotWithShape="0">
              <a:prstClr val="black">
                <a:alpha val="40000"/>
              </a:prstClr>
            </a:outerShdw>
          </a:effectLst>
        </p:spPr>
      </p:pic>
      <p:sp>
        <p:nvSpPr>
          <p:cNvPr id="3" name="ZoneTexte 2"/>
          <p:cNvSpPr txBox="1"/>
          <p:nvPr/>
        </p:nvSpPr>
        <p:spPr>
          <a:xfrm>
            <a:off x="703158" y="1516691"/>
            <a:ext cx="4343355" cy="524503"/>
          </a:xfrm>
          <a:prstGeom prst="rect">
            <a:avLst/>
          </a:prstGeom>
          <a:noFill/>
          <a:ln>
            <a:solidFill>
              <a:srgbClr val="EFA148"/>
            </a:solidFill>
          </a:ln>
        </p:spPr>
        <p:txBody>
          <a:bodyPr wrap="square" rtlCol="0">
            <a:spAutoFit/>
          </a:bodyPr>
          <a:lstStyle/>
          <a:p>
            <a:r>
              <a:rPr lang="fr-FR" dirty="0" smtClean="0">
                <a:solidFill>
                  <a:srgbClr val="EFA148"/>
                </a:solidFill>
                <a:sym typeface="Wingdings" panose="05000000000000000000" pitchFamily="2" charset="2"/>
              </a:rPr>
              <a:t>- Activation de la remise des produits dus</a:t>
            </a:r>
          </a:p>
          <a:p>
            <a:r>
              <a:rPr lang="fr-FR" dirty="0">
                <a:sym typeface="Wingdings" panose="05000000000000000000" pitchFamily="2" charset="2"/>
              </a:rPr>
              <a:t>	</a:t>
            </a:r>
            <a:r>
              <a:rPr lang="fr-FR" dirty="0" smtClean="0">
                <a:solidFill>
                  <a:srgbClr val="EFA148"/>
                </a:solidFill>
                <a:sym typeface="Wingdings" panose="05000000000000000000" pitchFamily="2" charset="2"/>
              </a:rPr>
              <a:t>Configuration/paramètres Officine/produits </a:t>
            </a:r>
            <a:endParaRPr lang="fr-FR" dirty="0">
              <a:solidFill>
                <a:srgbClr val="EFA148"/>
              </a:solidFill>
            </a:endParaRPr>
          </a:p>
        </p:txBody>
      </p:sp>
      <p:sp>
        <p:nvSpPr>
          <p:cNvPr id="6" name="ZoneTexte 5"/>
          <p:cNvSpPr txBox="1"/>
          <p:nvPr/>
        </p:nvSpPr>
        <p:spPr>
          <a:xfrm>
            <a:off x="718618" y="2420454"/>
            <a:ext cx="2500460" cy="1201611"/>
          </a:xfrm>
          <a:prstGeom prst="rect">
            <a:avLst/>
          </a:prstGeom>
          <a:noFill/>
        </p:spPr>
        <p:txBody>
          <a:bodyPr wrap="square" rtlCol="0">
            <a:spAutoFit/>
          </a:bodyPr>
          <a:lstStyle/>
          <a:p>
            <a:r>
              <a:rPr lang="fr-FR" dirty="0" smtClean="0">
                <a:solidFill>
                  <a:srgbClr val="EFA148"/>
                </a:solidFill>
              </a:rPr>
              <a:t>Lecture du code barre </a:t>
            </a:r>
          </a:p>
          <a:p>
            <a:r>
              <a:rPr lang="fr-FR" dirty="0"/>
              <a:t>	</a:t>
            </a:r>
            <a:r>
              <a:rPr lang="fr-FR" dirty="0" smtClean="0"/>
              <a:t>- </a:t>
            </a:r>
            <a:r>
              <a:rPr lang="fr-FR" sz="1100" dirty="0" smtClean="0"/>
              <a:t>sur la barre de recherche</a:t>
            </a:r>
          </a:p>
          <a:p>
            <a:r>
              <a:rPr lang="fr-FR" sz="1100" dirty="0"/>
              <a:t>	</a:t>
            </a:r>
            <a:r>
              <a:rPr lang="fr-FR" sz="1100" dirty="0" smtClean="0"/>
              <a:t>- en remise des produits dus</a:t>
            </a:r>
          </a:p>
          <a:p>
            <a:endParaRPr lang="fr-FR" sz="1100" dirty="0"/>
          </a:p>
          <a:p>
            <a:endParaRPr lang="fr-FR" sz="1100" dirty="0" smtClean="0"/>
          </a:p>
          <a:p>
            <a:endParaRPr lang="fr-FR" sz="1100" dirty="0">
              <a:solidFill>
                <a:srgbClr val="EFA148"/>
              </a:solidFill>
            </a:endParaRPr>
          </a:p>
        </p:txBody>
      </p:sp>
      <p:cxnSp>
        <p:nvCxnSpPr>
          <p:cNvPr id="10" name="Connecteur droit avec flèche 9"/>
          <p:cNvCxnSpPr/>
          <p:nvPr/>
        </p:nvCxnSpPr>
        <p:spPr>
          <a:xfrm>
            <a:off x="2116609" y="3129087"/>
            <a:ext cx="0" cy="334074"/>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610291" y="2067987"/>
            <a:ext cx="8073165" cy="308418"/>
          </a:xfrm>
          <a:prstGeom prst="rect">
            <a:avLst/>
          </a:prstGeom>
          <a:noFill/>
        </p:spPr>
        <p:txBody>
          <a:bodyPr wrap="square" rtlCol="0">
            <a:spAutoFit/>
          </a:bodyPr>
          <a:lstStyle/>
          <a:p>
            <a:r>
              <a:rPr lang="fr-FR" i="1" dirty="0" smtClean="0"/>
              <a:t>Le patient vient chercher un produit dû, il présente son bon de dus  ou le mail (SPD) </a:t>
            </a:r>
          </a:p>
        </p:txBody>
      </p:sp>
      <p:cxnSp>
        <p:nvCxnSpPr>
          <p:cNvPr id="22" name="Connecteur droit avec flèche 21"/>
          <p:cNvCxnSpPr/>
          <p:nvPr/>
        </p:nvCxnSpPr>
        <p:spPr>
          <a:xfrm>
            <a:off x="6621329" y="2997704"/>
            <a:ext cx="0" cy="465457"/>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387" y="3540443"/>
            <a:ext cx="2392009" cy="1549142"/>
          </a:xfrm>
          <a:prstGeom prst="rect">
            <a:avLst/>
          </a:prstGeom>
          <a:ln cap="flat">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6553" y="3666114"/>
            <a:ext cx="1944518" cy="461240"/>
          </a:xfrm>
          <a:prstGeom prst="rect">
            <a:avLst/>
          </a:prstGeom>
          <a:ln cap="flat">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6" name="ZoneTexte 25"/>
          <p:cNvSpPr txBox="1"/>
          <p:nvPr/>
        </p:nvSpPr>
        <p:spPr>
          <a:xfrm>
            <a:off x="5437184" y="2418171"/>
            <a:ext cx="2500460" cy="861774"/>
          </a:xfrm>
          <a:prstGeom prst="rect">
            <a:avLst/>
          </a:prstGeom>
          <a:noFill/>
        </p:spPr>
        <p:txBody>
          <a:bodyPr wrap="square" rtlCol="0">
            <a:spAutoFit/>
          </a:bodyPr>
          <a:lstStyle/>
          <a:p>
            <a:r>
              <a:rPr lang="fr-FR" sz="1400" dirty="0" smtClean="0">
                <a:solidFill>
                  <a:srgbClr val="EFA148"/>
                </a:solidFill>
              </a:rPr>
              <a:t>Validation des </a:t>
            </a:r>
            <a:r>
              <a:rPr lang="fr-FR" sz="1400" dirty="0">
                <a:solidFill>
                  <a:srgbClr val="EFA148"/>
                </a:solidFill>
              </a:rPr>
              <a:t>produits remis au patient </a:t>
            </a:r>
          </a:p>
          <a:p>
            <a:endParaRPr lang="fr-FR" sz="1100" dirty="0" smtClean="0"/>
          </a:p>
          <a:p>
            <a:endParaRPr lang="fr-FR" sz="1100" dirty="0">
              <a:solidFill>
                <a:srgbClr val="EFA148"/>
              </a:solidFill>
            </a:endParaRPr>
          </a:p>
        </p:txBody>
      </p:sp>
      <p:sp>
        <p:nvSpPr>
          <p:cNvPr id="31" name="Rectangle 30"/>
          <p:cNvSpPr/>
          <p:nvPr/>
        </p:nvSpPr>
        <p:spPr>
          <a:xfrm>
            <a:off x="703158" y="3486527"/>
            <a:ext cx="3913456" cy="1656974"/>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p:cNvSpPr txBox="1"/>
          <p:nvPr/>
        </p:nvSpPr>
        <p:spPr>
          <a:xfrm>
            <a:off x="4616614" y="2420454"/>
            <a:ext cx="673264" cy="461665"/>
          </a:xfrm>
          <a:prstGeom prst="rect">
            <a:avLst/>
          </a:prstGeom>
          <a:noFill/>
        </p:spPr>
        <p:txBody>
          <a:bodyPr wrap="square" rtlCol="0">
            <a:spAutoFit/>
          </a:bodyPr>
          <a:lstStyle/>
          <a:p>
            <a:r>
              <a:rPr lang="fr-FR" sz="2400" b="1" dirty="0" smtClean="0">
                <a:solidFill>
                  <a:srgbClr val="EFA148"/>
                </a:solidFill>
              </a:rPr>
              <a:t>+</a:t>
            </a:r>
            <a:endParaRPr lang="fr-FR" sz="2400" b="1" dirty="0">
              <a:solidFill>
                <a:srgbClr val="EFA148"/>
              </a:solidFill>
            </a:endParaRPr>
          </a:p>
        </p:txBody>
      </p:sp>
      <p:sp>
        <p:nvSpPr>
          <p:cNvPr id="34" name="Organigramme : Connecteur 33"/>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35" name="Ellipse 34"/>
          <p:cNvSpPr/>
          <p:nvPr/>
        </p:nvSpPr>
        <p:spPr>
          <a:xfrm>
            <a:off x="697879" y="4732187"/>
            <a:ext cx="773863" cy="192505"/>
          </a:xfrm>
          <a:prstGeom prst="ellipse">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llipse 4"/>
          <p:cNvSpPr/>
          <p:nvPr/>
        </p:nvSpPr>
        <p:spPr>
          <a:xfrm>
            <a:off x="3550722" y="3752603"/>
            <a:ext cx="685893" cy="285007"/>
          </a:xfrm>
          <a:prstGeom prst="ellipse">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5411415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31" grpId="0" animBg="1"/>
      <p:bldP spid="33" grpId="0"/>
      <p:bldP spid="35"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descr="Résultat d’images pour scanner pda"/>
          <p:cNvSpPr>
            <a:spLocks noChangeAspect="1" noChangeArrowheads="1"/>
          </p:cNvSpPr>
          <p:nvPr/>
        </p:nvSpPr>
        <p:spPr bwMode="auto">
          <a:xfrm>
            <a:off x="155575" y="-40005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endParaRPr lang="fr-FR" sz="1053" dirty="0"/>
          </a:p>
        </p:txBody>
      </p:sp>
      <p:sp>
        <p:nvSpPr>
          <p:cNvPr id="17" name="Titre 1"/>
          <p:cNvSpPr txBox="1">
            <a:spLocks/>
          </p:cNvSpPr>
          <p:nvPr/>
        </p:nvSpPr>
        <p:spPr>
          <a:xfrm>
            <a:off x="750013" y="87941"/>
            <a:ext cx="7933443" cy="684473"/>
          </a:xfrm>
          <a:prstGeom prst="rect">
            <a:avLst/>
          </a:prstGeom>
        </p:spPr>
        <p:txBody>
          <a:bodyPr lIns="0" tIns="0" rIns="0" bIns="0" anchor="b">
            <a:noAutofit/>
          </a:bodyPr>
          <a:lstStyle>
            <a:lvl1pPr algn="l" defTabSz="342900" rtl="0" eaLnBrk="1" latinLnBrk="0" hangingPunct="1">
              <a:lnSpc>
                <a:spcPct val="90000"/>
              </a:lnSpc>
              <a:spcBef>
                <a:spcPct val="0"/>
              </a:spcBef>
              <a:buNone/>
              <a:defRPr sz="2400" b="0" kern="1200" cap="none">
                <a:solidFill>
                  <a:srgbClr val="008A8B"/>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Réception de commande </a:t>
            </a:r>
            <a:endParaRPr lang="fr-FR" dirty="0">
              <a:solidFill>
                <a:srgbClr val="EFA148"/>
              </a:solidFill>
            </a:endParaRPr>
          </a:p>
        </p:txBody>
      </p:sp>
      <p:sp>
        <p:nvSpPr>
          <p:cNvPr id="19" name="ZoneTexte 18"/>
          <p:cNvSpPr txBox="1"/>
          <p:nvPr/>
        </p:nvSpPr>
        <p:spPr>
          <a:xfrm>
            <a:off x="703158" y="923277"/>
            <a:ext cx="7980298" cy="517063"/>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a:t>
            </a:r>
            <a:r>
              <a:rPr lang="fr-FR" sz="2400" dirty="0" smtClean="0">
                <a:solidFill>
                  <a:srgbClr val="EFA148"/>
                </a:solidFill>
              </a:rPr>
              <a:t>: suivi de la remise des dus </a:t>
            </a:r>
            <a:endParaRPr lang="fr-FR" sz="1800" dirty="0"/>
          </a:p>
        </p:txBody>
      </p:sp>
      <p:sp>
        <p:nvSpPr>
          <p:cNvPr id="6" name="ZoneTexte 5"/>
          <p:cNvSpPr txBox="1"/>
          <p:nvPr/>
        </p:nvSpPr>
        <p:spPr>
          <a:xfrm>
            <a:off x="703158" y="1804694"/>
            <a:ext cx="8069367" cy="307777"/>
          </a:xfrm>
          <a:prstGeom prst="rect">
            <a:avLst/>
          </a:prstGeom>
          <a:noFill/>
        </p:spPr>
        <p:txBody>
          <a:bodyPr wrap="square" rtlCol="0">
            <a:spAutoFit/>
          </a:bodyPr>
          <a:lstStyle/>
          <a:p>
            <a:r>
              <a:rPr lang="fr-FR" sz="1400" i="1" dirty="0" smtClean="0">
                <a:solidFill>
                  <a:srgbClr val="008A8B"/>
                </a:solidFill>
              </a:rPr>
              <a:t>Dans l’historique du patient, on trouve toutes les informations relatives au produits dus remis</a:t>
            </a:r>
            <a:endParaRPr lang="fr-FR" sz="1400" i="1" dirty="0">
              <a:solidFill>
                <a:srgbClr val="EFA148"/>
              </a:solidFill>
            </a:endParaRPr>
          </a:p>
        </p:txBody>
      </p:sp>
      <p:cxnSp>
        <p:nvCxnSpPr>
          <p:cNvPr id="10" name="Connecteur droit avec flèche 9"/>
          <p:cNvCxnSpPr/>
          <p:nvPr/>
        </p:nvCxnSpPr>
        <p:spPr>
          <a:xfrm>
            <a:off x="6196765" y="2365793"/>
            <a:ext cx="264695" cy="334074"/>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3"/>
          <a:stretch>
            <a:fillRect/>
          </a:stretch>
        </p:blipFill>
        <p:spPr>
          <a:xfrm>
            <a:off x="869950" y="2723412"/>
            <a:ext cx="6405373" cy="493695"/>
          </a:xfrm>
          <a:prstGeom prst="rect">
            <a:avLst/>
          </a:prstGeom>
        </p:spPr>
      </p:pic>
      <p:pic>
        <p:nvPicPr>
          <p:cNvPr id="9" name="Image 8"/>
          <p:cNvPicPr>
            <a:picLocks noChangeAspect="1"/>
          </p:cNvPicPr>
          <p:nvPr/>
        </p:nvPicPr>
        <p:blipFill>
          <a:blip r:embed="rId4"/>
          <a:stretch>
            <a:fillRect/>
          </a:stretch>
        </p:blipFill>
        <p:spPr>
          <a:xfrm>
            <a:off x="3555200" y="3083738"/>
            <a:ext cx="3267531" cy="1629002"/>
          </a:xfrm>
          <a:prstGeom prst="rect">
            <a:avLst/>
          </a:prstGeom>
        </p:spPr>
      </p:pic>
      <p:pic>
        <p:nvPicPr>
          <p:cNvPr id="11" name="Image 10"/>
          <p:cNvPicPr>
            <a:picLocks noChangeAspect="1"/>
          </p:cNvPicPr>
          <p:nvPr/>
        </p:nvPicPr>
        <p:blipFill>
          <a:blip r:embed="rId5"/>
          <a:stretch>
            <a:fillRect/>
          </a:stretch>
        </p:blipFill>
        <p:spPr>
          <a:xfrm>
            <a:off x="6511733" y="2950370"/>
            <a:ext cx="285790" cy="266737"/>
          </a:xfrm>
          <a:prstGeom prst="rect">
            <a:avLst/>
          </a:prstGeom>
        </p:spPr>
      </p:pic>
    </p:spTree>
    <p:extLst>
      <p:ext uri="{BB962C8B-B14F-4D97-AF65-F5344CB8AC3E}">
        <p14:creationId xmlns:p14="http://schemas.microsoft.com/office/powerpoint/2010/main" val="1407972932"/>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Réception financière </a:t>
            </a:r>
            <a:endParaRPr lang="fr-FR" dirty="0"/>
          </a:p>
        </p:txBody>
      </p:sp>
    </p:spTree>
    <p:extLst>
      <p:ext uri="{BB962C8B-B14F-4D97-AF65-F5344CB8AC3E}">
        <p14:creationId xmlns:p14="http://schemas.microsoft.com/office/powerpoint/2010/main" val="221553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660775" y="1046478"/>
            <a:ext cx="7552783" cy="461663"/>
          </a:xfrm>
          <a:prstGeom prst="rect">
            <a:avLst/>
          </a:prstGeom>
          <a:noFill/>
          <a:ln>
            <a:solidFill>
              <a:schemeClr val="tx1"/>
            </a:solidFill>
          </a:ln>
        </p:spPr>
        <p:txBody>
          <a:bodyPr wrap="square" lIns="91438" tIns="45719" rIns="91438" bIns="45719" rtlCol="0">
            <a:spAutoFit/>
          </a:bodyPr>
          <a:lstStyle/>
          <a:p>
            <a:r>
              <a:rPr lang="fr-FR" sz="2400" dirty="0" smtClean="0"/>
              <a:t>Cas d’usage: </a:t>
            </a:r>
            <a:r>
              <a:rPr lang="fr-FR" sz="2000" dirty="0" smtClean="0">
                <a:solidFill>
                  <a:srgbClr val="EFA148"/>
                </a:solidFill>
              </a:rPr>
              <a:t>Enregistrer les </a:t>
            </a:r>
            <a:r>
              <a:rPr lang="fr-FR" sz="2000" dirty="0">
                <a:solidFill>
                  <a:srgbClr val="EFA148"/>
                </a:solidFill>
              </a:rPr>
              <a:t>prix </a:t>
            </a:r>
            <a:r>
              <a:rPr lang="fr-FR" sz="2000" dirty="0" smtClean="0">
                <a:solidFill>
                  <a:srgbClr val="EFA148"/>
                </a:solidFill>
              </a:rPr>
              <a:t>d’achat</a:t>
            </a:r>
            <a:endParaRPr lang="fr-FR" sz="2000" dirty="0">
              <a:solidFill>
                <a:srgbClr val="EFA148"/>
              </a:solidFill>
            </a:endParaRPr>
          </a:p>
        </p:txBody>
      </p:sp>
      <p:sp>
        <p:nvSpPr>
          <p:cNvPr id="6" name="ZoneTexte 5"/>
          <p:cNvSpPr txBox="1"/>
          <p:nvPr/>
        </p:nvSpPr>
        <p:spPr>
          <a:xfrm>
            <a:off x="660775" y="1780938"/>
            <a:ext cx="7461249" cy="1415770"/>
          </a:xfrm>
          <a:prstGeom prst="rect">
            <a:avLst/>
          </a:prstGeom>
          <a:noFill/>
          <a:ln>
            <a:solidFill>
              <a:srgbClr val="EFA148"/>
            </a:solidFill>
          </a:ln>
        </p:spPr>
        <p:txBody>
          <a:bodyPr wrap="square" lIns="91438" tIns="45719" rIns="91438" bIns="45719" rtlCol="0">
            <a:spAutoFit/>
          </a:bodyPr>
          <a:lstStyle/>
          <a:p>
            <a:r>
              <a:rPr lang="fr-FR" sz="1600" dirty="0" smtClean="0"/>
              <a:t>La </a:t>
            </a:r>
            <a:r>
              <a:rPr lang="fr-FR" sz="1600" dirty="0"/>
              <a:t>Mise à jour des prix </a:t>
            </a:r>
            <a:r>
              <a:rPr lang="fr-FR" sz="1600" dirty="0" smtClean="0"/>
              <a:t>OBLIGATOIREMENT: </a:t>
            </a:r>
            <a:r>
              <a:rPr lang="fr-FR" sz="1600" dirty="0" smtClean="0">
                <a:solidFill>
                  <a:srgbClr val="EFA148"/>
                </a:solidFill>
              </a:rPr>
              <a:t>En </a:t>
            </a:r>
            <a:r>
              <a:rPr lang="fr-FR" sz="1600" dirty="0">
                <a:solidFill>
                  <a:srgbClr val="EFA148"/>
                </a:solidFill>
              </a:rPr>
              <a:t>Réception Financière </a:t>
            </a:r>
            <a:endParaRPr lang="fr-FR" sz="1600" dirty="0" smtClean="0">
              <a:solidFill>
                <a:srgbClr val="EFA148"/>
              </a:solidFill>
            </a:endParaRPr>
          </a:p>
          <a:p>
            <a:r>
              <a:rPr lang="fr-FR" sz="1600" dirty="0" smtClean="0">
                <a:solidFill>
                  <a:srgbClr val="EFA148"/>
                </a:solidFill>
              </a:rPr>
              <a:t/>
            </a:r>
            <a:br>
              <a:rPr lang="fr-FR" sz="1600" dirty="0" smtClean="0">
                <a:solidFill>
                  <a:srgbClr val="EFA148"/>
                </a:solidFill>
              </a:rPr>
            </a:br>
            <a:r>
              <a:rPr lang="fr-FR" sz="1600" dirty="0" smtClean="0">
                <a:solidFill>
                  <a:srgbClr val="EFA148"/>
                </a:solidFill>
              </a:rPr>
              <a:t>- </a:t>
            </a:r>
            <a:r>
              <a:rPr lang="fr-FR" sz="1800" dirty="0" smtClean="0">
                <a:solidFill>
                  <a:srgbClr val="EFA148"/>
                </a:solidFill>
              </a:rPr>
              <a:t>pour vérifier la concordance avec la facture du fournisseur</a:t>
            </a:r>
            <a:br>
              <a:rPr lang="fr-FR" sz="1800" dirty="0" smtClean="0">
                <a:solidFill>
                  <a:srgbClr val="EFA148"/>
                </a:solidFill>
              </a:rPr>
            </a:br>
            <a:endParaRPr lang="fr-FR" sz="1800" dirty="0" smtClean="0">
              <a:solidFill>
                <a:srgbClr val="EFA148"/>
              </a:solidFill>
            </a:endParaRPr>
          </a:p>
          <a:p>
            <a:r>
              <a:rPr lang="fr-FR" sz="1800" dirty="0" smtClean="0">
                <a:solidFill>
                  <a:srgbClr val="EFA148"/>
                </a:solidFill>
              </a:rPr>
              <a:t>- pour </a:t>
            </a:r>
            <a:r>
              <a:rPr lang="fr-FR" sz="1800" dirty="0">
                <a:solidFill>
                  <a:srgbClr val="EFA148"/>
                </a:solidFill>
              </a:rPr>
              <a:t>un calcul du PAMP </a:t>
            </a:r>
            <a:r>
              <a:rPr lang="fr-FR" sz="1400" i="1" dirty="0"/>
              <a:t>(base de détermination de la marge réalisée). </a:t>
            </a:r>
          </a:p>
        </p:txBody>
      </p:sp>
      <p:sp>
        <p:nvSpPr>
          <p:cNvPr id="2" name="Titre 1"/>
          <p:cNvSpPr>
            <a:spLocks noGrp="1"/>
          </p:cNvSpPr>
          <p:nvPr>
            <p:ph type="title"/>
          </p:nvPr>
        </p:nvSpPr>
        <p:spPr/>
        <p:txBody>
          <a:bodyPr/>
          <a:lstStyle/>
          <a:p>
            <a:r>
              <a:rPr lang="fr-FR" dirty="0" smtClean="0"/>
              <a:t>Réception financière :</a:t>
            </a:r>
            <a:endParaRPr lang="fr-FR" dirty="0"/>
          </a:p>
        </p:txBody>
      </p:sp>
      <p:sp>
        <p:nvSpPr>
          <p:cNvPr id="3" name="Rectangle 2"/>
          <p:cNvSpPr/>
          <p:nvPr/>
        </p:nvSpPr>
        <p:spPr>
          <a:xfrm>
            <a:off x="1522353" y="4008504"/>
            <a:ext cx="5455340" cy="400110"/>
          </a:xfrm>
          <a:prstGeom prst="rect">
            <a:avLst/>
          </a:prstGeom>
          <a:ln>
            <a:solidFill>
              <a:srgbClr val="008A8B"/>
            </a:solidFill>
          </a:ln>
        </p:spPr>
        <p:txBody>
          <a:bodyPr wrap="none">
            <a:spAutoFit/>
          </a:bodyPr>
          <a:lstStyle/>
          <a:p>
            <a:r>
              <a:rPr lang="fr-FR" sz="2000" i="1" dirty="0"/>
              <a:t>Renseignez les prix dès qu’ils sont connus !!</a:t>
            </a:r>
          </a:p>
        </p:txBody>
      </p:sp>
    </p:spTree>
    <p:extLst>
      <p:ext uri="{BB962C8B-B14F-4D97-AF65-F5344CB8AC3E}">
        <p14:creationId xmlns:p14="http://schemas.microsoft.com/office/powerpoint/2010/main" val="1755780546"/>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393EAA00-37F7-4A86-877D-8771BE22254F}"/>
              </a:ext>
            </a:extLst>
          </p:cNvPr>
          <p:cNvSpPr>
            <a:spLocks noGrp="1"/>
          </p:cNvSpPr>
          <p:nvPr>
            <p:ph type="title"/>
          </p:nvPr>
        </p:nvSpPr>
        <p:spPr/>
        <p:txBody>
          <a:bodyPr/>
          <a:lstStyle/>
          <a:p>
            <a:r>
              <a:rPr lang="fr-FR" dirty="0" smtClean="0"/>
              <a:t>Les bonnes pratiques en réception </a:t>
            </a:r>
            <a:endParaRPr lang="fr-FR" dirty="0"/>
          </a:p>
        </p:txBody>
      </p:sp>
      <p:sp>
        <p:nvSpPr>
          <p:cNvPr id="5" name="Espace réservé du texte 4">
            <a:extLst>
              <a:ext uri="{FF2B5EF4-FFF2-40B4-BE49-F238E27FC236}">
                <a16:creationId xmlns:a16="http://schemas.microsoft.com/office/drawing/2014/main" xmlns="" id="{EE2F3C4A-3C99-4488-9B08-DBD521940F9C}"/>
              </a:ext>
            </a:extLst>
          </p:cNvPr>
          <p:cNvSpPr>
            <a:spLocks noGrp="1"/>
          </p:cNvSpPr>
          <p:nvPr>
            <p:ph type="body" sz="quarter" idx="10"/>
          </p:nvPr>
        </p:nvSpPr>
        <p:spPr/>
        <p:txBody>
          <a:bodyPr/>
          <a:lstStyle/>
          <a:p>
            <a:r>
              <a:rPr lang="fr-FR" dirty="0" smtClean="0"/>
              <a:t>Les bonnes pratiques de la gestion de stock : les réceptions</a:t>
            </a:r>
            <a:endParaRPr lang="fr-FR" dirty="0"/>
          </a:p>
        </p:txBody>
      </p:sp>
      <p:sp>
        <p:nvSpPr>
          <p:cNvPr id="6" name="Espace réservé du texte 5">
            <a:extLst>
              <a:ext uri="{FF2B5EF4-FFF2-40B4-BE49-F238E27FC236}">
                <a16:creationId xmlns:a16="http://schemas.microsoft.com/office/drawing/2014/main" xmlns="" id="{1AAACD86-7F2E-433A-A256-B39B0F84D359}"/>
              </a:ext>
            </a:extLst>
          </p:cNvPr>
          <p:cNvSpPr>
            <a:spLocks noGrp="1"/>
          </p:cNvSpPr>
          <p:nvPr>
            <p:ph type="body" sz="quarter" idx="11"/>
          </p:nvPr>
        </p:nvSpPr>
        <p:spPr/>
        <p:txBody>
          <a:bodyPr/>
          <a:lstStyle/>
          <a:p>
            <a:r>
              <a:rPr lang="fr-FR" dirty="0" smtClean="0"/>
              <a:t>A compléter</a:t>
            </a:r>
            <a:endParaRPr lang="fr-FR" dirty="0"/>
          </a:p>
        </p:txBody>
      </p:sp>
      <p:sp>
        <p:nvSpPr>
          <p:cNvPr id="7" name="Espace réservé du texte 6">
            <a:extLst>
              <a:ext uri="{FF2B5EF4-FFF2-40B4-BE49-F238E27FC236}">
                <a16:creationId xmlns:a16="http://schemas.microsoft.com/office/drawing/2014/main" xmlns="" id="{84915C6B-3C3B-4510-9C69-9A11E58F9B2C}"/>
              </a:ext>
            </a:extLst>
          </p:cNvPr>
          <p:cNvSpPr>
            <a:spLocks noGrp="1"/>
          </p:cNvSpPr>
          <p:nvPr>
            <p:ph type="body" sz="quarter" idx="12"/>
          </p:nvPr>
        </p:nvSpPr>
        <p:spPr/>
        <p:txBody>
          <a:bodyPr/>
          <a:lstStyle/>
          <a:p>
            <a:r>
              <a:rPr lang="fr-FR" dirty="0" smtClean="0"/>
              <a:t>Mise en place des bonnes pratiques pour les réceptions</a:t>
            </a:r>
            <a:endParaRPr lang="fr-FR" dirty="0"/>
          </a:p>
        </p:txBody>
      </p:sp>
      <p:sp>
        <p:nvSpPr>
          <p:cNvPr id="8" name="Espace réservé du texte 7">
            <a:extLst>
              <a:ext uri="{FF2B5EF4-FFF2-40B4-BE49-F238E27FC236}">
                <a16:creationId xmlns:a16="http://schemas.microsoft.com/office/drawing/2014/main" xmlns="" id="{363C97AF-B186-4424-8685-67FC34FC1040}"/>
              </a:ext>
            </a:extLst>
          </p:cNvPr>
          <p:cNvSpPr>
            <a:spLocks noGrp="1"/>
          </p:cNvSpPr>
          <p:nvPr>
            <p:ph type="body" sz="quarter" idx="13"/>
          </p:nvPr>
        </p:nvSpPr>
        <p:spPr>
          <a:xfrm>
            <a:off x="2565398" y="4197019"/>
            <a:ext cx="6227873" cy="412750"/>
          </a:xfrm>
        </p:spPr>
        <p:txBody>
          <a:bodyPr/>
          <a:lstStyle/>
          <a:p>
            <a:r>
              <a:rPr lang="fr-FR" dirty="0" smtClean="0"/>
              <a:t>Amélioration de la rentabilité de l’officine </a:t>
            </a:r>
            <a:endParaRPr lang="fr-FR" dirty="0"/>
          </a:p>
        </p:txBody>
      </p:sp>
    </p:spTree>
    <p:extLst>
      <p:ext uri="{BB962C8B-B14F-4D97-AF65-F5344CB8AC3E}">
        <p14:creationId xmlns:p14="http://schemas.microsoft.com/office/powerpoint/2010/main" val="178717359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660775" y="1046478"/>
            <a:ext cx="7552783" cy="461663"/>
          </a:xfrm>
          <a:prstGeom prst="rect">
            <a:avLst/>
          </a:prstGeom>
          <a:noFill/>
          <a:ln>
            <a:solidFill>
              <a:schemeClr val="tx1"/>
            </a:solidFill>
          </a:ln>
        </p:spPr>
        <p:txBody>
          <a:bodyPr wrap="square" lIns="91438" tIns="45719" rIns="91438" bIns="45719" rtlCol="0">
            <a:spAutoFit/>
          </a:bodyPr>
          <a:lstStyle/>
          <a:p>
            <a:r>
              <a:rPr lang="fr-FR" sz="2400" dirty="0" smtClean="0"/>
              <a:t>Cas d’usage: </a:t>
            </a:r>
            <a:r>
              <a:rPr lang="fr-FR" sz="2000" dirty="0" smtClean="0">
                <a:solidFill>
                  <a:srgbClr val="EFA148"/>
                </a:solidFill>
              </a:rPr>
              <a:t>Vérifier rapidement  </a:t>
            </a:r>
            <a:endParaRPr lang="fr-FR" sz="2000" dirty="0">
              <a:solidFill>
                <a:srgbClr val="EFA148"/>
              </a:solidFill>
            </a:endParaRPr>
          </a:p>
        </p:txBody>
      </p:sp>
      <p:sp>
        <p:nvSpPr>
          <p:cNvPr id="2" name="Titre 1"/>
          <p:cNvSpPr>
            <a:spLocks noGrp="1"/>
          </p:cNvSpPr>
          <p:nvPr>
            <p:ph type="title"/>
          </p:nvPr>
        </p:nvSpPr>
        <p:spPr/>
        <p:txBody>
          <a:bodyPr/>
          <a:lstStyle/>
          <a:p>
            <a:r>
              <a:rPr lang="fr-FR" dirty="0" smtClean="0"/>
              <a:t>Réception financière :</a:t>
            </a:r>
            <a:endParaRPr lang="fr-FR" dirty="0"/>
          </a:p>
        </p:txBody>
      </p:sp>
      <p:pic>
        <p:nvPicPr>
          <p:cNvPr id="9" name="Image 8"/>
          <p:cNvPicPr>
            <a:picLocks noChangeAspect="1"/>
          </p:cNvPicPr>
          <p:nvPr/>
        </p:nvPicPr>
        <p:blipFill>
          <a:blip r:embed="rId3"/>
          <a:stretch>
            <a:fillRect/>
          </a:stretch>
        </p:blipFill>
        <p:spPr>
          <a:xfrm>
            <a:off x="665394" y="1784912"/>
            <a:ext cx="3939557" cy="2345158"/>
          </a:xfrm>
          <a:prstGeom prst="rect">
            <a:avLst/>
          </a:prstGeom>
          <a:ln>
            <a:solidFill>
              <a:schemeClr val="bg1">
                <a:lumMod val="75000"/>
              </a:schemeClr>
            </a:solidFill>
          </a:ln>
        </p:spPr>
      </p:pic>
      <p:cxnSp>
        <p:nvCxnSpPr>
          <p:cNvPr id="11" name="Connecteur droit avec flèche 10"/>
          <p:cNvCxnSpPr/>
          <p:nvPr/>
        </p:nvCxnSpPr>
        <p:spPr>
          <a:xfrm>
            <a:off x="2573733" y="3342670"/>
            <a:ext cx="0" cy="69062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5952448" y="2853161"/>
            <a:ext cx="2261109" cy="646331"/>
          </a:xfrm>
          <a:prstGeom prst="rect">
            <a:avLst/>
          </a:prstGeom>
          <a:noFill/>
          <a:ln>
            <a:solidFill>
              <a:schemeClr val="tx1"/>
            </a:solidFill>
          </a:ln>
        </p:spPr>
        <p:txBody>
          <a:bodyPr wrap="square" rtlCol="0">
            <a:spAutoFit/>
          </a:bodyPr>
          <a:lstStyle/>
          <a:p>
            <a:r>
              <a:rPr lang="fr-FR" sz="1200" dirty="0" smtClean="0"/>
              <a:t>Vérification entre le montant de la commande et la facture du fournisseur</a:t>
            </a:r>
            <a:endParaRPr lang="fr-FR" sz="1200" dirty="0"/>
          </a:p>
        </p:txBody>
      </p:sp>
      <p:sp>
        <p:nvSpPr>
          <p:cNvPr id="16" name="ZoneTexte 15"/>
          <p:cNvSpPr txBox="1"/>
          <p:nvPr/>
        </p:nvSpPr>
        <p:spPr>
          <a:xfrm>
            <a:off x="1239203" y="4092707"/>
            <a:ext cx="3365748" cy="740587"/>
          </a:xfrm>
          <a:prstGeom prst="rect">
            <a:avLst/>
          </a:prstGeom>
          <a:noFill/>
          <a:ln>
            <a:solidFill>
              <a:srgbClr val="EFA148"/>
            </a:solidFill>
          </a:ln>
        </p:spPr>
        <p:txBody>
          <a:bodyPr wrap="square" rtlCol="0">
            <a:spAutoFit/>
          </a:bodyPr>
          <a:lstStyle/>
          <a:p>
            <a:r>
              <a:rPr lang="fr-FR" dirty="0" smtClean="0">
                <a:solidFill>
                  <a:srgbClr val="EFA148"/>
                </a:solidFill>
              </a:rPr>
              <a:t>Dans l’hypothèse d’une réception de plusieurs commandes le contrôle se fait sur le cumul.</a:t>
            </a:r>
            <a:endParaRPr lang="fr-FR" dirty="0">
              <a:solidFill>
                <a:srgbClr val="EFA148"/>
              </a:solidFill>
            </a:endParaRPr>
          </a:p>
        </p:txBody>
      </p:sp>
      <p:pic>
        <p:nvPicPr>
          <p:cNvPr id="19" name="Image 18"/>
          <p:cNvPicPr>
            <a:picLocks noChangeAspect="1"/>
          </p:cNvPicPr>
          <p:nvPr/>
        </p:nvPicPr>
        <p:blipFill>
          <a:blip r:embed="rId4"/>
          <a:stretch>
            <a:fillRect/>
          </a:stretch>
        </p:blipFill>
        <p:spPr>
          <a:xfrm>
            <a:off x="614079" y="1784912"/>
            <a:ext cx="4832449" cy="1422994"/>
          </a:xfrm>
          <a:prstGeom prst="rect">
            <a:avLst/>
          </a:prstGeom>
        </p:spPr>
      </p:pic>
      <p:cxnSp>
        <p:nvCxnSpPr>
          <p:cNvPr id="10" name="Connecteur droit avec flèche 9"/>
          <p:cNvCxnSpPr/>
          <p:nvPr/>
        </p:nvCxnSpPr>
        <p:spPr>
          <a:xfrm>
            <a:off x="5568163" y="2236526"/>
            <a:ext cx="472997" cy="51976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à coins arrondis 24"/>
          <p:cNvSpPr/>
          <p:nvPr/>
        </p:nvSpPr>
        <p:spPr>
          <a:xfrm>
            <a:off x="652665" y="1780938"/>
            <a:ext cx="4798205" cy="11470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ectangle à coins arrondis 25"/>
          <p:cNvSpPr/>
          <p:nvPr/>
        </p:nvSpPr>
        <p:spPr>
          <a:xfrm>
            <a:off x="633654" y="2931965"/>
            <a:ext cx="4798205" cy="275941"/>
          </a:xfrm>
          <a:prstGeom prst="round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Organigramme : Connecteur 27"/>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6178281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660775" y="1046478"/>
            <a:ext cx="7552783" cy="461663"/>
          </a:xfrm>
          <a:prstGeom prst="rect">
            <a:avLst/>
          </a:prstGeom>
          <a:noFill/>
          <a:ln>
            <a:solidFill>
              <a:schemeClr val="tx1"/>
            </a:solidFill>
          </a:ln>
        </p:spPr>
        <p:txBody>
          <a:bodyPr wrap="square" lIns="91438" tIns="45719" rIns="91438" bIns="45719" rtlCol="0">
            <a:spAutoFit/>
          </a:bodyPr>
          <a:lstStyle/>
          <a:p>
            <a:r>
              <a:rPr lang="fr-FR" sz="2400" dirty="0" smtClean="0"/>
              <a:t>Cas d’usage: </a:t>
            </a:r>
            <a:r>
              <a:rPr lang="fr-FR" sz="2000" dirty="0" smtClean="0">
                <a:solidFill>
                  <a:srgbClr val="EFA148"/>
                </a:solidFill>
              </a:rPr>
              <a:t>Vérifier rapidement  </a:t>
            </a:r>
            <a:endParaRPr lang="fr-FR" sz="2000" dirty="0">
              <a:solidFill>
                <a:srgbClr val="EFA148"/>
              </a:solidFill>
            </a:endParaRPr>
          </a:p>
        </p:txBody>
      </p:sp>
      <p:sp>
        <p:nvSpPr>
          <p:cNvPr id="2" name="Titre 1"/>
          <p:cNvSpPr>
            <a:spLocks noGrp="1"/>
          </p:cNvSpPr>
          <p:nvPr>
            <p:ph type="title"/>
          </p:nvPr>
        </p:nvSpPr>
        <p:spPr/>
        <p:txBody>
          <a:bodyPr/>
          <a:lstStyle/>
          <a:p>
            <a:r>
              <a:rPr lang="fr-FR" dirty="0" smtClean="0"/>
              <a:t>Réception financière :</a:t>
            </a:r>
            <a:endParaRPr lang="fr-FR" dirty="0"/>
          </a:p>
        </p:txBody>
      </p:sp>
      <p:sp>
        <p:nvSpPr>
          <p:cNvPr id="28" name="Organigramme : Connecteur 27"/>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13" name="Ellipse 12"/>
          <p:cNvSpPr/>
          <p:nvPr/>
        </p:nvSpPr>
        <p:spPr>
          <a:xfrm rot="21169778">
            <a:off x="6310936" y="39710"/>
            <a:ext cx="2329229" cy="887074"/>
          </a:xfrm>
          <a:prstGeom prst="ellipse">
            <a:avLst/>
          </a:prstGeom>
          <a:solidFill>
            <a:srgbClr val="E9EFF3"/>
          </a:solidFill>
          <a:ln>
            <a:solidFill>
              <a:srgbClr val="E9EF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tx1"/>
                </a:solidFill>
              </a:rPr>
              <a:t>Les nouveautés à partir de la version </a:t>
            </a:r>
            <a:r>
              <a:rPr lang="fr-FR" b="1" i="1" dirty="0">
                <a:solidFill>
                  <a:srgbClr val="002060"/>
                </a:solidFill>
              </a:rPr>
              <a:t>2.14.1.3</a:t>
            </a:r>
          </a:p>
        </p:txBody>
      </p:sp>
      <p:sp>
        <p:nvSpPr>
          <p:cNvPr id="20" name="ZoneTexte 19"/>
          <p:cNvSpPr txBox="1"/>
          <p:nvPr/>
        </p:nvSpPr>
        <p:spPr>
          <a:xfrm>
            <a:off x="5151478" y="1592184"/>
            <a:ext cx="3365748" cy="956672"/>
          </a:xfrm>
          <a:prstGeom prst="rect">
            <a:avLst/>
          </a:prstGeom>
          <a:noFill/>
          <a:ln>
            <a:solidFill>
              <a:srgbClr val="EFA148"/>
            </a:solidFill>
          </a:ln>
        </p:spPr>
        <p:txBody>
          <a:bodyPr wrap="square" rtlCol="0">
            <a:spAutoFit/>
          </a:bodyPr>
          <a:lstStyle/>
          <a:p>
            <a:r>
              <a:rPr lang="fr-FR" dirty="0" smtClean="0">
                <a:solidFill>
                  <a:srgbClr val="EFA148"/>
                </a:solidFill>
              </a:rPr>
              <a:t>Dans l’hypothèse d’une réception de plusieurs commandes le contrôle se fait sur le cumul.</a:t>
            </a:r>
          </a:p>
          <a:p>
            <a:r>
              <a:rPr lang="fr-FR" b="1" dirty="0" smtClean="0">
                <a:solidFill>
                  <a:srgbClr val="EFA148"/>
                </a:solidFill>
              </a:rPr>
              <a:t>Un simple clic sur Total commande </a:t>
            </a:r>
            <a:endParaRPr lang="fr-FR" b="1" dirty="0">
              <a:solidFill>
                <a:srgbClr val="EFA148"/>
              </a:solidFill>
            </a:endParaRPr>
          </a:p>
        </p:txBody>
      </p:sp>
      <p:pic>
        <p:nvPicPr>
          <p:cNvPr id="17" name="Image 16"/>
          <p:cNvPicPr>
            <a:picLocks noChangeAspect="1"/>
          </p:cNvPicPr>
          <p:nvPr/>
        </p:nvPicPr>
        <p:blipFill>
          <a:blip r:embed="rId3"/>
          <a:stretch>
            <a:fillRect/>
          </a:stretch>
        </p:blipFill>
        <p:spPr>
          <a:xfrm>
            <a:off x="660775" y="1548610"/>
            <a:ext cx="3613159" cy="3067872"/>
          </a:xfrm>
          <a:prstGeom prst="rect">
            <a:avLst/>
          </a:prstGeom>
          <a:ln>
            <a:solidFill>
              <a:schemeClr val="bg1">
                <a:lumMod val="85000"/>
              </a:schemeClr>
            </a:solidFill>
          </a:ln>
        </p:spPr>
      </p:pic>
      <p:cxnSp>
        <p:nvCxnSpPr>
          <p:cNvPr id="23" name="Connecteur droit avec flèche 22"/>
          <p:cNvCxnSpPr/>
          <p:nvPr/>
        </p:nvCxnSpPr>
        <p:spPr>
          <a:xfrm>
            <a:off x="2400338" y="3267804"/>
            <a:ext cx="0" cy="690628"/>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rotWithShape="1">
          <a:blip r:embed="rId4"/>
          <a:srcRect l="1216" r="28639"/>
          <a:stretch/>
        </p:blipFill>
        <p:spPr>
          <a:xfrm>
            <a:off x="660775" y="2632900"/>
            <a:ext cx="5117431" cy="1316099"/>
          </a:xfrm>
          <a:prstGeom prst="rect">
            <a:avLst/>
          </a:prstGeom>
          <a:ln>
            <a:solidFill>
              <a:srgbClr val="E9EFF3"/>
            </a:solidFill>
          </a:ln>
        </p:spPr>
      </p:pic>
    </p:spTree>
    <p:extLst>
      <p:ext uri="{BB962C8B-B14F-4D97-AF65-F5344CB8AC3E}">
        <p14:creationId xmlns:p14="http://schemas.microsoft.com/office/powerpoint/2010/main" val="5619082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660775" y="1046478"/>
            <a:ext cx="7552783" cy="707884"/>
          </a:xfrm>
          <a:prstGeom prst="rect">
            <a:avLst/>
          </a:prstGeom>
          <a:noFill/>
          <a:ln>
            <a:solidFill>
              <a:schemeClr val="tx1"/>
            </a:solidFill>
          </a:ln>
        </p:spPr>
        <p:txBody>
          <a:bodyPr wrap="square" lIns="91438" tIns="45719" rIns="91438" bIns="45719" rtlCol="0">
            <a:spAutoFit/>
          </a:bodyPr>
          <a:lstStyle/>
          <a:p>
            <a:r>
              <a:rPr lang="fr-FR" sz="2400" dirty="0" smtClean="0"/>
              <a:t>Cas d’usage: </a:t>
            </a:r>
            <a:r>
              <a:rPr lang="fr-FR" sz="1600" dirty="0"/>
              <a:t>Pour un </a:t>
            </a:r>
            <a:r>
              <a:rPr lang="fr-FR" sz="1600" dirty="0">
                <a:solidFill>
                  <a:srgbClr val="EFA148"/>
                </a:solidFill>
              </a:rPr>
              <a:t>produit règlementé</a:t>
            </a:r>
            <a:r>
              <a:rPr lang="fr-FR" sz="1600" dirty="0"/>
              <a:t>, le cas échéant, on peut souhaiter conserver le prix d’achat fabricant d’une réception à l’autre. </a:t>
            </a:r>
          </a:p>
        </p:txBody>
      </p:sp>
      <p:sp>
        <p:nvSpPr>
          <p:cNvPr id="2" name="Titre 1"/>
          <p:cNvSpPr>
            <a:spLocks noGrp="1"/>
          </p:cNvSpPr>
          <p:nvPr>
            <p:ph type="title"/>
          </p:nvPr>
        </p:nvSpPr>
        <p:spPr/>
        <p:txBody>
          <a:bodyPr/>
          <a:lstStyle/>
          <a:p>
            <a:r>
              <a:rPr lang="fr-FR" dirty="0" smtClean="0"/>
              <a:t>Réception financière :</a:t>
            </a:r>
            <a:endParaRPr lang="fr-FR" dirty="0"/>
          </a:p>
        </p:txBody>
      </p:sp>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336" y="2538799"/>
            <a:ext cx="4317493" cy="1693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778757" y="2029475"/>
            <a:ext cx="3045272" cy="1985157"/>
          </a:xfrm>
          <a:prstGeom prst="rect">
            <a:avLst/>
          </a:prstGeom>
          <a:noFill/>
          <a:ln>
            <a:noFill/>
          </a:ln>
        </p:spPr>
        <p:txBody>
          <a:bodyPr wrap="square" lIns="91438" tIns="45719" rIns="91438" bIns="45719" rtlCol="0">
            <a:spAutoFit/>
          </a:bodyPr>
          <a:lstStyle/>
          <a:p>
            <a:pPr marL="285750" indent="-285750">
              <a:buFontTx/>
              <a:buChar char="-"/>
            </a:pPr>
            <a:r>
              <a:rPr lang="fr-FR" sz="1800" dirty="0" smtClean="0">
                <a:solidFill>
                  <a:srgbClr val="EFA148"/>
                </a:solidFill>
              </a:rPr>
              <a:t>Modification </a:t>
            </a:r>
            <a:r>
              <a:rPr lang="fr-FR" sz="1800" dirty="0">
                <a:solidFill>
                  <a:srgbClr val="EFA148"/>
                </a:solidFill>
              </a:rPr>
              <a:t>du prix d’achat sur la </a:t>
            </a:r>
            <a:r>
              <a:rPr lang="fr-FR" sz="1800" dirty="0" smtClean="0">
                <a:solidFill>
                  <a:srgbClr val="EFA148"/>
                </a:solidFill>
              </a:rPr>
              <a:t>ligne</a:t>
            </a:r>
            <a:br>
              <a:rPr lang="fr-FR" sz="1800" dirty="0" smtClean="0">
                <a:solidFill>
                  <a:srgbClr val="EFA148"/>
                </a:solidFill>
              </a:rPr>
            </a:br>
            <a:endParaRPr lang="fr-FR" sz="1800" dirty="0" smtClean="0">
              <a:solidFill>
                <a:srgbClr val="EFA148"/>
              </a:solidFill>
            </a:endParaRPr>
          </a:p>
          <a:p>
            <a:pPr marL="285750" indent="-285750">
              <a:buFontTx/>
              <a:buChar char="-"/>
            </a:pPr>
            <a:endParaRPr lang="fr-FR" sz="1800" dirty="0">
              <a:solidFill>
                <a:srgbClr val="EFA148"/>
              </a:solidFill>
            </a:endParaRPr>
          </a:p>
          <a:p>
            <a:pPr marL="285750" indent="-285750">
              <a:buFontTx/>
              <a:buChar char="-"/>
            </a:pPr>
            <a:endParaRPr lang="fr-FR" sz="1800" dirty="0" smtClean="0">
              <a:solidFill>
                <a:srgbClr val="EFA148"/>
              </a:solidFill>
            </a:endParaRPr>
          </a:p>
          <a:p>
            <a:r>
              <a:rPr lang="fr-FR" sz="1800" dirty="0" smtClean="0">
                <a:solidFill>
                  <a:srgbClr val="EFA148"/>
                </a:solidFill>
              </a:rPr>
              <a:t>- Sélectionner </a:t>
            </a:r>
            <a:r>
              <a:rPr lang="fr-FR" sz="1800" dirty="0">
                <a:solidFill>
                  <a:srgbClr val="EFA148"/>
                </a:solidFill>
              </a:rPr>
              <a:t>type </a:t>
            </a:r>
            <a:r>
              <a:rPr lang="fr-FR" sz="1800" dirty="0" smtClean="0">
                <a:solidFill>
                  <a:srgbClr val="EFA148"/>
                </a:solidFill>
              </a:rPr>
              <a:t>PF</a:t>
            </a:r>
            <a:r>
              <a:rPr lang="fr-FR" sz="1800" dirty="0" smtClean="0"/>
              <a:t/>
            </a:r>
            <a:br>
              <a:rPr lang="fr-FR" sz="1800" dirty="0" smtClean="0"/>
            </a:br>
            <a:endParaRPr lang="fr-FR" sz="1500" i="1" dirty="0"/>
          </a:p>
        </p:txBody>
      </p:sp>
      <p:cxnSp>
        <p:nvCxnSpPr>
          <p:cNvPr id="6" name="Connecteur droit avec flèche 5"/>
          <p:cNvCxnSpPr/>
          <p:nvPr/>
        </p:nvCxnSpPr>
        <p:spPr>
          <a:xfrm>
            <a:off x="3394428" y="3675531"/>
            <a:ext cx="2065289" cy="0"/>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60775" y="4309653"/>
            <a:ext cx="7490998" cy="307777"/>
          </a:xfrm>
          <a:prstGeom prst="rect">
            <a:avLst/>
          </a:prstGeom>
        </p:spPr>
        <p:txBody>
          <a:bodyPr wrap="square">
            <a:spAutoFit/>
          </a:bodyPr>
          <a:lstStyle/>
          <a:p>
            <a:r>
              <a:rPr lang="fr-FR" sz="1400" i="1" dirty="0"/>
              <a:t>NB: le prix choisi sera automatiquement appliqué lors des prochaines livraisons</a:t>
            </a:r>
            <a:endParaRPr lang="fr-FR" dirty="0"/>
          </a:p>
        </p:txBody>
      </p:sp>
      <p:cxnSp>
        <p:nvCxnSpPr>
          <p:cNvPr id="12" name="Connecteur droit avec flèche 11"/>
          <p:cNvCxnSpPr/>
          <p:nvPr/>
        </p:nvCxnSpPr>
        <p:spPr>
          <a:xfrm>
            <a:off x="3394428" y="2461931"/>
            <a:ext cx="473465" cy="185959"/>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0775" y="1861073"/>
            <a:ext cx="7552783" cy="2371712"/>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6134499"/>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953598" y="1516495"/>
            <a:ext cx="7938882" cy="2423738"/>
          </a:xfrm>
          <a:prstGeom prst="rect">
            <a:avLst/>
          </a:prstGeom>
          <a:noFill/>
        </p:spPr>
        <p:txBody>
          <a:bodyPr wrap="square" lIns="91438" tIns="45719" rIns="91438" bIns="45719" rtlCol="0">
            <a:spAutoFit/>
          </a:bodyPr>
          <a:lstStyle/>
          <a:p>
            <a:pPr marL="257175" indent="-257175">
              <a:buFont typeface="Wingdings" pitchFamily="2" charset="2"/>
              <a:buChar char="§"/>
            </a:pPr>
            <a:r>
              <a:rPr lang="fr-FR" sz="1800" b="1" dirty="0"/>
              <a:t>Prix d’Achat CATALOGUE</a:t>
            </a:r>
            <a:endParaRPr lang="fr-FR" sz="1800" dirty="0"/>
          </a:p>
          <a:p>
            <a:pPr marL="257175" indent="-257175">
              <a:buFont typeface="Wingdings" pitchFamily="2" charset="2"/>
              <a:buChar char="§"/>
            </a:pPr>
            <a:r>
              <a:rPr lang="fr-FR" sz="1800" b="1" dirty="0"/>
              <a:t>Prix d’Achat Catalogue NET</a:t>
            </a:r>
            <a:endParaRPr lang="fr-FR" sz="1800" dirty="0">
              <a:sym typeface="Wingdings" panose="05000000000000000000" pitchFamily="2" charset="2"/>
            </a:endParaRPr>
          </a:p>
          <a:p>
            <a:pPr marL="257175" indent="-257175">
              <a:buFont typeface="Wingdings" pitchFamily="2" charset="2"/>
              <a:buChar char="§"/>
            </a:pPr>
            <a:r>
              <a:rPr lang="fr-FR" sz="1800" b="1" i="1" dirty="0">
                <a:sym typeface="Wingdings" panose="05000000000000000000" pitchFamily="2" charset="2"/>
              </a:rPr>
              <a:t>Prix de Vente </a:t>
            </a:r>
            <a:r>
              <a:rPr lang="fr-FR" sz="1800" i="1" dirty="0">
                <a:sym typeface="Wingdings" panose="05000000000000000000" pitchFamily="2" charset="2"/>
              </a:rPr>
              <a:t>Selon vos accords avec le grossiste</a:t>
            </a:r>
          </a:p>
          <a:p>
            <a:endParaRPr lang="fr-FR" sz="750" dirty="0">
              <a:sym typeface="Wingdings" panose="05000000000000000000" pitchFamily="2" charset="2"/>
            </a:endParaRPr>
          </a:p>
          <a:p>
            <a:pPr marL="257175" indent="-257175" algn="just">
              <a:buFont typeface="Wingdings" pitchFamily="2" charset="2"/>
              <a:buChar char="§"/>
            </a:pPr>
            <a:r>
              <a:rPr lang="fr-FR" sz="1800" b="1" dirty="0">
                <a:solidFill>
                  <a:srgbClr val="EFA148"/>
                </a:solidFill>
                <a:sym typeface="Wingdings" panose="05000000000000000000" pitchFamily="2" charset="2"/>
              </a:rPr>
              <a:t>MAJ des prix </a:t>
            </a:r>
            <a:r>
              <a:rPr lang="fr-FR" sz="1800" dirty="0">
                <a:solidFill>
                  <a:srgbClr val="EFA148"/>
                </a:solidFill>
                <a:sym typeface="Wingdings" panose="05000000000000000000" pitchFamily="2" charset="2"/>
              </a:rPr>
              <a:t> Lors de la réception financière d’une commande PharmaML, les modifications de prix peuvent </a:t>
            </a:r>
            <a:r>
              <a:rPr lang="fr-FR" sz="1800" dirty="0" smtClean="0">
                <a:solidFill>
                  <a:srgbClr val="EFA148"/>
                </a:solidFill>
                <a:sym typeface="Wingdings" panose="05000000000000000000" pitchFamily="2" charset="2"/>
              </a:rPr>
              <a:t>être intégrées </a:t>
            </a:r>
            <a:r>
              <a:rPr lang="fr-FR" sz="1800" dirty="0">
                <a:solidFill>
                  <a:srgbClr val="EFA148"/>
                </a:solidFill>
                <a:sym typeface="Wingdings" panose="05000000000000000000" pitchFamily="2" charset="2"/>
              </a:rPr>
              <a:t>simplement,</a:t>
            </a:r>
          </a:p>
          <a:p>
            <a:pPr marL="257175" indent="-257175" algn="just">
              <a:buFont typeface="Wingdings" pitchFamily="2" charset="2"/>
              <a:buChar char="§"/>
            </a:pPr>
            <a:r>
              <a:rPr lang="fr-FR" sz="1800" b="1" dirty="0">
                <a:solidFill>
                  <a:srgbClr val="EFA148"/>
                </a:solidFill>
                <a:sym typeface="Wingdings" panose="05000000000000000000" pitchFamily="2" charset="2"/>
              </a:rPr>
              <a:t>MAJ automatique</a:t>
            </a:r>
            <a:r>
              <a:rPr lang="fr-FR" sz="1800" dirty="0">
                <a:solidFill>
                  <a:srgbClr val="EFA148"/>
                </a:solidFill>
                <a:sym typeface="Wingdings" panose="05000000000000000000" pitchFamily="2" charset="2"/>
              </a:rPr>
              <a:t>  Paramètre sur la fiche du répartiteur, onglet Transmission.</a:t>
            </a:r>
            <a:endParaRPr lang="fr-FR" sz="1800" dirty="0">
              <a:solidFill>
                <a:srgbClr val="EFA148"/>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641" y="2530633"/>
            <a:ext cx="6508886" cy="2530014"/>
          </a:xfrm>
          <a:prstGeom prst="rect">
            <a:avLst/>
          </a:prstGeom>
          <a:ln>
            <a:solidFill>
              <a:srgbClr val="594C3C"/>
            </a:solidFill>
          </a:ln>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224" y="3654905"/>
            <a:ext cx="5309009" cy="1377000"/>
          </a:xfrm>
          <a:prstGeom prst="rect">
            <a:avLst/>
          </a:prstGeom>
          <a:noFill/>
          <a:ln w="9525">
            <a:solidFill>
              <a:srgbClr val="594C3C"/>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1282" y="2533464"/>
            <a:ext cx="1124504" cy="795803"/>
          </a:xfrm>
          <a:prstGeom prst="rect">
            <a:avLst/>
          </a:prstGeom>
          <a:ln>
            <a:solidFill>
              <a:schemeClr val="tx1"/>
            </a:solidFill>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1324641" y="2709060"/>
            <a:ext cx="514220" cy="1566174"/>
          </a:xfrm>
          <a:prstGeom prst="rect">
            <a:avLst/>
          </a:prstGeom>
          <a:noFill/>
          <a:ln>
            <a:solidFill>
              <a:srgbClr val="EFA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3" dirty="0"/>
          </a:p>
        </p:txBody>
      </p:sp>
      <p:sp>
        <p:nvSpPr>
          <p:cNvPr id="3" name="Titre 2"/>
          <p:cNvSpPr>
            <a:spLocks noGrp="1"/>
          </p:cNvSpPr>
          <p:nvPr>
            <p:ph type="title"/>
          </p:nvPr>
        </p:nvSpPr>
        <p:spPr/>
        <p:txBody>
          <a:bodyPr/>
          <a:lstStyle/>
          <a:p>
            <a:r>
              <a:rPr lang="fr-FR" dirty="0"/>
              <a:t>R</a:t>
            </a:r>
            <a:r>
              <a:rPr lang="fr-FR" dirty="0" smtClean="0"/>
              <a:t>éception </a:t>
            </a:r>
            <a:r>
              <a:rPr lang="fr-FR" dirty="0"/>
              <a:t>financière </a:t>
            </a:r>
            <a:r>
              <a:rPr lang="fr-FR" dirty="0" smtClean="0"/>
              <a:t>:</a:t>
            </a:r>
            <a:endParaRPr lang="fr-FR" dirty="0"/>
          </a:p>
        </p:txBody>
      </p:sp>
      <p:sp>
        <p:nvSpPr>
          <p:cNvPr id="9" name="ZoneTexte 8"/>
          <p:cNvSpPr txBox="1"/>
          <p:nvPr/>
        </p:nvSpPr>
        <p:spPr>
          <a:xfrm>
            <a:off x="720751" y="926554"/>
            <a:ext cx="7552783" cy="461663"/>
          </a:xfrm>
          <a:prstGeom prst="rect">
            <a:avLst/>
          </a:prstGeom>
          <a:noFill/>
          <a:ln>
            <a:solidFill>
              <a:schemeClr val="tx1"/>
            </a:solidFill>
          </a:ln>
        </p:spPr>
        <p:txBody>
          <a:bodyPr wrap="square" lIns="91438" tIns="45719" rIns="91438" bIns="45719" rtlCol="0">
            <a:spAutoFit/>
          </a:bodyPr>
          <a:lstStyle/>
          <a:p>
            <a:r>
              <a:rPr lang="fr-FR" sz="2400" dirty="0" smtClean="0"/>
              <a:t>Cas d’usage: </a:t>
            </a:r>
            <a:r>
              <a:rPr lang="fr-FR" sz="1600" dirty="0" smtClean="0">
                <a:solidFill>
                  <a:srgbClr val="EFA148"/>
                </a:solidFill>
              </a:rPr>
              <a:t>MAJ automatique des prix </a:t>
            </a:r>
            <a:endParaRPr lang="fr-FR" sz="1600" dirty="0">
              <a:solidFill>
                <a:srgbClr val="EFA148"/>
              </a:solidFill>
            </a:endParaRPr>
          </a:p>
        </p:txBody>
      </p:sp>
      <p:sp>
        <p:nvSpPr>
          <p:cNvPr id="10" name="Organigramme : Connecteur 9"/>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80254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mj-lt"/>
              </a:rPr>
              <a:t>Questions/Réponses</a:t>
            </a:r>
          </a:p>
        </p:txBody>
      </p:sp>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061" y="4446342"/>
            <a:ext cx="4071878" cy="608545"/>
          </a:xfrm>
          <a:prstGeom prst="rect">
            <a:avLst/>
          </a:prstGeom>
        </p:spPr>
      </p:pic>
      <p:sp>
        <p:nvSpPr>
          <p:cNvPr id="18" name="Rectangle 17"/>
          <p:cNvSpPr/>
          <p:nvPr/>
        </p:nvSpPr>
        <p:spPr>
          <a:xfrm>
            <a:off x="930349" y="2294667"/>
            <a:ext cx="2454295" cy="1664759"/>
          </a:xfrm>
          <a:prstGeom prst="wedgeRectCallout">
            <a:avLst>
              <a:gd name="adj1" fmla="val 27234"/>
              <a:gd name="adj2" fmla="val 87810"/>
            </a:avLst>
          </a:prstGeom>
          <a:ln>
            <a:solidFill>
              <a:srgbClr val="008A8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800" b="1" dirty="0"/>
              <a:t>A l’oral</a:t>
            </a:r>
          </a:p>
          <a:p>
            <a:pPr algn="ctr"/>
            <a:endParaRPr lang="fr-FR" sz="1800" b="1" dirty="0"/>
          </a:p>
          <a:p>
            <a:pPr algn="ctr"/>
            <a:endParaRPr lang="fr-FR" sz="1800" b="1" dirty="0"/>
          </a:p>
          <a:p>
            <a:pPr algn="ctr"/>
            <a:endParaRPr lang="fr-FR" sz="1800" dirty="0"/>
          </a:p>
          <a:p>
            <a:pPr algn="ctr"/>
            <a:r>
              <a:rPr lang="fr-FR" sz="1600" dirty="0"/>
              <a:t>Vérifiez que votre micro est bien activé</a:t>
            </a:r>
          </a:p>
        </p:txBody>
      </p:sp>
      <p:sp>
        <p:nvSpPr>
          <p:cNvPr id="19" name="Rectangle 18"/>
          <p:cNvSpPr/>
          <p:nvPr/>
        </p:nvSpPr>
        <p:spPr>
          <a:xfrm>
            <a:off x="4739517" y="2294667"/>
            <a:ext cx="2454295" cy="1664758"/>
          </a:xfrm>
          <a:prstGeom prst="wedgeRectCallout">
            <a:avLst>
              <a:gd name="adj1" fmla="val -38718"/>
              <a:gd name="adj2" fmla="val 90885"/>
            </a:avLst>
          </a:prstGeom>
          <a:ln>
            <a:solidFill>
              <a:srgbClr val="008A8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800" b="1" dirty="0"/>
              <a:t>Par écrit</a:t>
            </a:r>
          </a:p>
          <a:p>
            <a:pPr algn="ctr"/>
            <a:endParaRPr lang="fr-FR" sz="1800" b="1" dirty="0"/>
          </a:p>
          <a:p>
            <a:pPr algn="ctr"/>
            <a:endParaRPr lang="fr-FR" sz="1800" b="1" dirty="0"/>
          </a:p>
          <a:p>
            <a:pPr algn="ctr"/>
            <a:endParaRPr lang="fr-FR" sz="1800" dirty="0"/>
          </a:p>
          <a:p>
            <a:pPr algn="ctr"/>
            <a:r>
              <a:rPr lang="fr-FR" sz="1600" dirty="0"/>
              <a:t>Activez la zone de dialogue</a:t>
            </a:r>
          </a:p>
        </p:txBody>
      </p:sp>
      <p:pic>
        <p:nvPicPr>
          <p:cNvPr id="22" name="Image 21"/>
          <p:cNvPicPr>
            <a:picLocks noChangeAspect="1"/>
          </p:cNvPicPr>
          <p:nvPr/>
        </p:nvPicPr>
        <p:blipFill rotWithShape="1">
          <a:blip r:embed="rId4">
            <a:duotone>
              <a:schemeClr val="accent4">
                <a:shade val="45000"/>
                <a:satMod val="135000"/>
              </a:schemeClr>
              <a:prstClr val="white"/>
            </a:duotone>
          </a:blip>
          <a:srcRect l="7806" t="7820" r="8368" b="17077"/>
          <a:stretch/>
        </p:blipFill>
        <p:spPr>
          <a:xfrm flipH="1">
            <a:off x="1906254" y="2651862"/>
            <a:ext cx="757128" cy="731721"/>
          </a:xfrm>
          <a:prstGeom prst="rect">
            <a:avLst/>
          </a:prstGeom>
        </p:spPr>
      </p:pic>
      <p:pic>
        <p:nvPicPr>
          <p:cNvPr id="24" name="Image 23"/>
          <p:cNvPicPr>
            <a:picLocks noChangeAspect="1"/>
          </p:cNvPicPr>
          <p:nvPr/>
        </p:nvPicPr>
        <p:blipFill>
          <a:blip r:embed="rId5">
            <a:duotone>
              <a:schemeClr val="accent4">
                <a:shade val="45000"/>
                <a:satMod val="135000"/>
              </a:schemeClr>
              <a:prstClr val="white"/>
            </a:duotone>
          </a:blip>
          <a:stretch>
            <a:fillRect/>
          </a:stretch>
        </p:blipFill>
        <p:spPr>
          <a:xfrm>
            <a:off x="3913764" y="29158"/>
            <a:ext cx="1316471" cy="1316471"/>
          </a:xfrm>
          <a:prstGeom prst="rect">
            <a:avLst/>
          </a:prstGeom>
        </p:spPr>
      </p:pic>
      <p:pic>
        <p:nvPicPr>
          <p:cNvPr id="4110" name="Picture 14" descr="Adobe Software Keyboard Shortcuts - Hands On Keyboard Icon, HD Png ..."/>
          <p:cNvPicPr>
            <a:picLocks noChangeAspect="1" noChangeArrowheads="1"/>
          </p:cNvPicPr>
          <p:nvPr/>
        </p:nvPicPr>
        <p:blipFill>
          <a:blip r:embed="rId6">
            <a:clrChange>
              <a:clrFrom>
                <a:srgbClr val="F7F7F7"/>
              </a:clrFrom>
              <a:clrTo>
                <a:srgbClr val="F7F7F7">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5992" y="2589584"/>
            <a:ext cx="1081346" cy="856275"/>
          </a:xfrm>
          <a:prstGeom prst="rect">
            <a:avLst/>
          </a:prstGeom>
          <a:noFill/>
          <a:extLst>
            <a:ext uri="{909E8E84-426E-40DD-AFC4-6F175D3DCCD1}">
              <a14:hiddenFill xmlns:a14="http://schemas.microsoft.com/office/drawing/2010/main">
                <a:solidFill>
                  <a:srgbClr val="FFFFFF"/>
                </a:solidFill>
              </a14:hiddenFill>
            </a:ext>
          </a:extLst>
        </p:spPr>
      </p:pic>
      <p:sp>
        <p:nvSpPr>
          <p:cNvPr id="29" name="Titre 6"/>
          <p:cNvSpPr txBox="1">
            <a:spLocks/>
          </p:cNvSpPr>
          <p:nvPr/>
        </p:nvSpPr>
        <p:spPr>
          <a:xfrm>
            <a:off x="666765" y="1312260"/>
            <a:ext cx="7702039" cy="937682"/>
          </a:xfrm>
          <a:prstGeom prst="rect">
            <a:avLst/>
          </a:prstGeom>
        </p:spPr>
        <p:txBody>
          <a:bodyPr anchor="ct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1600" cap="none" dirty="0">
                <a:solidFill>
                  <a:srgbClr val="008A8B"/>
                </a:solidFill>
              </a:rPr>
              <a:t>Deux solutions </a:t>
            </a:r>
            <a:r>
              <a:rPr lang="fr-FR" sz="1600" b="1" cap="none" dirty="0">
                <a:solidFill>
                  <a:srgbClr val="008A8B"/>
                </a:solidFill>
              </a:rPr>
              <a:t>pour poser vos questions  </a:t>
            </a:r>
            <a:r>
              <a:rPr lang="fr-FR" sz="1600" cap="none" dirty="0">
                <a:solidFill>
                  <a:srgbClr val="008A8B"/>
                </a:solidFill>
              </a:rPr>
              <a:t>:</a:t>
            </a:r>
          </a:p>
        </p:txBody>
      </p:sp>
    </p:spTree>
    <p:extLst>
      <p:ext uri="{BB962C8B-B14F-4D97-AF65-F5344CB8AC3E}">
        <p14:creationId xmlns:p14="http://schemas.microsoft.com/office/powerpoint/2010/main" val="3099708555"/>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5800" y="193200"/>
            <a:ext cx="5042179" cy="684473"/>
          </a:xfrm>
        </p:spPr>
        <p:txBody>
          <a:bodyPr/>
          <a:lstStyle/>
          <a:p>
            <a:pPr algn="l"/>
            <a:r>
              <a:rPr lang="fr-FR" b="1" dirty="0" smtClean="0"/>
              <a:t>Points clés à retenir</a:t>
            </a:r>
            <a:endParaRPr lang="fr-FR" b="1" dirty="0"/>
          </a:p>
        </p:txBody>
      </p:sp>
      <p:sp>
        <p:nvSpPr>
          <p:cNvPr id="7" name="Espace réservé du texte 6"/>
          <p:cNvSpPr>
            <a:spLocks noGrp="1"/>
          </p:cNvSpPr>
          <p:nvPr>
            <p:ph type="body" sz="quarter" idx="4294967295"/>
          </p:nvPr>
        </p:nvSpPr>
        <p:spPr>
          <a:xfrm>
            <a:off x="237600" y="860111"/>
            <a:ext cx="7730836" cy="4500562"/>
          </a:xfrm>
          <a:prstGeom prst="rect">
            <a:avLst/>
          </a:prstGeom>
        </p:spPr>
        <p:txBody>
          <a:bodyPr/>
          <a:lstStyle/>
          <a:p>
            <a:r>
              <a:rPr lang="fr-FR" sz="2000" b="1" dirty="0" smtClean="0"/>
              <a:t>Les bonnes pratiques de la gestion de stock en réception</a:t>
            </a:r>
            <a:endParaRPr lang="fr-FR" sz="2000" b="1" dirty="0"/>
          </a:p>
          <a:p>
            <a:pPr marL="285750" indent="-285750">
              <a:buFont typeface="Wingdings" panose="05000000000000000000" pitchFamily="2" charset="2"/>
              <a:buChar char="v"/>
            </a:pPr>
            <a:r>
              <a:rPr lang="fr-FR" dirty="0" smtClean="0"/>
              <a:t>Toute commande de produit doit être enregistrée dans le logiciel en réception de commande.</a:t>
            </a:r>
            <a:endParaRPr lang="fr-FR" dirty="0"/>
          </a:p>
          <a:p>
            <a:pPr marL="285750" indent="-285750">
              <a:buFont typeface="Wingdings" panose="05000000000000000000" pitchFamily="2" charset="2"/>
              <a:buChar char="v"/>
            </a:pPr>
            <a:r>
              <a:rPr lang="fr-FR" dirty="0" smtClean="0"/>
              <a:t>La réception doit être réalisée au plus vite </a:t>
            </a:r>
          </a:p>
          <a:p>
            <a:pPr lvl="1">
              <a:buFont typeface="Wingdings" panose="05000000000000000000" pitchFamily="2" charset="2"/>
              <a:buChar char="§"/>
            </a:pPr>
            <a:r>
              <a:rPr lang="fr-FR" dirty="0" smtClean="0"/>
              <a:t>La réception par scan est préconisée</a:t>
            </a:r>
          </a:p>
          <a:p>
            <a:pPr lvl="1">
              <a:buFont typeface="Wingdings" panose="05000000000000000000" pitchFamily="2" charset="2"/>
              <a:buChar char="§"/>
            </a:pPr>
            <a:r>
              <a:rPr lang="fr-FR" dirty="0" smtClean="0"/>
              <a:t>Une </a:t>
            </a:r>
            <a:r>
              <a:rPr lang="fr-FR" dirty="0"/>
              <a:t>attention particulière est </a:t>
            </a:r>
            <a:r>
              <a:rPr lang="fr-FR" dirty="0" smtClean="0"/>
              <a:t>portée: </a:t>
            </a:r>
            <a:br>
              <a:rPr lang="fr-FR" dirty="0" smtClean="0"/>
            </a:br>
            <a:r>
              <a:rPr lang="fr-FR" dirty="0" smtClean="0"/>
              <a:t>		</a:t>
            </a:r>
            <a:r>
              <a:rPr lang="fr-FR" sz="1050" dirty="0" smtClean="0"/>
              <a:t>aux </a:t>
            </a:r>
            <a:r>
              <a:rPr lang="fr-FR" sz="1050" dirty="0"/>
              <a:t>écarts constatés suite au rapprochement </a:t>
            </a:r>
            <a:r>
              <a:rPr lang="fr-FR" sz="1050" dirty="0" smtClean="0"/>
              <a:t/>
            </a:r>
            <a:br>
              <a:rPr lang="fr-FR" sz="1050" dirty="0" smtClean="0"/>
            </a:br>
            <a:r>
              <a:rPr lang="fr-FR" sz="1050" dirty="0" smtClean="0"/>
              <a:t>		à la gestion des reliquats</a:t>
            </a:r>
            <a:br>
              <a:rPr lang="fr-FR" sz="1050" dirty="0" smtClean="0"/>
            </a:br>
            <a:r>
              <a:rPr lang="fr-FR" sz="1050" dirty="0" smtClean="0"/>
              <a:t>		aux produit </a:t>
            </a:r>
            <a:r>
              <a:rPr lang="fr-FR" sz="1050" dirty="0"/>
              <a:t>pris par un membre de </a:t>
            </a:r>
            <a:r>
              <a:rPr lang="fr-FR" sz="1050" dirty="0" smtClean="0"/>
              <a:t>l’équipe</a:t>
            </a:r>
          </a:p>
          <a:p>
            <a:pPr lvl="1">
              <a:buFont typeface="Wingdings" panose="05000000000000000000" pitchFamily="2" charset="2"/>
              <a:buChar char="§"/>
            </a:pPr>
            <a:r>
              <a:rPr lang="fr-FR" dirty="0" smtClean="0"/>
              <a:t>Gestion des dus :</a:t>
            </a:r>
            <a:br>
              <a:rPr lang="fr-FR" dirty="0" smtClean="0"/>
            </a:br>
            <a:r>
              <a:rPr lang="fr-FR" dirty="0"/>
              <a:t>	</a:t>
            </a:r>
            <a:r>
              <a:rPr lang="fr-FR" dirty="0" smtClean="0"/>
              <a:t>	</a:t>
            </a:r>
            <a:r>
              <a:rPr lang="fr-FR" sz="1000" dirty="0" smtClean="0"/>
              <a:t>avant/après réception </a:t>
            </a:r>
            <a:br>
              <a:rPr lang="fr-FR" sz="1000" dirty="0" smtClean="0"/>
            </a:br>
            <a:r>
              <a:rPr lang="fr-FR" dirty="0"/>
              <a:t>	</a:t>
            </a:r>
            <a:r>
              <a:rPr lang="fr-FR" dirty="0" smtClean="0"/>
              <a:t>	</a:t>
            </a:r>
            <a:r>
              <a:rPr lang="fr-FR" sz="1050" dirty="0" smtClean="0"/>
              <a:t>activation de la remise des dus </a:t>
            </a:r>
          </a:p>
          <a:p>
            <a:pPr lvl="1">
              <a:buFont typeface="Wingdings" panose="05000000000000000000" pitchFamily="2" charset="2"/>
              <a:buChar char="§"/>
            </a:pPr>
            <a:r>
              <a:rPr lang="fr-FR" sz="1050" dirty="0" smtClean="0"/>
              <a:t>La </a:t>
            </a:r>
            <a:r>
              <a:rPr lang="fr-FR" sz="1050" dirty="0"/>
              <a:t>réception financière est essentielle dans le calcul de la rentabilité de l’officine.</a:t>
            </a:r>
          </a:p>
          <a:p>
            <a:pPr marL="285750" lvl="2" indent="-285750">
              <a:buFont typeface="Wingdings" panose="05000000000000000000" pitchFamily="2" charset="2"/>
              <a:buChar char="v"/>
            </a:pPr>
            <a:r>
              <a:rPr lang="fr-FR" sz="1350" dirty="0" smtClean="0"/>
              <a:t>Uniformiser </a:t>
            </a:r>
            <a:r>
              <a:rPr lang="fr-FR" sz="1350" dirty="0"/>
              <a:t>:</a:t>
            </a:r>
          </a:p>
          <a:p>
            <a:pPr marL="542250" lvl="3" indent="-285750">
              <a:buFont typeface="Wingdings" panose="05000000000000000000" pitchFamily="2" charset="2"/>
              <a:buChar char="§"/>
            </a:pPr>
            <a:r>
              <a:rPr lang="fr-FR" sz="1050" dirty="0"/>
              <a:t>Un protocole est établi et suivi par l’ensemble des personnes en charge des commandes </a:t>
            </a:r>
            <a:endParaRPr lang="fr-FR" sz="1050" dirty="0" smtClean="0"/>
          </a:p>
          <a:p>
            <a:pPr marL="285750" indent="-285750">
              <a:buFont typeface="Wingdings" panose="05000000000000000000" pitchFamily="2" charset="2"/>
              <a:buChar char="v"/>
            </a:pPr>
            <a:r>
              <a:rPr lang="fr-FR" sz="2000" b="1" dirty="0" smtClean="0"/>
              <a:t>Différentes documentations </a:t>
            </a:r>
            <a:r>
              <a:rPr lang="fr-FR" sz="2000" b="1" dirty="0"/>
              <a:t>sont à votre </a:t>
            </a:r>
            <a:r>
              <a:rPr lang="fr-FR" sz="2000" b="1" dirty="0" smtClean="0"/>
              <a:t>disposition:</a:t>
            </a:r>
            <a:endParaRPr lang="fr-FR" dirty="0" smtClean="0"/>
          </a:p>
          <a:p>
            <a:pPr>
              <a:buFont typeface="Wingdings" panose="05000000000000000000" pitchFamily="2" charset="2"/>
              <a:buChar char="v"/>
            </a:pPr>
            <a:r>
              <a:rPr lang="fr-FR" sz="1200" dirty="0" smtClean="0">
                <a:solidFill>
                  <a:schemeClr val="tx2">
                    <a:lumMod val="50000"/>
                  </a:schemeClr>
                </a:solidFill>
              </a:rPr>
              <a:t>Dans </a:t>
            </a:r>
            <a:r>
              <a:rPr lang="fr-FR" sz="1200" i="1" dirty="0">
                <a:solidFill>
                  <a:schemeClr val="tx2">
                    <a:lumMod val="50000"/>
                  </a:schemeClr>
                </a:solidFill>
              </a:rPr>
              <a:t>Mon Assistance</a:t>
            </a:r>
            <a:r>
              <a:rPr lang="fr-FR" sz="1200" dirty="0">
                <a:solidFill>
                  <a:schemeClr val="tx2">
                    <a:lumMod val="50000"/>
                  </a:schemeClr>
                </a:solidFill>
              </a:rPr>
              <a:t> </a:t>
            </a:r>
            <a:r>
              <a:rPr lang="fr-FR" sz="1200" dirty="0" smtClean="0">
                <a:solidFill>
                  <a:schemeClr val="tx2">
                    <a:lumMod val="50000"/>
                  </a:schemeClr>
                </a:solidFill>
              </a:rPr>
              <a:t>V2</a:t>
            </a:r>
            <a:endParaRPr lang="fr-FR" dirty="0"/>
          </a:p>
          <a:p>
            <a:endParaRPr lang="fr-FR" dirty="0"/>
          </a:p>
        </p:txBody>
      </p:sp>
    </p:spTree>
    <p:extLst>
      <p:ext uri="{BB962C8B-B14F-4D97-AF65-F5344CB8AC3E}">
        <p14:creationId xmlns:p14="http://schemas.microsoft.com/office/powerpoint/2010/main" val="216161961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4"/>
          </p:nvPr>
        </p:nvSpPr>
        <p:spPr>
          <a:xfrm>
            <a:off x="778757" y="389093"/>
            <a:ext cx="7932287" cy="3954022"/>
          </a:xfrm>
        </p:spPr>
        <p:txBody>
          <a:bodyPr/>
          <a:lstStyle/>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Quel est votre besoin ? </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Nous vous guidons vers la réponse !</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	Disponible depuis le portail du LGPI</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    et votre espace client PHARMAGEST</a:t>
            </a:r>
          </a:p>
          <a:p>
            <a:pPr algn="r"/>
            <a:endParaRPr lang="fr-F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128" y="2461843"/>
            <a:ext cx="919020" cy="72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409" y="3805548"/>
            <a:ext cx="683131" cy="65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ZoneTexte 12"/>
          <p:cNvSpPr txBox="1"/>
          <p:nvPr/>
        </p:nvSpPr>
        <p:spPr>
          <a:xfrm>
            <a:off x="2849734" y="4463785"/>
            <a:ext cx="2658825" cy="830997"/>
          </a:xfrm>
          <a:prstGeom prst="rect">
            <a:avLst/>
          </a:prstGeom>
          <a:no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1200" b="1" u="sng" dirty="0" smtClean="0">
                <a:solidFill>
                  <a:schemeClr val="tx2"/>
                </a:solidFill>
                <a:latin typeface="Arial" panose="020B0604020202020204" pitchFamily="34" charset="0"/>
                <a:cs typeface="Arial" panose="020B0604020202020204" pitchFamily="34" charset="0"/>
              </a:rPr>
              <a:t>Tous les contacts PHARMAGEST </a:t>
            </a:r>
          </a:p>
          <a:p>
            <a:pPr algn="ctr"/>
            <a:r>
              <a:rPr lang="fr-FR" sz="1200" b="1" dirty="0" smtClean="0">
                <a:solidFill>
                  <a:schemeClr val="tx2"/>
                </a:solidFill>
                <a:latin typeface="Arial" panose="020B0604020202020204" pitchFamily="34" charset="0"/>
                <a:cs typeface="Arial" panose="020B0604020202020204" pitchFamily="34" charset="0"/>
              </a:rPr>
              <a:t>Assistance</a:t>
            </a:r>
          </a:p>
          <a:p>
            <a:pPr algn="ctr"/>
            <a:r>
              <a:rPr lang="fr-FR" sz="1200" b="1" dirty="0" smtClean="0">
                <a:solidFill>
                  <a:schemeClr val="tx2"/>
                </a:solidFill>
                <a:latin typeface="Arial" panose="020B0604020202020204" pitchFamily="34" charset="0"/>
                <a:cs typeface="Arial" panose="020B0604020202020204" pitchFamily="34" charset="0"/>
              </a:rPr>
              <a:t>Commerciaux</a:t>
            </a:r>
          </a:p>
          <a:p>
            <a:pPr algn="ctr"/>
            <a:r>
              <a:rPr lang="fr-FR" sz="1200" b="1" dirty="0" smtClean="0">
                <a:solidFill>
                  <a:schemeClr val="tx2"/>
                </a:solidFill>
                <a:latin typeface="Arial" panose="020B0604020202020204" pitchFamily="34" charset="0"/>
                <a:cs typeface="Arial" panose="020B0604020202020204" pitchFamily="34" charset="0"/>
              </a:rPr>
              <a:t>Administratifs</a:t>
            </a:r>
          </a:p>
        </p:txBody>
      </p:sp>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345" y="827483"/>
            <a:ext cx="2889682" cy="2416393"/>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4774" y="1978394"/>
            <a:ext cx="1453665" cy="1206088"/>
          </a:xfrm>
          <a:prstGeom prst="rect">
            <a:avLst/>
          </a:prstGeom>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620" y="1362773"/>
            <a:ext cx="1400591" cy="8265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rme libre 10"/>
          <p:cNvSpPr/>
          <p:nvPr/>
        </p:nvSpPr>
        <p:spPr>
          <a:xfrm>
            <a:off x="3206928" y="2332301"/>
            <a:ext cx="4241438" cy="900264"/>
          </a:xfrm>
          <a:custGeom>
            <a:avLst/>
            <a:gdLst>
              <a:gd name="connsiteX0" fmla="*/ 0 w 4048217"/>
              <a:gd name="connsiteY0" fmla="*/ 789293 h 900264"/>
              <a:gd name="connsiteX1" fmla="*/ 679141 w 4048217"/>
              <a:gd name="connsiteY1" fmla="*/ 8058 h 900264"/>
              <a:gd name="connsiteX2" fmla="*/ 1105269 w 4048217"/>
              <a:gd name="connsiteY2" fmla="*/ 367603 h 900264"/>
              <a:gd name="connsiteX3" fmla="*/ 1944209 w 4048217"/>
              <a:gd name="connsiteY3" fmla="*/ 114590 h 900264"/>
              <a:gd name="connsiteX4" fmla="*/ 2916314 w 4048217"/>
              <a:gd name="connsiteY4" fmla="*/ 398675 h 900264"/>
              <a:gd name="connsiteX5" fmla="*/ 4048217 w 4048217"/>
              <a:gd name="connsiteY5" fmla="*/ 900264 h 900264"/>
              <a:gd name="connsiteX6" fmla="*/ 4048217 w 4048217"/>
              <a:gd name="connsiteY6" fmla="*/ 900264 h 900264"/>
              <a:gd name="connsiteX7" fmla="*/ 4048217 w 4048217"/>
              <a:gd name="connsiteY7" fmla="*/ 900264 h 90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8217" h="900264">
                <a:moveTo>
                  <a:pt x="0" y="789293"/>
                </a:moveTo>
                <a:cubicBezTo>
                  <a:pt x="247465" y="433816"/>
                  <a:pt x="494930" y="78340"/>
                  <a:pt x="679141" y="8058"/>
                </a:cubicBezTo>
                <a:cubicBezTo>
                  <a:pt x="863352" y="-62224"/>
                  <a:pt x="894424" y="349848"/>
                  <a:pt x="1105269" y="367603"/>
                </a:cubicBezTo>
                <a:cubicBezTo>
                  <a:pt x="1316114" y="385358"/>
                  <a:pt x="1642368" y="109411"/>
                  <a:pt x="1944209" y="114590"/>
                </a:cubicBezTo>
                <a:cubicBezTo>
                  <a:pt x="2246050" y="119769"/>
                  <a:pt x="2565646" y="267729"/>
                  <a:pt x="2916314" y="398675"/>
                </a:cubicBezTo>
                <a:cubicBezTo>
                  <a:pt x="3266982" y="529621"/>
                  <a:pt x="4048217" y="900264"/>
                  <a:pt x="4048217" y="900264"/>
                </a:cubicBezTo>
                <a:lnTo>
                  <a:pt x="4048217" y="900264"/>
                </a:lnTo>
                <a:lnTo>
                  <a:pt x="4048217" y="900264"/>
                </a:lnTo>
              </a:path>
            </a:pathLst>
          </a:custGeom>
          <a:noFill/>
          <a:ln>
            <a:solidFill>
              <a:schemeClr val="accent2">
                <a:lumMod val="60000"/>
                <a:lumOff val="40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p:cNvSpPr txBox="1"/>
          <p:nvPr/>
        </p:nvSpPr>
        <p:spPr>
          <a:xfrm>
            <a:off x="7167474" y="3214857"/>
            <a:ext cx="1843774" cy="101566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pPr algn="ctr"/>
            <a:r>
              <a:rPr lang="fr-FR" sz="1200" b="1" dirty="0" smtClean="0">
                <a:solidFill>
                  <a:schemeClr val="tx2"/>
                </a:solidFill>
                <a:latin typeface="Arial" panose="020B0604020202020204" pitchFamily="34" charset="0"/>
                <a:cs typeface="Arial" panose="020B0604020202020204" pitchFamily="34" charset="0"/>
              </a:rPr>
              <a:t>Documentations</a:t>
            </a:r>
          </a:p>
          <a:p>
            <a:pPr algn="ctr"/>
            <a:r>
              <a:rPr lang="fr-FR" sz="1200" b="1" dirty="0" smtClean="0">
                <a:solidFill>
                  <a:schemeClr val="tx2"/>
                </a:solidFill>
                <a:latin typeface="Arial" panose="020B0604020202020204" pitchFamily="34" charset="0"/>
                <a:cs typeface="Arial" panose="020B0604020202020204" pitchFamily="34" charset="0"/>
              </a:rPr>
              <a:t>Aide en Ligne</a:t>
            </a:r>
          </a:p>
          <a:p>
            <a:pPr algn="ctr"/>
            <a:r>
              <a:rPr lang="fr-FR" sz="1200" b="1" dirty="0" smtClean="0">
                <a:solidFill>
                  <a:schemeClr val="tx2"/>
                </a:solidFill>
                <a:latin typeface="Arial" panose="020B0604020202020204" pitchFamily="34" charset="0"/>
                <a:cs typeface="Arial" panose="020B0604020202020204" pitchFamily="34" charset="0"/>
              </a:rPr>
              <a:t>Actualités</a:t>
            </a:r>
          </a:p>
          <a:p>
            <a:pPr algn="ctr"/>
            <a:r>
              <a:rPr lang="fr-FR" sz="1200" b="1" dirty="0" smtClean="0">
                <a:solidFill>
                  <a:schemeClr val="tx2"/>
                </a:solidFill>
                <a:latin typeface="Arial" panose="020B0604020202020204" pitchFamily="34" charset="0"/>
                <a:cs typeface="Arial" panose="020B0604020202020204" pitchFamily="34" charset="0"/>
              </a:rPr>
              <a:t>Demande de </a:t>
            </a:r>
            <a:r>
              <a:rPr lang="fr-FR" sz="1200" b="1" dirty="0" smtClean="0">
                <a:solidFill>
                  <a:schemeClr val="tx2"/>
                </a:solidFill>
                <a:latin typeface="Arial" panose="020B0604020202020204" pitchFamily="34" charset="0"/>
                <a:cs typeface="Arial" panose="020B0604020202020204" pitchFamily="34" charset="0"/>
              </a:rPr>
              <a:t>rappel</a:t>
            </a:r>
          </a:p>
          <a:p>
            <a:pPr algn="ctr"/>
            <a:r>
              <a:rPr lang="fr-FR" sz="1200" b="1" dirty="0" smtClean="0">
                <a:solidFill>
                  <a:schemeClr val="tx2"/>
                </a:solidFill>
                <a:latin typeface="Arial" panose="020B0604020202020204" pitchFamily="34" charset="0"/>
                <a:cs typeface="Arial" panose="020B0604020202020204" pitchFamily="34" charset="0"/>
              </a:rPr>
              <a:t>Formations proposées</a:t>
            </a:r>
            <a:endParaRPr lang="fr-FR" sz="1200" b="1" dirty="0" smtClean="0">
              <a:solidFill>
                <a:schemeClr val="tx2"/>
              </a:solidFill>
              <a:latin typeface="Arial" panose="020B0604020202020204" pitchFamily="34" charset="0"/>
              <a:cs typeface="Arial" panose="020B0604020202020204" pitchFamily="34" charset="0"/>
            </a:endParaRPr>
          </a:p>
        </p:txBody>
      </p:sp>
      <p:pic>
        <p:nvPicPr>
          <p:cNvPr id="18" name="Imag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8045" y="3352393"/>
            <a:ext cx="1391026" cy="1154117"/>
          </a:xfrm>
          <a:prstGeom prst="rect">
            <a:avLst/>
          </a:prstGeom>
        </p:spPr>
      </p:pic>
      <p:sp>
        <p:nvSpPr>
          <p:cNvPr id="14" name="ZoneTexte 13"/>
          <p:cNvSpPr txBox="1"/>
          <p:nvPr/>
        </p:nvSpPr>
        <p:spPr>
          <a:xfrm>
            <a:off x="486663" y="3573614"/>
            <a:ext cx="2411764" cy="1646605"/>
          </a:xfrm>
          <a:prstGeom prst="rect">
            <a:avLst/>
          </a:prstGeom>
          <a:noFill/>
        </p:spPr>
        <p:txBody>
          <a:bodyPr wrap="square" rtlCol="0">
            <a:spAutoFit/>
          </a:bodyPr>
          <a:lstStyle/>
          <a:p>
            <a:r>
              <a:rPr lang="fr-FR" sz="1100" dirty="0" smtClean="0">
                <a:latin typeface="Arial" panose="020B0604020202020204" pitchFamily="34" charset="0"/>
                <a:cs typeface="Arial" panose="020B0604020202020204" pitchFamily="34" charset="0"/>
              </a:rPr>
              <a:t>Faire un point comptable</a:t>
            </a:r>
          </a:p>
          <a:p>
            <a:endParaRPr lang="fr-FR" sz="500" dirty="0" smtClean="0">
              <a:latin typeface="Arial" panose="020B0604020202020204" pitchFamily="34" charset="0"/>
              <a:cs typeface="Arial" panose="020B0604020202020204" pitchFamily="34" charset="0"/>
            </a:endParaRPr>
          </a:p>
          <a:p>
            <a:r>
              <a:rPr lang="fr-FR" sz="1300" dirty="0" smtClean="0">
                <a:latin typeface="Arial" panose="020B0604020202020204" pitchFamily="34" charset="0"/>
                <a:cs typeface="Arial" panose="020B0604020202020204" pitchFamily="34" charset="0"/>
              </a:rPr>
              <a:t>  Appeler Pharmagest</a:t>
            </a:r>
          </a:p>
          <a:p>
            <a:endParaRPr lang="fr-FR" sz="500" dirty="0" smtClean="0">
              <a:latin typeface="Arial" panose="020B0604020202020204" pitchFamily="34" charset="0"/>
              <a:cs typeface="Arial" panose="020B0604020202020204" pitchFamily="34" charset="0"/>
            </a:endParaRPr>
          </a:p>
          <a:p>
            <a:r>
              <a:rPr lang="fr-FR" sz="1500" b="1" dirty="0" smtClean="0">
                <a:latin typeface="Arial" panose="020B0604020202020204" pitchFamily="34" charset="0"/>
                <a:cs typeface="Arial" panose="020B0604020202020204" pitchFamily="34" charset="0"/>
              </a:rPr>
              <a:t>   Accéder à l’Assistance</a:t>
            </a:r>
          </a:p>
          <a:p>
            <a:endParaRPr lang="fr-FR" sz="500" b="1" dirty="0" smtClean="0">
              <a:latin typeface="Arial" panose="020B0604020202020204" pitchFamily="34" charset="0"/>
              <a:cs typeface="Arial" panose="020B0604020202020204" pitchFamily="34" charset="0"/>
            </a:endParaRPr>
          </a:p>
          <a:p>
            <a:r>
              <a:rPr lang="fr-FR" sz="1400" dirty="0" smtClean="0">
                <a:latin typeface="Arial" panose="020B0604020202020204" pitchFamily="34" charset="0"/>
                <a:cs typeface="Arial" panose="020B0604020202020204" pitchFamily="34" charset="0"/>
              </a:rPr>
              <a:t>  Modifier vos coordonnées</a:t>
            </a:r>
          </a:p>
          <a:p>
            <a:endParaRPr lang="fr-FR" sz="500" dirty="0" smtClean="0">
              <a:latin typeface="Arial" panose="020B0604020202020204" pitchFamily="34" charset="0"/>
              <a:cs typeface="Arial" panose="020B0604020202020204" pitchFamily="34" charset="0"/>
            </a:endParaRPr>
          </a:p>
          <a:p>
            <a:r>
              <a:rPr lang="fr-FR" sz="1200" dirty="0" smtClean="0">
                <a:latin typeface="Arial" panose="020B0604020202020204" pitchFamily="34" charset="0"/>
                <a:cs typeface="Arial" panose="020B0604020202020204" pitchFamily="34" charset="0"/>
              </a:rPr>
              <a:t> Commander des consommables</a:t>
            </a:r>
          </a:p>
          <a:p>
            <a:endParaRPr lang="fr-FR" sz="500" dirty="0" smtClean="0">
              <a:latin typeface="Arial" panose="020B0604020202020204" pitchFamily="34" charset="0"/>
              <a:cs typeface="Arial" panose="020B0604020202020204" pitchFamily="34" charset="0"/>
            </a:endParaRPr>
          </a:p>
          <a:p>
            <a:r>
              <a:rPr lang="fr-FR" sz="1100" dirty="0" smtClean="0">
                <a:latin typeface="Arial" panose="020B0604020202020204" pitchFamily="34" charset="0"/>
                <a:cs typeface="Arial" panose="020B0604020202020204" pitchFamily="34" charset="0"/>
              </a:rPr>
              <a:t>Demander un conseil commercial  </a:t>
            </a:r>
            <a:endParaRPr lang="fr-FR" sz="1100" dirty="0">
              <a:latin typeface="Arial" panose="020B0604020202020204" pitchFamily="34" charset="0"/>
              <a:cs typeface="Arial" panose="020B0604020202020204" pitchFamily="34" charset="0"/>
            </a:endParaRPr>
          </a:p>
        </p:txBody>
      </p:sp>
      <p:sp>
        <p:nvSpPr>
          <p:cNvPr id="4" name="Forme libre 3"/>
          <p:cNvSpPr/>
          <p:nvPr/>
        </p:nvSpPr>
        <p:spPr>
          <a:xfrm>
            <a:off x="2960162" y="3143788"/>
            <a:ext cx="1230098" cy="1362722"/>
          </a:xfrm>
          <a:custGeom>
            <a:avLst/>
            <a:gdLst>
              <a:gd name="connsiteX0" fmla="*/ 178677 w 990984"/>
              <a:gd name="connsiteY0" fmla="*/ 0 h 1362722"/>
              <a:gd name="connsiteX1" fmla="*/ 1124 w 990984"/>
              <a:gd name="connsiteY1" fmla="*/ 359546 h 1362722"/>
              <a:gd name="connsiteX2" fmla="*/ 254138 w 990984"/>
              <a:gd name="connsiteY2" fmla="*/ 537099 h 1362722"/>
              <a:gd name="connsiteX3" fmla="*/ 453885 w 990984"/>
              <a:gd name="connsiteY3" fmla="*/ 1074198 h 1362722"/>
              <a:gd name="connsiteX4" fmla="*/ 990984 w 990984"/>
              <a:gd name="connsiteY4" fmla="*/ 1362722 h 1362722"/>
              <a:gd name="connsiteX5" fmla="*/ 990984 w 990984"/>
              <a:gd name="connsiteY5" fmla="*/ 1362722 h 13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984" h="1362722">
                <a:moveTo>
                  <a:pt x="178677" y="0"/>
                </a:moveTo>
                <a:cubicBezTo>
                  <a:pt x="83612" y="135015"/>
                  <a:pt x="-11453" y="270030"/>
                  <a:pt x="1124" y="359546"/>
                </a:cubicBezTo>
                <a:cubicBezTo>
                  <a:pt x="13701" y="449062"/>
                  <a:pt x="178678" y="417990"/>
                  <a:pt x="254138" y="537099"/>
                </a:cubicBezTo>
                <a:cubicBezTo>
                  <a:pt x="329598" y="656208"/>
                  <a:pt x="331077" y="936594"/>
                  <a:pt x="453885" y="1074198"/>
                </a:cubicBezTo>
                <a:cubicBezTo>
                  <a:pt x="576693" y="1211802"/>
                  <a:pt x="990984" y="1362722"/>
                  <a:pt x="990984" y="1362722"/>
                </a:cubicBezTo>
                <a:lnTo>
                  <a:pt x="990984" y="1362722"/>
                </a:lnTo>
              </a:path>
            </a:pathLst>
          </a:custGeom>
          <a:noFill/>
          <a:ln>
            <a:solidFill>
              <a:schemeClr val="accent2"/>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7991" y="4195797"/>
            <a:ext cx="620375" cy="48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Imag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5259" y="3602203"/>
            <a:ext cx="1453665" cy="1206088"/>
          </a:xfrm>
          <a:prstGeom prst="rect">
            <a:avLst/>
          </a:prstGeom>
        </p:spPr>
      </p:pic>
      <p:sp>
        <p:nvSpPr>
          <p:cNvPr id="20" name="ZoneTexte 19"/>
          <p:cNvSpPr txBox="1"/>
          <p:nvPr/>
        </p:nvSpPr>
        <p:spPr>
          <a:xfrm>
            <a:off x="5880004" y="4817103"/>
            <a:ext cx="1305164" cy="461665"/>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pPr algn="ctr"/>
            <a:r>
              <a:rPr lang="fr-FR" sz="1200" b="1" dirty="0" smtClean="0">
                <a:solidFill>
                  <a:schemeClr val="tx2"/>
                </a:solidFill>
                <a:latin typeface="Arial" panose="020B0604020202020204" pitchFamily="34" charset="0"/>
                <a:cs typeface="Arial" panose="020B0604020202020204" pitchFamily="34" charset="0"/>
              </a:rPr>
              <a:t>Commander </a:t>
            </a:r>
          </a:p>
          <a:p>
            <a:pPr algn="ctr"/>
            <a:r>
              <a:rPr lang="fr-FR" sz="1200" b="1" dirty="0" smtClean="0">
                <a:solidFill>
                  <a:schemeClr val="tx2"/>
                </a:solidFill>
                <a:latin typeface="Arial" panose="020B0604020202020204" pitchFamily="34" charset="0"/>
                <a:cs typeface="Arial" panose="020B0604020202020204" pitchFamily="34" charset="0"/>
              </a:rPr>
              <a:t>vos fournitures</a:t>
            </a:r>
          </a:p>
        </p:txBody>
      </p:sp>
      <p:sp>
        <p:nvSpPr>
          <p:cNvPr id="7" name="Forme libre 6"/>
          <p:cNvSpPr/>
          <p:nvPr/>
        </p:nvSpPr>
        <p:spPr>
          <a:xfrm>
            <a:off x="3169920" y="2941136"/>
            <a:ext cx="3329940" cy="1852123"/>
          </a:xfrm>
          <a:custGeom>
            <a:avLst/>
            <a:gdLst>
              <a:gd name="connsiteX0" fmla="*/ 0 w 3329940"/>
              <a:gd name="connsiteY0" fmla="*/ 168103 h 1852123"/>
              <a:gd name="connsiteX1" fmla="*/ 815340 w 3329940"/>
              <a:gd name="connsiteY1" fmla="*/ 463 h 1852123"/>
              <a:gd name="connsiteX2" fmla="*/ 1219200 w 3329940"/>
              <a:gd name="connsiteY2" fmla="*/ 213823 h 1852123"/>
              <a:gd name="connsiteX3" fmla="*/ 2156460 w 3329940"/>
              <a:gd name="connsiteY3" fmla="*/ 251923 h 1852123"/>
              <a:gd name="connsiteX4" fmla="*/ 2575560 w 3329940"/>
              <a:gd name="connsiteY4" fmla="*/ 1021543 h 1852123"/>
              <a:gd name="connsiteX5" fmla="*/ 3329940 w 3329940"/>
              <a:gd name="connsiteY5" fmla="*/ 1852123 h 1852123"/>
              <a:gd name="connsiteX6" fmla="*/ 3329940 w 3329940"/>
              <a:gd name="connsiteY6" fmla="*/ 1852123 h 185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9940" h="1852123">
                <a:moveTo>
                  <a:pt x="0" y="168103"/>
                </a:moveTo>
                <a:cubicBezTo>
                  <a:pt x="306070" y="80473"/>
                  <a:pt x="612140" y="-7157"/>
                  <a:pt x="815340" y="463"/>
                </a:cubicBezTo>
                <a:cubicBezTo>
                  <a:pt x="1018540" y="8083"/>
                  <a:pt x="995680" y="171913"/>
                  <a:pt x="1219200" y="213823"/>
                </a:cubicBezTo>
                <a:cubicBezTo>
                  <a:pt x="1442720" y="255733"/>
                  <a:pt x="1930400" y="117303"/>
                  <a:pt x="2156460" y="251923"/>
                </a:cubicBezTo>
                <a:cubicBezTo>
                  <a:pt x="2382520" y="386543"/>
                  <a:pt x="2379980" y="754843"/>
                  <a:pt x="2575560" y="1021543"/>
                </a:cubicBezTo>
                <a:cubicBezTo>
                  <a:pt x="2771140" y="1288243"/>
                  <a:pt x="3329940" y="1852123"/>
                  <a:pt x="3329940" y="1852123"/>
                </a:cubicBezTo>
                <a:lnTo>
                  <a:pt x="3329940" y="1852123"/>
                </a:lnTo>
              </a:path>
            </a:pathLst>
          </a:custGeom>
          <a:noFill/>
          <a:ln>
            <a:solidFill>
              <a:schemeClr val="accent2"/>
            </a:solidFill>
            <a:prstDash val="dash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à coins arrondis 9"/>
          <p:cNvSpPr/>
          <p:nvPr/>
        </p:nvSpPr>
        <p:spPr>
          <a:xfrm>
            <a:off x="648186" y="4099084"/>
            <a:ext cx="2304000" cy="257856"/>
          </a:xfrm>
          <a:prstGeom prst="roundRect">
            <a:avLst/>
          </a:prstGeom>
          <a:noFill/>
          <a:ln>
            <a:solidFill>
              <a:srgbClr val="14324B"/>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5" name="Flèche droite 14"/>
          <p:cNvSpPr/>
          <p:nvPr/>
        </p:nvSpPr>
        <p:spPr>
          <a:xfrm>
            <a:off x="486663" y="4153226"/>
            <a:ext cx="112427" cy="136445"/>
          </a:xfrm>
          <a:prstGeom prst="rightArrow">
            <a:avLst/>
          </a:prstGeom>
          <a:ln>
            <a:solidFill>
              <a:srgbClr val="14324B"/>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6" name="Cylindre 15"/>
          <p:cNvSpPr/>
          <p:nvPr/>
        </p:nvSpPr>
        <p:spPr>
          <a:xfrm rot="16200000">
            <a:off x="861310" y="3066866"/>
            <a:ext cx="1651488" cy="2530263"/>
          </a:xfrm>
          <a:prstGeom prst="can">
            <a:avLst>
              <a:gd name="adj" fmla="val 23328"/>
            </a:avLst>
          </a:prstGeom>
          <a:gradFill flip="none" rotWithShape="1">
            <a:gsLst>
              <a:gs pos="0">
                <a:schemeClr val="accent4">
                  <a:alpha val="48000"/>
                </a:schemeClr>
              </a:gs>
              <a:gs pos="57000">
                <a:schemeClr val="accent1">
                  <a:tint val="44500"/>
                  <a:satMod val="160000"/>
                  <a:alpha val="13000"/>
                </a:schemeClr>
              </a:gs>
              <a:gs pos="100000">
                <a:schemeClr val="accent4">
                  <a:alpha val="48000"/>
                </a:schemeClr>
              </a:gs>
            </a:gsLst>
            <a:lin ang="0" scaled="1"/>
            <a:tileRect/>
          </a:gradFill>
          <a:ln>
            <a:solidFill>
              <a:srgbClr val="1432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itre 7"/>
          <p:cNvSpPr>
            <a:spLocks noGrp="1"/>
          </p:cNvSpPr>
          <p:nvPr>
            <p:ph type="title"/>
          </p:nvPr>
        </p:nvSpPr>
        <p:spPr/>
        <p:txBody>
          <a:bodyPr/>
          <a:lstStyle/>
          <a:p>
            <a:r>
              <a:rPr lang="fr-FR" dirty="0" smtClean="0"/>
              <a:t>Itinéraire Pharmagest</a:t>
            </a:r>
            <a:endParaRPr lang="fr-FR" dirty="0"/>
          </a:p>
        </p:txBody>
      </p:sp>
    </p:spTree>
    <p:extLst>
      <p:ext uri="{BB962C8B-B14F-4D97-AF65-F5344CB8AC3E}">
        <p14:creationId xmlns:p14="http://schemas.microsoft.com/office/powerpoint/2010/main" val="358374055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4" name="Titre 6"/>
          <p:cNvSpPr txBox="1">
            <a:spLocks/>
          </p:cNvSpPr>
          <p:nvPr/>
        </p:nvSpPr>
        <p:spPr>
          <a:xfrm>
            <a:off x="666765" y="3617699"/>
            <a:ext cx="7702039" cy="636801"/>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2800" cap="none" dirty="0">
                <a:solidFill>
                  <a:srgbClr val="008A8B"/>
                </a:solidFill>
              </a:rPr>
              <a:t>Merci pour votre écoute !</a:t>
            </a:r>
          </a:p>
        </p:txBody>
      </p:sp>
    </p:spTree>
    <p:extLst>
      <p:ext uri="{BB962C8B-B14F-4D97-AF65-F5344CB8AC3E}">
        <p14:creationId xmlns:p14="http://schemas.microsoft.com/office/powerpoint/2010/main" val="10880322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6"/>
          <p:cNvSpPr txBox="1">
            <a:spLocks/>
          </p:cNvSpPr>
          <p:nvPr/>
        </p:nvSpPr>
        <p:spPr>
          <a:xfrm>
            <a:off x="259370" y="253720"/>
            <a:ext cx="8633805" cy="515819"/>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200" b="1" cap="none" dirty="0" smtClean="0">
                <a:solidFill>
                  <a:srgbClr val="008A8B"/>
                </a:solidFill>
              </a:rPr>
              <a:t>Sommaire</a:t>
            </a:r>
            <a:endParaRPr lang="fr-FR" sz="3600" b="1" cap="none" dirty="0">
              <a:solidFill>
                <a:srgbClr val="008A8B"/>
              </a:solidFill>
            </a:endParaRPr>
          </a:p>
        </p:txBody>
      </p:sp>
      <p:pic>
        <p:nvPicPr>
          <p:cNvPr id="6" name="Image 5"/>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23408" y="299769"/>
            <a:ext cx="486513" cy="486513"/>
          </a:xfrm>
          <a:prstGeom prst="rect">
            <a:avLst/>
          </a:prstGeom>
        </p:spPr>
      </p:pic>
      <p:sp>
        <p:nvSpPr>
          <p:cNvPr id="4" name="ZoneTexte 3"/>
          <p:cNvSpPr txBox="1"/>
          <p:nvPr/>
        </p:nvSpPr>
        <p:spPr>
          <a:xfrm>
            <a:off x="349761" y="832331"/>
            <a:ext cx="8543414" cy="4893647"/>
          </a:xfrm>
          <a:prstGeom prst="rect">
            <a:avLst/>
          </a:prstGeom>
          <a:noFill/>
        </p:spPr>
        <p:txBody>
          <a:bodyPr wrap="square" rtlCol="0">
            <a:spAutoFit/>
          </a:bodyPr>
          <a:lstStyle/>
          <a:p>
            <a:endParaRPr lang="fr-FR" sz="1600" dirty="0">
              <a:solidFill>
                <a:srgbClr val="14324B"/>
              </a:solidFill>
            </a:endParaRPr>
          </a:p>
          <a:p>
            <a:r>
              <a:rPr lang="fr-FR" sz="2000" b="1" dirty="0" smtClean="0">
                <a:latin typeface="+mj-lt"/>
              </a:rPr>
              <a:t>La gestion des commandes </a:t>
            </a:r>
            <a:r>
              <a:rPr lang="fr-FR" sz="2000" b="1" dirty="0">
                <a:latin typeface="+mj-lt"/>
              </a:rPr>
              <a:t>	</a:t>
            </a:r>
            <a:endParaRPr lang="fr-FR" sz="2000" b="1" dirty="0" smtClean="0">
              <a:latin typeface="+mj-lt"/>
            </a:endParaRPr>
          </a:p>
          <a:p>
            <a:r>
              <a:rPr lang="fr-FR" sz="1600" dirty="0" smtClean="0">
                <a:solidFill>
                  <a:srgbClr val="14324B"/>
                </a:solidFill>
              </a:rPr>
              <a:t>	Transmission et gestion des manquants</a:t>
            </a:r>
            <a:br>
              <a:rPr lang="fr-FR" sz="1600" dirty="0" smtClean="0">
                <a:solidFill>
                  <a:srgbClr val="14324B"/>
                </a:solidFill>
              </a:rPr>
            </a:br>
            <a:endParaRPr lang="fr-FR" sz="1600" dirty="0" smtClean="0">
              <a:solidFill>
                <a:srgbClr val="14324B"/>
              </a:solidFill>
            </a:endParaRPr>
          </a:p>
          <a:p>
            <a:r>
              <a:rPr lang="fr-FR" sz="2000" b="1" dirty="0" smtClean="0">
                <a:latin typeface="+mj-lt"/>
              </a:rPr>
              <a:t>La </a:t>
            </a:r>
            <a:r>
              <a:rPr lang="fr-FR" sz="2000" b="1" dirty="0">
                <a:latin typeface="+mj-lt"/>
              </a:rPr>
              <a:t>réception de produits </a:t>
            </a:r>
          </a:p>
          <a:p>
            <a:r>
              <a:rPr lang="fr-FR" sz="1600" dirty="0">
                <a:solidFill>
                  <a:srgbClr val="14324B"/>
                </a:solidFill>
              </a:rPr>
              <a:t>	</a:t>
            </a:r>
            <a:r>
              <a:rPr lang="fr-FR" sz="1600" dirty="0" smtClean="0">
                <a:solidFill>
                  <a:srgbClr val="14324B"/>
                </a:solidFill>
              </a:rPr>
              <a:t>La réception quantitative</a:t>
            </a:r>
          </a:p>
          <a:p>
            <a:r>
              <a:rPr lang="fr-FR" sz="1600" dirty="0" smtClean="0">
                <a:solidFill>
                  <a:srgbClr val="14324B"/>
                </a:solidFill>
              </a:rPr>
              <a:t>		- rapprochement </a:t>
            </a:r>
          </a:p>
          <a:p>
            <a:r>
              <a:rPr lang="fr-FR" sz="1600" dirty="0">
                <a:solidFill>
                  <a:srgbClr val="14324B"/>
                </a:solidFill>
              </a:rPr>
              <a:t>	</a:t>
            </a:r>
            <a:r>
              <a:rPr lang="fr-FR" sz="1600" dirty="0" smtClean="0">
                <a:solidFill>
                  <a:srgbClr val="14324B"/>
                </a:solidFill>
              </a:rPr>
              <a:t>	- gestion des reliquats</a:t>
            </a:r>
          </a:p>
          <a:p>
            <a:r>
              <a:rPr lang="fr-FR" sz="1600" dirty="0">
                <a:solidFill>
                  <a:srgbClr val="14324B"/>
                </a:solidFill>
              </a:rPr>
              <a:t>	</a:t>
            </a:r>
            <a:r>
              <a:rPr lang="fr-FR" sz="1600" dirty="0" smtClean="0">
                <a:solidFill>
                  <a:srgbClr val="14324B"/>
                </a:solidFill>
              </a:rPr>
              <a:t>	- renumérotation de produit</a:t>
            </a:r>
          </a:p>
          <a:p>
            <a:r>
              <a:rPr lang="fr-FR" sz="1600" dirty="0" smtClean="0">
                <a:solidFill>
                  <a:srgbClr val="14324B"/>
                </a:solidFill>
              </a:rPr>
              <a:t>		- les gestion des unités gratuites</a:t>
            </a:r>
          </a:p>
          <a:p>
            <a:r>
              <a:rPr lang="fr-FR" sz="1600" dirty="0">
                <a:solidFill>
                  <a:srgbClr val="14324B"/>
                </a:solidFill>
              </a:rPr>
              <a:t>	</a:t>
            </a:r>
            <a:r>
              <a:rPr lang="fr-FR" sz="1600" dirty="0" smtClean="0">
                <a:solidFill>
                  <a:srgbClr val="14324B"/>
                </a:solidFill>
              </a:rPr>
              <a:t>	- prélèvement de produits dans la caisse de livraison </a:t>
            </a:r>
          </a:p>
          <a:p>
            <a:r>
              <a:rPr lang="fr-FR" sz="1600" dirty="0" smtClean="0">
                <a:solidFill>
                  <a:srgbClr val="14324B"/>
                </a:solidFill>
              </a:rPr>
              <a:t>		- la gestion des dus et le suivi de la remise des dus</a:t>
            </a:r>
          </a:p>
          <a:p>
            <a:endParaRPr lang="fr-FR" sz="1600" dirty="0" smtClean="0">
              <a:solidFill>
                <a:srgbClr val="14324B"/>
              </a:solidFill>
            </a:endParaRPr>
          </a:p>
          <a:p>
            <a:r>
              <a:rPr lang="fr-FR" sz="1600" dirty="0">
                <a:solidFill>
                  <a:srgbClr val="14324B"/>
                </a:solidFill>
              </a:rPr>
              <a:t>	</a:t>
            </a:r>
            <a:r>
              <a:rPr lang="fr-FR" sz="1600" dirty="0" smtClean="0">
                <a:solidFill>
                  <a:srgbClr val="14324B"/>
                </a:solidFill>
              </a:rPr>
              <a:t>La réception financière</a:t>
            </a:r>
          </a:p>
          <a:p>
            <a:r>
              <a:rPr lang="fr-FR" sz="1600" dirty="0">
                <a:solidFill>
                  <a:srgbClr val="14324B"/>
                </a:solidFill>
              </a:rPr>
              <a:t>		</a:t>
            </a:r>
            <a:endParaRPr lang="fr-FR" sz="1600" dirty="0" smtClean="0">
              <a:solidFill>
                <a:srgbClr val="14324B"/>
              </a:solidFill>
            </a:endParaRPr>
          </a:p>
          <a:p>
            <a:endParaRPr lang="fr-FR" sz="1600" dirty="0" smtClean="0">
              <a:solidFill>
                <a:srgbClr val="14324B"/>
              </a:solidFill>
            </a:endParaRPr>
          </a:p>
          <a:p>
            <a:r>
              <a:rPr lang="fr-FR" sz="1600" dirty="0" smtClean="0">
                <a:solidFill>
                  <a:srgbClr val="14324B"/>
                </a:solidFill>
              </a:rPr>
              <a:t/>
            </a:r>
            <a:br>
              <a:rPr lang="fr-FR" sz="1600" dirty="0" smtClean="0">
                <a:solidFill>
                  <a:srgbClr val="14324B"/>
                </a:solidFill>
              </a:rPr>
            </a:br>
            <a:r>
              <a:rPr lang="fr-FR" sz="1600" dirty="0" smtClean="0">
                <a:solidFill>
                  <a:srgbClr val="14324B"/>
                </a:solidFill>
              </a:rPr>
              <a:t>		</a:t>
            </a:r>
          </a:p>
          <a:p>
            <a:r>
              <a:rPr lang="fr-FR" sz="1600" dirty="0" smtClean="0">
                <a:solidFill>
                  <a:srgbClr val="14324B"/>
                </a:solidFill>
              </a:rPr>
              <a:t>	</a:t>
            </a:r>
            <a:endParaRPr lang="fr-FR" sz="1600" dirty="0">
              <a:solidFill>
                <a:srgbClr val="14324B"/>
              </a:solidFill>
            </a:endParaRPr>
          </a:p>
        </p:txBody>
      </p:sp>
      <p:sp>
        <p:nvSpPr>
          <p:cNvPr id="7" name="Organigramme : Connecteur 6"/>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2240063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cercle vertueux de la gestion de Stocks</a:t>
            </a:r>
            <a:endParaRPr lang="fr-FR" dirty="0"/>
          </a:p>
        </p:txBody>
      </p:sp>
      <p:grpSp>
        <p:nvGrpSpPr>
          <p:cNvPr id="5" name="Grouper 4"/>
          <p:cNvGrpSpPr/>
          <p:nvPr/>
        </p:nvGrpSpPr>
        <p:grpSpPr>
          <a:xfrm>
            <a:off x="-2057181" y="4930013"/>
            <a:ext cx="911061" cy="869284"/>
            <a:chOff x="2403807" y="-441319"/>
            <a:chExt cx="576336" cy="549909"/>
          </a:xfrm>
        </p:grpSpPr>
        <p:sp>
          <p:nvSpPr>
            <p:cNvPr id="6" name="Freeform 41"/>
            <p:cNvSpPr>
              <a:spLocks noEditPoints="1"/>
            </p:cNvSpPr>
            <p:nvPr/>
          </p:nvSpPr>
          <p:spPr bwMode="auto">
            <a:xfrm>
              <a:off x="2403807" y="-441319"/>
              <a:ext cx="576336" cy="549909"/>
            </a:xfrm>
            <a:custGeom>
              <a:avLst/>
              <a:gdLst>
                <a:gd name="T0" fmla="*/ 197 w 209"/>
                <a:gd name="T1" fmla="*/ 95 h 199"/>
                <a:gd name="T2" fmla="*/ 187 w 209"/>
                <a:gd name="T3" fmla="*/ 82 h 199"/>
                <a:gd name="T4" fmla="*/ 188 w 209"/>
                <a:gd name="T5" fmla="*/ 78 h 199"/>
                <a:gd name="T6" fmla="*/ 184 w 209"/>
                <a:gd name="T7" fmla="*/ 74 h 199"/>
                <a:gd name="T8" fmla="*/ 178 w 209"/>
                <a:gd name="T9" fmla="*/ 70 h 199"/>
                <a:gd name="T10" fmla="*/ 177 w 209"/>
                <a:gd name="T11" fmla="*/ 68 h 199"/>
                <a:gd name="T12" fmla="*/ 179 w 209"/>
                <a:gd name="T13" fmla="*/ 62 h 199"/>
                <a:gd name="T14" fmla="*/ 176 w 209"/>
                <a:gd name="T15" fmla="*/ 55 h 199"/>
                <a:gd name="T16" fmla="*/ 151 w 209"/>
                <a:gd name="T17" fmla="*/ 53 h 199"/>
                <a:gd name="T18" fmla="*/ 143 w 209"/>
                <a:gd name="T19" fmla="*/ 50 h 199"/>
                <a:gd name="T20" fmla="*/ 139 w 209"/>
                <a:gd name="T21" fmla="*/ 44 h 199"/>
                <a:gd name="T22" fmla="*/ 54 w 209"/>
                <a:gd name="T23" fmla="*/ 26 h 199"/>
                <a:gd name="T24" fmla="*/ 17 w 209"/>
                <a:gd name="T25" fmla="*/ 121 h 199"/>
                <a:gd name="T26" fmla="*/ 17 w 209"/>
                <a:gd name="T27" fmla="*/ 121 h 199"/>
                <a:gd name="T28" fmla="*/ 36 w 209"/>
                <a:gd name="T29" fmla="*/ 146 h 199"/>
                <a:gd name="T30" fmla="*/ 83 w 209"/>
                <a:gd name="T31" fmla="*/ 173 h 199"/>
                <a:gd name="T32" fmla="*/ 83 w 209"/>
                <a:gd name="T33" fmla="*/ 199 h 199"/>
                <a:gd name="T34" fmla="*/ 156 w 209"/>
                <a:gd name="T35" fmla="*/ 199 h 199"/>
                <a:gd name="T36" fmla="*/ 185 w 209"/>
                <a:gd name="T37" fmla="*/ 132 h 199"/>
                <a:gd name="T38" fmla="*/ 207 w 209"/>
                <a:gd name="T39" fmla="*/ 106 h 199"/>
                <a:gd name="T40" fmla="*/ 197 w 209"/>
                <a:gd name="T41" fmla="*/ 95 h 199"/>
                <a:gd name="T42" fmla="*/ 124 w 209"/>
                <a:gd name="T43" fmla="*/ 90 h 199"/>
                <a:gd name="T44" fmla="*/ 115 w 209"/>
                <a:gd name="T45" fmla="*/ 90 h 199"/>
                <a:gd name="T46" fmla="*/ 110 w 209"/>
                <a:gd name="T47" fmla="*/ 90 h 199"/>
                <a:gd name="T48" fmla="*/ 105 w 209"/>
                <a:gd name="T49" fmla="*/ 90 h 199"/>
                <a:gd name="T50" fmla="*/ 66 w 209"/>
                <a:gd name="T51" fmla="*/ 90 h 199"/>
                <a:gd name="T52" fmla="*/ 59 w 209"/>
                <a:gd name="T53" fmla="*/ 90 h 199"/>
                <a:gd name="T54" fmla="*/ 47 w 209"/>
                <a:gd name="T55" fmla="*/ 90 h 199"/>
                <a:gd name="T56" fmla="*/ 28 w 209"/>
                <a:gd name="T57" fmla="*/ 90 h 199"/>
                <a:gd name="T58" fmla="*/ 86 w 209"/>
                <a:gd name="T59" fmla="*/ 35 h 199"/>
                <a:gd name="T60" fmla="*/ 143 w 209"/>
                <a:gd name="T61" fmla="*/ 90 h 199"/>
                <a:gd name="T62" fmla="*/ 124 w 209"/>
                <a:gd name="T63" fmla="*/ 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199">
                  <a:moveTo>
                    <a:pt x="197" y="95"/>
                  </a:moveTo>
                  <a:cubicBezTo>
                    <a:pt x="189" y="91"/>
                    <a:pt x="201" y="83"/>
                    <a:pt x="187" y="82"/>
                  </a:cubicBezTo>
                  <a:cubicBezTo>
                    <a:pt x="187" y="82"/>
                    <a:pt x="189" y="81"/>
                    <a:pt x="188" y="78"/>
                  </a:cubicBezTo>
                  <a:cubicBezTo>
                    <a:pt x="187" y="75"/>
                    <a:pt x="186" y="75"/>
                    <a:pt x="184" y="74"/>
                  </a:cubicBezTo>
                  <a:cubicBezTo>
                    <a:pt x="182" y="74"/>
                    <a:pt x="178" y="70"/>
                    <a:pt x="178" y="70"/>
                  </a:cubicBezTo>
                  <a:cubicBezTo>
                    <a:pt x="178" y="70"/>
                    <a:pt x="177" y="69"/>
                    <a:pt x="177" y="68"/>
                  </a:cubicBezTo>
                  <a:cubicBezTo>
                    <a:pt x="178" y="66"/>
                    <a:pt x="179" y="62"/>
                    <a:pt x="179" y="62"/>
                  </a:cubicBezTo>
                  <a:cubicBezTo>
                    <a:pt x="179" y="62"/>
                    <a:pt x="180" y="57"/>
                    <a:pt x="176" y="55"/>
                  </a:cubicBezTo>
                  <a:cubicBezTo>
                    <a:pt x="172" y="53"/>
                    <a:pt x="151" y="53"/>
                    <a:pt x="151" y="53"/>
                  </a:cubicBezTo>
                  <a:cubicBezTo>
                    <a:pt x="151" y="53"/>
                    <a:pt x="145" y="53"/>
                    <a:pt x="143" y="50"/>
                  </a:cubicBezTo>
                  <a:cubicBezTo>
                    <a:pt x="141" y="46"/>
                    <a:pt x="140" y="45"/>
                    <a:pt x="139" y="44"/>
                  </a:cubicBezTo>
                  <a:cubicBezTo>
                    <a:pt x="101" y="0"/>
                    <a:pt x="54" y="26"/>
                    <a:pt x="54" y="26"/>
                  </a:cubicBezTo>
                  <a:cubicBezTo>
                    <a:pt x="17" y="43"/>
                    <a:pt x="0" y="85"/>
                    <a:pt x="17" y="121"/>
                  </a:cubicBezTo>
                  <a:cubicBezTo>
                    <a:pt x="17" y="121"/>
                    <a:pt x="17" y="121"/>
                    <a:pt x="17" y="121"/>
                  </a:cubicBezTo>
                  <a:cubicBezTo>
                    <a:pt x="25" y="136"/>
                    <a:pt x="36" y="146"/>
                    <a:pt x="36" y="146"/>
                  </a:cubicBezTo>
                  <a:cubicBezTo>
                    <a:pt x="57" y="163"/>
                    <a:pt x="77" y="159"/>
                    <a:pt x="83" y="173"/>
                  </a:cubicBezTo>
                  <a:cubicBezTo>
                    <a:pt x="89" y="187"/>
                    <a:pt x="83" y="199"/>
                    <a:pt x="83" y="199"/>
                  </a:cubicBezTo>
                  <a:cubicBezTo>
                    <a:pt x="156" y="199"/>
                    <a:pt x="156" y="199"/>
                    <a:pt x="156" y="199"/>
                  </a:cubicBezTo>
                  <a:cubicBezTo>
                    <a:pt x="156" y="178"/>
                    <a:pt x="156" y="150"/>
                    <a:pt x="185" y="132"/>
                  </a:cubicBezTo>
                  <a:cubicBezTo>
                    <a:pt x="191" y="128"/>
                    <a:pt x="209" y="113"/>
                    <a:pt x="207" y="106"/>
                  </a:cubicBezTo>
                  <a:cubicBezTo>
                    <a:pt x="206" y="99"/>
                    <a:pt x="201" y="97"/>
                    <a:pt x="197" y="95"/>
                  </a:cubicBezTo>
                  <a:moveTo>
                    <a:pt x="124" y="90"/>
                  </a:moveTo>
                  <a:cubicBezTo>
                    <a:pt x="115" y="90"/>
                    <a:pt x="115" y="90"/>
                    <a:pt x="115" y="90"/>
                  </a:cubicBezTo>
                  <a:cubicBezTo>
                    <a:pt x="110" y="90"/>
                    <a:pt x="110" y="90"/>
                    <a:pt x="110" y="90"/>
                  </a:cubicBezTo>
                  <a:cubicBezTo>
                    <a:pt x="105" y="90"/>
                    <a:pt x="105" y="90"/>
                    <a:pt x="105" y="90"/>
                  </a:cubicBezTo>
                  <a:cubicBezTo>
                    <a:pt x="66" y="90"/>
                    <a:pt x="66" y="90"/>
                    <a:pt x="66" y="90"/>
                  </a:cubicBezTo>
                  <a:cubicBezTo>
                    <a:pt x="59" y="90"/>
                    <a:pt x="59" y="90"/>
                    <a:pt x="59" y="90"/>
                  </a:cubicBezTo>
                  <a:cubicBezTo>
                    <a:pt x="47" y="90"/>
                    <a:pt x="47" y="90"/>
                    <a:pt x="47" y="90"/>
                  </a:cubicBezTo>
                  <a:cubicBezTo>
                    <a:pt x="28" y="90"/>
                    <a:pt x="28" y="90"/>
                    <a:pt x="28" y="90"/>
                  </a:cubicBezTo>
                  <a:cubicBezTo>
                    <a:pt x="29" y="60"/>
                    <a:pt x="54" y="35"/>
                    <a:pt x="86" y="35"/>
                  </a:cubicBezTo>
                  <a:cubicBezTo>
                    <a:pt x="117" y="35"/>
                    <a:pt x="143" y="60"/>
                    <a:pt x="143" y="90"/>
                  </a:cubicBezTo>
                  <a:cubicBezTo>
                    <a:pt x="124" y="90"/>
                    <a:pt x="124" y="90"/>
                    <a:pt x="124" y="9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7" name="Freeform 42"/>
            <p:cNvSpPr>
              <a:spLocks/>
            </p:cNvSpPr>
            <p:nvPr/>
          </p:nvSpPr>
          <p:spPr bwMode="auto">
            <a:xfrm>
              <a:off x="2586074" y="-242341"/>
              <a:ext cx="107261" cy="49745"/>
            </a:xfrm>
            <a:custGeom>
              <a:avLst/>
              <a:gdLst>
                <a:gd name="T0" fmla="*/ 20 w 39"/>
                <a:gd name="T1" fmla="*/ 0 h 18"/>
                <a:gd name="T2" fmla="*/ 20 w 39"/>
                <a:gd name="T3" fmla="*/ 0 h 18"/>
                <a:gd name="T4" fmla="*/ 0 w 39"/>
                <a:gd name="T5" fmla="*/ 18 h 18"/>
                <a:gd name="T6" fmla="*/ 0 w 39"/>
                <a:gd name="T7" fmla="*/ 18 h 18"/>
                <a:gd name="T8" fmla="*/ 39 w 39"/>
                <a:gd name="T9" fmla="*/ 18 h 18"/>
                <a:gd name="T10" fmla="*/ 20 w 39"/>
                <a:gd name="T11" fmla="*/ 0 h 18"/>
                <a:gd name="T12" fmla="*/ 20 w 39"/>
                <a:gd name="T13" fmla="*/ 0 h 18"/>
                <a:gd name="T14" fmla="*/ 20 w 3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8">
                  <a:moveTo>
                    <a:pt x="20" y="0"/>
                  </a:moveTo>
                  <a:cubicBezTo>
                    <a:pt x="20" y="0"/>
                    <a:pt x="20" y="0"/>
                    <a:pt x="20" y="0"/>
                  </a:cubicBezTo>
                  <a:cubicBezTo>
                    <a:pt x="9" y="0"/>
                    <a:pt x="1" y="8"/>
                    <a:pt x="0" y="18"/>
                  </a:cubicBezTo>
                  <a:cubicBezTo>
                    <a:pt x="0" y="18"/>
                    <a:pt x="0" y="18"/>
                    <a:pt x="0" y="18"/>
                  </a:cubicBezTo>
                  <a:cubicBezTo>
                    <a:pt x="39" y="18"/>
                    <a:pt x="39" y="18"/>
                    <a:pt x="39" y="18"/>
                  </a:cubicBezTo>
                  <a:cubicBezTo>
                    <a:pt x="39" y="8"/>
                    <a:pt x="30" y="0"/>
                    <a:pt x="20" y="0"/>
                  </a:cubicBezTo>
                  <a:cubicBezTo>
                    <a:pt x="20" y="0"/>
                    <a:pt x="20" y="0"/>
                    <a:pt x="20" y="0"/>
                  </a:cubicBezTo>
                  <a:cubicBezTo>
                    <a:pt x="20" y="0"/>
                    <a:pt x="20" y="0"/>
                    <a:pt x="20" y="0"/>
                  </a:cubicBezTo>
                </a:path>
              </a:pathLst>
            </a:custGeom>
            <a:solidFill>
              <a:schemeClr val="tx1">
                <a:alpha val="69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8" name="Freeform 43"/>
            <p:cNvSpPr>
              <a:spLocks/>
            </p:cNvSpPr>
            <p:nvPr/>
          </p:nvSpPr>
          <p:spPr bwMode="auto">
            <a:xfrm>
              <a:off x="2481144" y="-344551"/>
              <a:ext cx="317121" cy="151953"/>
            </a:xfrm>
            <a:custGeom>
              <a:avLst/>
              <a:gdLst>
                <a:gd name="T0" fmla="*/ 58 w 115"/>
                <a:gd name="T1" fmla="*/ 0 h 55"/>
                <a:gd name="T2" fmla="*/ 58 w 115"/>
                <a:gd name="T3" fmla="*/ 0 h 55"/>
                <a:gd name="T4" fmla="*/ 0 w 115"/>
                <a:gd name="T5" fmla="*/ 55 h 55"/>
                <a:gd name="T6" fmla="*/ 19 w 115"/>
                <a:gd name="T7" fmla="*/ 55 h 55"/>
                <a:gd name="T8" fmla="*/ 19 w 115"/>
                <a:gd name="T9" fmla="*/ 55 h 55"/>
                <a:gd name="T10" fmla="*/ 58 w 115"/>
                <a:gd name="T11" fmla="*/ 18 h 55"/>
                <a:gd name="T12" fmla="*/ 58 w 115"/>
                <a:gd name="T13" fmla="*/ 18 h 55"/>
                <a:gd name="T14" fmla="*/ 58 w 115"/>
                <a:gd name="T15" fmla="*/ 18 h 55"/>
                <a:gd name="T16" fmla="*/ 58 w 115"/>
                <a:gd name="T17" fmla="*/ 18 h 55"/>
                <a:gd name="T18" fmla="*/ 58 w 115"/>
                <a:gd name="T19" fmla="*/ 18 h 55"/>
                <a:gd name="T20" fmla="*/ 96 w 115"/>
                <a:gd name="T21" fmla="*/ 55 h 55"/>
                <a:gd name="T22" fmla="*/ 96 w 115"/>
                <a:gd name="T23" fmla="*/ 55 h 55"/>
                <a:gd name="T24" fmla="*/ 115 w 115"/>
                <a:gd name="T25" fmla="*/ 55 h 55"/>
                <a:gd name="T26" fmla="*/ 115 w 115"/>
                <a:gd name="T27" fmla="*/ 55 h 55"/>
                <a:gd name="T28" fmla="*/ 58 w 115"/>
                <a:gd name="T29" fmla="*/ 0 h 55"/>
                <a:gd name="T30" fmla="*/ 58 w 115"/>
                <a:gd name="T31" fmla="*/ 0 h 55"/>
                <a:gd name="T32" fmla="*/ 58 w 115"/>
                <a:gd name="T33" fmla="*/ 0 h 55"/>
                <a:gd name="T34" fmla="*/ 58 w 115"/>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55">
                  <a:moveTo>
                    <a:pt x="58" y="0"/>
                  </a:moveTo>
                  <a:cubicBezTo>
                    <a:pt x="58" y="0"/>
                    <a:pt x="58" y="0"/>
                    <a:pt x="58" y="0"/>
                  </a:cubicBezTo>
                  <a:cubicBezTo>
                    <a:pt x="26" y="0"/>
                    <a:pt x="1" y="25"/>
                    <a:pt x="0" y="55"/>
                  </a:cubicBezTo>
                  <a:cubicBezTo>
                    <a:pt x="19" y="55"/>
                    <a:pt x="19" y="55"/>
                    <a:pt x="19" y="55"/>
                  </a:cubicBezTo>
                  <a:cubicBezTo>
                    <a:pt x="19" y="55"/>
                    <a:pt x="19" y="55"/>
                    <a:pt x="19" y="55"/>
                  </a:cubicBezTo>
                  <a:cubicBezTo>
                    <a:pt x="20" y="35"/>
                    <a:pt x="37" y="18"/>
                    <a:pt x="58" y="18"/>
                  </a:cubicBezTo>
                  <a:cubicBezTo>
                    <a:pt x="58" y="18"/>
                    <a:pt x="58" y="18"/>
                    <a:pt x="58" y="18"/>
                  </a:cubicBezTo>
                  <a:cubicBezTo>
                    <a:pt x="58" y="18"/>
                    <a:pt x="58" y="18"/>
                    <a:pt x="58" y="18"/>
                  </a:cubicBezTo>
                  <a:cubicBezTo>
                    <a:pt x="58" y="18"/>
                    <a:pt x="58" y="18"/>
                    <a:pt x="58" y="18"/>
                  </a:cubicBezTo>
                  <a:cubicBezTo>
                    <a:pt x="58" y="18"/>
                    <a:pt x="58" y="18"/>
                    <a:pt x="58" y="18"/>
                  </a:cubicBezTo>
                  <a:cubicBezTo>
                    <a:pt x="79" y="18"/>
                    <a:pt x="96" y="35"/>
                    <a:pt x="96" y="55"/>
                  </a:cubicBezTo>
                  <a:cubicBezTo>
                    <a:pt x="96" y="55"/>
                    <a:pt x="96" y="55"/>
                    <a:pt x="96" y="55"/>
                  </a:cubicBezTo>
                  <a:cubicBezTo>
                    <a:pt x="115" y="55"/>
                    <a:pt x="115" y="55"/>
                    <a:pt x="115" y="55"/>
                  </a:cubicBezTo>
                  <a:cubicBezTo>
                    <a:pt x="115" y="55"/>
                    <a:pt x="115" y="55"/>
                    <a:pt x="115" y="55"/>
                  </a:cubicBezTo>
                  <a:cubicBezTo>
                    <a:pt x="115" y="25"/>
                    <a:pt x="89" y="0"/>
                    <a:pt x="58" y="0"/>
                  </a:cubicBezTo>
                  <a:cubicBezTo>
                    <a:pt x="58" y="0"/>
                    <a:pt x="58" y="0"/>
                    <a:pt x="58" y="0"/>
                  </a:cubicBezTo>
                  <a:cubicBezTo>
                    <a:pt x="58" y="0"/>
                    <a:pt x="58" y="0"/>
                    <a:pt x="58" y="0"/>
                  </a:cubicBezTo>
                  <a:cubicBezTo>
                    <a:pt x="58" y="0"/>
                    <a:pt x="58" y="0"/>
                    <a:pt x="58" y="0"/>
                  </a:cubicBezTo>
                </a:path>
              </a:pathLst>
            </a:custGeom>
            <a:solidFill>
              <a:schemeClr val="tx1">
                <a:alpha val="34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9" name="Freeform 44"/>
            <p:cNvSpPr>
              <a:spLocks noEditPoints="1"/>
            </p:cNvSpPr>
            <p:nvPr/>
          </p:nvSpPr>
          <p:spPr bwMode="auto">
            <a:xfrm>
              <a:off x="2481144" y="-344551"/>
              <a:ext cx="317121" cy="151953"/>
            </a:xfrm>
            <a:custGeom>
              <a:avLst/>
              <a:gdLst>
                <a:gd name="T0" fmla="*/ 58 w 115"/>
                <a:gd name="T1" fmla="*/ 0 h 55"/>
                <a:gd name="T2" fmla="*/ 58 w 115"/>
                <a:gd name="T3" fmla="*/ 0 h 55"/>
                <a:gd name="T4" fmla="*/ 115 w 115"/>
                <a:gd name="T5" fmla="*/ 55 h 55"/>
                <a:gd name="T6" fmla="*/ 58 w 115"/>
                <a:gd name="T7" fmla="*/ 0 h 55"/>
                <a:gd name="T8" fmla="*/ 58 w 115"/>
                <a:gd name="T9" fmla="*/ 0 h 55"/>
                <a:gd name="T10" fmla="*/ 58 w 115"/>
                <a:gd name="T11" fmla="*/ 0 h 55"/>
                <a:gd name="T12" fmla="*/ 0 w 115"/>
                <a:gd name="T13" fmla="*/ 55 h 55"/>
                <a:gd name="T14" fmla="*/ 0 w 115"/>
                <a:gd name="T15" fmla="*/ 55 h 55"/>
                <a:gd name="T16" fmla="*/ 58 w 115"/>
                <a:gd name="T17" fmla="*/ 0 h 55"/>
                <a:gd name="T18" fmla="*/ 58 w 115"/>
                <a:gd name="T19" fmla="*/ 0 h 55"/>
                <a:gd name="T20" fmla="*/ 58 w 115"/>
                <a:gd name="T21" fmla="*/ 0 h 55"/>
                <a:gd name="T22" fmla="*/ 58 w 115"/>
                <a:gd name="T23" fmla="*/ 0 h 55"/>
                <a:gd name="T24" fmla="*/ 58 w 11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55">
                  <a:moveTo>
                    <a:pt x="58" y="0"/>
                  </a:moveTo>
                  <a:cubicBezTo>
                    <a:pt x="58" y="0"/>
                    <a:pt x="58" y="0"/>
                    <a:pt x="58" y="0"/>
                  </a:cubicBezTo>
                  <a:cubicBezTo>
                    <a:pt x="89" y="0"/>
                    <a:pt x="115" y="25"/>
                    <a:pt x="115" y="55"/>
                  </a:cubicBezTo>
                  <a:cubicBezTo>
                    <a:pt x="115" y="25"/>
                    <a:pt x="89" y="0"/>
                    <a:pt x="58" y="0"/>
                  </a:cubicBezTo>
                  <a:cubicBezTo>
                    <a:pt x="58" y="0"/>
                    <a:pt x="58" y="0"/>
                    <a:pt x="58" y="0"/>
                  </a:cubicBezTo>
                  <a:moveTo>
                    <a:pt x="58" y="0"/>
                  </a:moveTo>
                  <a:cubicBezTo>
                    <a:pt x="26" y="0"/>
                    <a:pt x="1" y="25"/>
                    <a:pt x="0" y="55"/>
                  </a:cubicBezTo>
                  <a:cubicBezTo>
                    <a:pt x="0" y="55"/>
                    <a:pt x="0" y="55"/>
                    <a:pt x="0" y="55"/>
                  </a:cubicBezTo>
                  <a:cubicBezTo>
                    <a:pt x="1" y="25"/>
                    <a:pt x="26" y="0"/>
                    <a:pt x="58" y="0"/>
                  </a:cubicBezTo>
                  <a:moveTo>
                    <a:pt x="58" y="0"/>
                  </a:moveTo>
                  <a:cubicBezTo>
                    <a:pt x="58" y="0"/>
                    <a:pt x="58" y="0"/>
                    <a:pt x="58" y="0"/>
                  </a:cubicBezTo>
                  <a:cubicBezTo>
                    <a:pt x="58" y="0"/>
                    <a:pt x="58" y="0"/>
                    <a:pt x="58" y="0"/>
                  </a:cubicBezTo>
                  <a:cubicBezTo>
                    <a:pt x="58" y="0"/>
                    <a:pt x="58" y="0"/>
                    <a:pt x="58"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0" name="Freeform 45"/>
            <p:cNvSpPr>
              <a:spLocks/>
            </p:cNvSpPr>
            <p:nvPr/>
          </p:nvSpPr>
          <p:spPr bwMode="auto">
            <a:xfrm>
              <a:off x="2533609" y="-294806"/>
              <a:ext cx="212191" cy="102210"/>
            </a:xfrm>
            <a:custGeom>
              <a:avLst/>
              <a:gdLst>
                <a:gd name="T0" fmla="*/ 39 w 77"/>
                <a:gd name="T1" fmla="*/ 0 h 37"/>
                <a:gd name="T2" fmla="*/ 39 w 77"/>
                <a:gd name="T3" fmla="*/ 0 h 37"/>
                <a:gd name="T4" fmla="*/ 0 w 77"/>
                <a:gd name="T5" fmla="*/ 37 h 37"/>
                <a:gd name="T6" fmla="*/ 12 w 77"/>
                <a:gd name="T7" fmla="*/ 37 h 37"/>
                <a:gd name="T8" fmla="*/ 19 w 77"/>
                <a:gd name="T9" fmla="*/ 37 h 37"/>
                <a:gd name="T10" fmla="*/ 19 w 77"/>
                <a:gd name="T11" fmla="*/ 37 h 37"/>
                <a:gd name="T12" fmla="*/ 39 w 77"/>
                <a:gd name="T13" fmla="*/ 19 h 37"/>
                <a:gd name="T14" fmla="*/ 39 w 77"/>
                <a:gd name="T15" fmla="*/ 19 h 37"/>
                <a:gd name="T16" fmla="*/ 39 w 77"/>
                <a:gd name="T17" fmla="*/ 19 h 37"/>
                <a:gd name="T18" fmla="*/ 39 w 77"/>
                <a:gd name="T19" fmla="*/ 19 h 37"/>
                <a:gd name="T20" fmla="*/ 39 w 77"/>
                <a:gd name="T21" fmla="*/ 19 h 37"/>
                <a:gd name="T22" fmla="*/ 39 w 77"/>
                <a:gd name="T23" fmla="*/ 19 h 37"/>
                <a:gd name="T24" fmla="*/ 58 w 77"/>
                <a:gd name="T25" fmla="*/ 37 h 37"/>
                <a:gd name="T26" fmla="*/ 63 w 77"/>
                <a:gd name="T27" fmla="*/ 37 h 37"/>
                <a:gd name="T28" fmla="*/ 68 w 77"/>
                <a:gd name="T29" fmla="*/ 37 h 37"/>
                <a:gd name="T30" fmla="*/ 77 w 77"/>
                <a:gd name="T31" fmla="*/ 37 h 37"/>
                <a:gd name="T32" fmla="*/ 77 w 77"/>
                <a:gd name="T33" fmla="*/ 37 h 37"/>
                <a:gd name="T34" fmla="*/ 39 w 77"/>
                <a:gd name="T35" fmla="*/ 0 h 37"/>
                <a:gd name="T36" fmla="*/ 39 w 77"/>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7">
                  <a:moveTo>
                    <a:pt x="39" y="0"/>
                  </a:moveTo>
                  <a:cubicBezTo>
                    <a:pt x="39" y="0"/>
                    <a:pt x="39" y="0"/>
                    <a:pt x="39" y="0"/>
                  </a:cubicBezTo>
                  <a:cubicBezTo>
                    <a:pt x="18" y="0"/>
                    <a:pt x="1" y="17"/>
                    <a:pt x="0" y="37"/>
                  </a:cubicBezTo>
                  <a:cubicBezTo>
                    <a:pt x="12" y="37"/>
                    <a:pt x="12" y="37"/>
                    <a:pt x="12" y="37"/>
                  </a:cubicBezTo>
                  <a:cubicBezTo>
                    <a:pt x="19" y="37"/>
                    <a:pt x="19" y="37"/>
                    <a:pt x="19" y="37"/>
                  </a:cubicBezTo>
                  <a:cubicBezTo>
                    <a:pt x="19" y="37"/>
                    <a:pt x="19" y="37"/>
                    <a:pt x="19" y="37"/>
                  </a:cubicBezTo>
                  <a:cubicBezTo>
                    <a:pt x="20" y="27"/>
                    <a:pt x="28"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49" y="19"/>
                    <a:pt x="58" y="27"/>
                    <a:pt x="58" y="37"/>
                  </a:cubicBezTo>
                  <a:cubicBezTo>
                    <a:pt x="63" y="37"/>
                    <a:pt x="63" y="37"/>
                    <a:pt x="63" y="37"/>
                  </a:cubicBezTo>
                  <a:cubicBezTo>
                    <a:pt x="68" y="37"/>
                    <a:pt x="68" y="37"/>
                    <a:pt x="68" y="37"/>
                  </a:cubicBezTo>
                  <a:cubicBezTo>
                    <a:pt x="77" y="37"/>
                    <a:pt x="77" y="37"/>
                    <a:pt x="77" y="37"/>
                  </a:cubicBezTo>
                  <a:cubicBezTo>
                    <a:pt x="77" y="37"/>
                    <a:pt x="77" y="37"/>
                    <a:pt x="77" y="37"/>
                  </a:cubicBezTo>
                  <a:cubicBezTo>
                    <a:pt x="77" y="17"/>
                    <a:pt x="60" y="0"/>
                    <a:pt x="39" y="0"/>
                  </a:cubicBezTo>
                  <a:cubicBezTo>
                    <a:pt x="39" y="0"/>
                    <a:pt x="39" y="0"/>
                    <a:pt x="39" y="0"/>
                  </a:cubicBezTo>
                </a:path>
              </a:pathLst>
            </a:custGeom>
            <a:solidFill>
              <a:schemeClr val="tx1">
                <a:alpha val="54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1" name="Freeform 46"/>
            <p:cNvSpPr>
              <a:spLocks noEditPoints="1"/>
            </p:cNvSpPr>
            <p:nvPr/>
          </p:nvSpPr>
          <p:spPr bwMode="auto">
            <a:xfrm>
              <a:off x="2586074" y="-242341"/>
              <a:ext cx="55185" cy="49745"/>
            </a:xfrm>
            <a:custGeom>
              <a:avLst/>
              <a:gdLst>
                <a:gd name="T0" fmla="*/ 20 w 20"/>
                <a:gd name="T1" fmla="*/ 0 h 18"/>
                <a:gd name="T2" fmla="*/ 0 w 20"/>
                <a:gd name="T3" fmla="*/ 18 h 18"/>
                <a:gd name="T4" fmla="*/ 20 w 20"/>
                <a:gd name="T5" fmla="*/ 0 h 18"/>
                <a:gd name="T6" fmla="*/ 20 w 20"/>
                <a:gd name="T7" fmla="*/ 0 h 18"/>
                <a:gd name="T8" fmla="*/ 20 w 20"/>
                <a:gd name="T9" fmla="*/ 0 h 18"/>
                <a:gd name="T10" fmla="*/ 20 w 20"/>
                <a:gd name="T11" fmla="*/ 0 h 18"/>
                <a:gd name="T12" fmla="*/ 20 w 2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20" y="0"/>
                  </a:moveTo>
                  <a:cubicBezTo>
                    <a:pt x="9" y="0"/>
                    <a:pt x="1" y="8"/>
                    <a:pt x="0" y="18"/>
                  </a:cubicBezTo>
                  <a:cubicBezTo>
                    <a:pt x="1" y="8"/>
                    <a:pt x="9" y="0"/>
                    <a:pt x="20" y="0"/>
                  </a:cubicBezTo>
                  <a:moveTo>
                    <a:pt x="20" y="0"/>
                  </a:moveTo>
                  <a:cubicBezTo>
                    <a:pt x="20" y="0"/>
                    <a:pt x="20" y="0"/>
                    <a:pt x="20" y="0"/>
                  </a:cubicBezTo>
                  <a:cubicBezTo>
                    <a:pt x="20" y="0"/>
                    <a:pt x="20" y="0"/>
                    <a:pt x="20" y="0"/>
                  </a:cubicBezTo>
                  <a:cubicBezTo>
                    <a:pt x="20" y="0"/>
                    <a:pt x="20" y="0"/>
                    <a:pt x="20"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2" name="Freeform 47"/>
            <p:cNvSpPr>
              <a:spLocks noEditPoints="1"/>
            </p:cNvSpPr>
            <p:nvPr/>
          </p:nvSpPr>
          <p:spPr bwMode="auto">
            <a:xfrm>
              <a:off x="2533609" y="-294806"/>
              <a:ext cx="212191" cy="102210"/>
            </a:xfrm>
            <a:custGeom>
              <a:avLst/>
              <a:gdLst>
                <a:gd name="T0" fmla="*/ 39 w 77"/>
                <a:gd name="T1" fmla="*/ 0 h 37"/>
                <a:gd name="T2" fmla="*/ 0 w 77"/>
                <a:gd name="T3" fmla="*/ 37 h 37"/>
                <a:gd name="T4" fmla="*/ 0 w 77"/>
                <a:gd name="T5" fmla="*/ 37 h 37"/>
                <a:gd name="T6" fmla="*/ 39 w 77"/>
                <a:gd name="T7" fmla="*/ 0 h 37"/>
                <a:gd name="T8" fmla="*/ 39 w 77"/>
                <a:gd name="T9" fmla="*/ 0 h 37"/>
                <a:gd name="T10" fmla="*/ 39 w 77"/>
                <a:gd name="T11" fmla="*/ 0 h 37"/>
                <a:gd name="T12" fmla="*/ 39 w 77"/>
                <a:gd name="T13" fmla="*/ 0 h 37"/>
                <a:gd name="T14" fmla="*/ 77 w 77"/>
                <a:gd name="T15" fmla="*/ 37 h 37"/>
                <a:gd name="T16" fmla="*/ 39 w 77"/>
                <a:gd name="T17" fmla="*/ 0 h 37"/>
                <a:gd name="T18" fmla="*/ 39 w 77"/>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7">
                  <a:moveTo>
                    <a:pt x="39" y="0"/>
                  </a:moveTo>
                  <a:cubicBezTo>
                    <a:pt x="18" y="0"/>
                    <a:pt x="1" y="17"/>
                    <a:pt x="0" y="37"/>
                  </a:cubicBezTo>
                  <a:cubicBezTo>
                    <a:pt x="0" y="37"/>
                    <a:pt x="0" y="37"/>
                    <a:pt x="0" y="37"/>
                  </a:cubicBezTo>
                  <a:cubicBezTo>
                    <a:pt x="1" y="17"/>
                    <a:pt x="18" y="0"/>
                    <a:pt x="39" y="0"/>
                  </a:cubicBezTo>
                  <a:moveTo>
                    <a:pt x="39" y="0"/>
                  </a:moveTo>
                  <a:cubicBezTo>
                    <a:pt x="39" y="0"/>
                    <a:pt x="39" y="0"/>
                    <a:pt x="39" y="0"/>
                  </a:cubicBezTo>
                  <a:cubicBezTo>
                    <a:pt x="39" y="0"/>
                    <a:pt x="39" y="0"/>
                    <a:pt x="39" y="0"/>
                  </a:cubicBezTo>
                  <a:cubicBezTo>
                    <a:pt x="60" y="0"/>
                    <a:pt x="77" y="17"/>
                    <a:pt x="77" y="37"/>
                  </a:cubicBezTo>
                  <a:cubicBezTo>
                    <a:pt x="77" y="17"/>
                    <a:pt x="60" y="0"/>
                    <a:pt x="39" y="0"/>
                  </a:cubicBezTo>
                  <a:cubicBezTo>
                    <a:pt x="39" y="0"/>
                    <a:pt x="39" y="0"/>
                    <a:pt x="39"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grpSp>
    </p:spTree>
    <p:extLst>
      <p:ext uri="{BB962C8B-B14F-4D97-AF65-F5344CB8AC3E}">
        <p14:creationId xmlns:p14="http://schemas.microsoft.com/office/powerpoint/2010/main" val="246442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216" y="2450172"/>
            <a:ext cx="1483463" cy="1145233"/>
          </a:xfrm>
          <a:prstGeom prst="rect">
            <a:avLst/>
          </a:prstGeom>
        </p:spPr>
      </p:pic>
      <p:grpSp>
        <p:nvGrpSpPr>
          <p:cNvPr id="4" name="Groupe 3"/>
          <p:cNvGrpSpPr/>
          <p:nvPr/>
        </p:nvGrpSpPr>
        <p:grpSpPr>
          <a:xfrm>
            <a:off x="1846219" y="910906"/>
            <a:ext cx="4741993" cy="3736540"/>
            <a:chOff x="2395128" y="1477866"/>
            <a:chExt cx="5764623" cy="4746722"/>
          </a:xfrm>
        </p:grpSpPr>
        <p:grpSp>
          <p:nvGrpSpPr>
            <p:cNvPr id="7" name="Group 14"/>
            <p:cNvGrpSpPr>
              <a:grpSpLocks/>
            </p:cNvGrpSpPr>
            <p:nvPr/>
          </p:nvGrpSpPr>
          <p:grpSpPr bwMode="auto">
            <a:xfrm>
              <a:off x="3563938" y="1628775"/>
              <a:ext cx="4595813" cy="4595813"/>
              <a:chOff x="1383" y="1117"/>
              <a:chExt cx="2895" cy="2895"/>
            </a:xfrm>
          </p:grpSpPr>
          <p:sp>
            <p:nvSpPr>
              <p:cNvPr id="9" name="AutoShape 15"/>
              <p:cNvSpPr>
                <a:spLocks noChangeAspect="1" noChangeArrowheads="1"/>
              </p:cNvSpPr>
              <p:nvPr/>
            </p:nvSpPr>
            <p:spPr bwMode="auto">
              <a:xfrm>
                <a:off x="1383" y="1117"/>
                <a:ext cx="2895" cy="2895"/>
              </a:xfrm>
              <a:custGeom>
                <a:avLst/>
                <a:gdLst>
                  <a:gd name="T0" fmla="*/ 1448 w 21600"/>
                  <a:gd name="T1" fmla="*/ 0 h 21600"/>
                  <a:gd name="T2" fmla="*/ 424 w 21600"/>
                  <a:gd name="T3" fmla="*/ 424 h 21600"/>
                  <a:gd name="T4" fmla="*/ 0 w 21600"/>
                  <a:gd name="T5" fmla="*/ 1448 h 21600"/>
                  <a:gd name="T6" fmla="*/ 424 w 21600"/>
                  <a:gd name="T7" fmla="*/ 2471 h 21600"/>
                  <a:gd name="T8" fmla="*/ 1448 w 21600"/>
                  <a:gd name="T9" fmla="*/ 2895 h 21600"/>
                  <a:gd name="T10" fmla="*/ 2471 w 21600"/>
                  <a:gd name="T11" fmla="*/ 2471 h 21600"/>
                  <a:gd name="T12" fmla="*/ 2895 w 21600"/>
                  <a:gd name="T13" fmla="*/ 1448 h 21600"/>
                  <a:gd name="T14" fmla="*/ 2471 w 21600"/>
                  <a:gd name="T15" fmla="*/ 424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671" y="10800"/>
                    </a:moveTo>
                    <a:cubicBezTo>
                      <a:pt x="3671" y="14737"/>
                      <a:pt x="6863" y="17929"/>
                      <a:pt x="10800" y="17929"/>
                    </a:cubicBezTo>
                    <a:cubicBezTo>
                      <a:pt x="14737" y="17929"/>
                      <a:pt x="17929" y="14737"/>
                      <a:pt x="17929" y="10800"/>
                    </a:cubicBezTo>
                    <a:cubicBezTo>
                      <a:pt x="17929" y="6863"/>
                      <a:pt x="14737" y="3671"/>
                      <a:pt x="10800" y="3671"/>
                    </a:cubicBezTo>
                    <a:cubicBezTo>
                      <a:pt x="6863" y="3671"/>
                      <a:pt x="3671" y="6863"/>
                      <a:pt x="3671" y="10800"/>
                    </a:cubicBezTo>
                    <a:close/>
                  </a:path>
                </a:pathLst>
              </a:custGeom>
              <a:solidFill>
                <a:schemeClr val="bg1"/>
              </a:solidFill>
              <a:ln w="9525">
                <a:solidFill>
                  <a:srgbClr val="D9DB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053" dirty="0"/>
              </a:p>
            </p:txBody>
          </p:sp>
          <p:sp>
            <p:nvSpPr>
              <p:cNvPr id="16" name="Text Box 21"/>
              <p:cNvSpPr txBox="1">
                <a:spLocks noChangeAspect="1" noChangeArrowheads="1"/>
              </p:cNvSpPr>
              <p:nvPr/>
            </p:nvSpPr>
            <p:spPr bwMode="auto">
              <a:xfrm>
                <a:off x="2096" y="1948"/>
                <a:ext cx="149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fr-FR" altLang="fr-FR" sz="1600" dirty="0">
                    <a:solidFill>
                      <a:srgbClr val="EFA148"/>
                    </a:solidFill>
                    <a:effectLst>
                      <a:outerShdw blurRad="38100" dist="38100" dir="2700000" algn="tl">
                        <a:srgbClr val="C0C0C0"/>
                      </a:outerShdw>
                    </a:effectLst>
                    <a:latin typeface="Arial" charset="0"/>
                    <a:cs typeface="Arial" charset="0"/>
                  </a:rPr>
                  <a:t>Amélioration de la rentabilité</a:t>
                </a:r>
              </a:p>
            </p:txBody>
          </p:sp>
          <p:sp>
            <p:nvSpPr>
              <p:cNvPr id="12" name="WordArt 22"/>
              <p:cNvSpPr>
                <a:spLocks noChangeAspect="1" noChangeArrowheads="1" noChangeShapeType="1" noTextEdit="1"/>
              </p:cNvSpPr>
              <p:nvPr/>
            </p:nvSpPr>
            <p:spPr bwMode="auto">
              <a:xfrm>
                <a:off x="2018" y="1752"/>
                <a:ext cx="1633" cy="163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6946271"/>
                  </a:avLst>
                </a:prstTxWarp>
              </a:bodyPr>
              <a:lstStyle/>
              <a:p>
                <a:pPr algn="ctr"/>
                <a:r>
                  <a:rPr lang="fr-FR" sz="3600" kern="10" dirty="0">
                    <a:solidFill>
                      <a:schemeClr val="tx2"/>
                    </a:solidFill>
                    <a:latin typeface="Arial Black"/>
                  </a:rPr>
                  <a:t>Diminution des coûts          Augmentation des ventes</a:t>
                </a:r>
              </a:p>
            </p:txBody>
          </p:sp>
          <p:sp>
            <p:nvSpPr>
              <p:cNvPr id="13" name="WordArt 23"/>
              <p:cNvSpPr>
                <a:spLocks noChangeAspect="1" noChangeArrowheads="1" noChangeShapeType="1" noTextEdit="1"/>
              </p:cNvSpPr>
              <p:nvPr/>
            </p:nvSpPr>
            <p:spPr bwMode="auto">
              <a:xfrm>
                <a:off x="1643" y="1361"/>
                <a:ext cx="2403" cy="24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5855884"/>
                  </a:avLst>
                </a:prstTxWarp>
              </a:bodyPr>
              <a:lstStyle/>
              <a:p>
                <a:pPr algn="ctr"/>
                <a:r>
                  <a:rPr lang="fr-FR" sz="3600" kern="10" dirty="0">
                    <a:solidFill>
                      <a:schemeClr val="tx2"/>
                    </a:solidFill>
                    <a:latin typeface="Arial"/>
                    <a:cs typeface="Arial"/>
                  </a:rPr>
                  <a:t>Amélioration de la productivité / Optimisation des stocks / Diminution des erreurs de stocks</a:t>
                </a:r>
              </a:p>
              <a:p>
                <a:pPr algn="ctr"/>
                <a:r>
                  <a:rPr lang="fr-FR" sz="3600" kern="10" dirty="0">
                    <a:solidFill>
                      <a:schemeClr val="tx2"/>
                    </a:solidFill>
                    <a:latin typeface="Arial"/>
                    <a:cs typeface="Arial"/>
                  </a:rPr>
                  <a:t>Amélioration de la satisfaction &amp; fidélisation des clients / Politique de prix affinée</a:t>
                </a:r>
              </a:p>
            </p:txBody>
          </p:sp>
        </p:grpSp>
        <p:cxnSp>
          <p:nvCxnSpPr>
            <p:cNvPr id="8" name="AutoShape 24"/>
            <p:cNvCxnSpPr>
              <a:cxnSpLocks noChangeShapeType="1"/>
            </p:cNvCxnSpPr>
            <p:nvPr/>
          </p:nvCxnSpPr>
          <p:spPr bwMode="auto">
            <a:xfrm rot="5400000" flipH="1" flipV="1">
              <a:off x="2784507" y="1088487"/>
              <a:ext cx="806362" cy="1585119"/>
            </a:xfrm>
            <a:prstGeom prst="bentConnector4">
              <a:avLst>
                <a:gd name="adj1" fmla="val -499341"/>
                <a:gd name="adj2" fmla="val 425305"/>
              </a:avLst>
            </a:prstGeom>
            <a:noFill/>
            <a:ln w="50800">
              <a:solidFill>
                <a:srgbClr val="14324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re 1"/>
          <p:cNvSpPr>
            <a:spLocks noGrp="1"/>
          </p:cNvSpPr>
          <p:nvPr>
            <p:ph type="title"/>
          </p:nvPr>
        </p:nvSpPr>
        <p:spPr/>
        <p:txBody>
          <a:bodyPr/>
          <a:lstStyle/>
          <a:p>
            <a:r>
              <a:rPr lang="fr-FR" dirty="0" smtClean="0"/>
              <a:t>le cercle vertueux de la gestion de stock </a:t>
            </a:r>
            <a:endParaRPr lang="fr-FR" dirty="0"/>
          </a:p>
        </p:txBody>
      </p:sp>
    </p:spTree>
    <p:extLst>
      <p:ext uri="{BB962C8B-B14F-4D97-AF65-F5344CB8AC3E}">
        <p14:creationId xmlns:p14="http://schemas.microsoft.com/office/powerpoint/2010/main" val="974794612"/>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gestion de stock </a:t>
            </a:r>
            <a:endParaRPr lang="fr-FR" dirty="0"/>
          </a:p>
        </p:txBody>
      </p:sp>
      <p:graphicFrame>
        <p:nvGraphicFramePr>
          <p:cNvPr id="6" name="Espace réservé du contenu 5"/>
          <p:cNvGraphicFramePr>
            <a:graphicFrameLocks noGrp="1"/>
          </p:cNvGraphicFramePr>
          <p:nvPr>
            <p:ph sz="quarter" idx="14"/>
            <p:extLst/>
          </p:nvPr>
        </p:nvGraphicFramePr>
        <p:xfrm>
          <a:off x="779463" y="1011238"/>
          <a:ext cx="7931150" cy="3954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89371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757" y="89208"/>
            <a:ext cx="7442822" cy="684473"/>
          </a:xfrm>
        </p:spPr>
        <p:txBody>
          <a:bodyPr/>
          <a:lstStyle/>
          <a:p>
            <a:r>
              <a:rPr lang="fr-FR" dirty="0" smtClean="0"/>
              <a:t>La gestion de stock :  </a:t>
            </a:r>
            <a:r>
              <a:rPr lang="fr-FR" b="1" dirty="0" smtClean="0"/>
              <a:t>réception des produits</a:t>
            </a:r>
            <a:endParaRPr lang="fr-FR" b="1" dirty="0"/>
          </a:p>
        </p:txBody>
      </p:sp>
      <p:graphicFrame>
        <p:nvGraphicFramePr>
          <p:cNvPr id="6" name="Espace réservé du contenu 5"/>
          <p:cNvGraphicFramePr>
            <a:graphicFrameLocks noGrp="1"/>
          </p:cNvGraphicFramePr>
          <p:nvPr>
            <p:ph sz="quarter" idx="14"/>
            <p:extLst>
              <p:ext uri="{D42A27DB-BD31-4B8C-83A1-F6EECF244321}">
                <p14:modId xmlns:p14="http://schemas.microsoft.com/office/powerpoint/2010/main" val="4122441210"/>
              </p:ext>
            </p:extLst>
          </p:nvPr>
        </p:nvGraphicFramePr>
        <p:xfrm>
          <a:off x="779463" y="1011238"/>
          <a:ext cx="7931150" cy="3954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èche en arc 3"/>
          <p:cNvSpPr/>
          <p:nvPr/>
        </p:nvSpPr>
        <p:spPr>
          <a:xfrm rot="3390989">
            <a:off x="2682515" y="1493670"/>
            <a:ext cx="3733012" cy="3733012"/>
          </a:xfrm>
          <a:prstGeom prst="circularArrow">
            <a:avLst>
              <a:gd name="adj1" fmla="val 5085"/>
              <a:gd name="adj2" fmla="val 506626"/>
              <a:gd name="adj3" fmla="val 5072221"/>
              <a:gd name="adj4" fmla="val 2582483"/>
              <a:gd name="adj5" fmla="val 5932"/>
            </a:avLst>
          </a:prstGeom>
          <a:solidFill>
            <a:srgbClr val="00CDC8"/>
          </a:solid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spTree>
    <p:extLst>
      <p:ext uri="{BB962C8B-B14F-4D97-AF65-F5344CB8AC3E}">
        <p14:creationId xmlns:p14="http://schemas.microsoft.com/office/powerpoint/2010/main" val="354543109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réception de commande : le b.a.-ba</a:t>
            </a:r>
            <a:endParaRPr lang="fr-FR" dirty="0"/>
          </a:p>
        </p:txBody>
      </p:sp>
      <p:sp>
        <p:nvSpPr>
          <p:cNvPr id="5" name="ZoneTexte 4"/>
          <p:cNvSpPr txBox="1"/>
          <p:nvPr/>
        </p:nvSpPr>
        <p:spPr>
          <a:xfrm>
            <a:off x="778757" y="1177644"/>
            <a:ext cx="7036078" cy="349453"/>
          </a:xfrm>
          <a:prstGeom prst="rect">
            <a:avLst/>
          </a:prstGeom>
          <a:noFill/>
          <a:ln>
            <a:noFill/>
          </a:ln>
        </p:spPr>
        <p:txBody>
          <a:bodyPr wrap="square" lIns="91438" tIns="45719" rIns="91438" bIns="45719" rtlCol="0">
            <a:spAutoFit/>
          </a:bodyPr>
          <a:lstStyle/>
          <a:p>
            <a:pPr indent="-226689">
              <a:lnSpc>
                <a:spcPct val="115000"/>
              </a:lnSpc>
              <a:spcBef>
                <a:spcPts val="1000"/>
              </a:spcBef>
            </a:pPr>
            <a:r>
              <a:rPr lang="fr-FR" sz="1600" b="1" dirty="0" smtClean="0">
                <a:solidFill>
                  <a:srgbClr val="EFA148"/>
                </a:solidFill>
              </a:rPr>
              <a:t>Tout produit commandé et livré doit être intégré dans une réception.</a:t>
            </a:r>
            <a:endParaRPr lang="fr-FR" sz="1600" b="1" dirty="0">
              <a:solidFill>
                <a:srgbClr val="EFA148"/>
              </a:solidFill>
            </a:endParaRPr>
          </a:p>
        </p:txBody>
      </p:sp>
      <p:sp>
        <p:nvSpPr>
          <p:cNvPr id="11" name="Rectangle à coins arrondis 10"/>
          <p:cNvSpPr/>
          <p:nvPr/>
        </p:nvSpPr>
        <p:spPr>
          <a:xfrm>
            <a:off x="695886" y="1866962"/>
            <a:ext cx="2897169" cy="5610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smtClean="0">
                <a:solidFill>
                  <a:schemeClr val="tx1"/>
                </a:solidFill>
              </a:rPr>
              <a:t>Commande Répartiteur ou Directe </a:t>
            </a:r>
            <a:endParaRPr lang="fr-FR" sz="1800" b="1" dirty="0">
              <a:solidFill>
                <a:schemeClr val="tx1"/>
              </a:solidFill>
            </a:endParaRPr>
          </a:p>
        </p:txBody>
      </p:sp>
      <p:sp>
        <p:nvSpPr>
          <p:cNvPr id="15" name="Rectangle à coins arrondis 14"/>
          <p:cNvSpPr/>
          <p:nvPr/>
        </p:nvSpPr>
        <p:spPr>
          <a:xfrm>
            <a:off x="4070343" y="2697320"/>
            <a:ext cx="1699200" cy="633600"/>
          </a:xfrm>
          <a:prstGeom prst="roundRect">
            <a:avLst/>
          </a:prstGeom>
          <a:solidFill>
            <a:srgbClr val="EFA148"/>
          </a:solidFill>
          <a:ln>
            <a:solidFill>
              <a:srgbClr val="EFA14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Pharma ML</a:t>
            </a:r>
          </a:p>
          <a:p>
            <a:pPr algn="ctr"/>
            <a:r>
              <a:rPr lang="fr-FR" dirty="0" smtClean="0"/>
              <a:t>LGPI</a:t>
            </a:r>
            <a:endParaRPr lang="fr-FR" dirty="0"/>
          </a:p>
        </p:txBody>
      </p:sp>
      <p:sp>
        <p:nvSpPr>
          <p:cNvPr id="16" name="Rectangle à coins arrondis 15"/>
          <p:cNvSpPr/>
          <p:nvPr/>
        </p:nvSpPr>
        <p:spPr>
          <a:xfrm>
            <a:off x="4042433" y="3683620"/>
            <a:ext cx="1699200" cy="633600"/>
          </a:xfrm>
          <a:prstGeom prst="roundRect">
            <a:avLst/>
          </a:prstGeom>
          <a:solidFill>
            <a:srgbClr val="723E92"/>
          </a:solidFill>
          <a:ln>
            <a:solidFill>
              <a:srgbClr val="723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Manuelle</a:t>
            </a:r>
          </a:p>
          <a:p>
            <a:pPr algn="ctr"/>
            <a:r>
              <a:rPr lang="fr-FR" dirty="0" smtClean="0"/>
              <a:t>LGPI</a:t>
            </a:r>
            <a:endParaRPr lang="fr-FR" dirty="0"/>
          </a:p>
        </p:txBody>
      </p:sp>
      <p:sp>
        <p:nvSpPr>
          <p:cNvPr id="17" name="Rectangle à coins arrondis 16"/>
          <p:cNvSpPr/>
          <p:nvPr/>
        </p:nvSpPr>
        <p:spPr>
          <a:xfrm>
            <a:off x="6370955" y="3793305"/>
            <a:ext cx="1699708" cy="634701"/>
          </a:xfrm>
          <a:prstGeom prst="roundRect">
            <a:avLst/>
          </a:prstGeom>
          <a:solidFill>
            <a:srgbClr val="008A8B"/>
          </a:solid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Canal externe</a:t>
            </a:r>
          </a:p>
          <a:p>
            <a:pPr algn="ctr"/>
            <a:r>
              <a:rPr lang="fr-FR" dirty="0" smtClean="0"/>
              <a:t>LGPI</a:t>
            </a:r>
            <a:endParaRPr lang="fr-FR" dirty="0"/>
          </a:p>
        </p:txBody>
      </p:sp>
      <p:sp>
        <p:nvSpPr>
          <p:cNvPr id="18" name="Rectangle à coins arrondis 17"/>
          <p:cNvSpPr/>
          <p:nvPr/>
        </p:nvSpPr>
        <p:spPr>
          <a:xfrm>
            <a:off x="6314231" y="2677947"/>
            <a:ext cx="1699200" cy="633600"/>
          </a:xfrm>
          <a:prstGeom prst="roundRect">
            <a:avLst/>
          </a:prstGeom>
          <a:solidFill>
            <a:srgbClr val="6BB42C"/>
          </a:solidFill>
          <a:ln>
            <a:solidFill>
              <a:srgbClr val="6BB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Commande à l’oral</a:t>
            </a:r>
            <a:endParaRPr lang="fr-FR" dirty="0"/>
          </a:p>
        </p:txBody>
      </p:sp>
      <p:sp>
        <p:nvSpPr>
          <p:cNvPr id="20" name="Ellipse 19"/>
          <p:cNvSpPr/>
          <p:nvPr/>
        </p:nvSpPr>
        <p:spPr>
          <a:xfrm>
            <a:off x="2936837" y="2293164"/>
            <a:ext cx="6104750" cy="2805961"/>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1" name="Connecteur droit avec flèche 20"/>
          <p:cNvCxnSpPr/>
          <p:nvPr/>
        </p:nvCxnSpPr>
        <p:spPr>
          <a:xfrm>
            <a:off x="2355925" y="2549562"/>
            <a:ext cx="580912" cy="761985"/>
          </a:xfrm>
          <a:prstGeom prst="straightConnector1">
            <a:avLst/>
          </a:prstGeom>
          <a:ln w="76200">
            <a:solidFill>
              <a:srgbClr val="EFA14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73810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Dividende">
  <a:themeElements>
    <a:clrScheme name="pharmagest carte 02">
      <a:dk1>
        <a:srgbClr val="008A8A"/>
      </a:dk1>
      <a:lt1>
        <a:srgbClr val="FFFFFF"/>
      </a:lt1>
      <a:dk2>
        <a:srgbClr val="174C5D"/>
      </a:dk2>
      <a:lt2>
        <a:srgbClr val="713E91"/>
      </a:lt2>
      <a:accent1>
        <a:srgbClr val="DAD836"/>
      </a:accent1>
      <a:accent2>
        <a:srgbClr val="6CB52C"/>
      </a:accent2>
      <a:accent3>
        <a:srgbClr val="EB5766"/>
      </a:accent3>
      <a:accent4>
        <a:srgbClr val="059BB3"/>
      </a:accent4>
      <a:accent5>
        <a:srgbClr val="E9F0F3"/>
      </a:accent5>
      <a:accent6>
        <a:srgbClr val="282828"/>
      </a:accent6>
      <a:hlink>
        <a:srgbClr val="828282"/>
      </a:hlink>
      <a:folHlink>
        <a:srgbClr val="A5A5A5"/>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Dividende</Template>
  <TotalTime>6866</TotalTime>
  <Words>2552</Words>
  <Application>Microsoft Office PowerPoint</Application>
  <PresentationFormat>Affichage à l'écran (16:10)</PresentationFormat>
  <Paragraphs>345</Paragraphs>
  <Slides>37</Slides>
  <Notes>36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Arial</vt:lpstr>
      <vt:lpstr>Arial Black</vt:lpstr>
      <vt:lpstr>Calibri</vt:lpstr>
      <vt:lpstr>Century Gothic</vt:lpstr>
      <vt:lpstr>Wingdings</vt:lpstr>
      <vt:lpstr>Wingdings 2</vt:lpstr>
      <vt:lpstr>Dividende</vt:lpstr>
      <vt:lpstr>Présentation PowerPoint</vt:lpstr>
      <vt:lpstr>Les Bonnes pratiques de la gestion de stock en réception</vt:lpstr>
      <vt:lpstr>Les bonnes pratiques en réception </vt:lpstr>
      <vt:lpstr>Présentation PowerPoint</vt:lpstr>
      <vt:lpstr>Le cercle vertueux de la gestion de Stocks</vt:lpstr>
      <vt:lpstr>le cercle vertueux de la gestion de stock </vt:lpstr>
      <vt:lpstr>La gestion de stock </vt:lpstr>
      <vt:lpstr>La gestion de stock :  réception des produits</vt:lpstr>
      <vt:lpstr>La réception de commande : le b.a.-ba</vt:lpstr>
      <vt:lpstr>Présentation PowerPoint</vt:lpstr>
      <vt:lpstr>Transmission de commande:</vt:lpstr>
      <vt:lpstr>Transmission de commande:</vt:lpstr>
      <vt:lpstr>Réception de commande</vt:lpstr>
      <vt:lpstr>Réception de commande</vt:lpstr>
      <vt:lpstr>Réception de commande </vt:lpstr>
      <vt:lpstr>Réception de commande </vt:lpstr>
      <vt:lpstr>Réception de commande </vt:lpstr>
      <vt:lpstr>Réception de commande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Réception financière </vt:lpstr>
      <vt:lpstr>Réception financière :</vt:lpstr>
      <vt:lpstr>Réception financière :</vt:lpstr>
      <vt:lpstr>Réception financière :</vt:lpstr>
      <vt:lpstr>Réception financière :</vt:lpstr>
      <vt:lpstr>Réception financière :</vt:lpstr>
      <vt:lpstr>Questions/Réponses</vt:lpstr>
      <vt:lpstr>Points clés à retenir</vt:lpstr>
      <vt:lpstr>Itinéraire Pharmagest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Simoutre</dc:creator>
  <cp:lastModifiedBy>Maryline CUBIZOLLES</cp:lastModifiedBy>
  <cp:revision>557</cp:revision>
  <dcterms:created xsi:type="dcterms:W3CDTF">2019-01-14T15:26:32Z</dcterms:created>
  <dcterms:modified xsi:type="dcterms:W3CDTF">2022-03-11T13:12:38Z</dcterms:modified>
</cp:coreProperties>
</file>