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361" r:id="rId2"/>
    <p:sldId id="362" r:id="rId3"/>
    <p:sldId id="363" r:id="rId4"/>
    <p:sldId id="376" r:id="rId5"/>
    <p:sldId id="377" r:id="rId6"/>
    <p:sldId id="407" r:id="rId7"/>
    <p:sldId id="511" r:id="rId8"/>
    <p:sldId id="513" r:id="rId9"/>
    <p:sldId id="484" r:id="rId10"/>
    <p:sldId id="485" r:id="rId11"/>
    <p:sldId id="486" r:id="rId12"/>
    <p:sldId id="492" r:id="rId13"/>
    <p:sldId id="514" r:id="rId14"/>
    <p:sldId id="516" r:id="rId15"/>
    <p:sldId id="494" r:id="rId16"/>
    <p:sldId id="495" r:id="rId17"/>
    <p:sldId id="496" r:id="rId18"/>
    <p:sldId id="497" r:id="rId19"/>
    <p:sldId id="508" r:id="rId20"/>
    <p:sldId id="498" r:id="rId21"/>
    <p:sldId id="500" r:id="rId22"/>
    <p:sldId id="499" r:id="rId23"/>
    <p:sldId id="503" r:id="rId24"/>
    <p:sldId id="501" r:id="rId25"/>
    <p:sldId id="504" r:id="rId26"/>
    <p:sldId id="506" r:id="rId27"/>
    <p:sldId id="507" r:id="rId28"/>
    <p:sldId id="488" r:id="rId29"/>
    <p:sldId id="489" r:id="rId30"/>
    <p:sldId id="517" r:id="rId31"/>
    <p:sldId id="356"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2" pos="158" userDrawn="1">
          <p15:clr>
            <a:srgbClr val="A4A3A4"/>
          </p15:clr>
        </p15:guide>
        <p15:guide id="3" orient="horz" pos="1823" userDrawn="1">
          <p15:clr>
            <a:srgbClr val="A4A3A4"/>
          </p15:clr>
        </p15:guide>
        <p15:guide id="4" pos="481">
          <p15:clr>
            <a:srgbClr val="A4A3A4"/>
          </p15:clr>
        </p15:guide>
        <p15:guide id="5" orient="horz" pos="55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lane FRANCOIS" initials="OF" lastIdx="1" clrIdx="0">
    <p:extLst>
      <p:ext uri="{19B8F6BF-5375-455C-9EA6-DF929625EA0E}">
        <p15:presenceInfo xmlns:p15="http://schemas.microsoft.com/office/powerpoint/2012/main" userId="S-1-5-21-2818738322-1418815281-1853095835-101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EFF3"/>
    <a:srgbClr val="D9DB1F"/>
    <a:srgbClr val="6BB42C"/>
    <a:srgbClr val="14324B"/>
    <a:srgbClr val="B3D0DA"/>
    <a:srgbClr val="008A8B"/>
    <a:srgbClr val="412559"/>
    <a:srgbClr val="8A8B00"/>
    <a:srgbClr val="5E357F"/>
    <a:srgbClr val="723E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5627" autoAdjust="0"/>
  </p:normalViewPr>
  <p:slideViewPr>
    <p:cSldViewPr snapToGrid="0" snapToObjects="1">
      <p:cViewPr varScale="1">
        <p:scale>
          <a:sx n="119" d="100"/>
          <a:sy n="119" d="100"/>
        </p:scale>
        <p:origin x="1392" y="96"/>
      </p:cViewPr>
      <p:guideLst>
        <p:guide pos="158"/>
        <p:guide orient="horz" pos="1823"/>
        <p:guide pos="481"/>
        <p:guide orient="horz" pos="553"/>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57" d="100"/>
          <a:sy n="57" d="100"/>
        </p:scale>
        <p:origin x="218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468B3D-866A-44EC-AE0D-981130BAD2B6}" type="doc">
      <dgm:prSet loTypeId="urn:microsoft.com/office/officeart/2005/8/layout/cycle8" loCatId="cycle" qsTypeId="urn:microsoft.com/office/officeart/2005/8/quickstyle/simple1" qsCatId="simple" csTypeId="urn:microsoft.com/office/officeart/2005/8/colors/accent1_2" csCatId="accent1" phldr="1"/>
      <dgm:spPr/>
    </dgm:pt>
    <dgm:pt modelId="{765334F6-B416-45A3-9930-6230FCCF4C5B}">
      <dgm:prSet phldrT="[Texte]"/>
      <dgm:spPr>
        <a:solidFill>
          <a:srgbClr val="008A8B"/>
        </a:solidFill>
      </dgm:spPr>
      <dgm:t>
        <a:bodyPr/>
        <a:lstStyle/>
        <a:p>
          <a:r>
            <a:rPr lang="fr-FR" dirty="0" smtClean="0"/>
            <a:t>réception</a:t>
          </a:r>
          <a:endParaRPr lang="fr-FR" dirty="0"/>
        </a:p>
      </dgm:t>
    </dgm:pt>
    <dgm:pt modelId="{4B5E9E42-8282-44A8-9BB0-F85792A71BE8}" type="parTrans" cxnId="{1E87D2F2-EA26-4EBE-B96D-37712FDB66FF}">
      <dgm:prSet/>
      <dgm:spPr/>
      <dgm:t>
        <a:bodyPr/>
        <a:lstStyle/>
        <a:p>
          <a:endParaRPr lang="fr-FR"/>
        </a:p>
      </dgm:t>
    </dgm:pt>
    <dgm:pt modelId="{110FFC70-4C1F-4C88-A164-F9CE95D67601}" type="sibTrans" cxnId="{1E87D2F2-EA26-4EBE-B96D-37712FDB66FF}">
      <dgm:prSet/>
      <dgm:spPr/>
      <dgm:t>
        <a:bodyPr/>
        <a:lstStyle/>
        <a:p>
          <a:endParaRPr lang="fr-FR"/>
        </a:p>
      </dgm:t>
    </dgm:pt>
    <dgm:pt modelId="{0B9DBD62-33E6-4591-8739-9316BE44EE39}">
      <dgm:prSet phldrT="[Texte]"/>
      <dgm:spPr>
        <a:solidFill>
          <a:srgbClr val="723E91"/>
        </a:solidFill>
      </dgm:spPr>
      <dgm:t>
        <a:bodyPr/>
        <a:lstStyle/>
        <a:p>
          <a:r>
            <a:rPr lang="fr-FR" dirty="0" smtClean="0"/>
            <a:t>contrôles</a:t>
          </a:r>
          <a:endParaRPr lang="fr-FR" dirty="0"/>
        </a:p>
      </dgm:t>
    </dgm:pt>
    <dgm:pt modelId="{48E02CCE-7479-40AB-AA08-843E83008BB8}" type="parTrans" cxnId="{9F6CCF33-654C-46F8-A6C0-9B4576B0C0B0}">
      <dgm:prSet/>
      <dgm:spPr/>
      <dgm:t>
        <a:bodyPr/>
        <a:lstStyle/>
        <a:p>
          <a:endParaRPr lang="fr-FR"/>
        </a:p>
      </dgm:t>
    </dgm:pt>
    <dgm:pt modelId="{D7BD6A39-457A-42EC-A7DE-184DAAADC942}" type="sibTrans" cxnId="{9F6CCF33-654C-46F8-A6C0-9B4576B0C0B0}">
      <dgm:prSet/>
      <dgm:spPr/>
      <dgm:t>
        <a:bodyPr/>
        <a:lstStyle/>
        <a:p>
          <a:endParaRPr lang="fr-FR"/>
        </a:p>
      </dgm:t>
    </dgm:pt>
    <dgm:pt modelId="{D11B8FAA-109E-4063-8D36-328D6882B0C2}">
      <dgm:prSet phldrT="[Texte]"/>
      <dgm:spPr>
        <a:solidFill>
          <a:schemeClr val="tx2"/>
        </a:solidFill>
        <a:ln>
          <a:solidFill>
            <a:schemeClr val="lt1">
              <a:hueOff val="0"/>
              <a:satOff val="0"/>
              <a:lumOff val="0"/>
            </a:schemeClr>
          </a:solidFill>
        </a:ln>
      </dgm:spPr>
      <dgm:t>
        <a:bodyPr/>
        <a:lstStyle/>
        <a:p>
          <a:r>
            <a:rPr lang="fr-FR" dirty="0" smtClean="0"/>
            <a:t>ventes</a:t>
          </a:r>
          <a:endParaRPr lang="fr-FR" dirty="0"/>
        </a:p>
      </dgm:t>
    </dgm:pt>
    <dgm:pt modelId="{520EBE30-0AE8-4BBC-9CC8-5CFA81A49472}" type="parTrans" cxnId="{5E72CC67-B07E-4FF2-9D09-E4CF2B508195}">
      <dgm:prSet/>
      <dgm:spPr/>
      <dgm:t>
        <a:bodyPr/>
        <a:lstStyle/>
        <a:p>
          <a:endParaRPr lang="fr-FR"/>
        </a:p>
      </dgm:t>
    </dgm:pt>
    <dgm:pt modelId="{A13FB3B8-7D2C-417F-9C8C-7BDDD1119C75}" type="sibTrans" cxnId="{5E72CC67-B07E-4FF2-9D09-E4CF2B508195}">
      <dgm:prSet/>
      <dgm:spPr/>
      <dgm:t>
        <a:bodyPr/>
        <a:lstStyle/>
        <a:p>
          <a:endParaRPr lang="fr-FR"/>
        </a:p>
      </dgm:t>
    </dgm:pt>
    <dgm:pt modelId="{218FA4FA-0E35-474D-8B1D-AA1A91604604}" type="pres">
      <dgm:prSet presAssocID="{E5468B3D-866A-44EC-AE0D-981130BAD2B6}" presName="compositeShape" presStyleCnt="0">
        <dgm:presLayoutVars>
          <dgm:chMax val="7"/>
          <dgm:dir/>
          <dgm:resizeHandles val="exact"/>
        </dgm:presLayoutVars>
      </dgm:prSet>
      <dgm:spPr/>
    </dgm:pt>
    <dgm:pt modelId="{6E390907-7CEE-4195-9958-26CD85370031}" type="pres">
      <dgm:prSet presAssocID="{E5468B3D-866A-44EC-AE0D-981130BAD2B6}" presName="wedge1" presStyleLbl="node1" presStyleIdx="0" presStyleCnt="3"/>
      <dgm:spPr/>
      <dgm:t>
        <a:bodyPr/>
        <a:lstStyle/>
        <a:p>
          <a:endParaRPr lang="fr-FR"/>
        </a:p>
      </dgm:t>
    </dgm:pt>
    <dgm:pt modelId="{F4B548F4-BBCD-45D7-B13F-450D9B8FE869}" type="pres">
      <dgm:prSet presAssocID="{E5468B3D-866A-44EC-AE0D-981130BAD2B6}" presName="dummy1a" presStyleCnt="0"/>
      <dgm:spPr/>
    </dgm:pt>
    <dgm:pt modelId="{B8C7CB81-8F78-45AF-8CAB-726FCCD5EB5E}" type="pres">
      <dgm:prSet presAssocID="{E5468B3D-866A-44EC-AE0D-981130BAD2B6}" presName="dummy1b" presStyleCnt="0"/>
      <dgm:spPr/>
    </dgm:pt>
    <dgm:pt modelId="{0137191F-B253-4940-BC4C-44E401276198}" type="pres">
      <dgm:prSet presAssocID="{E5468B3D-866A-44EC-AE0D-981130BAD2B6}" presName="wedge1Tx" presStyleLbl="node1" presStyleIdx="0" presStyleCnt="3">
        <dgm:presLayoutVars>
          <dgm:chMax val="0"/>
          <dgm:chPref val="0"/>
          <dgm:bulletEnabled val="1"/>
        </dgm:presLayoutVars>
      </dgm:prSet>
      <dgm:spPr/>
      <dgm:t>
        <a:bodyPr/>
        <a:lstStyle/>
        <a:p>
          <a:endParaRPr lang="fr-FR"/>
        </a:p>
      </dgm:t>
    </dgm:pt>
    <dgm:pt modelId="{B83F1819-CA7D-4C41-B0A2-C0328A2ED165}" type="pres">
      <dgm:prSet presAssocID="{E5468B3D-866A-44EC-AE0D-981130BAD2B6}" presName="wedge2" presStyleLbl="node1" presStyleIdx="1" presStyleCnt="3"/>
      <dgm:spPr/>
      <dgm:t>
        <a:bodyPr/>
        <a:lstStyle/>
        <a:p>
          <a:endParaRPr lang="fr-FR"/>
        </a:p>
      </dgm:t>
    </dgm:pt>
    <dgm:pt modelId="{7A6CF498-E58B-4947-9FCE-CDD51F6EA1B4}" type="pres">
      <dgm:prSet presAssocID="{E5468B3D-866A-44EC-AE0D-981130BAD2B6}" presName="dummy2a" presStyleCnt="0"/>
      <dgm:spPr/>
    </dgm:pt>
    <dgm:pt modelId="{E64CB859-3861-412A-9223-C1C90D57BDBF}" type="pres">
      <dgm:prSet presAssocID="{E5468B3D-866A-44EC-AE0D-981130BAD2B6}" presName="dummy2b" presStyleCnt="0"/>
      <dgm:spPr/>
    </dgm:pt>
    <dgm:pt modelId="{FEAD5661-AC1C-44AB-BA5E-7D91C43D90B7}" type="pres">
      <dgm:prSet presAssocID="{E5468B3D-866A-44EC-AE0D-981130BAD2B6}" presName="wedge2Tx" presStyleLbl="node1" presStyleIdx="1" presStyleCnt="3">
        <dgm:presLayoutVars>
          <dgm:chMax val="0"/>
          <dgm:chPref val="0"/>
          <dgm:bulletEnabled val="1"/>
        </dgm:presLayoutVars>
      </dgm:prSet>
      <dgm:spPr/>
      <dgm:t>
        <a:bodyPr/>
        <a:lstStyle/>
        <a:p>
          <a:endParaRPr lang="fr-FR"/>
        </a:p>
      </dgm:t>
    </dgm:pt>
    <dgm:pt modelId="{CC189272-88E4-4482-AC8C-475B1BE498AC}" type="pres">
      <dgm:prSet presAssocID="{E5468B3D-866A-44EC-AE0D-981130BAD2B6}" presName="wedge3" presStyleLbl="node1" presStyleIdx="2" presStyleCnt="3"/>
      <dgm:spPr/>
      <dgm:t>
        <a:bodyPr/>
        <a:lstStyle/>
        <a:p>
          <a:endParaRPr lang="fr-FR"/>
        </a:p>
      </dgm:t>
    </dgm:pt>
    <dgm:pt modelId="{807A73DB-2502-4FCF-8F0A-34C9DF0942A0}" type="pres">
      <dgm:prSet presAssocID="{E5468B3D-866A-44EC-AE0D-981130BAD2B6}" presName="dummy3a" presStyleCnt="0"/>
      <dgm:spPr/>
    </dgm:pt>
    <dgm:pt modelId="{A25A356E-BECC-4658-895C-1ED9BA2DD408}" type="pres">
      <dgm:prSet presAssocID="{E5468B3D-866A-44EC-AE0D-981130BAD2B6}" presName="dummy3b" presStyleCnt="0"/>
      <dgm:spPr/>
    </dgm:pt>
    <dgm:pt modelId="{532CBA67-41E4-4815-973B-9F40F5C14C5E}" type="pres">
      <dgm:prSet presAssocID="{E5468B3D-866A-44EC-AE0D-981130BAD2B6}" presName="wedge3Tx" presStyleLbl="node1" presStyleIdx="2" presStyleCnt="3">
        <dgm:presLayoutVars>
          <dgm:chMax val="0"/>
          <dgm:chPref val="0"/>
          <dgm:bulletEnabled val="1"/>
        </dgm:presLayoutVars>
      </dgm:prSet>
      <dgm:spPr/>
      <dgm:t>
        <a:bodyPr/>
        <a:lstStyle/>
        <a:p>
          <a:endParaRPr lang="fr-FR"/>
        </a:p>
      </dgm:t>
    </dgm:pt>
    <dgm:pt modelId="{25FE7C21-CDB7-4C52-812C-8CE1D3826DB7}" type="pres">
      <dgm:prSet presAssocID="{110FFC70-4C1F-4C88-A164-F9CE95D67601}" presName="arrowWedge1" presStyleLbl="fgSibTrans2D1" presStyleIdx="0" presStyleCnt="3"/>
      <dgm:spPr>
        <a:solidFill>
          <a:schemeClr val="tx1">
            <a:lumMod val="75000"/>
          </a:schemeClr>
        </a:solidFill>
      </dgm:spPr>
    </dgm:pt>
    <dgm:pt modelId="{B2F6F02D-0340-4E0C-8398-A1700721B913}" type="pres">
      <dgm:prSet presAssocID="{D7BD6A39-457A-42EC-A7DE-184DAAADC942}" presName="arrowWedge2" presStyleLbl="fgSibTrans2D1" presStyleIdx="1" presStyleCnt="3"/>
      <dgm:spPr>
        <a:solidFill>
          <a:srgbClr val="412559"/>
        </a:solidFill>
        <a:ln>
          <a:solidFill>
            <a:srgbClr val="412559"/>
          </a:solidFill>
        </a:ln>
      </dgm:spPr>
    </dgm:pt>
    <dgm:pt modelId="{352689BA-791A-450D-B658-8462D15F2DFB}" type="pres">
      <dgm:prSet presAssocID="{A13FB3B8-7D2C-417F-9C8C-7BDDD1119C75}" presName="arrowWedge3" presStyleLbl="fgSibTrans2D1" presStyleIdx="2" presStyleCnt="3"/>
      <dgm:spPr>
        <a:solidFill>
          <a:srgbClr val="14324B"/>
        </a:solidFill>
      </dgm:spPr>
    </dgm:pt>
  </dgm:ptLst>
  <dgm:cxnLst>
    <dgm:cxn modelId="{5E72CC67-B07E-4FF2-9D09-E4CF2B508195}" srcId="{E5468B3D-866A-44EC-AE0D-981130BAD2B6}" destId="{D11B8FAA-109E-4063-8D36-328D6882B0C2}" srcOrd="2" destOrd="0" parTransId="{520EBE30-0AE8-4BBC-9CC8-5CFA81A49472}" sibTransId="{A13FB3B8-7D2C-417F-9C8C-7BDDD1119C75}"/>
    <dgm:cxn modelId="{9F6CCF33-654C-46F8-A6C0-9B4576B0C0B0}" srcId="{E5468B3D-866A-44EC-AE0D-981130BAD2B6}" destId="{0B9DBD62-33E6-4591-8739-9316BE44EE39}" srcOrd="1" destOrd="0" parTransId="{48E02CCE-7479-40AB-AA08-843E83008BB8}" sibTransId="{D7BD6A39-457A-42EC-A7DE-184DAAADC942}"/>
    <dgm:cxn modelId="{A0EDB890-8CC0-4C68-9462-3E4D153F9B45}" type="presOf" srcId="{D11B8FAA-109E-4063-8D36-328D6882B0C2}" destId="{532CBA67-41E4-4815-973B-9F40F5C14C5E}" srcOrd="1" destOrd="0" presId="urn:microsoft.com/office/officeart/2005/8/layout/cycle8"/>
    <dgm:cxn modelId="{06A14FDE-29A6-4E57-B108-08B13CDBEC04}" type="presOf" srcId="{D11B8FAA-109E-4063-8D36-328D6882B0C2}" destId="{CC189272-88E4-4482-AC8C-475B1BE498AC}" srcOrd="0" destOrd="0" presId="urn:microsoft.com/office/officeart/2005/8/layout/cycle8"/>
    <dgm:cxn modelId="{9C95D3BE-53D8-45FF-86AC-78A233E48C23}" type="presOf" srcId="{765334F6-B416-45A3-9930-6230FCCF4C5B}" destId="{0137191F-B253-4940-BC4C-44E401276198}" srcOrd="1" destOrd="0" presId="urn:microsoft.com/office/officeart/2005/8/layout/cycle8"/>
    <dgm:cxn modelId="{0000F92E-45FE-47AD-A553-818BC4779DB0}" type="presOf" srcId="{765334F6-B416-45A3-9930-6230FCCF4C5B}" destId="{6E390907-7CEE-4195-9958-26CD85370031}" srcOrd="0" destOrd="0" presId="urn:microsoft.com/office/officeart/2005/8/layout/cycle8"/>
    <dgm:cxn modelId="{8EEDEF03-48C5-4B9A-BA47-11A9DBB0AD73}" type="presOf" srcId="{0B9DBD62-33E6-4591-8739-9316BE44EE39}" destId="{B83F1819-CA7D-4C41-B0A2-C0328A2ED165}" srcOrd="0" destOrd="0" presId="urn:microsoft.com/office/officeart/2005/8/layout/cycle8"/>
    <dgm:cxn modelId="{1E87D2F2-EA26-4EBE-B96D-37712FDB66FF}" srcId="{E5468B3D-866A-44EC-AE0D-981130BAD2B6}" destId="{765334F6-B416-45A3-9930-6230FCCF4C5B}" srcOrd="0" destOrd="0" parTransId="{4B5E9E42-8282-44A8-9BB0-F85792A71BE8}" sibTransId="{110FFC70-4C1F-4C88-A164-F9CE95D67601}"/>
    <dgm:cxn modelId="{304D89D8-6021-4000-997C-B0A3E2A1D730}" type="presOf" srcId="{0B9DBD62-33E6-4591-8739-9316BE44EE39}" destId="{FEAD5661-AC1C-44AB-BA5E-7D91C43D90B7}" srcOrd="1" destOrd="0" presId="urn:microsoft.com/office/officeart/2005/8/layout/cycle8"/>
    <dgm:cxn modelId="{30B32351-1260-497A-B208-6423AA2B238A}" type="presOf" srcId="{E5468B3D-866A-44EC-AE0D-981130BAD2B6}" destId="{218FA4FA-0E35-474D-8B1D-AA1A91604604}" srcOrd="0" destOrd="0" presId="urn:microsoft.com/office/officeart/2005/8/layout/cycle8"/>
    <dgm:cxn modelId="{FF01A648-F657-4609-9B3C-BE64B53FF49E}" type="presParOf" srcId="{218FA4FA-0E35-474D-8B1D-AA1A91604604}" destId="{6E390907-7CEE-4195-9958-26CD85370031}" srcOrd="0" destOrd="0" presId="urn:microsoft.com/office/officeart/2005/8/layout/cycle8"/>
    <dgm:cxn modelId="{FC99D3D8-219B-41F1-B3CC-CC17A4142DB8}" type="presParOf" srcId="{218FA4FA-0E35-474D-8B1D-AA1A91604604}" destId="{F4B548F4-BBCD-45D7-B13F-450D9B8FE869}" srcOrd="1" destOrd="0" presId="urn:microsoft.com/office/officeart/2005/8/layout/cycle8"/>
    <dgm:cxn modelId="{21DC21A2-EBF4-44CF-9A0C-F483117A2377}" type="presParOf" srcId="{218FA4FA-0E35-474D-8B1D-AA1A91604604}" destId="{B8C7CB81-8F78-45AF-8CAB-726FCCD5EB5E}" srcOrd="2" destOrd="0" presId="urn:microsoft.com/office/officeart/2005/8/layout/cycle8"/>
    <dgm:cxn modelId="{4876D4C9-FA72-41FC-AA33-7BF129994124}" type="presParOf" srcId="{218FA4FA-0E35-474D-8B1D-AA1A91604604}" destId="{0137191F-B253-4940-BC4C-44E401276198}" srcOrd="3" destOrd="0" presId="urn:microsoft.com/office/officeart/2005/8/layout/cycle8"/>
    <dgm:cxn modelId="{303D29ED-C538-4E06-9D30-850F5296DC2A}" type="presParOf" srcId="{218FA4FA-0E35-474D-8B1D-AA1A91604604}" destId="{B83F1819-CA7D-4C41-B0A2-C0328A2ED165}" srcOrd="4" destOrd="0" presId="urn:microsoft.com/office/officeart/2005/8/layout/cycle8"/>
    <dgm:cxn modelId="{9FE97520-8C8B-4CDB-BDDE-4584A22D851A}" type="presParOf" srcId="{218FA4FA-0E35-474D-8B1D-AA1A91604604}" destId="{7A6CF498-E58B-4947-9FCE-CDD51F6EA1B4}" srcOrd="5" destOrd="0" presId="urn:microsoft.com/office/officeart/2005/8/layout/cycle8"/>
    <dgm:cxn modelId="{1DE5BAE7-5D86-46B2-B8ED-CFA537ED2314}" type="presParOf" srcId="{218FA4FA-0E35-474D-8B1D-AA1A91604604}" destId="{E64CB859-3861-412A-9223-C1C90D57BDBF}" srcOrd="6" destOrd="0" presId="urn:microsoft.com/office/officeart/2005/8/layout/cycle8"/>
    <dgm:cxn modelId="{2A189FC8-0BBC-46AE-B520-ED16B9A1D7AE}" type="presParOf" srcId="{218FA4FA-0E35-474D-8B1D-AA1A91604604}" destId="{FEAD5661-AC1C-44AB-BA5E-7D91C43D90B7}" srcOrd="7" destOrd="0" presId="urn:microsoft.com/office/officeart/2005/8/layout/cycle8"/>
    <dgm:cxn modelId="{4605A52C-60B3-4836-93B4-46A99F87C31B}" type="presParOf" srcId="{218FA4FA-0E35-474D-8B1D-AA1A91604604}" destId="{CC189272-88E4-4482-AC8C-475B1BE498AC}" srcOrd="8" destOrd="0" presId="urn:microsoft.com/office/officeart/2005/8/layout/cycle8"/>
    <dgm:cxn modelId="{2A47D447-142B-4570-8528-141C949C3FB0}" type="presParOf" srcId="{218FA4FA-0E35-474D-8B1D-AA1A91604604}" destId="{807A73DB-2502-4FCF-8F0A-34C9DF0942A0}" srcOrd="9" destOrd="0" presId="urn:microsoft.com/office/officeart/2005/8/layout/cycle8"/>
    <dgm:cxn modelId="{D92C4C62-18FF-434D-ADCA-2C04F15FEB6A}" type="presParOf" srcId="{218FA4FA-0E35-474D-8B1D-AA1A91604604}" destId="{A25A356E-BECC-4658-895C-1ED9BA2DD408}" srcOrd="10" destOrd="0" presId="urn:microsoft.com/office/officeart/2005/8/layout/cycle8"/>
    <dgm:cxn modelId="{85A2C22A-2C3C-4B6B-AFC0-883BE25543D0}" type="presParOf" srcId="{218FA4FA-0E35-474D-8B1D-AA1A91604604}" destId="{532CBA67-41E4-4815-973B-9F40F5C14C5E}" srcOrd="11" destOrd="0" presId="urn:microsoft.com/office/officeart/2005/8/layout/cycle8"/>
    <dgm:cxn modelId="{885087A8-FC75-42B5-BFFC-5A1BE490237F}" type="presParOf" srcId="{218FA4FA-0E35-474D-8B1D-AA1A91604604}" destId="{25FE7C21-CDB7-4C52-812C-8CE1D3826DB7}" srcOrd="12" destOrd="0" presId="urn:microsoft.com/office/officeart/2005/8/layout/cycle8"/>
    <dgm:cxn modelId="{626AFADB-942F-4CF8-8113-5CAA603E1EA7}" type="presParOf" srcId="{218FA4FA-0E35-474D-8B1D-AA1A91604604}" destId="{B2F6F02D-0340-4E0C-8398-A1700721B913}" srcOrd="13" destOrd="0" presId="urn:microsoft.com/office/officeart/2005/8/layout/cycle8"/>
    <dgm:cxn modelId="{F7FF563E-19B3-45A8-BEF3-9EFB4887F20C}" type="presParOf" srcId="{218FA4FA-0E35-474D-8B1D-AA1A91604604}" destId="{352689BA-791A-450D-B658-8462D15F2DFB}"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468B3D-866A-44EC-AE0D-981130BAD2B6}" type="doc">
      <dgm:prSet loTypeId="urn:microsoft.com/office/officeart/2005/8/layout/cycle8" loCatId="cycle" qsTypeId="urn:microsoft.com/office/officeart/2005/8/quickstyle/simple1" qsCatId="simple" csTypeId="urn:microsoft.com/office/officeart/2005/8/colors/accent4_4" csCatId="accent4" phldr="1"/>
      <dgm:spPr/>
    </dgm:pt>
    <dgm:pt modelId="{D11B8FAA-109E-4063-8D36-328D6882B0C2}">
      <dgm:prSet phldrT="[Texte]" custT="1"/>
      <dgm:spPr>
        <a:solidFill>
          <a:srgbClr val="14324B"/>
        </a:solidFill>
        <a:ln>
          <a:solidFill>
            <a:schemeClr val="tx2"/>
          </a:solidFill>
        </a:ln>
      </dgm:spPr>
      <dgm:t>
        <a:bodyPr/>
        <a:lstStyle/>
        <a:p>
          <a:r>
            <a:rPr lang="fr-FR" sz="1100" dirty="0" smtClean="0"/>
            <a:t>Les ventes finalisées</a:t>
          </a:r>
          <a:endParaRPr lang="fr-FR" sz="1100" dirty="0"/>
        </a:p>
      </dgm:t>
    </dgm:pt>
    <dgm:pt modelId="{520EBE30-0AE8-4BBC-9CC8-5CFA81A49472}" type="parTrans" cxnId="{5E72CC67-B07E-4FF2-9D09-E4CF2B508195}">
      <dgm:prSet/>
      <dgm:spPr/>
      <dgm:t>
        <a:bodyPr/>
        <a:lstStyle/>
        <a:p>
          <a:endParaRPr lang="fr-FR"/>
        </a:p>
      </dgm:t>
    </dgm:pt>
    <dgm:pt modelId="{A13FB3B8-7D2C-417F-9C8C-7BDDD1119C75}" type="sibTrans" cxnId="{5E72CC67-B07E-4FF2-9D09-E4CF2B508195}">
      <dgm:prSet/>
      <dgm:spPr/>
      <dgm:t>
        <a:bodyPr/>
        <a:lstStyle/>
        <a:p>
          <a:endParaRPr lang="fr-FR"/>
        </a:p>
      </dgm:t>
    </dgm:pt>
    <dgm:pt modelId="{603A6B4B-6235-42C4-935D-0A8C4E97DCB2}">
      <dgm:prSet custT="1"/>
      <dgm:spPr/>
      <dgm:t>
        <a:bodyPr/>
        <a:lstStyle/>
        <a:p>
          <a:pPr algn="l"/>
          <a:r>
            <a:rPr lang="fr-FR" sz="1100" b="0" dirty="0" smtClean="0"/>
            <a:t>Les attentes, avances</a:t>
          </a:r>
        </a:p>
      </dgm:t>
    </dgm:pt>
    <dgm:pt modelId="{7D01F77E-7360-4931-98D0-74EEF7CA5F2C}" type="parTrans" cxnId="{91FEB372-F0D6-4112-8477-1BCCF9E3F058}">
      <dgm:prSet/>
      <dgm:spPr/>
      <dgm:t>
        <a:bodyPr/>
        <a:lstStyle/>
        <a:p>
          <a:endParaRPr lang="fr-FR"/>
        </a:p>
      </dgm:t>
    </dgm:pt>
    <dgm:pt modelId="{E8E4D973-78D0-422D-A8DD-46A7FECCA819}" type="sibTrans" cxnId="{91FEB372-F0D6-4112-8477-1BCCF9E3F058}">
      <dgm:prSet/>
      <dgm:spPr/>
      <dgm:t>
        <a:bodyPr/>
        <a:lstStyle/>
        <a:p>
          <a:endParaRPr lang="fr-FR"/>
        </a:p>
      </dgm:t>
    </dgm:pt>
    <dgm:pt modelId="{6DA1A598-F415-4D59-9701-E014EBF5A975}">
      <dgm:prSet custT="1"/>
      <dgm:spPr/>
      <dgm:t>
        <a:bodyPr/>
        <a:lstStyle/>
        <a:p>
          <a:r>
            <a:rPr lang="fr-FR" sz="1100" b="0" dirty="0" smtClean="0"/>
            <a:t>les avoirs</a:t>
          </a:r>
          <a:endParaRPr lang="fr-FR" sz="1100" b="1" dirty="0" smtClean="0"/>
        </a:p>
      </dgm:t>
    </dgm:pt>
    <dgm:pt modelId="{22435C00-03BC-49B5-811B-0CDA7D291515}" type="parTrans" cxnId="{F7E7446F-F379-452C-AA6E-B0CDB9C14A33}">
      <dgm:prSet/>
      <dgm:spPr/>
      <dgm:t>
        <a:bodyPr/>
        <a:lstStyle/>
        <a:p>
          <a:endParaRPr lang="fr-FR"/>
        </a:p>
      </dgm:t>
    </dgm:pt>
    <dgm:pt modelId="{391D36A1-C16F-4366-BC69-18A2E9060E68}" type="sibTrans" cxnId="{F7E7446F-F379-452C-AA6E-B0CDB9C14A33}">
      <dgm:prSet/>
      <dgm:spPr/>
      <dgm:t>
        <a:bodyPr/>
        <a:lstStyle/>
        <a:p>
          <a:endParaRPr lang="fr-FR"/>
        </a:p>
      </dgm:t>
    </dgm:pt>
    <dgm:pt modelId="{5B2255E3-C494-42BF-A417-BDA98004E56D}">
      <dgm:prSet/>
      <dgm:spPr/>
      <dgm:t>
        <a:bodyPr/>
        <a:lstStyle/>
        <a:p>
          <a:r>
            <a:rPr lang="fr-FR" b="0" dirty="0" smtClean="0"/>
            <a:t>Les cadeaux</a:t>
          </a:r>
        </a:p>
      </dgm:t>
    </dgm:pt>
    <dgm:pt modelId="{08AFDBBF-1EEB-4E05-92B5-E5C5E94D6B6B}" type="parTrans" cxnId="{E53E2329-8105-4039-A06E-AFD882AECBDE}">
      <dgm:prSet/>
      <dgm:spPr/>
      <dgm:t>
        <a:bodyPr/>
        <a:lstStyle/>
        <a:p>
          <a:endParaRPr lang="fr-FR"/>
        </a:p>
      </dgm:t>
    </dgm:pt>
    <dgm:pt modelId="{65AD1392-7060-44EA-A3EC-071E15868934}" type="sibTrans" cxnId="{E53E2329-8105-4039-A06E-AFD882AECBDE}">
      <dgm:prSet/>
      <dgm:spPr/>
      <dgm:t>
        <a:bodyPr/>
        <a:lstStyle/>
        <a:p>
          <a:endParaRPr lang="fr-FR"/>
        </a:p>
      </dgm:t>
    </dgm:pt>
    <dgm:pt modelId="{3760C467-A796-4252-A5DB-3CE064AECE4A}">
      <dgm:prSet/>
      <dgm:spPr/>
      <dgm:t>
        <a:bodyPr/>
        <a:lstStyle/>
        <a:p>
          <a:r>
            <a:rPr lang="fr-FR" b="0" dirty="0" smtClean="0"/>
            <a:t>Rétrocessions</a:t>
          </a:r>
        </a:p>
      </dgm:t>
    </dgm:pt>
    <dgm:pt modelId="{87621713-0AB9-450D-B9BD-8C638EF8CADC}" type="parTrans" cxnId="{2DED397F-7BD4-40BB-9511-AC72EE42CAB3}">
      <dgm:prSet/>
      <dgm:spPr/>
      <dgm:t>
        <a:bodyPr/>
        <a:lstStyle/>
        <a:p>
          <a:endParaRPr lang="fr-FR"/>
        </a:p>
      </dgm:t>
    </dgm:pt>
    <dgm:pt modelId="{C9B4CC92-E8DE-4DC2-90A2-14295E644A58}" type="sibTrans" cxnId="{2DED397F-7BD4-40BB-9511-AC72EE42CAB3}">
      <dgm:prSet/>
      <dgm:spPr/>
      <dgm:t>
        <a:bodyPr/>
        <a:lstStyle/>
        <a:p>
          <a:endParaRPr lang="fr-FR"/>
        </a:p>
      </dgm:t>
    </dgm:pt>
    <dgm:pt modelId="{6194DF8D-49AB-4462-A4FD-2549042B4348}">
      <dgm:prSet/>
      <dgm:spPr/>
      <dgm:t>
        <a:bodyPr/>
        <a:lstStyle/>
        <a:p>
          <a:r>
            <a:rPr lang="fr-FR" b="0" dirty="0" smtClean="0"/>
            <a:t>Retour fournisseur </a:t>
          </a:r>
        </a:p>
      </dgm:t>
    </dgm:pt>
    <dgm:pt modelId="{6415A92E-6EB3-4CB4-85AD-C1B5DAA53B82}" type="parTrans" cxnId="{9F0B0DF5-F003-4375-8F64-30567CC9B5D2}">
      <dgm:prSet/>
      <dgm:spPr/>
      <dgm:t>
        <a:bodyPr/>
        <a:lstStyle/>
        <a:p>
          <a:endParaRPr lang="fr-FR"/>
        </a:p>
      </dgm:t>
    </dgm:pt>
    <dgm:pt modelId="{7164296D-4D9C-4853-99A0-7F16C2781CC6}" type="sibTrans" cxnId="{9F0B0DF5-F003-4375-8F64-30567CC9B5D2}">
      <dgm:prSet/>
      <dgm:spPr/>
      <dgm:t>
        <a:bodyPr/>
        <a:lstStyle/>
        <a:p>
          <a:endParaRPr lang="fr-FR"/>
        </a:p>
      </dgm:t>
    </dgm:pt>
    <dgm:pt modelId="{218FA4FA-0E35-474D-8B1D-AA1A91604604}" type="pres">
      <dgm:prSet presAssocID="{E5468B3D-866A-44EC-AE0D-981130BAD2B6}" presName="compositeShape" presStyleCnt="0">
        <dgm:presLayoutVars>
          <dgm:chMax val="7"/>
          <dgm:dir/>
          <dgm:resizeHandles val="exact"/>
        </dgm:presLayoutVars>
      </dgm:prSet>
      <dgm:spPr/>
    </dgm:pt>
    <dgm:pt modelId="{6E390907-7CEE-4195-9958-26CD85370031}" type="pres">
      <dgm:prSet presAssocID="{E5468B3D-866A-44EC-AE0D-981130BAD2B6}" presName="wedge1" presStyleLbl="node1" presStyleIdx="0" presStyleCnt="6" custLinFactNeighborX="1925" custLinFactNeighborY="555"/>
      <dgm:spPr/>
      <dgm:t>
        <a:bodyPr/>
        <a:lstStyle/>
        <a:p>
          <a:endParaRPr lang="fr-FR"/>
        </a:p>
      </dgm:t>
    </dgm:pt>
    <dgm:pt modelId="{F4B548F4-BBCD-45D7-B13F-450D9B8FE869}" type="pres">
      <dgm:prSet presAssocID="{E5468B3D-866A-44EC-AE0D-981130BAD2B6}" presName="dummy1a" presStyleCnt="0"/>
      <dgm:spPr/>
    </dgm:pt>
    <dgm:pt modelId="{B8C7CB81-8F78-45AF-8CAB-726FCCD5EB5E}" type="pres">
      <dgm:prSet presAssocID="{E5468B3D-866A-44EC-AE0D-981130BAD2B6}" presName="dummy1b" presStyleCnt="0"/>
      <dgm:spPr/>
    </dgm:pt>
    <dgm:pt modelId="{0137191F-B253-4940-BC4C-44E401276198}" type="pres">
      <dgm:prSet presAssocID="{E5468B3D-866A-44EC-AE0D-981130BAD2B6}" presName="wedge1Tx" presStyleLbl="node1" presStyleIdx="0" presStyleCnt="6">
        <dgm:presLayoutVars>
          <dgm:chMax val="0"/>
          <dgm:chPref val="0"/>
          <dgm:bulletEnabled val="1"/>
        </dgm:presLayoutVars>
      </dgm:prSet>
      <dgm:spPr/>
      <dgm:t>
        <a:bodyPr/>
        <a:lstStyle/>
        <a:p>
          <a:endParaRPr lang="fr-FR"/>
        </a:p>
      </dgm:t>
    </dgm:pt>
    <dgm:pt modelId="{B83F1819-CA7D-4C41-B0A2-C0328A2ED165}" type="pres">
      <dgm:prSet presAssocID="{E5468B3D-866A-44EC-AE0D-981130BAD2B6}" presName="wedge2" presStyleLbl="node1" presStyleIdx="1" presStyleCnt="6" custLinFactNeighborX="2134" custLinFactNeighborY="-8"/>
      <dgm:spPr/>
      <dgm:t>
        <a:bodyPr/>
        <a:lstStyle/>
        <a:p>
          <a:endParaRPr lang="fr-FR"/>
        </a:p>
      </dgm:t>
    </dgm:pt>
    <dgm:pt modelId="{7A6CF498-E58B-4947-9FCE-CDD51F6EA1B4}" type="pres">
      <dgm:prSet presAssocID="{E5468B3D-866A-44EC-AE0D-981130BAD2B6}" presName="dummy2a" presStyleCnt="0"/>
      <dgm:spPr/>
    </dgm:pt>
    <dgm:pt modelId="{E64CB859-3861-412A-9223-C1C90D57BDBF}" type="pres">
      <dgm:prSet presAssocID="{E5468B3D-866A-44EC-AE0D-981130BAD2B6}" presName="dummy2b" presStyleCnt="0"/>
      <dgm:spPr/>
    </dgm:pt>
    <dgm:pt modelId="{FEAD5661-AC1C-44AB-BA5E-7D91C43D90B7}" type="pres">
      <dgm:prSet presAssocID="{E5468B3D-866A-44EC-AE0D-981130BAD2B6}" presName="wedge2Tx" presStyleLbl="node1" presStyleIdx="1" presStyleCnt="6">
        <dgm:presLayoutVars>
          <dgm:chMax val="0"/>
          <dgm:chPref val="0"/>
          <dgm:bulletEnabled val="1"/>
        </dgm:presLayoutVars>
      </dgm:prSet>
      <dgm:spPr/>
      <dgm:t>
        <a:bodyPr/>
        <a:lstStyle/>
        <a:p>
          <a:endParaRPr lang="fr-FR"/>
        </a:p>
      </dgm:t>
    </dgm:pt>
    <dgm:pt modelId="{CC189272-88E4-4482-AC8C-475B1BE498AC}" type="pres">
      <dgm:prSet presAssocID="{E5468B3D-866A-44EC-AE0D-981130BAD2B6}" presName="wedge3" presStyleLbl="node1" presStyleIdx="2" presStyleCnt="6" custLinFactNeighborX="1207" custLinFactNeighborY="-928"/>
      <dgm:spPr/>
      <dgm:t>
        <a:bodyPr/>
        <a:lstStyle/>
        <a:p>
          <a:endParaRPr lang="fr-FR"/>
        </a:p>
      </dgm:t>
    </dgm:pt>
    <dgm:pt modelId="{807A73DB-2502-4FCF-8F0A-34C9DF0942A0}" type="pres">
      <dgm:prSet presAssocID="{E5468B3D-866A-44EC-AE0D-981130BAD2B6}" presName="dummy3a" presStyleCnt="0"/>
      <dgm:spPr/>
    </dgm:pt>
    <dgm:pt modelId="{A25A356E-BECC-4658-895C-1ED9BA2DD408}" type="pres">
      <dgm:prSet presAssocID="{E5468B3D-866A-44EC-AE0D-981130BAD2B6}" presName="dummy3b" presStyleCnt="0"/>
      <dgm:spPr/>
    </dgm:pt>
    <dgm:pt modelId="{532CBA67-41E4-4815-973B-9F40F5C14C5E}" type="pres">
      <dgm:prSet presAssocID="{E5468B3D-866A-44EC-AE0D-981130BAD2B6}" presName="wedge3Tx" presStyleLbl="node1" presStyleIdx="2" presStyleCnt="6">
        <dgm:presLayoutVars>
          <dgm:chMax val="0"/>
          <dgm:chPref val="0"/>
          <dgm:bulletEnabled val="1"/>
        </dgm:presLayoutVars>
      </dgm:prSet>
      <dgm:spPr/>
      <dgm:t>
        <a:bodyPr/>
        <a:lstStyle/>
        <a:p>
          <a:endParaRPr lang="fr-FR"/>
        </a:p>
      </dgm:t>
    </dgm:pt>
    <dgm:pt modelId="{8684E3F8-55F6-41D1-A592-01E93FECADEB}" type="pres">
      <dgm:prSet presAssocID="{E5468B3D-866A-44EC-AE0D-981130BAD2B6}" presName="wedge4" presStyleLbl="node1" presStyleIdx="3" presStyleCnt="6"/>
      <dgm:spPr/>
      <dgm:t>
        <a:bodyPr/>
        <a:lstStyle/>
        <a:p>
          <a:endParaRPr lang="fr-FR"/>
        </a:p>
      </dgm:t>
    </dgm:pt>
    <dgm:pt modelId="{18287B79-7E48-42C8-883C-868AAF7CA610}" type="pres">
      <dgm:prSet presAssocID="{E5468B3D-866A-44EC-AE0D-981130BAD2B6}" presName="dummy4a" presStyleCnt="0"/>
      <dgm:spPr/>
    </dgm:pt>
    <dgm:pt modelId="{A2DC752E-2565-45A6-ABF0-A33819E61835}" type="pres">
      <dgm:prSet presAssocID="{E5468B3D-866A-44EC-AE0D-981130BAD2B6}" presName="dummy4b" presStyleCnt="0"/>
      <dgm:spPr/>
    </dgm:pt>
    <dgm:pt modelId="{59CAE7EF-6ADE-4BFD-B490-156BB36080EE}" type="pres">
      <dgm:prSet presAssocID="{E5468B3D-866A-44EC-AE0D-981130BAD2B6}" presName="wedge4Tx" presStyleLbl="node1" presStyleIdx="3" presStyleCnt="6">
        <dgm:presLayoutVars>
          <dgm:chMax val="0"/>
          <dgm:chPref val="0"/>
          <dgm:bulletEnabled val="1"/>
        </dgm:presLayoutVars>
      </dgm:prSet>
      <dgm:spPr/>
      <dgm:t>
        <a:bodyPr/>
        <a:lstStyle/>
        <a:p>
          <a:endParaRPr lang="fr-FR"/>
        </a:p>
      </dgm:t>
    </dgm:pt>
    <dgm:pt modelId="{DB2DF23A-A633-4141-945E-C645204EA8EA}" type="pres">
      <dgm:prSet presAssocID="{E5468B3D-866A-44EC-AE0D-981130BAD2B6}" presName="wedge5" presStyleLbl="node1" presStyleIdx="4" presStyleCnt="6"/>
      <dgm:spPr/>
      <dgm:t>
        <a:bodyPr/>
        <a:lstStyle/>
        <a:p>
          <a:endParaRPr lang="fr-FR"/>
        </a:p>
      </dgm:t>
    </dgm:pt>
    <dgm:pt modelId="{0C1773A8-2C79-40E5-80A1-97CB5DC6924F}" type="pres">
      <dgm:prSet presAssocID="{E5468B3D-866A-44EC-AE0D-981130BAD2B6}" presName="dummy5a" presStyleCnt="0"/>
      <dgm:spPr/>
    </dgm:pt>
    <dgm:pt modelId="{6DCE3832-0C1E-4E08-AEAC-89DB03714C46}" type="pres">
      <dgm:prSet presAssocID="{E5468B3D-866A-44EC-AE0D-981130BAD2B6}" presName="dummy5b" presStyleCnt="0"/>
      <dgm:spPr/>
    </dgm:pt>
    <dgm:pt modelId="{969117CC-8CDB-4EEE-BA7A-8DA25F49F634}" type="pres">
      <dgm:prSet presAssocID="{E5468B3D-866A-44EC-AE0D-981130BAD2B6}" presName="wedge5Tx" presStyleLbl="node1" presStyleIdx="4" presStyleCnt="6">
        <dgm:presLayoutVars>
          <dgm:chMax val="0"/>
          <dgm:chPref val="0"/>
          <dgm:bulletEnabled val="1"/>
        </dgm:presLayoutVars>
      </dgm:prSet>
      <dgm:spPr/>
      <dgm:t>
        <a:bodyPr/>
        <a:lstStyle/>
        <a:p>
          <a:endParaRPr lang="fr-FR"/>
        </a:p>
      </dgm:t>
    </dgm:pt>
    <dgm:pt modelId="{A08DE234-8689-4924-8982-241D34BA7C7A}" type="pres">
      <dgm:prSet presAssocID="{E5468B3D-866A-44EC-AE0D-981130BAD2B6}" presName="wedge6" presStyleLbl="node1" presStyleIdx="5" presStyleCnt="6" custAng="0"/>
      <dgm:spPr/>
      <dgm:t>
        <a:bodyPr/>
        <a:lstStyle/>
        <a:p>
          <a:endParaRPr lang="fr-FR"/>
        </a:p>
      </dgm:t>
    </dgm:pt>
    <dgm:pt modelId="{0C7F9449-EEF4-4264-9F20-D86CAB83B8F5}" type="pres">
      <dgm:prSet presAssocID="{E5468B3D-866A-44EC-AE0D-981130BAD2B6}" presName="dummy6a" presStyleCnt="0"/>
      <dgm:spPr/>
    </dgm:pt>
    <dgm:pt modelId="{E47C388B-B4BF-42B9-B36E-77D81B471F5D}" type="pres">
      <dgm:prSet presAssocID="{E5468B3D-866A-44EC-AE0D-981130BAD2B6}" presName="dummy6b" presStyleCnt="0"/>
      <dgm:spPr/>
    </dgm:pt>
    <dgm:pt modelId="{64DE05D6-A11F-4D70-9B33-43190050BEF9}" type="pres">
      <dgm:prSet presAssocID="{E5468B3D-866A-44EC-AE0D-981130BAD2B6}" presName="wedge6Tx" presStyleLbl="node1" presStyleIdx="5" presStyleCnt="6">
        <dgm:presLayoutVars>
          <dgm:chMax val="0"/>
          <dgm:chPref val="0"/>
          <dgm:bulletEnabled val="1"/>
        </dgm:presLayoutVars>
      </dgm:prSet>
      <dgm:spPr/>
      <dgm:t>
        <a:bodyPr/>
        <a:lstStyle/>
        <a:p>
          <a:endParaRPr lang="fr-FR"/>
        </a:p>
      </dgm:t>
    </dgm:pt>
    <dgm:pt modelId="{9DA86A7B-A9BC-43A8-B395-23CA1B3EF809}" type="pres">
      <dgm:prSet presAssocID="{A13FB3B8-7D2C-417F-9C8C-7BDDD1119C75}" presName="arrowWedge1" presStyleLbl="fgSibTrans2D1" presStyleIdx="0" presStyleCnt="6" custLinFactNeighborX="8821" custLinFactNeighborY="-5081"/>
      <dgm:spPr>
        <a:solidFill>
          <a:srgbClr val="14324B"/>
        </a:solidFill>
        <a:ln>
          <a:solidFill>
            <a:srgbClr val="14324B"/>
          </a:solidFill>
        </a:ln>
      </dgm:spPr>
    </dgm:pt>
    <dgm:pt modelId="{1AD50379-BF62-4D07-BA07-7EAA14C83AD2}" type="pres">
      <dgm:prSet presAssocID="{E8E4D973-78D0-422D-A8DD-46A7FECCA819}" presName="arrowWedge2" presStyleLbl="fgSibTrans2D1" presStyleIdx="1" presStyleCnt="6" custLinFactNeighborX="9884" custLinFactNeighborY="-1410"/>
      <dgm:spPr/>
    </dgm:pt>
    <dgm:pt modelId="{9B67C5C4-2ABA-406E-B34D-9A6288BA2324}" type="pres">
      <dgm:prSet presAssocID="{391D36A1-C16F-4366-BC69-18A2E9060E68}" presName="arrowWedge3" presStyleLbl="fgSibTrans2D1" presStyleIdx="2" presStyleCnt="6" custLinFactNeighborX="7665" custLinFactNeighborY="4648"/>
      <dgm:spPr/>
      <dgm:t>
        <a:bodyPr/>
        <a:lstStyle/>
        <a:p>
          <a:endParaRPr lang="fr-FR"/>
        </a:p>
      </dgm:t>
    </dgm:pt>
    <dgm:pt modelId="{D424299D-1475-427D-AF48-33E629057B66}" type="pres">
      <dgm:prSet presAssocID="{65AD1392-7060-44EA-A3EC-071E15868934}" presName="arrowWedge4" presStyleLbl="fgSibTrans2D1" presStyleIdx="3" presStyleCnt="6" custFlipHor="1" custScaleX="16061" custScaleY="41544" custLinFactX="34293" custLinFactNeighborX="100000" custLinFactNeighborY="6231"/>
      <dgm:spPr>
        <a:solidFill>
          <a:schemeClr val="bg1"/>
        </a:solidFill>
      </dgm:spPr>
    </dgm:pt>
    <dgm:pt modelId="{1BA27ACC-3396-4DC7-8383-D4D94A050432}" type="pres">
      <dgm:prSet presAssocID="{C9B4CC92-E8DE-4DC2-90A2-14295E644A58}" presName="arrowWedge5" presStyleLbl="fgSibTrans2D1" presStyleIdx="4" presStyleCnt="6" custLinFactNeighborX="-7735" custLinFactNeighborY="-2484"/>
      <dgm:spPr/>
    </dgm:pt>
    <dgm:pt modelId="{0D9E0EEF-510E-4C1E-A700-810185537C2D}" type="pres">
      <dgm:prSet presAssocID="{7164296D-4D9C-4853-99A0-7F16C2781CC6}" presName="arrowWedge6" presStyleLbl="fgSibTrans2D1" presStyleIdx="5" presStyleCnt="6" custLinFactNeighborX="-6583" custLinFactNeighborY="-5511"/>
      <dgm:spPr/>
    </dgm:pt>
  </dgm:ptLst>
  <dgm:cxnLst>
    <dgm:cxn modelId="{EAE76B18-A2C1-4152-90B5-C7B8AEBADDA6}" type="presOf" srcId="{6194DF8D-49AB-4462-A4FD-2549042B4348}" destId="{64DE05D6-A11F-4D70-9B33-43190050BEF9}" srcOrd="1" destOrd="0" presId="urn:microsoft.com/office/officeart/2005/8/layout/cycle8"/>
    <dgm:cxn modelId="{2DED397F-7BD4-40BB-9511-AC72EE42CAB3}" srcId="{E5468B3D-866A-44EC-AE0D-981130BAD2B6}" destId="{3760C467-A796-4252-A5DB-3CE064AECE4A}" srcOrd="4" destOrd="0" parTransId="{87621713-0AB9-450D-B9BD-8C638EF8CADC}" sibTransId="{C9B4CC92-E8DE-4DC2-90A2-14295E644A58}"/>
    <dgm:cxn modelId="{13F0DED5-3236-474C-A7A9-D4A1DBEADDF4}" type="presOf" srcId="{6DA1A598-F415-4D59-9701-E014EBF5A975}" destId="{CC189272-88E4-4482-AC8C-475B1BE498AC}" srcOrd="0" destOrd="0" presId="urn:microsoft.com/office/officeart/2005/8/layout/cycle8"/>
    <dgm:cxn modelId="{25BF4FD4-8715-4C2C-BC14-7533776DB573}" type="presOf" srcId="{603A6B4B-6235-42C4-935D-0A8C4E97DCB2}" destId="{B83F1819-CA7D-4C41-B0A2-C0328A2ED165}" srcOrd="0" destOrd="0" presId="urn:microsoft.com/office/officeart/2005/8/layout/cycle8"/>
    <dgm:cxn modelId="{91FEB372-F0D6-4112-8477-1BCCF9E3F058}" srcId="{E5468B3D-866A-44EC-AE0D-981130BAD2B6}" destId="{603A6B4B-6235-42C4-935D-0A8C4E97DCB2}" srcOrd="1" destOrd="0" parTransId="{7D01F77E-7360-4931-98D0-74EEF7CA5F2C}" sibTransId="{E8E4D973-78D0-422D-A8DD-46A7FECCA819}"/>
    <dgm:cxn modelId="{06A00219-A5E4-4D71-87B6-2C1B761E5989}" type="presOf" srcId="{5B2255E3-C494-42BF-A417-BDA98004E56D}" destId="{8684E3F8-55F6-41D1-A592-01E93FECADEB}" srcOrd="0" destOrd="0" presId="urn:microsoft.com/office/officeart/2005/8/layout/cycle8"/>
    <dgm:cxn modelId="{0F8F5A20-FB5E-47FC-A4F8-8CBA97435AC2}" type="presOf" srcId="{E5468B3D-866A-44EC-AE0D-981130BAD2B6}" destId="{218FA4FA-0E35-474D-8B1D-AA1A91604604}" srcOrd="0" destOrd="0" presId="urn:microsoft.com/office/officeart/2005/8/layout/cycle8"/>
    <dgm:cxn modelId="{F7E7446F-F379-452C-AA6E-B0CDB9C14A33}" srcId="{E5468B3D-866A-44EC-AE0D-981130BAD2B6}" destId="{6DA1A598-F415-4D59-9701-E014EBF5A975}" srcOrd="2" destOrd="0" parTransId="{22435C00-03BC-49B5-811B-0CDA7D291515}" sibTransId="{391D36A1-C16F-4366-BC69-18A2E9060E68}"/>
    <dgm:cxn modelId="{20191AA9-59FF-4CEE-93C9-EE65F64C1744}" type="presOf" srcId="{D11B8FAA-109E-4063-8D36-328D6882B0C2}" destId="{6E390907-7CEE-4195-9958-26CD85370031}" srcOrd="0" destOrd="0" presId="urn:microsoft.com/office/officeart/2005/8/layout/cycle8"/>
    <dgm:cxn modelId="{55B0EDD0-1CFF-419D-8651-1019B0B5F9E3}" type="presOf" srcId="{6DA1A598-F415-4D59-9701-E014EBF5A975}" destId="{532CBA67-41E4-4815-973B-9F40F5C14C5E}" srcOrd="1" destOrd="0" presId="urn:microsoft.com/office/officeart/2005/8/layout/cycle8"/>
    <dgm:cxn modelId="{2FCB530C-76BC-4C6F-A206-67FD15D8F886}" type="presOf" srcId="{D11B8FAA-109E-4063-8D36-328D6882B0C2}" destId="{0137191F-B253-4940-BC4C-44E401276198}" srcOrd="1" destOrd="0" presId="urn:microsoft.com/office/officeart/2005/8/layout/cycle8"/>
    <dgm:cxn modelId="{E53E2329-8105-4039-A06E-AFD882AECBDE}" srcId="{E5468B3D-866A-44EC-AE0D-981130BAD2B6}" destId="{5B2255E3-C494-42BF-A417-BDA98004E56D}" srcOrd="3" destOrd="0" parTransId="{08AFDBBF-1EEB-4E05-92B5-E5C5E94D6B6B}" sibTransId="{65AD1392-7060-44EA-A3EC-071E15868934}"/>
    <dgm:cxn modelId="{A2938F1F-95D5-4C61-9693-B2B7392E207E}" type="presOf" srcId="{5B2255E3-C494-42BF-A417-BDA98004E56D}" destId="{59CAE7EF-6ADE-4BFD-B490-156BB36080EE}" srcOrd="1" destOrd="0" presId="urn:microsoft.com/office/officeart/2005/8/layout/cycle8"/>
    <dgm:cxn modelId="{5E72CC67-B07E-4FF2-9D09-E4CF2B508195}" srcId="{E5468B3D-866A-44EC-AE0D-981130BAD2B6}" destId="{D11B8FAA-109E-4063-8D36-328D6882B0C2}" srcOrd="0" destOrd="0" parTransId="{520EBE30-0AE8-4BBC-9CC8-5CFA81A49472}" sibTransId="{A13FB3B8-7D2C-417F-9C8C-7BDDD1119C75}"/>
    <dgm:cxn modelId="{9F0B0DF5-F003-4375-8F64-30567CC9B5D2}" srcId="{E5468B3D-866A-44EC-AE0D-981130BAD2B6}" destId="{6194DF8D-49AB-4462-A4FD-2549042B4348}" srcOrd="5" destOrd="0" parTransId="{6415A92E-6EB3-4CB4-85AD-C1B5DAA53B82}" sibTransId="{7164296D-4D9C-4853-99A0-7F16C2781CC6}"/>
    <dgm:cxn modelId="{60AD7432-DD89-4BC6-AD6A-A6DB58796A30}" type="presOf" srcId="{3760C467-A796-4252-A5DB-3CE064AECE4A}" destId="{969117CC-8CDB-4EEE-BA7A-8DA25F49F634}" srcOrd="1" destOrd="0" presId="urn:microsoft.com/office/officeart/2005/8/layout/cycle8"/>
    <dgm:cxn modelId="{BCE1CCDB-3C64-432D-AC47-ACAE3F1632DC}" type="presOf" srcId="{603A6B4B-6235-42C4-935D-0A8C4E97DCB2}" destId="{FEAD5661-AC1C-44AB-BA5E-7D91C43D90B7}" srcOrd="1" destOrd="0" presId="urn:microsoft.com/office/officeart/2005/8/layout/cycle8"/>
    <dgm:cxn modelId="{AD65A179-512E-4E3F-96F6-70D787A23128}" type="presOf" srcId="{3760C467-A796-4252-A5DB-3CE064AECE4A}" destId="{DB2DF23A-A633-4141-945E-C645204EA8EA}" srcOrd="0" destOrd="0" presId="urn:microsoft.com/office/officeart/2005/8/layout/cycle8"/>
    <dgm:cxn modelId="{49539FF5-A036-42CC-BA3C-25355B314806}" type="presOf" srcId="{6194DF8D-49AB-4462-A4FD-2549042B4348}" destId="{A08DE234-8689-4924-8982-241D34BA7C7A}" srcOrd="0" destOrd="0" presId="urn:microsoft.com/office/officeart/2005/8/layout/cycle8"/>
    <dgm:cxn modelId="{1128C2C3-E9BC-45C1-BF6F-9CFCCDC8B950}" type="presParOf" srcId="{218FA4FA-0E35-474D-8B1D-AA1A91604604}" destId="{6E390907-7CEE-4195-9958-26CD85370031}" srcOrd="0" destOrd="0" presId="urn:microsoft.com/office/officeart/2005/8/layout/cycle8"/>
    <dgm:cxn modelId="{3B1C29BF-F61A-4E2B-8200-AB1E70377B65}" type="presParOf" srcId="{218FA4FA-0E35-474D-8B1D-AA1A91604604}" destId="{F4B548F4-BBCD-45D7-B13F-450D9B8FE869}" srcOrd="1" destOrd="0" presId="urn:microsoft.com/office/officeart/2005/8/layout/cycle8"/>
    <dgm:cxn modelId="{8FCF34EF-422B-4E22-8051-DF7A135BEFDB}" type="presParOf" srcId="{218FA4FA-0E35-474D-8B1D-AA1A91604604}" destId="{B8C7CB81-8F78-45AF-8CAB-726FCCD5EB5E}" srcOrd="2" destOrd="0" presId="urn:microsoft.com/office/officeart/2005/8/layout/cycle8"/>
    <dgm:cxn modelId="{4867D650-B34C-472F-871B-31771322F274}" type="presParOf" srcId="{218FA4FA-0E35-474D-8B1D-AA1A91604604}" destId="{0137191F-B253-4940-BC4C-44E401276198}" srcOrd="3" destOrd="0" presId="urn:microsoft.com/office/officeart/2005/8/layout/cycle8"/>
    <dgm:cxn modelId="{7D66D99B-C83C-4388-A697-EBC124F6EF09}" type="presParOf" srcId="{218FA4FA-0E35-474D-8B1D-AA1A91604604}" destId="{B83F1819-CA7D-4C41-B0A2-C0328A2ED165}" srcOrd="4" destOrd="0" presId="urn:microsoft.com/office/officeart/2005/8/layout/cycle8"/>
    <dgm:cxn modelId="{6F4FF558-C987-4957-8078-5DB46BCA373F}" type="presParOf" srcId="{218FA4FA-0E35-474D-8B1D-AA1A91604604}" destId="{7A6CF498-E58B-4947-9FCE-CDD51F6EA1B4}" srcOrd="5" destOrd="0" presId="urn:microsoft.com/office/officeart/2005/8/layout/cycle8"/>
    <dgm:cxn modelId="{11DA2285-27DC-4EB6-8E23-06F70973E124}" type="presParOf" srcId="{218FA4FA-0E35-474D-8B1D-AA1A91604604}" destId="{E64CB859-3861-412A-9223-C1C90D57BDBF}" srcOrd="6" destOrd="0" presId="urn:microsoft.com/office/officeart/2005/8/layout/cycle8"/>
    <dgm:cxn modelId="{4B2A5F76-029A-42E8-B951-89DC433A1C4C}" type="presParOf" srcId="{218FA4FA-0E35-474D-8B1D-AA1A91604604}" destId="{FEAD5661-AC1C-44AB-BA5E-7D91C43D90B7}" srcOrd="7" destOrd="0" presId="urn:microsoft.com/office/officeart/2005/8/layout/cycle8"/>
    <dgm:cxn modelId="{3843DC47-CF8D-4635-BC09-045E016DBC1D}" type="presParOf" srcId="{218FA4FA-0E35-474D-8B1D-AA1A91604604}" destId="{CC189272-88E4-4482-AC8C-475B1BE498AC}" srcOrd="8" destOrd="0" presId="urn:microsoft.com/office/officeart/2005/8/layout/cycle8"/>
    <dgm:cxn modelId="{7D04A318-C224-497B-8977-C377EF891FD8}" type="presParOf" srcId="{218FA4FA-0E35-474D-8B1D-AA1A91604604}" destId="{807A73DB-2502-4FCF-8F0A-34C9DF0942A0}" srcOrd="9" destOrd="0" presId="urn:microsoft.com/office/officeart/2005/8/layout/cycle8"/>
    <dgm:cxn modelId="{9C90EA72-D1A4-4956-8D83-2BEB3C845AEC}" type="presParOf" srcId="{218FA4FA-0E35-474D-8B1D-AA1A91604604}" destId="{A25A356E-BECC-4658-895C-1ED9BA2DD408}" srcOrd="10" destOrd="0" presId="urn:microsoft.com/office/officeart/2005/8/layout/cycle8"/>
    <dgm:cxn modelId="{09D5CAED-34C6-48E8-BA88-6F08A168D847}" type="presParOf" srcId="{218FA4FA-0E35-474D-8B1D-AA1A91604604}" destId="{532CBA67-41E4-4815-973B-9F40F5C14C5E}" srcOrd="11" destOrd="0" presId="urn:microsoft.com/office/officeart/2005/8/layout/cycle8"/>
    <dgm:cxn modelId="{2FFBE2CF-C1D1-4DED-A9ED-D24CDA61A6A9}" type="presParOf" srcId="{218FA4FA-0E35-474D-8B1D-AA1A91604604}" destId="{8684E3F8-55F6-41D1-A592-01E93FECADEB}" srcOrd="12" destOrd="0" presId="urn:microsoft.com/office/officeart/2005/8/layout/cycle8"/>
    <dgm:cxn modelId="{B578B15A-2A5D-486E-92B3-4450815AA16C}" type="presParOf" srcId="{218FA4FA-0E35-474D-8B1D-AA1A91604604}" destId="{18287B79-7E48-42C8-883C-868AAF7CA610}" srcOrd="13" destOrd="0" presId="urn:microsoft.com/office/officeart/2005/8/layout/cycle8"/>
    <dgm:cxn modelId="{566BA9CA-8994-496A-9A7E-30957AA24D86}" type="presParOf" srcId="{218FA4FA-0E35-474D-8B1D-AA1A91604604}" destId="{A2DC752E-2565-45A6-ABF0-A33819E61835}" srcOrd="14" destOrd="0" presId="urn:microsoft.com/office/officeart/2005/8/layout/cycle8"/>
    <dgm:cxn modelId="{317E5526-9EE6-4025-AD17-3DF0DD989290}" type="presParOf" srcId="{218FA4FA-0E35-474D-8B1D-AA1A91604604}" destId="{59CAE7EF-6ADE-4BFD-B490-156BB36080EE}" srcOrd="15" destOrd="0" presId="urn:microsoft.com/office/officeart/2005/8/layout/cycle8"/>
    <dgm:cxn modelId="{AD35BE08-0090-4CDA-B2E0-6A6C27EE012B}" type="presParOf" srcId="{218FA4FA-0E35-474D-8B1D-AA1A91604604}" destId="{DB2DF23A-A633-4141-945E-C645204EA8EA}" srcOrd="16" destOrd="0" presId="urn:microsoft.com/office/officeart/2005/8/layout/cycle8"/>
    <dgm:cxn modelId="{166924F1-E036-4C10-8416-2AC8C5310D89}" type="presParOf" srcId="{218FA4FA-0E35-474D-8B1D-AA1A91604604}" destId="{0C1773A8-2C79-40E5-80A1-97CB5DC6924F}" srcOrd="17" destOrd="0" presId="urn:microsoft.com/office/officeart/2005/8/layout/cycle8"/>
    <dgm:cxn modelId="{D06E573D-0316-49A1-BB04-B37DE7C0366E}" type="presParOf" srcId="{218FA4FA-0E35-474D-8B1D-AA1A91604604}" destId="{6DCE3832-0C1E-4E08-AEAC-89DB03714C46}" srcOrd="18" destOrd="0" presId="urn:microsoft.com/office/officeart/2005/8/layout/cycle8"/>
    <dgm:cxn modelId="{39BB0B46-0323-4429-8535-BCAAAB4405C4}" type="presParOf" srcId="{218FA4FA-0E35-474D-8B1D-AA1A91604604}" destId="{969117CC-8CDB-4EEE-BA7A-8DA25F49F634}" srcOrd="19" destOrd="0" presId="urn:microsoft.com/office/officeart/2005/8/layout/cycle8"/>
    <dgm:cxn modelId="{F71AE78F-31B4-4BFA-AA6D-B6D26D8E1D3C}" type="presParOf" srcId="{218FA4FA-0E35-474D-8B1D-AA1A91604604}" destId="{A08DE234-8689-4924-8982-241D34BA7C7A}" srcOrd="20" destOrd="0" presId="urn:microsoft.com/office/officeart/2005/8/layout/cycle8"/>
    <dgm:cxn modelId="{0F6B4475-06E2-4843-977E-37C09D437793}" type="presParOf" srcId="{218FA4FA-0E35-474D-8B1D-AA1A91604604}" destId="{0C7F9449-EEF4-4264-9F20-D86CAB83B8F5}" srcOrd="21" destOrd="0" presId="urn:microsoft.com/office/officeart/2005/8/layout/cycle8"/>
    <dgm:cxn modelId="{71DD4FB5-488E-4FF4-A047-D5B76E9CEF19}" type="presParOf" srcId="{218FA4FA-0E35-474D-8B1D-AA1A91604604}" destId="{E47C388B-B4BF-42B9-B36E-77D81B471F5D}" srcOrd="22" destOrd="0" presId="urn:microsoft.com/office/officeart/2005/8/layout/cycle8"/>
    <dgm:cxn modelId="{1E311418-9688-4F80-A548-805AD51085F7}" type="presParOf" srcId="{218FA4FA-0E35-474D-8B1D-AA1A91604604}" destId="{64DE05D6-A11F-4D70-9B33-43190050BEF9}" srcOrd="23" destOrd="0" presId="urn:microsoft.com/office/officeart/2005/8/layout/cycle8"/>
    <dgm:cxn modelId="{084D54E0-C0F1-450A-8A20-F4BE668C3F9F}" type="presParOf" srcId="{218FA4FA-0E35-474D-8B1D-AA1A91604604}" destId="{9DA86A7B-A9BC-43A8-B395-23CA1B3EF809}" srcOrd="24" destOrd="0" presId="urn:microsoft.com/office/officeart/2005/8/layout/cycle8"/>
    <dgm:cxn modelId="{48DC951F-EBBA-442C-9F70-D1A9F529E4C3}" type="presParOf" srcId="{218FA4FA-0E35-474D-8B1D-AA1A91604604}" destId="{1AD50379-BF62-4D07-BA07-7EAA14C83AD2}" srcOrd="25" destOrd="0" presId="urn:microsoft.com/office/officeart/2005/8/layout/cycle8"/>
    <dgm:cxn modelId="{113D8542-CE16-44E6-8BF4-6FFEED2C4820}" type="presParOf" srcId="{218FA4FA-0E35-474D-8B1D-AA1A91604604}" destId="{9B67C5C4-2ABA-406E-B34D-9A6288BA2324}" srcOrd="26" destOrd="0" presId="urn:microsoft.com/office/officeart/2005/8/layout/cycle8"/>
    <dgm:cxn modelId="{45CA3D4B-7DEE-4C8F-8C2D-DA74FFC697A7}" type="presParOf" srcId="{218FA4FA-0E35-474D-8B1D-AA1A91604604}" destId="{D424299D-1475-427D-AF48-33E629057B66}" srcOrd="27" destOrd="0" presId="urn:microsoft.com/office/officeart/2005/8/layout/cycle8"/>
    <dgm:cxn modelId="{BD1EECFF-B50A-44B9-8D2D-D29CB55D976F}" type="presParOf" srcId="{218FA4FA-0E35-474D-8B1D-AA1A91604604}" destId="{1BA27ACC-3396-4DC7-8383-D4D94A050432}" srcOrd="28" destOrd="0" presId="urn:microsoft.com/office/officeart/2005/8/layout/cycle8"/>
    <dgm:cxn modelId="{8F3F7362-0421-41D1-9C0F-7BFD1E493EAC}" type="presParOf" srcId="{218FA4FA-0E35-474D-8B1D-AA1A91604604}" destId="{0D9E0EEF-510E-4C1E-A700-810185537C2D}" srcOrd="2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C9212E-F2BA-F14D-ADC2-37B951F1005F}" type="datetimeFigureOut">
              <a:rPr lang="fr-FR" smtClean="0"/>
              <a:t>23/12/2021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F36A36-870A-3645-A6DD-4AF191F9714E}" type="slidenum">
              <a:rPr lang="fr-FR" smtClean="0"/>
              <a:t>‹N°›</a:t>
            </a:fld>
            <a:endParaRPr lang="fr-FR" dirty="0"/>
          </a:p>
        </p:txBody>
      </p:sp>
    </p:spTree>
    <p:extLst>
      <p:ext uri="{BB962C8B-B14F-4D97-AF65-F5344CB8AC3E}">
        <p14:creationId xmlns:p14="http://schemas.microsoft.com/office/powerpoint/2010/main" val="7620280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0481F-772D-C844-89C3-DB4E0E2C5A10}" type="datetimeFigureOut">
              <a:rPr lang="fr-FR" smtClean="0"/>
              <a:t>23/12/2021</a:t>
            </a:fld>
            <a:endParaRPr lang="fr-FR" dirty="0"/>
          </a:p>
        </p:txBody>
      </p:sp>
      <p:sp>
        <p:nvSpPr>
          <p:cNvPr id="4" name="Espace réservé de l’image des diapositives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04321-FFF8-2E4F-B659-9EBE398D190F}" type="slidenum">
              <a:rPr lang="fr-FR" smtClean="0"/>
              <a:t>‹N°›</a:t>
            </a:fld>
            <a:endParaRPr lang="fr-FR" dirty="0"/>
          </a:p>
        </p:txBody>
      </p:sp>
    </p:spTree>
    <p:extLst>
      <p:ext uri="{BB962C8B-B14F-4D97-AF65-F5344CB8AC3E}">
        <p14:creationId xmlns:p14="http://schemas.microsoft.com/office/powerpoint/2010/main" val="1284697339"/>
      </p:ext>
    </p:extLst>
  </p:cSld>
  <p:clrMap bg1="lt1" tx1="dk1" bg2="lt2" tx2="dk2" accent1="accent1" accent2="accent2" accent3="accent3" accent4="accent4" accent5="accent5" accent6="accent6" hlink="hlink" folHlink="folHlink"/>
  <p:hf hdr="0" ftr="0" dt="0"/>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i="1" dirty="0" smtClean="0"/>
              <a:t>Renseigner  le N° de téléphone</a:t>
            </a:r>
            <a:r>
              <a:rPr lang="fr-FR" i="1" baseline="0" dirty="0" smtClean="0"/>
              <a:t> communiquée dans l’invitation pour les personnes dont le poste n’est pas équipés de son et/ou micro </a:t>
            </a:r>
          </a:p>
          <a:p>
            <a:r>
              <a:rPr lang="fr-FR" i="1" baseline="0" dirty="0" smtClean="0"/>
              <a:t>Renseigner ou le communiquer verbalement  le N° de la réunion , + mot de passe (dans les 2  mails envoyés)</a:t>
            </a:r>
            <a:endParaRPr lang="fr-FR" i="1"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1</a:t>
            </a:fld>
            <a:endParaRPr lang="fr-FR" dirty="0"/>
          </a:p>
        </p:txBody>
      </p:sp>
    </p:spTree>
    <p:extLst>
      <p:ext uri="{BB962C8B-B14F-4D97-AF65-F5344CB8AC3E}">
        <p14:creationId xmlns:p14="http://schemas.microsoft.com/office/powerpoint/2010/main" val="2252171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a:t>
            </a:r>
            <a:r>
              <a:rPr lang="fr-FR" baseline="0" dirty="0" smtClean="0"/>
              <a:t> vous voyez des dus alors qu’ils n’ont pas lieu d’être , vous pouvez </a:t>
            </a:r>
            <a:r>
              <a:rPr lang="fr-FR" b="1" baseline="0" dirty="0" smtClean="0"/>
              <a:t>supprimer le dû</a:t>
            </a:r>
            <a:r>
              <a:rPr lang="fr-FR" baseline="0" dirty="0" smtClean="0"/>
              <a:t>, la conséquence est l’incrémentation du stock puis le déstockage donc à l’issue de la vente un stock à 0</a:t>
            </a:r>
          </a:p>
          <a:p>
            <a:r>
              <a:rPr lang="fr-FR" baseline="0" dirty="0" smtClean="0"/>
              <a:t>NB: si vous annuler la vente après la suppression du dû, le stock sera incrémenté de la quantité due supprimée.</a:t>
            </a:r>
          </a:p>
          <a:p>
            <a:r>
              <a:rPr lang="fr-FR" baseline="0" dirty="0" smtClean="0"/>
              <a:t>Lorsque qu’un produit en rupture de stock m’est demandé et qu’il se trouve dans les caisses qui viennent d’être livrées il existe 2 possibilités :</a:t>
            </a:r>
            <a:br>
              <a:rPr lang="fr-FR" baseline="0" dirty="0" smtClean="0"/>
            </a:br>
            <a:r>
              <a:rPr lang="fr-FR" baseline="0" dirty="0" smtClean="0"/>
              <a:t>- Vous prenez le produits dans la caisse et le réceptionnez par la réception à la volée si la réception de commande n’est pas commencée.</a:t>
            </a:r>
            <a:br>
              <a:rPr lang="fr-FR" baseline="0" dirty="0" smtClean="0"/>
            </a:br>
            <a:r>
              <a:rPr lang="fr-FR" baseline="0" dirty="0" smtClean="0"/>
              <a:t>Vous ne réceptionnez que ce que vous prenez dans la caisse, le dû va s’annuler automatiquement.</a:t>
            </a:r>
          </a:p>
          <a:p>
            <a:r>
              <a:rPr lang="fr-FR" baseline="0" dirty="0" smtClean="0"/>
              <a:t>- Si la réception a débuté, vous prenez le produit dans la caisse et vous informez la personne en charge de la réception, vous conservez le dû, la validation de la réception va régulariser ce dû.</a:t>
            </a:r>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10</a:t>
            </a:fld>
            <a:endParaRPr lang="fr-FR" dirty="0"/>
          </a:p>
        </p:txBody>
      </p:sp>
    </p:spTree>
    <p:extLst>
      <p:ext uri="{BB962C8B-B14F-4D97-AF65-F5344CB8AC3E}">
        <p14:creationId xmlns:p14="http://schemas.microsoft.com/office/powerpoint/2010/main" val="1919094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Attention, la création d’un dû se fera après</a:t>
            </a:r>
            <a:r>
              <a:rPr lang="fr-FR" baseline="0" dirty="0" smtClean="0"/>
              <a:t> avoir vérifié que le produit n’est pas rangé </a:t>
            </a:r>
            <a:r>
              <a:rPr lang="fr-FR" i="1" baseline="0" dirty="0" smtClean="0"/>
              <a:t>ailleurs.</a:t>
            </a:r>
            <a:br>
              <a:rPr lang="fr-FR" i="1" baseline="0" dirty="0" smtClean="0"/>
            </a:br>
            <a:r>
              <a:rPr lang="fr-FR" i="1" baseline="0" dirty="0" smtClean="0"/>
              <a:t>Lors de la création d’un dû 2 choix sont possibles </a:t>
            </a:r>
            <a:r>
              <a:rPr lang="fr-FR" i="1" baseline="0" dirty="0" smtClean="0">
                <a:sym typeface="Wingdings" panose="05000000000000000000" pitchFamily="2" charset="2"/>
              </a:rPr>
              <a:t> erreur de stock ou volonté de conserver </a:t>
            </a:r>
            <a:r>
              <a:rPr lang="fr-FR" baseline="0" dirty="0" smtClean="0">
                <a:sym typeface="Wingdings" panose="05000000000000000000" pitchFamily="2" charset="2"/>
              </a:rPr>
              <a:t>du stock </a:t>
            </a:r>
            <a:br>
              <a:rPr lang="fr-FR" baseline="0" dirty="0" smtClean="0">
                <a:sym typeface="Wingdings" panose="05000000000000000000" pitchFamily="2" charset="2"/>
              </a:rPr>
            </a:br>
            <a:r>
              <a:rPr lang="fr-FR" baseline="0" dirty="0" smtClean="0">
                <a:sym typeface="Wingdings" panose="05000000000000000000" pitchFamily="2" charset="2"/>
              </a:rPr>
              <a:t>la conséquence d’erreur de stock est la RAZ du stock. </a:t>
            </a:r>
          </a:p>
          <a:p>
            <a:r>
              <a:rPr lang="fr-FR" baseline="0" dirty="0" smtClean="0">
                <a:sym typeface="Wingdings" panose="05000000000000000000" pitchFamily="2" charset="2"/>
              </a:rPr>
              <a:t>La conséquence de volonté de conserver du stock est que le stock n’est décrémenté que des quantités non dues.</a:t>
            </a:r>
          </a:p>
          <a:p>
            <a:r>
              <a:rPr lang="fr-FR" baseline="0" dirty="0" smtClean="0">
                <a:sym typeface="Wingdings" panose="05000000000000000000" pitchFamily="2" charset="2"/>
              </a:rPr>
              <a:t>Exemple j’en facture 3 et je crée 2 dus avec volonté de conserver du stock  une boîte sera déduite du stock avec 2 dus. (exemple type lorsqu’on est de garde)</a:t>
            </a:r>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11</a:t>
            </a:fld>
            <a:endParaRPr lang="fr-FR" dirty="0"/>
          </a:p>
        </p:txBody>
      </p:sp>
    </p:spTree>
    <p:extLst>
      <p:ext uri="{BB962C8B-B14F-4D97-AF65-F5344CB8AC3E}">
        <p14:creationId xmlns:p14="http://schemas.microsoft.com/office/powerpoint/2010/main" val="183144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Toutes</a:t>
            </a:r>
            <a:r>
              <a:rPr lang="fr-FR" baseline="0" dirty="0" smtClean="0"/>
              <a:t> ordonnances préparées physiquement doivent l’être informatiquement. D’autres part, tout produit réservé (par exemple par téléphone) doit faire l’objet d’une mise en attente qu’il soit en stock ou pas.</a:t>
            </a:r>
            <a:br>
              <a:rPr lang="fr-FR" baseline="0" dirty="0" smtClean="0"/>
            </a:br>
            <a:r>
              <a:rPr lang="fr-FR" baseline="0" dirty="0" smtClean="0"/>
              <a:t>La FA sera rappelé lors de la délivrance au patient.</a:t>
            </a:r>
            <a:br>
              <a:rPr lang="fr-FR" baseline="0" dirty="0" smtClean="0"/>
            </a:br>
            <a:r>
              <a:rPr lang="fr-FR" baseline="0" dirty="0" smtClean="0"/>
              <a:t>On peut préciser que lors de la mise en attente, quelle que soit  la réponse à la question sur la délivrance du produit, le produit est destocké.</a:t>
            </a:r>
          </a:p>
          <a:p>
            <a:r>
              <a:rPr lang="fr-FR" baseline="0" dirty="0" smtClean="0"/>
              <a:t>Cette ? Concerne la mise à jour de l’ordonnancier.</a:t>
            </a:r>
          </a:p>
          <a:p>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12</a:t>
            </a:fld>
            <a:endParaRPr lang="fr-FR" dirty="0"/>
          </a:p>
        </p:txBody>
      </p:sp>
    </p:spTree>
    <p:extLst>
      <p:ext uri="{BB962C8B-B14F-4D97-AF65-F5344CB8AC3E}">
        <p14:creationId xmlns:p14="http://schemas.microsoft.com/office/powerpoint/2010/main" val="342827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a:t>
            </a:r>
            <a:r>
              <a:rPr lang="fr-FR" baseline="0" dirty="0" smtClean="0"/>
              <a:t> le cas d’un produit dû, vous avez la possibilité en vente de demander la disponibilité d’un produit et de le commander immédiatement.</a:t>
            </a:r>
            <a:br>
              <a:rPr lang="fr-FR" baseline="0" dirty="0" smtClean="0"/>
            </a:br>
            <a:r>
              <a:rPr lang="fr-FR" baseline="0" dirty="0" smtClean="0"/>
              <a:t>Cet usage est réservé aux produits  pour lesquels il est difficile de s’approvisionner par exemple, pour lesquels vous avez un doute sur la disponibilité du produit ... </a:t>
            </a:r>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13</a:t>
            </a:fld>
            <a:endParaRPr lang="fr-FR" dirty="0"/>
          </a:p>
        </p:txBody>
      </p:sp>
    </p:spTree>
    <p:extLst>
      <p:ext uri="{BB962C8B-B14F-4D97-AF65-F5344CB8AC3E}">
        <p14:creationId xmlns:p14="http://schemas.microsoft.com/office/powerpoint/2010/main" val="2715816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 partir</a:t>
            </a:r>
            <a:r>
              <a:rPr lang="fr-FR" baseline="0" dirty="0" smtClean="0"/>
              <a:t> de la version </a:t>
            </a:r>
            <a:r>
              <a:rPr lang="fr-FR" baseline="0" dirty="0" smtClean="0"/>
              <a:t>2.14 </a:t>
            </a:r>
            <a:r>
              <a:rPr lang="fr-FR" baseline="0" dirty="0" smtClean="0"/>
              <a:t>, après F2+ S </a:t>
            </a:r>
            <a:r>
              <a:rPr lang="fr-FR" baseline="0" dirty="0" smtClean="0">
                <a:sym typeface="Wingdings" panose="05000000000000000000" pitchFamily="2" charset="2"/>
              </a:rPr>
              <a:t> la disponibilité apparaît immédiatement sans aucune intervention,</a:t>
            </a:r>
            <a:br>
              <a:rPr lang="fr-FR" baseline="0" dirty="0" smtClean="0">
                <a:sym typeface="Wingdings" panose="05000000000000000000" pitchFamily="2" charset="2"/>
              </a:rPr>
            </a:br>
            <a:r>
              <a:rPr lang="fr-FR" baseline="0" dirty="0" smtClean="0">
                <a:sym typeface="Wingdings" panose="05000000000000000000" pitchFamily="2" charset="2"/>
              </a:rPr>
              <a:t>Si vous étendez à d’autres répartiteur, à la sélection de ceux-ci, la dispo apparaît aussitôt, </a:t>
            </a:r>
            <a:br>
              <a:rPr lang="fr-FR" baseline="0" dirty="0" smtClean="0">
                <a:sym typeface="Wingdings" panose="05000000000000000000" pitchFamily="2" charset="2"/>
              </a:rPr>
            </a:br>
            <a:r>
              <a:rPr lang="fr-FR" baseline="0" dirty="0" smtClean="0">
                <a:sym typeface="Wingdings" panose="05000000000000000000" pitchFamily="2" charset="2"/>
              </a:rPr>
              <a:t>Cette fonctionnalité est développée dans une e-formation sur les nouveautés de la 2.14, une documentation est disponible sur mon assistance.</a:t>
            </a:r>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14</a:t>
            </a:fld>
            <a:endParaRPr lang="fr-FR" dirty="0"/>
          </a:p>
        </p:txBody>
      </p:sp>
    </p:spTree>
    <p:extLst>
      <p:ext uri="{BB962C8B-B14F-4D97-AF65-F5344CB8AC3E}">
        <p14:creationId xmlns:p14="http://schemas.microsoft.com/office/powerpoint/2010/main" val="1687144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2 cas de figures</a:t>
            </a:r>
            <a:r>
              <a:rPr lang="fr-FR" baseline="0" dirty="0" smtClean="0"/>
              <a:t> , avancer le produit au patient sans le faire payer ou bien le faire payer.</a:t>
            </a:r>
          </a:p>
          <a:p>
            <a:r>
              <a:rPr lang="fr-FR" baseline="0" dirty="0" smtClean="0"/>
              <a:t>Si le patient a payé, il faudra  déduire le montant payé par la régularisation d’un produit avancé payé. Cette opération crée un avoir </a:t>
            </a:r>
            <a:br>
              <a:rPr lang="fr-FR" baseline="0" dirty="0" smtClean="0"/>
            </a:br>
            <a:r>
              <a:rPr lang="fr-FR" baseline="0" dirty="0" smtClean="0"/>
              <a:t>Conseil : si vous optez pour le paiement , faites une VD avec le nom du patient pour avoir une trace de paiement du produit.</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15</a:t>
            </a:fld>
            <a:endParaRPr lang="fr-FR" dirty="0"/>
          </a:p>
        </p:txBody>
      </p:sp>
    </p:spTree>
    <p:extLst>
      <p:ext uri="{BB962C8B-B14F-4D97-AF65-F5344CB8AC3E}">
        <p14:creationId xmlns:p14="http://schemas.microsoft.com/office/powerpoint/2010/main" val="64152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somme négative correspondant à l’avoir peut être passée en espèce ou au crédit du patient.</a:t>
            </a:r>
          </a:p>
          <a:p>
            <a:r>
              <a:rPr lang="fr-FR" dirty="0" smtClean="0"/>
              <a:t>Une saisie d’un avoir est tracée,</a:t>
            </a:r>
            <a:r>
              <a:rPr lang="fr-FR" baseline="0" dirty="0" smtClean="0"/>
              <a:t> il est possible de demander une saisie obligatoire d’un justificatif dans le cadre d’un avoir.</a:t>
            </a:r>
            <a:br>
              <a:rPr lang="fr-FR" baseline="0" dirty="0" smtClean="0"/>
            </a:br>
            <a:r>
              <a:rPr lang="fr-FR" baseline="0" dirty="0" smtClean="0"/>
              <a:t>Attention un avoir ne supprime pas le dû !</a:t>
            </a:r>
          </a:p>
          <a:p>
            <a:r>
              <a:rPr lang="fr-FR" baseline="0" dirty="0" smtClean="0"/>
              <a:t>S’il s’agit d’un produit dû, on sera passé par la mise en attente!</a:t>
            </a:r>
            <a:br>
              <a:rPr lang="fr-FR" baseline="0" dirty="0" smtClean="0"/>
            </a:br>
            <a:r>
              <a:rPr lang="fr-FR" baseline="0" dirty="0" smtClean="0"/>
              <a:t>Attention s’il s’agit d’un produit soumis à la sérialisation (10 jours)</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16</a:t>
            </a:fld>
            <a:endParaRPr lang="fr-FR" dirty="0"/>
          </a:p>
        </p:txBody>
      </p:sp>
    </p:spTree>
    <p:extLst>
      <p:ext uri="{BB962C8B-B14F-4D97-AF65-F5344CB8AC3E}">
        <p14:creationId xmlns:p14="http://schemas.microsoft.com/office/powerpoint/2010/main" val="321000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Tout</a:t>
            </a:r>
            <a:r>
              <a:rPr lang="fr-FR" baseline="0" dirty="0" smtClean="0"/>
              <a:t> article géré en stock et remis gratuitement à un patient doit faire l’objet d’une saisie. </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17</a:t>
            </a:fld>
            <a:endParaRPr lang="fr-FR" dirty="0"/>
          </a:p>
        </p:txBody>
      </p:sp>
    </p:spTree>
    <p:extLst>
      <p:ext uri="{BB962C8B-B14F-4D97-AF65-F5344CB8AC3E}">
        <p14:creationId xmlns:p14="http://schemas.microsoft.com/office/powerpoint/2010/main" val="1082098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l’utilisation d’un pseudo article est à proscrire si la vente concerne un produit géré en stock.</a:t>
            </a:r>
          </a:p>
          <a:p>
            <a:pPr marL="171450" indent="-171450">
              <a:buFontTx/>
              <a:buChar char="-"/>
            </a:pPr>
            <a:r>
              <a:rPr lang="fr-FR" baseline="0" dirty="0" smtClean="0"/>
              <a:t>CIP club inter pharmaceutique /UCD (unité commune de dispensation)</a:t>
            </a:r>
          </a:p>
          <a:p>
            <a:pPr marL="171450" indent="-171450">
              <a:buFontTx/>
              <a:buChar char="-"/>
            </a:pPr>
            <a:r>
              <a:rPr lang="fr-FR" baseline="0" dirty="0" smtClean="0"/>
              <a:t>Les code ACL et Gtin sont utilisés pour les produits de santé hors médicament, dispositif médicaux et produit de parapharmacie </a:t>
            </a:r>
          </a:p>
          <a:p>
            <a:pPr marL="171450" indent="-171450">
              <a:buFontTx/>
              <a:buChar char="-"/>
            </a:pPr>
            <a:r>
              <a:rPr lang="fr-FR" baseline="0" dirty="0" smtClean="0"/>
              <a:t>ACL ( identification d’un produit de santé hors médicament)</a:t>
            </a:r>
          </a:p>
          <a:p>
            <a:pPr marL="171450" indent="-171450">
              <a:buFontTx/>
              <a:buChar char="-"/>
            </a:pPr>
            <a:r>
              <a:rPr lang="fr-FR" baseline="0" dirty="0" smtClean="0"/>
              <a:t>GTIN 13 (global Trade Item Number) représentation numérique d’une code barre aussi appelé EAN 13</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18</a:t>
            </a:fld>
            <a:endParaRPr lang="fr-FR" dirty="0"/>
          </a:p>
        </p:txBody>
      </p:sp>
    </p:spTree>
    <p:extLst>
      <p:ext uri="{BB962C8B-B14F-4D97-AF65-F5344CB8AC3E}">
        <p14:creationId xmlns:p14="http://schemas.microsoft.com/office/powerpoint/2010/main" val="1687250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Si le produit n’existe pas, j’ai plusieurs possibilités pour le rechercher </a:t>
            </a:r>
          </a:p>
          <a:p>
            <a:pPr marL="171450" indent="-171450">
              <a:buFontTx/>
              <a:buChar char="-"/>
            </a:pPr>
            <a:r>
              <a:rPr lang="fr-FR" baseline="0" dirty="0" smtClean="0"/>
              <a:t>F9 recherche étendue à la base Claude Bernard</a:t>
            </a:r>
          </a:p>
          <a:p>
            <a:pPr marL="171450" indent="-171450">
              <a:buFontTx/>
              <a:buChar char="-"/>
            </a:pPr>
            <a:r>
              <a:rPr lang="fr-FR" baseline="0" dirty="0" smtClean="0"/>
              <a:t>F12 recherche BB médic ( recherche possible par DC, dénomination, marque, indication (douleur dentaire), gamme, laboratoire, composant )</a:t>
            </a:r>
            <a:br>
              <a:rPr lang="fr-FR" baseline="0" dirty="0" smtClean="0"/>
            </a:br>
            <a:r>
              <a:rPr lang="fr-FR" baseline="0" dirty="0" smtClean="0"/>
              <a:t>lors de l’import, je complète avec attention les informations demandées (à noter il est nécessaire de paramétrer les informations qui seront à renseigner lors de l’import).</a:t>
            </a:r>
            <a:br>
              <a:rPr lang="fr-FR" baseline="0" dirty="0" smtClean="0"/>
            </a:br>
            <a:r>
              <a:rPr lang="fr-FR" baseline="0" dirty="0" smtClean="0"/>
              <a:t>On abordera ce paramétrage par la suite.</a:t>
            </a:r>
          </a:p>
          <a:p>
            <a:pPr marL="171450" indent="-171450">
              <a:buFontTx/>
              <a:buChar char="-"/>
            </a:pPr>
            <a:r>
              <a:rPr lang="fr-FR" baseline="0" dirty="0" smtClean="0"/>
              <a:t>En dernier lieu, s’il n’existe pas dans BCB (exceptionnel), je le crée avec le code (fictif si pas  de code associé) et une dénomination cohérente (nom du labo + nom du produit par ex).</a:t>
            </a:r>
            <a:br>
              <a:rPr lang="fr-FR" baseline="0" dirty="0" smtClean="0"/>
            </a:b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19</a:t>
            </a:fld>
            <a:endParaRPr lang="fr-FR" dirty="0"/>
          </a:p>
        </p:txBody>
      </p:sp>
    </p:spTree>
    <p:extLst>
      <p:ext uri="{BB962C8B-B14F-4D97-AF65-F5344CB8AC3E}">
        <p14:creationId xmlns:p14="http://schemas.microsoft.com/office/powerpoint/2010/main" val="329369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sz="1000" i="1" dirty="0" smtClean="0"/>
              <a:t>Faire l’appel pour vérifier</a:t>
            </a:r>
            <a:r>
              <a:rPr lang="fr-FR" sz="1000" i="1" baseline="0" dirty="0" smtClean="0"/>
              <a:t> les présences</a:t>
            </a:r>
            <a:r>
              <a:rPr lang="fr-FR" sz="1000" i="1" dirty="0" smtClean="0"/>
              <a:t> , ne</a:t>
            </a:r>
            <a:r>
              <a:rPr lang="fr-FR" sz="1000" i="1" baseline="0" dirty="0" smtClean="0"/>
              <a:t> pas oublier de couper l’ensemble de micros pour que tout le monde puisse profiter au mieux de la e-formation ,en expliquant que les participants peuvent à tout moment réactiver leur micros s’il souhaitent intervenir et qu’à l’issue de la formation, du temps est prévu pour  échanger ,répondre aux questions .</a:t>
            </a:r>
          </a:p>
          <a:p>
            <a:pPr marL="0" marR="0" indent="0" algn="l" defTabSz="713232" rtl="0" eaLnBrk="1" fontAlgn="auto" latinLnBrk="0" hangingPunct="1">
              <a:lnSpc>
                <a:spcPct val="100000"/>
              </a:lnSpc>
              <a:spcBef>
                <a:spcPts val="0"/>
              </a:spcBef>
              <a:spcAft>
                <a:spcPts val="0"/>
              </a:spcAft>
              <a:buClrTx/>
              <a:buSzTx/>
              <a:buFontTx/>
              <a:buNone/>
              <a:tabLst/>
              <a:defRPr/>
            </a:pPr>
            <a:r>
              <a:rPr lang="fr-FR" sz="1000" i="1" baseline="0" dirty="0" smtClean="0"/>
              <a:t>, utilisez le chat pour communiquer si besoin ( avant le démarrage de la formation).</a:t>
            </a:r>
            <a:br>
              <a:rPr lang="fr-FR" sz="1000" i="1" baseline="0" dirty="0" smtClean="0"/>
            </a:br>
            <a:r>
              <a:rPr lang="fr-FR" sz="1000" i="1" baseline="0" dirty="0" smtClean="0"/>
              <a:t>Préciser que des documentations et des fiches pratiques sont accessibles depuis mon assistance et depuis le portail  ( il n’est pas indispensable de tout </a:t>
            </a:r>
            <a:endParaRPr lang="fr-FR" i="1" dirty="0" smtClean="0"/>
          </a:p>
          <a:p>
            <a:endParaRPr lang="fr-FR" i="1"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2</a:t>
            </a:fld>
            <a:endParaRPr lang="fr-FR" dirty="0"/>
          </a:p>
        </p:txBody>
      </p:sp>
    </p:spTree>
    <p:extLst>
      <p:ext uri="{BB962C8B-B14F-4D97-AF65-F5344CB8AC3E}">
        <p14:creationId xmlns:p14="http://schemas.microsoft.com/office/powerpoint/2010/main" val="2077641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Lorsqu’on rétrocède des produits à des confrères en dehors</a:t>
            </a:r>
            <a:r>
              <a:rPr lang="fr-FR" baseline="0" dirty="0" smtClean="0"/>
              <a:t> d’officentral. </a:t>
            </a:r>
            <a:r>
              <a:rPr lang="fr-FR" sz="800" i="1" baseline="0" dirty="0" smtClean="0"/>
              <a:t>( officentral  crée automatiquement les BL de retro et met à jour les stock)</a:t>
            </a:r>
          </a:p>
          <a:p>
            <a:r>
              <a:rPr lang="fr-FR" baseline="0" dirty="0" smtClean="0"/>
              <a:t>On met à jour le stock au moment de la rétrocession si on a réceptionné la totalité des produits reçus.</a:t>
            </a:r>
            <a:br>
              <a:rPr lang="fr-FR" baseline="0" dirty="0" smtClean="0"/>
            </a:br>
            <a:r>
              <a:rPr lang="fr-FR" baseline="0" dirty="0" smtClean="0"/>
              <a:t>* si on ne réceptionne que les produits que l’on garde , pas de </a:t>
            </a:r>
            <a:r>
              <a:rPr lang="fr-FR" baseline="0" dirty="0" err="1" smtClean="0"/>
              <a:t>maj</a:t>
            </a:r>
            <a:r>
              <a:rPr lang="fr-FR" baseline="0" dirty="0" smtClean="0"/>
              <a:t> stock.</a:t>
            </a:r>
            <a:br>
              <a:rPr lang="fr-FR" baseline="0" dirty="0" smtClean="0"/>
            </a:br>
            <a:r>
              <a:rPr lang="fr-FR" baseline="0" dirty="0" smtClean="0"/>
              <a:t>Le choix BL permet ensuite d’établir une facture de manière périodique qui reprendra tout ce qui a été rétrocédé au confrère.</a:t>
            </a:r>
          </a:p>
          <a:p>
            <a:r>
              <a:rPr lang="fr-FR" baseline="0" dirty="0" smtClean="0"/>
              <a:t>Le choix Vente rétrocession permet d’établir une facture de rétrocession immédiatement à envoyer au confrère (si on établit à plusieurs confrères en même temps) les sommes à régler sont mises au crédit.</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20</a:t>
            </a:fld>
            <a:endParaRPr lang="fr-FR" dirty="0"/>
          </a:p>
        </p:txBody>
      </p:sp>
    </p:spTree>
    <p:extLst>
      <p:ext uri="{BB962C8B-B14F-4D97-AF65-F5344CB8AC3E}">
        <p14:creationId xmlns:p14="http://schemas.microsoft.com/office/powerpoint/2010/main" val="800346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Lorsqu’il y a un prêt de produit </a:t>
            </a:r>
            <a:r>
              <a:rPr lang="fr-FR" baseline="0" dirty="0" smtClean="0"/>
              <a:t>à un confrère, il est important de le mémoriser par un BL. </a:t>
            </a:r>
          </a:p>
          <a:p>
            <a:r>
              <a:rPr lang="fr-FR" baseline="0" dirty="0" smtClean="0"/>
              <a:t>Il est possible de faire un BL en avoir si le confère vous rapporte le même produit. La vente rétrocession vous permet ensuite de savoir si le confrère a bien rendu le produit ou s’il doit vous le payer. On peut aussi directement facturer en  vente de rétrocession pour dépanner un confrère.</a:t>
            </a:r>
            <a:br>
              <a:rPr lang="fr-FR" baseline="0" dirty="0" smtClean="0"/>
            </a:br>
            <a:r>
              <a:rPr lang="fr-FR" baseline="0" dirty="0" smtClean="0"/>
              <a:t>Si le pharmacien choisit de passer par l’entrée /sortie de stock</a:t>
            </a:r>
            <a:r>
              <a:rPr lang="fr-FR" baseline="0" dirty="0" smtClean="0">
                <a:sym typeface="Wingdings" panose="05000000000000000000" pitchFamily="2" charset="2"/>
              </a:rPr>
              <a:t> il doit tenir une traçabilité pour savoir si son confrère lui a rendu le produit !</a:t>
            </a:r>
          </a:p>
          <a:p>
            <a:endParaRPr lang="fr-FR" baseline="0" dirty="0" smtClean="0"/>
          </a:p>
          <a:p>
            <a:endParaRPr lang="fr-FR" baseline="0" dirty="0" smtClean="0"/>
          </a:p>
          <a:p>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21</a:t>
            </a:fld>
            <a:endParaRPr lang="fr-FR" dirty="0"/>
          </a:p>
        </p:txBody>
      </p:sp>
    </p:spTree>
    <p:extLst>
      <p:ext uri="{BB962C8B-B14F-4D97-AF65-F5344CB8AC3E}">
        <p14:creationId xmlns:p14="http://schemas.microsoft.com/office/powerpoint/2010/main" val="272239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titulaire a</a:t>
            </a:r>
            <a:r>
              <a:rPr lang="fr-FR" baseline="0" dirty="0" smtClean="0"/>
              <a:t> plusieurs possibilités concernant les produits qu’il prend pour son usage personnel. La rétrocession en est une.</a:t>
            </a:r>
            <a:br>
              <a:rPr lang="fr-FR" baseline="0" dirty="0" smtClean="0"/>
            </a:br>
            <a:r>
              <a:rPr lang="fr-FR" baseline="0" dirty="0" smtClean="0"/>
              <a:t>Dans tous les cas de figures, ça ne peut pas être enregistré en entrée/sorties pour permettre un enregistrement comptable.</a:t>
            </a:r>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22</a:t>
            </a:fld>
            <a:endParaRPr lang="fr-FR" dirty="0"/>
          </a:p>
        </p:txBody>
      </p:sp>
    </p:spTree>
    <p:extLst>
      <p:ext uri="{BB962C8B-B14F-4D97-AF65-F5344CB8AC3E}">
        <p14:creationId xmlns:p14="http://schemas.microsoft.com/office/powerpoint/2010/main" val="3869731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retour</a:t>
            </a:r>
            <a:r>
              <a:rPr lang="fr-FR" baseline="0" dirty="0" smtClean="0"/>
              <a:t> de produits au fournisseur doit être enregistré par le retour fournisseur avec la mise à jour du stock ou pas selon la situation .</a:t>
            </a:r>
            <a:br>
              <a:rPr lang="fr-FR" baseline="0" dirty="0" smtClean="0"/>
            </a:br>
            <a:r>
              <a:rPr lang="fr-FR" baseline="0" dirty="0" smtClean="0"/>
              <a:t>*Si le produit a été réceptionné </a:t>
            </a:r>
            <a:r>
              <a:rPr lang="fr-FR" baseline="0" dirty="0" smtClean="0">
                <a:sym typeface="Wingdings" panose="05000000000000000000" pitchFamily="2" charset="2"/>
              </a:rPr>
              <a:t> maj stock </a:t>
            </a:r>
          </a:p>
          <a:p>
            <a:r>
              <a:rPr lang="fr-FR" baseline="0" dirty="0" smtClean="0">
                <a:sym typeface="Wingdings" panose="05000000000000000000" pitchFamily="2" charset="2"/>
              </a:rPr>
              <a:t>*Si le produit n’a pas été réceptionné  pas de maj stock </a:t>
            </a:r>
            <a:br>
              <a:rPr lang="fr-FR" baseline="0" dirty="0" smtClean="0">
                <a:sym typeface="Wingdings" panose="05000000000000000000" pitchFamily="2" charset="2"/>
              </a:rPr>
            </a:br>
            <a:endParaRPr lang="fr-FR" baseline="0" dirty="0" smtClean="0">
              <a:sym typeface="Wingdings" panose="05000000000000000000" pitchFamily="2" charset="2"/>
            </a:endParaRPr>
          </a:p>
          <a:p>
            <a:r>
              <a:rPr lang="fr-FR" baseline="0" dirty="0" smtClean="0">
                <a:sym typeface="Wingdings" panose="05000000000000000000" pitchFamily="2" charset="2"/>
              </a:rPr>
              <a:t>*Si le retour est négocié avec le fournisseur , la provenance des achats sera le fournisseur</a:t>
            </a:r>
            <a:br>
              <a:rPr lang="fr-FR" baseline="0" dirty="0" smtClean="0">
                <a:sym typeface="Wingdings" panose="05000000000000000000" pitchFamily="2" charset="2"/>
              </a:rPr>
            </a:br>
            <a:r>
              <a:rPr lang="fr-FR" baseline="0" dirty="0" smtClean="0">
                <a:sym typeface="Wingdings" panose="05000000000000000000" pitchFamily="2" charset="2"/>
              </a:rPr>
              <a:t>*on peut également utiliser un fournisseur fictif comme « périmé » pour valoriser l’ensemble des pdts périmés .</a:t>
            </a:r>
            <a:br>
              <a:rPr lang="fr-FR" baseline="0" dirty="0" smtClean="0">
                <a:sym typeface="Wingdings" panose="05000000000000000000" pitchFamily="2" charset="2"/>
              </a:rPr>
            </a:br>
            <a:r>
              <a:rPr lang="fr-FR" baseline="0" dirty="0" smtClean="0">
                <a:sym typeface="Wingdings" panose="05000000000000000000" pitchFamily="2" charset="2"/>
              </a:rPr>
              <a:t>Un autre usage : pour l’usage interne à la phie </a:t>
            </a:r>
            <a:endParaRPr lang="fr-FR"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23</a:t>
            </a:fld>
            <a:endParaRPr lang="fr-FR" dirty="0"/>
          </a:p>
        </p:txBody>
      </p:sp>
    </p:spTree>
    <p:extLst>
      <p:ext uri="{BB962C8B-B14F-4D97-AF65-F5344CB8AC3E}">
        <p14:creationId xmlns:p14="http://schemas.microsoft.com/office/powerpoint/2010/main" val="3749432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facturer</a:t>
            </a:r>
            <a:r>
              <a:rPr lang="fr-FR" baseline="0" dirty="0" smtClean="0"/>
              <a:t> une préparation magistrale effectuée par vos soins , vous saisissez un pseudo article nommé prep, PMR...</a:t>
            </a:r>
          </a:p>
          <a:p>
            <a:r>
              <a:rPr lang="fr-FR" baseline="0" dirty="0" smtClean="0"/>
              <a:t>Dans le cadre de la préparation, si vous avez besoin de spécialités (ex : </a:t>
            </a:r>
            <a:r>
              <a:rPr lang="fr-FR" baseline="0" dirty="0" err="1" smtClean="0"/>
              <a:t>diprosone</a:t>
            </a:r>
            <a:r>
              <a:rPr lang="fr-FR" baseline="0" dirty="0" smtClean="0"/>
              <a:t>), il faut les sortir du stock. </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24</a:t>
            </a:fld>
            <a:endParaRPr lang="fr-FR" dirty="0"/>
          </a:p>
        </p:txBody>
      </p:sp>
    </p:spTree>
    <p:extLst>
      <p:ext uri="{BB962C8B-B14F-4D97-AF65-F5344CB8AC3E}">
        <p14:creationId xmlns:p14="http://schemas.microsoft.com/office/powerpoint/2010/main" val="246888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dirty="0" smtClean="0"/>
              <a:t>On</a:t>
            </a:r>
            <a:r>
              <a:rPr lang="fr-FR" baseline="0" dirty="0" smtClean="0"/>
              <a:t> peut opter pour une mise en compte. (</a:t>
            </a:r>
            <a:r>
              <a:rPr lang="fr-FR" dirty="0" smtClean="0"/>
              <a:t>* Le titulaire peut opter pour cette solution s’il a convenu de payer les</a:t>
            </a:r>
            <a:r>
              <a:rPr lang="fr-FR" baseline="0" dirty="0" smtClean="0"/>
              <a:t> produits pour son usage personnel </a:t>
            </a:r>
          </a:p>
          <a:p>
            <a:pPr marL="171450" indent="-171450">
              <a:buFont typeface="Arial" panose="020B0604020202020204" pitchFamily="34" charset="0"/>
              <a:buChar char="•"/>
            </a:pPr>
            <a:r>
              <a:rPr lang="fr-FR" baseline="0" dirty="0" smtClean="0"/>
              <a:t>Il convient pour chaque membre de l’équipe de lui paramétrer un relevé d’opération avec la remise décidée par le titulaire, le profil d’édition. </a:t>
            </a:r>
          </a:p>
          <a:p>
            <a:pPr marL="171450" indent="-171450">
              <a:buFont typeface="Arial" panose="020B0604020202020204" pitchFamily="34" charset="0"/>
              <a:buChar char="•"/>
            </a:pPr>
            <a:r>
              <a:rPr lang="fr-FR" baseline="0" dirty="0" smtClean="0"/>
              <a:t>Chaque membre de l’équipe, lorsqu’il prend un produit , effectuera la vente avec le paiement mis sur son compte.</a:t>
            </a:r>
          </a:p>
          <a:p>
            <a:pPr marL="171450" indent="-171450">
              <a:buFont typeface="Arial" panose="020B0604020202020204" pitchFamily="34" charset="0"/>
              <a:buChar char="•"/>
            </a:pPr>
            <a:r>
              <a:rPr lang="fr-FR" baseline="0" dirty="0" smtClean="0"/>
              <a:t>(Ainsi de manière périodique, un relevé d’opération sera édité pour le personnel de la pharmacie.)</a:t>
            </a:r>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25</a:t>
            </a:fld>
            <a:endParaRPr lang="fr-FR" dirty="0"/>
          </a:p>
        </p:txBody>
      </p:sp>
    </p:spTree>
    <p:extLst>
      <p:ext uri="{BB962C8B-B14F-4D97-AF65-F5344CB8AC3E}">
        <p14:creationId xmlns:p14="http://schemas.microsoft.com/office/powerpoint/2010/main" val="3054862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baseline="0" dirty="0" smtClean="0"/>
              <a:t>En cas d’erreur de stock, s’il s’agit d’un dû, il est préconisé de le modifier en vente (après avoir effectuer toutes les vérifications) ( la trace stock est mémorisée automatiquement dans la liste des stocks a contrôler  dans le cas  d’un forçage ou de la suppression de dû produit avec raz stock (mais tout est mémorisé dans la traçabilité !) </a:t>
            </a:r>
            <a:br>
              <a:rPr lang="fr-FR" baseline="0" dirty="0" smtClean="0"/>
            </a:br>
            <a:r>
              <a:rPr lang="fr-FR" baseline="0" dirty="0" smtClean="0"/>
              <a:t>En ce qui concerne , l’intervention sur le stock , il est conseillé de mémoriser le constat de l’erreur de stock par F2 trace stock parce que c’est à la personne en charge du stock de contrôler ces produits par la liste « stock à contrôler » et d’apporter les réajustements nécessaires.</a:t>
            </a:r>
            <a:br>
              <a:rPr lang="fr-FR" baseline="0" dirty="0" smtClean="0"/>
            </a:br>
            <a:r>
              <a:rPr lang="fr-FR" baseline="0" dirty="0" smtClean="0"/>
              <a:t>En effet au comptoir, vous n’avez ni le temps ni toutes les informations nécessaires pour réajuster le stock.</a:t>
            </a:r>
          </a:p>
          <a:p>
            <a:pPr marL="0" indent="0">
              <a:buFont typeface="Arial" panose="020B0604020202020204" pitchFamily="34" charset="0"/>
              <a:buNone/>
            </a:pPr>
            <a:endParaRPr lang="fr-FR" baseline="0" dirty="0" smtClean="0"/>
          </a:p>
          <a:p>
            <a:pPr marL="0" indent="0">
              <a:buFont typeface="Arial" panose="020B0604020202020204" pitchFamily="34" charset="0"/>
              <a:buNone/>
            </a:pP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26</a:t>
            </a:fld>
            <a:endParaRPr lang="fr-FR" dirty="0"/>
          </a:p>
        </p:txBody>
      </p:sp>
    </p:spTree>
    <p:extLst>
      <p:ext uri="{BB962C8B-B14F-4D97-AF65-F5344CB8AC3E}">
        <p14:creationId xmlns:p14="http://schemas.microsoft.com/office/powerpoint/2010/main" val="1158163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r>
              <a:rPr lang="fr-FR" baseline="0" dirty="0" smtClean="0"/>
              <a:t>Une erreur de caisse peut être concomitante à une erreur de stock.</a:t>
            </a:r>
            <a:br>
              <a:rPr lang="fr-FR" baseline="0" dirty="0" smtClean="0"/>
            </a:br>
            <a:r>
              <a:rPr lang="fr-FR" baseline="0" dirty="0" smtClean="0"/>
              <a:t>Par exemple , l’oubli de saisie d’une vente directe. </a:t>
            </a:r>
            <a:br>
              <a:rPr lang="fr-FR" baseline="0" dirty="0" smtClean="0"/>
            </a:br>
            <a:r>
              <a:rPr lang="fr-FR" baseline="0" dirty="0" smtClean="0"/>
              <a:t/>
            </a:r>
            <a:br>
              <a:rPr lang="fr-FR" baseline="0" dirty="0" smtClean="0"/>
            </a:br>
            <a:endParaRPr lang="fr-FR" baseline="0" dirty="0" smtClean="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27</a:t>
            </a:fld>
            <a:endParaRPr lang="fr-FR" dirty="0"/>
          </a:p>
        </p:txBody>
      </p:sp>
    </p:spTree>
    <p:extLst>
      <p:ext uri="{BB962C8B-B14F-4D97-AF65-F5344CB8AC3E}">
        <p14:creationId xmlns:p14="http://schemas.microsoft.com/office/powerpoint/2010/main" val="3128698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Questions</a:t>
            </a:r>
            <a:r>
              <a:rPr lang="fr-FR" baseline="0" dirty="0" smtClean="0"/>
              <a:t> / réponses </a:t>
            </a:r>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28</a:t>
            </a:fld>
            <a:endParaRPr lang="fr-FR" dirty="0"/>
          </a:p>
        </p:txBody>
      </p:sp>
    </p:spTree>
    <p:extLst>
      <p:ext uri="{BB962C8B-B14F-4D97-AF65-F5344CB8AC3E}">
        <p14:creationId xmlns:p14="http://schemas.microsoft.com/office/powerpoint/2010/main" val="3567250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Uniformiser : un protocole</a:t>
            </a:r>
            <a:r>
              <a:rPr lang="fr-FR" baseline="0" dirty="0" smtClean="0"/>
              <a:t> est défini et est utilisé par toute l’équipe!</a:t>
            </a:r>
            <a:endParaRPr lang="fr-FR" dirty="0" smtClean="0"/>
          </a:p>
          <a:p>
            <a:r>
              <a:rPr lang="fr-FR" dirty="0" smtClean="0"/>
              <a:t>Mode op sur la gestion de caisse,</a:t>
            </a:r>
            <a:r>
              <a:rPr lang="fr-FR" baseline="0" dirty="0" smtClean="0"/>
              <a:t> gestion des comptes clients, rétrocession, retour fournisseurs</a:t>
            </a:r>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29</a:t>
            </a:fld>
            <a:endParaRPr lang="fr-FR" dirty="0"/>
          </a:p>
        </p:txBody>
      </p:sp>
    </p:spTree>
    <p:extLst>
      <p:ext uri="{BB962C8B-B14F-4D97-AF65-F5344CB8AC3E}">
        <p14:creationId xmlns:p14="http://schemas.microsoft.com/office/powerpoint/2010/main" val="1495347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i="1" dirty="0" smtClean="0"/>
              <a:t>Bonjour et bienvenue Aujourd’hui,</a:t>
            </a:r>
            <a:r>
              <a:rPr lang="fr-FR" i="1" baseline="0" dirty="0" smtClean="0"/>
              <a:t> nous allons aborder les bonnes pratiques de la gestion de stock du coté des ventes.</a:t>
            </a:r>
          </a:p>
          <a:p>
            <a:pPr marL="0" marR="0" indent="0" algn="l" defTabSz="713232" rtl="0" eaLnBrk="1" fontAlgn="auto" latinLnBrk="0" hangingPunct="1">
              <a:lnSpc>
                <a:spcPct val="100000"/>
              </a:lnSpc>
              <a:spcBef>
                <a:spcPts val="0"/>
              </a:spcBef>
              <a:spcAft>
                <a:spcPts val="0"/>
              </a:spcAft>
              <a:buClrTx/>
              <a:buSzTx/>
              <a:buFontTx/>
              <a:buNone/>
              <a:tabLst/>
              <a:defRPr/>
            </a:pPr>
            <a:r>
              <a:rPr lang="fr-FR" i="1" baseline="0" dirty="0" smtClean="0"/>
              <a:t>Cette mise en place des bonnes pratiques va nous permettre de fiabiliser les stocks informatiques par rapport aux stocks physique.</a:t>
            </a:r>
          </a:p>
          <a:p>
            <a:pPr marL="0" marR="0" indent="0" algn="l" defTabSz="713232" rtl="0" eaLnBrk="1" fontAlgn="auto" latinLnBrk="0" hangingPunct="1">
              <a:lnSpc>
                <a:spcPct val="100000"/>
              </a:lnSpc>
              <a:spcBef>
                <a:spcPts val="0"/>
              </a:spcBef>
              <a:spcAft>
                <a:spcPts val="0"/>
              </a:spcAft>
              <a:buClrTx/>
              <a:buSzTx/>
              <a:buFontTx/>
              <a:buNone/>
              <a:tabLst/>
              <a:defRPr/>
            </a:pPr>
            <a:r>
              <a:rPr lang="fr-FR" i="1" baseline="0" dirty="0" smtClean="0"/>
              <a:t>Ainsi vous améliorez la rentabilité de votre officine par la maîtrise de vos stocks( rupture, surstock).</a:t>
            </a:r>
          </a:p>
          <a:p>
            <a:pPr marL="0" marR="0" indent="0" algn="l" defTabSz="713232" rtl="0" eaLnBrk="1" fontAlgn="auto" latinLnBrk="0" hangingPunct="1">
              <a:lnSpc>
                <a:spcPct val="100000"/>
              </a:lnSpc>
              <a:spcBef>
                <a:spcPts val="0"/>
              </a:spcBef>
              <a:spcAft>
                <a:spcPts val="0"/>
              </a:spcAft>
              <a:buClrTx/>
              <a:buSzTx/>
              <a:buFontTx/>
              <a:buNone/>
              <a:tabLst/>
              <a:defRPr/>
            </a:pPr>
            <a:r>
              <a:rPr lang="fr-FR" i="1" baseline="0" dirty="0" smtClean="0"/>
              <a:t>Découvrons le sommaire </a:t>
            </a:r>
            <a:endParaRPr lang="fr-FR" i="1" dirty="0" smtClean="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a:t>
            </a:fld>
            <a:endParaRPr lang="fr-FR" dirty="0"/>
          </a:p>
        </p:txBody>
      </p:sp>
    </p:spTree>
    <p:extLst>
      <p:ext uri="{BB962C8B-B14F-4D97-AF65-F5344CB8AC3E}">
        <p14:creationId xmlns:p14="http://schemas.microsoft.com/office/powerpoint/2010/main" val="2126191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000" i="1" dirty="0"/>
              <a:t>On profite de la formation pour indiquer aux clients ce qui suit, depuis la sortie de Mon Assistance :</a:t>
            </a:r>
          </a:p>
          <a:p>
            <a:r>
              <a:rPr lang="fr-FR" sz="1000" dirty="0"/>
              <a:t>Veuillez trouver ci-joint une proposition de fin de formation pour mettre en avant le BESOIN D’AIDE disponible depuis le portail LGPI et l’Espace client. </a:t>
            </a:r>
          </a:p>
          <a:p>
            <a:r>
              <a:rPr lang="fr-FR" sz="1000" dirty="0"/>
              <a:t>Ce site permet de partir du besoin du client vers une solution. En 2 clics le client obtient une réponse. </a:t>
            </a:r>
          </a:p>
          <a:p>
            <a:r>
              <a:rPr lang="fr-FR" sz="1000" dirty="0"/>
              <a:t> </a:t>
            </a:r>
          </a:p>
          <a:p>
            <a:r>
              <a:rPr lang="fr-FR" sz="1000" dirty="0"/>
              <a:t>L’objection la plus répandue dans Mon Assistance c’est le manque de numéros d’appels de l’Assistance. Ceux-ci sont enrichis dans le Besoin d’aide (onglet Accéder à mes contacts Pharmagest) avec les coordonnées des contacts affectés à la pharmacie,</a:t>
            </a:r>
            <a:r>
              <a:rPr lang="fr-FR" sz="1000" baseline="0" dirty="0"/>
              <a:t> et l’ensemble des contacts de la région,</a:t>
            </a:r>
            <a:endParaRPr lang="fr-FR" sz="1000"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30</a:t>
            </a:fld>
            <a:endParaRPr lang="fr-FR" dirty="0"/>
          </a:p>
        </p:txBody>
      </p:sp>
    </p:spTree>
    <p:extLst>
      <p:ext uri="{BB962C8B-B14F-4D97-AF65-F5344CB8AC3E}">
        <p14:creationId xmlns:p14="http://schemas.microsoft.com/office/powerpoint/2010/main" val="2113806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31</a:t>
            </a:fld>
            <a:endParaRPr lang="fr-FR" dirty="0"/>
          </a:p>
        </p:txBody>
      </p:sp>
    </p:spTree>
    <p:extLst>
      <p:ext uri="{BB962C8B-B14F-4D97-AF65-F5344CB8AC3E}">
        <p14:creationId xmlns:p14="http://schemas.microsoft.com/office/powerpoint/2010/main" val="383466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Nous</a:t>
            </a:r>
            <a:r>
              <a:rPr lang="fr-FR" baseline="0" dirty="0" smtClean="0"/>
              <a:t> allons étudier comment enregistrer les mouvements de sortie de produits, mais aussi comment gérer les dus au comptoir, comment agir pour signaler une erreur de stock.</a:t>
            </a:r>
            <a:br>
              <a:rPr lang="fr-FR" baseline="0" dirty="0" smtClean="0"/>
            </a:br>
            <a:r>
              <a:rPr lang="fr-FR" baseline="0" dirty="0" smtClean="0"/>
              <a:t>Nous nous intéresserons à la gestion de la caisse et nous terminerons par la mise en place de protocoles.</a:t>
            </a:r>
            <a:br>
              <a:rPr lang="fr-FR" baseline="0" dirty="0" smtClean="0"/>
            </a:br>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4</a:t>
            </a:fld>
            <a:endParaRPr lang="fr-FR" dirty="0"/>
          </a:p>
        </p:txBody>
      </p:sp>
    </p:spTree>
    <p:extLst>
      <p:ext uri="{BB962C8B-B14F-4D97-AF65-F5344CB8AC3E}">
        <p14:creationId xmlns:p14="http://schemas.microsoft.com/office/powerpoint/2010/main" val="412961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5</a:t>
            </a:fld>
            <a:endParaRPr lang="fr-FR" dirty="0"/>
          </a:p>
        </p:txBody>
      </p:sp>
    </p:spTree>
    <p:extLst>
      <p:ext uri="{BB962C8B-B14F-4D97-AF65-F5344CB8AC3E}">
        <p14:creationId xmlns:p14="http://schemas.microsoft.com/office/powerpoint/2010/main" val="417237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gestion</a:t>
            </a:r>
            <a:r>
              <a:rPr lang="fr-FR" baseline="0" dirty="0" smtClean="0"/>
              <a:t> des stocks est un élément clef de la rentabilité de l’officine, l’enjeu est de trouver un équilibre, de ne jamais être en rupture de stock sans pour autant stocker des quantités inutilement!</a:t>
            </a:r>
          </a:p>
          <a:p>
            <a:r>
              <a:rPr lang="fr-FR" baseline="0" dirty="0" smtClean="0"/>
              <a:t>En effet avoir le produit au bon moment avec la bonne quantité permet de satisfaire le patient, de le fidéliser donc à terme d’augmenter ses ventes sans pour autant augmenter le coût de stockage.</a:t>
            </a:r>
            <a:br>
              <a:rPr lang="fr-FR" baseline="0" dirty="0" smtClean="0"/>
            </a:br>
            <a:r>
              <a:rPr lang="fr-FR" b="1" dirty="0" smtClean="0"/>
              <a:t>Pour cela , le stock informatique et physique doivent être strictement concordants.</a:t>
            </a:r>
          </a:p>
          <a:p>
            <a:r>
              <a:rPr lang="fr-FR" b="1" dirty="0" smtClean="0"/>
              <a:t>Les erreurs de stock</a:t>
            </a:r>
            <a:r>
              <a:rPr lang="fr-FR" b="1" baseline="0" dirty="0" smtClean="0"/>
              <a:t> ne sont pas une fatalité, les BP vont vous amener à réduire ces erreurs.</a:t>
            </a:r>
          </a:p>
          <a:p>
            <a:r>
              <a:rPr lang="fr-FR" b="1" baseline="0" dirty="0" smtClean="0"/>
              <a:t>Nous vous proposons 3  formations sur les bonnes pratiques en gestion de stock, une sur les bp au comptoir, une autre sur les réceptions, une dernière sur les opérations de contrôle.</a:t>
            </a:r>
          </a:p>
          <a:p>
            <a:r>
              <a:rPr lang="fr-FR" b="1" baseline="0" dirty="0" smtClean="0"/>
              <a:t>Elles peuvent être suivies dans n’importe quel ordre!</a:t>
            </a:r>
            <a:r>
              <a:rPr lang="fr-FR" b="1" dirty="0" smtClean="0"/>
              <a:t/>
            </a:r>
            <a:br>
              <a:rPr lang="fr-FR" b="1" dirty="0" smtClean="0"/>
            </a:br>
            <a:endParaRPr lang="fr-FR" b="1" dirty="0" smtClean="0"/>
          </a:p>
          <a:p>
            <a:endParaRPr lang="fr-FR" dirty="0"/>
          </a:p>
        </p:txBody>
      </p:sp>
      <p:sp>
        <p:nvSpPr>
          <p:cNvPr id="4" name="Espace réservé du numéro de diapositive 3"/>
          <p:cNvSpPr>
            <a:spLocks noGrp="1"/>
          </p:cNvSpPr>
          <p:nvPr>
            <p:ph type="sldNum" sz="quarter" idx="10"/>
          </p:nvPr>
        </p:nvSpPr>
        <p:spPr/>
        <p:txBody>
          <a:bodyPr/>
          <a:lstStyle/>
          <a:p>
            <a:fld id="{E323A405-17FF-457A-9329-2886E5215369}" type="slidenum">
              <a:rPr lang="fr-FR" smtClean="0"/>
              <a:t>6</a:t>
            </a:fld>
            <a:endParaRPr lang="fr-FR" dirty="0"/>
          </a:p>
        </p:txBody>
      </p:sp>
    </p:spTree>
    <p:extLst>
      <p:ext uri="{BB962C8B-B14F-4D97-AF65-F5344CB8AC3E}">
        <p14:creationId xmlns:p14="http://schemas.microsoft.com/office/powerpoint/2010/main" val="164055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gestion de stock se constitue</a:t>
            </a:r>
            <a:r>
              <a:rPr lang="fr-FR" baseline="0" dirty="0" smtClean="0"/>
              <a:t> à partir de sorties et d’entrée de produits, voir de réajustements si nécessaire.</a:t>
            </a:r>
          </a:p>
          <a:p>
            <a:r>
              <a:rPr lang="fr-FR" baseline="0" dirty="0" smtClean="0"/>
              <a:t>Pour une gestion de stock fiable les ventes  comme les réception de commande  doivent faire l’objet d’une attention particulière ainsi que des opérations régulières de contrôle des stock.</a:t>
            </a:r>
            <a:br>
              <a:rPr lang="fr-FR" baseline="0" dirty="0" smtClean="0"/>
            </a:br>
            <a:r>
              <a:rPr lang="fr-FR" baseline="0" dirty="0" smtClean="0"/>
              <a:t>Nous allons nous intéresser aujourd’hui au BP du coté des sorties de produits.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7</a:t>
            </a:fld>
            <a:endParaRPr lang="fr-FR" dirty="0"/>
          </a:p>
        </p:txBody>
      </p:sp>
    </p:spTree>
    <p:extLst>
      <p:ext uri="{BB962C8B-B14F-4D97-AF65-F5344CB8AC3E}">
        <p14:creationId xmlns:p14="http://schemas.microsoft.com/office/powerpoint/2010/main" val="3741417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les bonnes pratiques du coté des sorties</a:t>
            </a:r>
            <a:r>
              <a:rPr lang="fr-FR" baseline="0" dirty="0" smtClean="0"/>
              <a:t>, ce qui est primordial c’est que toutes sorties de produits soient enregistrées sur le logiciel.</a:t>
            </a:r>
          </a:p>
          <a:p>
            <a:r>
              <a:rPr lang="fr-FR" baseline="0" dirty="0" smtClean="0"/>
              <a:t>Aussi bien les ventes comptoir que les rétrocessions et les retours fournisseur.</a:t>
            </a:r>
            <a:br>
              <a:rPr lang="fr-FR" baseline="0" dirty="0" smtClean="0"/>
            </a:br>
            <a:r>
              <a:rPr lang="fr-FR" baseline="0" dirty="0" smtClean="0"/>
              <a:t>Nous allons donc étudier les différents cas de figure.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D4704321-FFF8-2E4F-B659-9EBE398D190F}" type="slidenum">
              <a:rPr lang="fr-FR" smtClean="0"/>
              <a:t>8</a:t>
            </a:fld>
            <a:endParaRPr lang="fr-FR" dirty="0"/>
          </a:p>
        </p:txBody>
      </p:sp>
    </p:spTree>
    <p:extLst>
      <p:ext uri="{BB962C8B-B14F-4D97-AF65-F5344CB8AC3E}">
        <p14:creationId xmlns:p14="http://schemas.microsoft.com/office/powerpoint/2010/main" val="3465349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contrôle</a:t>
            </a:r>
            <a:r>
              <a:rPr lang="fr-FR" baseline="0" dirty="0" smtClean="0"/>
              <a:t> du nombre de boîtes délivrées est primordial et nécessite toute votre attention.</a:t>
            </a:r>
            <a:endParaRPr lang="fr-FR" dirty="0" smtClean="0"/>
          </a:p>
          <a:p>
            <a:r>
              <a:rPr lang="fr-FR" dirty="0" smtClean="0"/>
              <a:t>Vous comptez le nombre de boîtes</a:t>
            </a:r>
            <a:r>
              <a:rPr lang="fr-FR" baseline="0" dirty="0" smtClean="0"/>
              <a:t> sur le comptoir, et renseignez le résultat( pour les phies équipées de robot, il est possible d’activer le contrôle en fin de vente ).</a:t>
            </a:r>
          </a:p>
          <a:p>
            <a:r>
              <a:rPr lang="fr-FR" baseline="0" dirty="0" smtClean="0"/>
              <a:t>Si LGPI vous signale une erreur, commencez par comptez de nouveau les boîtes; dans un second temps si votre comptage est juste retourner en vente et vérifiez les quantités saisies et enfin si vos quantités saisies sont correctes, regarder les dus.</a:t>
            </a:r>
            <a:br>
              <a:rPr lang="fr-FR" baseline="0" dirty="0" smtClean="0"/>
            </a:br>
            <a:r>
              <a:rPr lang="fr-FR" baseline="0" dirty="0" smtClean="0"/>
              <a:t>Le forçage de la vente n’est pas du tout conseillé, il peut d’ailleurs être désactivé dans les paramètres officine.</a:t>
            </a:r>
            <a:endParaRPr lang="fr-FR" dirty="0"/>
          </a:p>
        </p:txBody>
      </p:sp>
      <p:sp>
        <p:nvSpPr>
          <p:cNvPr id="4" name="Espace réservé du numéro de diapositive 3"/>
          <p:cNvSpPr>
            <a:spLocks noGrp="1"/>
          </p:cNvSpPr>
          <p:nvPr>
            <p:ph type="sldNum" sz="quarter" idx="10"/>
          </p:nvPr>
        </p:nvSpPr>
        <p:spPr/>
        <p:txBody>
          <a:bodyPr/>
          <a:lstStyle/>
          <a:p>
            <a:fld id="{5F68D7A9-8F9D-4D4A-9921-3997413A0DCA}" type="slidenum">
              <a:rPr lang="fr-FR" smtClean="0"/>
              <a:t>9</a:t>
            </a:fld>
            <a:endParaRPr lang="fr-FR" dirty="0"/>
          </a:p>
        </p:txBody>
      </p:sp>
    </p:spTree>
    <p:extLst>
      <p:ext uri="{BB962C8B-B14F-4D97-AF65-F5344CB8AC3E}">
        <p14:creationId xmlns:p14="http://schemas.microsoft.com/office/powerpoint/2010/main" val="3894574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ESENTATION">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2B23D6FB-D556-4CAC-979F-F0B699559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9534" y="258191"/>
            <a:ext cx="5256503" cy="3047653"/>
          </a:xfrm>
          <a:prstGeom prst="rect">
            <a:avLst/>
          </a:prstGeom>
        </p:spPr>
      </p:pic>
      <p:sp>
        <p:nvSpPr>
          <p:cNvPr id="10" name="Titre 6">
            <a:extLst>
              <a:ext uri="{FF2B5EF4-FFF2-40B4-BE49-F238E27FC236}">
                <a16:creationId xmlns:a16="http://schemas.microsoft.com/office/drawing/2014/main" xmlns="" id="{798A253F-FD6E-4C5D-BF84-6843A2281EDE}"/>
              </a:ext>
            </a:extLst>
          </p:cNvPr>
          <p:cNvSpPr txBox="1">
            <a:spLocks/>
          </p:cNvSpPr>
          <p:nvPr userDrawn="1"/>
        </p:nvSpPr>
        <p:spPr>
          <a:xfrm>
            <a:off x="666765" y="3352144"/>
            <a:ext cx="7702039" cy="937682"/>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11480"/>
            <a:r>
              <a:rPr lang="fr-FR" sz="1400" b="1" cap="none" dirty="0">
                <a:solidFill>
                  <a:srgbClr val="008A8B"/>
                </a:solidFill>
              </a:rPr>
              <a:t>Bonjour et bienvenue à cette session de e-formation,</a:t>
            </a:r>
            <a:br>
              <a:rPr lang="fr-FR" sz="1400" b="1" cap="none" dirty="0">
                <a:solidFill>
                  <a:srgbClr val="008A8B"/>
                </a:solidFill>
              </a:rPr>
            </a:br>
            <a:r>
              <a:rPr lang="fr-FR" sz="1400" b="1" cap="none" dirty="0">
                <a:solidFill>
                  <a:srgbClr val="008A8B"/>
                </a:solidFill>
              </a:rPr>
              <a:t>La conférence va commencer dans quelques minutes. </a:t>
            </a:r>
          </a:p>
          <a:p>
            <a:pPr algn="ctr" defTabSz="411480"/>
            <a:endParaRPr lang="fr-FR" sz="1400" b="1" cap="none" dirty="0">
              <a:solidFill>
                <a:srgbClr val="008A8B"/>
              </a:solidFill>
            </a:endParaRPr>
          </a:p>
          <a:p>
            <a:pPr algn="ctr" defTabSz="411480"/>
            <a:r>
              <a:rPr lang="fr-FR" sz="1400" cap="none" dirty="0">
                <a:solidFill>
                  <a:srgbClr val="008A8B"/>
                </a:solidFill>
              </a:rPr>
              <a:t>Deux solutions </a:t>
            </a:r>
            <a:r>
              <a:rPr lang="fr-FR" sz="1400" b="1" cap="none" dirty="0">
                <a:solidFill>
                  <a:srgbClr val="008A8B"/>
                </a:solidFill>
              </a:rPr>
              <a:t>pour écouter cette conférence </a:t>
            </a:r>
            <a:r>
              <a:rPr lang="fr-FR" sz="1400" cap="none" dirty="0">
                <a:solidFill>
                  <a:srgbClr val="008A8B"/>
                </a:solidFill>
              </a:rPr>
              <a:t>:</a:t>
            </a:r>
          </a:p>
        </p:txBody>
      </p:sp>
      <p:sp>
        <p:nvSpPr>
          <p:cNvPr id="11" name="Rectangle 10">
            <a:extLst>
              <a:ext uri="{FF2B5EF4-FFF2-40B4-BE49-F238E27FC236}">
                <a16:creationId xmlns:a16="http://schemas.microsoft.com/office/drawing/2014/main" xmlns="" id="{C31AFC2E-ACCE-4CF7-9F65-E83B97803E7C}"/>
              </a:ext>
            </a:extLst>
          </p:cNvPr>
          <p:cNvSpPr/>
          <p:nvPr userDrawn="1"/>
        </p:nvSpPr>
        <p:spPr>
          <a:xfrm>
            <a:off x="1476925" y="4372441"/>
            <a:ext cx="3616271" cy="830997"/>
          </a:xfrm>
          <a:prstGeom prst="rect">
            <a:avLst/>
          </a:prstGeom>
        </p:spPr>
        <p:txBody>
          <a:bodyPr wrap="square">
            <a:spAutoFit/>
          </a:bodyPr>
          <a:lstStyle/>
          <a:p>
            <a:pPr lvl="0" defTabSz="411480"/>
            <a:r>
              <a:rPr lang="fr-FR" sz="1400" dirty="0">
                <a:solidFill>
                  <a:srgbClr val="008A8B"/>
                </a:solidFill>
              </a:rPr>
              <a:t>Avec</a:t>
            </a:r>
            <a:r>
              <a:rPr lang="fr-FR" sz="1400" b="1" dirty="0">
                <a:solidFill>
                  <a:srgbClr val="008A8B"/>
                </a:solidFill>
              </a:rPr>
              <a:t> votre ordinateur</a:t>
            </a:r>
          </a:p>
          <a:p>
            <a:pPr lvl="0" defTabSz="411480"/>
            <a:r>
              <a:rPr lang="fr-FR" sz="1400" dirty="0">
                <a:solidFill>
                  <a:srgbClr val="008A8B"/>
                </a:solidFill>
              </a:rPr>
              <a:t>Vérifiez l’activation et le </a:t>
            </a:r>
            <a:br>
              <a:rPr lang="fr-FR" sz="1400" dirty="0">
                <a:solidFill>
                  <a:srgbClr val="008A8B"/>
                </a:solidFill>
              </a:rPr>
            </a:br>
            <a:r>
              <a:rPr lang="fr-FR" sz="1400" dirty="0">
                <a:solidFill>
                  <a:srgbClr val="008A8B"/>
                </a:solidFill>
              </a:rPr>
              <a:t>volume de l’enceinte intégrée</a:t>
            </a:r>
          </a:p>
          <a:p>
            <a:pPr lvl="0" defTabSz="411480"/>
            <a:endParaRPr lang="fr-FR" sz="600" dirty="0">
              <a:solidFill>
                <a:srgbClr val="008A8B"/>
              </a:solidFill>
            </a:endParaRPr>
          </a:p>
        </p:txBody>
      </p:sp>
      <p:sp>
        <p:nvSpPr>
          <p:cNvPr id="13" name="Rectangle 12">
            <a:extLst>
              <a:ext uri="{FF2B5EF4-FFF2-40B4-BE49-F238E27FC236}">
                <a16:creationId xmlns:a16="http://schemas.microsoft.com/office/drawing/2014/main" xmlns="" id="{1858EB37-D11D-4DDF-A671-C72539A695A6}"/>
              </a:ext>
            </a:extLst>
          </p:cNvPr>
          <p:cNvSpPr/>
          <p:nvPr userDrawn="1"/>
        </p:nvSpPr>
        <p:spPr>
          <a:xfrm>
            <a:off x="5212410" y="4373038"/>
            <a:ext cx="3680765" cy="523220"/>
          </a:xfrm>
          <a:prstGeom prst="rect">
            <a:avLst/>
          </a:prstGeom>
        </p:spPr>
        <p:txBody>
          <a:bodyPr wrap="square">
            <a:spAutoFit/>
          </a:bodyPr>
          <a:lstStyle/>
          <a:p>
            <a:pPr lvl="0" defTabSz="411480"/>
            <a:r>
              <a:rPr lang="fr-FR" sz="1400" dirty="0">
                <a:solidFill>
                  <a:srgbClr val="008A8B"/>
                </a:solidFill>
              </a:rPr>
              <a:t>Numéro</a:t>
            </a:r>
            <a:br>
              <a:rPr lang="fr-FR" sz="1400" dirty="0">
                <a:solidFill>
                  <a:srgbClr val="008A8B"/>
                </a:solidFill>
              </a:rPr>
            </a:br>
            <a:r>
              <a:rPr lang="fr-FR" sz="1400" dirty="0">
                <a:solidFill>
                  <a:srgbClr val="008A8B"/>
                </a:solidFill>
              </a:rPr>
              <a:t>Numéro  de formation</a:t>
            </a:r>
          </a:p>
        </p:txBody>
      </p:sp>
      <p:pic>
        <p:nvPicPr>
          <p:cNvPr id="16" name="Image 15">
            <a:extLst>
              <a:ext uri="{FF2B5EF4-FFF2-40B4-BE49-F238E27FC236}">
                <a16:creationId xmlns:a16="http://schemas.microsoft.com/office/drawing/2014/main" xmlns="" id="{2DBAFB44-1971-4A6E-9C26-E857F63AB8F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7" name="Rectangle 16">
            <a:extLst>
              <a:ext uri="{FF2B5EF4-FFF2-40B4-BE49-F238E27FC236}">
                <a16:creationId xmlns:a16="http://schemas.microsoft.com/office/drawing/2014/main" xmlns="" id="{607E4FC6-9438-474F-AD6F-FA479CDF24D3}"/>
              </a:ext>
            </a:extLst>
          </p:cNvPr>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9" name="Image 18">
            <a:extLst>
              <a:ext uri="{FF2B5EF4-FFF2-40B4-BE49-F238E27FC236}">
                <a16:creationId xmlns:a16="http://schemas.microsoft.com/office/drawing/2014/main" xmlns="" id="{9A1488D7-475E-498E-AECF-D3297346934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pic>
        <p:nvPicPr>
          <p:cNvPr id="21" name="Picture 4" descr="304739561">
            <a:extLst>
              <a:ext uri="{FF2B5EF4-FFF2-40B4-BE49-F238E27FC236}">
                <a16:creationId xmlns:a16="http://schemas.microsoft.com/office/drawing/2014/main" xmlns="" id="{C9773243-0268-4E14-A8B9-1A3EF55127F6}"/>
              </a:ext>
            </a:extLst>
          </p:cNvPr>
          <p:cNvPicPr>
            <a:picLocks noChangeAspect="1" noChangeArrowheads="1"/>
          </p:cNvPicPr>
          <p:nvPr userDrawn="1"/>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8757" y="4283120"/>
            <a:ext cx="698168" cy="698168"/>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1">
            <a:extLst>
              <a:ext uri="{FF2B5EF4-FFF2-40B4-BE49-F238E27FC236}">
                <a16:creationId xmlns:a16="http://schemas.microsoft.com/office/drawing/2014/main" xmlns="" id="{41643E40-1199-4A4B-8116-1FE8A49078A9}"/>
              </a:ext>
            </a:extLst>
          </p:cNvPr>
          <p:cNvPicPr>
            <a:picLocks noChangeAspect="1"/>
          </p:cNvPicPr>
          <p:nvPr userDrawn="1"/>
        </p:nvPicPr>
        <p:blipFill>
          <a:blip r:embed="rId6">
            <a:duotone>
              <a:schemeClr val="accent4">
                <a:shade val="45000"/>
                <a:satMod val="135000"/>
              </a:schemeClr>
              <a:prstClr val="white"/>
            </a:duotone>
          </a:blip>
          <a:stretch>
            <a:fillRect/>
          </a:stretch>
        </p:blipFill>
        <p:spPr>
          <a:xfrm>
            <a:off x="8388652" y="4398895"/>
            <a:ext cx="548794" cy="582393"/>
          </a:xfrm>
          <a:prstGeom prst="rect">
            <a:avLst/>
          </a:prstGeom>
        </p:spPr>
      </p:pic>
      <p:sp>
        <p:nvSpPr>
          <p:cNvPr id="2" name="Rectangle 1">
            <a:extLst>
              <a:ext uri="{FF2B5EF4-FFF2-40B4-BE49-F238E27FC236}">
                <a16:creationId xmlns:a16="http://schemas.microsoft.com/office/drawing/2014/main" xmlns="" id="{B2EEB047-A144-4235-A3FF-66788542E32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
        <p:nvSpPr>
          <p:cNvPr id="6" name="Espace réservé du texte 5">
            <a:extLst>
              <a:ext uri="{FF2B5EF4-FFF2-40B4-BE49-F238E27FC236}">
                <a16:creationId xmlns:a16="http://schemas.microsoft.com/office/drawing/2014/main" xmlns="" id="{327284F5-F588-47AB-B453-C4A316668D37}"/>
              </a:ext>
            </a:extLst>
          </p:cNvPr>
          <p:cNvSpPr>
            <a:spLocks noGrp="1"/>
          </p:cNvSpPr>
          <p:nvPr>
            <p:ph type="body" sz="quarter" idx="10" hasCustomPrompt="1"/>
          </p:nvPr>
        </p:nvSpPr>
        <p:spPr>
          <a:xfrm>
            <a:off x="6110287" y="4388638"/>
            <a:ext cx="1556787" cy="285087"/>
          </a:xfrm>
          <a:prstGeom prst="rect">
            <a:avLst/>
          </a:prstGeom>
        </p:spPr>
        <p:txBody>
          <a:bodyPr/>
          <a:lstStyle>
            <a:lvl1pPr marL="0" indent="0">
              <a:buNone/>
              <a:defRPr b="1"/>
            </a:lvl1pPr>
          </a:lstStyle>
          <a:p>
            <a:pPr lvl="0"/>
            <a:r>
              <a:rPr lang="fr-FR" dirty="0"/>
              <a:t>Indiquer le tel</a:t>
            </a:r>
          </a:p>
        </p:txBody>
      </p:sp>
      <p:sp>
        <p:nvSpPr>
          <p:cNvPr id="25" name="Espace réservé du texte 5">
            <a:extLst>
              <a:ext uri="{FF2B5EF4-FFF2-40B4-BE49-F238E27FC236}">
                <a16:creationId xmlns:a16="http://schemas.microsoft.com/office/drawing/2014/main" xmlns="" id="{A1AD5D2E-833C-47E7-AB71-9A2A6CCD8032}"/>
              </a:ext>
            </a:extLst>
          </p:cNvPr>
          <p:cNvSpPr>
            <a:spLocks noGrp="1"/>
          </p:cNvSpPr>
          <p:nvPr>
            <p:ph type="body" sz="quarter" idx="11" hasCustomPrompt="1"/>
          </p:nvPr>
        </p:nvSpPr>
        <p:spPr>
          <a:xfrm>
            <a:off x="7196263" y="4586580"/>
            <a:ext cx="1556787" cy="285087"/>
          </a:xfrm>
          <a:prstGeom prst="rect">
            <a:avLst/>
          </a:prstGeom>
        </p:spPr>
        <p:txBody>
          <a:bodyPr/>
          <a:lstStyle>
            <a:lvl1pPr marL="0" indent="0">
              <a:buNone/>
              <a:defRPr b="1"/>
            </a:lvl1pPr>
          </a:lstStyle>
          <a:p>
            <a:pPr lvl="0"/>
            <a:r>
              <a:rPr lang="fr-FR" dirty="0"/>
              <a:t>No réunion</a:t>
            </a:r>
          </a:p>
        </p:txBody>
      </p:sp>
      <p:sp>
        <p:nvSpPr>
          <p:cNvPr id="18" name="Rectangle 17"/>
          <p:cNvSpPr>
            <a:spLocks noChangeAspect="1"/>
          </p:cNvSpPr>
          <p:nvPr userDrawn="1"/>
        </p:nvSpPr>
        <p:spPr>
          <a:xfrm>
            <a:off x="1" y="532440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20" name="Image 1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60098" y="5331489"/>
            <a:ext cx="654544" cy="360727"/>
          </a:xfrm>
          <a:prstGeom prst="rect">
            <a:avLst/>
          </a:prstGeom>
        </p:spPr>
      </p:pic>
      <p:pic>
        <p:nvPicPr>
          <p:cNvPr id="23" name="Image 2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3415" y="5430006"/>
            <a:ext cx="84681" cy="188180"/>
          </a:xfrm>
          <a:prstGeom prst="rect">
            <a:avLst/>
          </a:prstGeom>
        </p:spPr>
      </p:pic>
      <p:sp>
        <p:nvSpPr>
          <p:cNvPr id="26" name="Rectangle 25">
            <a:extLst>
              <a:ext uri="{FF2B5EF4-FFF2-40B4-BE49-F238E27FC236}">
                <a16:creationId xmlns:a16="http://schemas.microsoft.com/office/drawing/2014/main" xmlns="" id="{5CB75843-F2EE-4F4E-8A28-8B345B53B908}"/>
              </a:ext>
            </a:extLst>
          </p:cNvPr>
          <p:cNvSpPr/>
          <p:nvPr userDrawn="1"/>
        </p:nvSpPr>
        <p:spPr>
          <a:xfrm>
            <a:off x="687600" y="5374800"/>
            <a:ext cx="1786066" cy="246221"/>
          </a:xfrm>
          <a:prstGeom prst="rect">
            <a:avLst/>
          </a:prstGeom>
        </p:spPr>
        <p:txBody>
          <a:bodyPr wrap="none">
            <a:spAutoFit/>
          </a:bodyPr>
          <a:lstStyle/>
          <a:p>
            <a:r>
              <a:rPr lang="en-US" sz="1000" dirty="0" smtClean="0">
                <a:solidFill>
                  <a:schemeClr val="bg1"/>
                </a:solidFill>
              </a:rPr>
              <a:t>PHARMAGEST </a:t>
            </a:r>
            <a:r>
              <a:rPr lang="en-US" sz="1000" dirty="0">
                <a:solidFill>
                  <a:schemeClr val="bg1"/>
                </a:solidFill>
              </a:rPr>
              <a:t>ACADEMY</a:t>
            </a:r>
          </a:p>
        </p:txBody>
      </p:sp>
      <p:cxnSp>
        <p:nvCxnSpPr>
          <p:cNvPr id="4" name="Connecteur droit 3"/>
          <p:cNvCxnSpPr/>
          <p:nvPr userDrawn="1"/>
        </p:nvCxnSpPr>
        <p:spPr>
          <a:xfrm rot="-360000">
            <a:off x="777600" y="5619600"/>
            <a:ext cx="140400" cy="1800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3" name="Rectangle 2"/>
          <p:cNvSpPr/>
          <p:nvPr userDrawn="1"/>
        </p:nvSpPr>
        <p:spPr>
          <a:xfrm>
            <a:off x="2" y="0"/>
            <a:ext cx="9143998" cy="5715000"/>
          </a:xfrm>
          <a:prstGeom prst="rect">
            <a:avLst/>
          </a:prstGeom>
          <a:gradFill>
            <a:gsLst>
              <a:gs pos="28000">
                <a:schemeClr val="tx1">
                  <a:alpha val="84000"/>
                </a:schemeClr>
              </a:gs>
              <a:gs pos="100000">
                <a:schemeClr val="tx1">
                  <a:alpha val="50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1" name="Grouper 30"/>
          <p:cNvGrpSpPr/>
          <p:nvPr/>
        </p:nvGrpSpPr>
        <p:grpSpPr>
          <a:xfrm>
            <a:off x="-2918185" y="-284493"/>
            <a:ext cx="7110072" cy="6784052"/>
            <a:chOff x="3528866" y="1002119"/>
            <a:chExt cx="2354263" cy="2246313"/>
          </a:xfrm>
        </p:grpSpPr>
        <p:sp>
          <p:nvSpPr>
            <p:cNvPr id="44" name="Freeform 41"/>
            <p:cNvSpPr>
              <a:spLocks noEditPoints="1"/>
            </p:cNvSpPr>
            <p:nvPr/>
          </p:nvSpPr>
          <p:spPr bwMode="auto">
            <a:xfrm>
              <a:off x="3528866" y="1002119"/>
              <a:ext cx="2354263" cy="2246313"/>
            </a:xfrm>
            <a:custGeom>
              <a:avLst/>
              <a:gdLst>
                <a:gd name="T0" fmla="*/ 197 w 209"/>
                <a:gd name="T1" fmla="*/ 95 h 199"/>
                <a:gd name="T2" fmla="*/ 187 w 209"/>
                <a:gd name="T3" fmla="*/ 82 h 199"/>
                <a:gd name="T4" fmla="*/ 188 w 209"/>
                <a:gd name="T5" fmla="*/ 78 h 199"/>
                <a:gd name="T6" fmla="*/ 184 w 209"/>
                <a:gd name="T7" fmla="*/ 74 h 199"/>
                <a:gd name="T8" fmla="*/ 178 w 209"/>
                <a:gd name="T9" fmla="*/ 70 h 199"/>
                <a:gd name="T10" fmla="*/ 177 w 209"/>
                <a:gd name="T11" fmla="*/ 68 h 199"/>
                <a:gd name="T12" fmla="*/ 179 w 209"/>
                <a:gd name="T13" fmla="*/ 62 h 199"/>
                <a:gd name="T14" fmla="*/ 176 w 209"/>
                <a:gd name="T15" fmla="*/ 55 h 199"/>
                <a:gd name="T16" fmla="*/ 151 w 209"/>
                <a:gd name="T17" fmla="*/ 53 h 199"/>
                <a:gd name="T18" fmla="*/ 143 w 209"/>
                <a:gd name="T19" fmla="*/ 50 h 199"/>
                <a:gd name="T20" fmla="*/ 139 w 209"/>
                <a:gd name="T21" fmla="*/ 44 h 199"/>
                <a:gd name="T22" fmla="*/ 54 w 209"/>
                <a:gd name="T23" fmla="*/ 26 h 199"/>
                <a:gd name="T24" fmla="*/ 17 w 209"/>
                <a:gd name="T25" fmla="*/ 121 h 199"/>
                <a:gd name="T26" fmla="*/ 17 w 209"/>
                <a:gd name="T27" fmla="*/ 121 h 199"/>
                <a:gd name="T28" fmla="*/ 36 w 209"/>
                <a:gd name="T29" fmla="*/ 146 h 199"/>
                <a:gd name="T30" fmla="*/ 83 w 209"/>
                <a:gd name="T31" fmla="*/ 173 h 199"/>
                <a:gd name="T32" fmla="*/ 83 w 209"/>
                <a:gd name="T33" fmla="*/ 199 h 199"/>
                <a:gd name="T34" fmla="*/ 156 w 209"/>
                <a:gd name="T35" fmla="*/ 199 h 199"/>
                <a:gd name="T36" fmla="*/ 185 w 209"/>
                <a:gd name="T37" fmla="*/ 132 h 199"/>
                <a:gd name="T38" fmla="*/ 207 w 209"/>
                <a:gd name="T39" fmla="*/ 106 h 199"/>
                <a:gd name="T40" fmla="*/ 197 w 209"/>
                <a:gd name="T41" fmla="*/ 95 h 199"/>
                <a:gd name="T42" fmla="*/ 124 w 209"/>
                <a:gd name="T43" fmla="*/ 90 h 199"/>
                <a:gd name="T44" fmla="*/ 115 w 209"/>
                <a:gd name="T45" fmla="*/ 90 h 199"/>
                <a:gd name="T46" fmla="*/ 110 w 209"/>
                <a:gd name="T47" fmla="*/ 90 h 199"/>
                <a:gd name="T48" fmla="*/ 105 w 209"/>
                <a:gd name="T49" fmla="*/ 90 h 199"/>
                <a:gd name="T50" fmla="*/ 66 w 209"/>
                <a:gd name="T51" fmla="*/ 90 h 199"/>
                <a:gd name="T52" fmla="*/ 59 w 209"/>
                <a:gd name="T53" fmla="*/ 90 h 199"/>
                <a:gd name="T54" fmla="*/ 47 w 209"/>
                <a:gd name="T55" fmla="*/ 90 h 199"/>
                <a:gd name="T56" fmla="*/ 28 w 209"/>
                <a:gd name="T57" fmla="*/ 90 h 199"/>
                <a:gd name="T58" fmla="*/ 86 w 209"/>
                <a:gd name="T59" fmla="*/ 35 h 199"/>
                <a:gd name="T60" fmla="*/ 143 w 209"/>
                <a:gd name="T61" fmla="*/ 90 h 199"/>
                <a:gd name="T62" fmla="*/ 124 w 209"/>
                <a:gd name="T63" fmla="*/ 9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199">
                  <a:moveTo>
                    <a:pt x="197" y="95"/>
                  </a:moveTo>
                  <a:cubicBezTo>
                    <a:pt x="189" y="91"/>
                    <a:pt x="201" y="83"/>
                    <a:pt x="187" y="82"/>
                  </a:cubicBezTo>
                  <a:cubicBezTo>
                    <a:pt x="187" y="82"/>
                    <a:pt x="189" y="81"/>
                    <a:pt x="188" y="78"/>
                  </a:cubicBezTo>
                  <a:cubicBezTo>
                    <a:pt x="187" y="75"/>
                    <a:pt x="186" y="75"/>
                    <a:pt x="184" y="74"/>
                  </a:cubicBezTo>
                  <a:cubicBezTo>
                    <a:pt x="182" y="74"/>
                    <a:pt x="178" y="70"/>
                    <a:pt x="178" y="70"/>
                  </a:cubicBezTo>
                  <a:cubicBezTo>
                    <a:pt x="178" y="70"/>
                    <a:pt x="177" y="69"/>
                    <a:pt x="177" y="68"/>
                  </a:cubicBezTo>
                  <a:cubicBezTo>
                    <a:pt x="178" y="66"/>
                    <a:pt x="179" y="62"/>
                    <a:pt x="179" y="62"/>
                  </a:cubicBezTo>
                  <a:cubicBezTo>
                    <a:pt x="179" y="62"/>
                    <a:pt x="180" y="57"/>
                    <a:pt x="176" y="55"/>
                  </a:cubicBezTo>
                  <a:cubicBezTo>
                    <a:pt x="172" y="53"/>
                    <a:pt x="151" y="53"/>
                    <a:pt x="151" y="53"/>
                  </a:cubicBezTo>
                  <a:cubicBezTo>
                    <a:pt x="151" y="53"/>
                    <a:pt x="145" y="53"/>
                    <a:pt x="143" y="50"/>
                  </a:cubicBezTo>
                  <a:cubicBezTo>
                    <a:pt x="141" y="46"/>
                    <a:pt x="140" y="45"/>
                    <a:pt x="139" y="44"/>
                  </a:cubicBezTo>
                  <a:cubicBezTo>
                    <a:pt x="101" y="0"/>
                    <a:pt x="54" y="26"/>
                    <a:pt x="54" y="26"/>
                  </a:cubicBezTo>
                  <a:cubicBezTo>
                    <a:pt x="17" y="43"/>
                    <a:pt x="0" y="85"/>
                    <a:pt x="17" y="121"/>
                  </a:cubicBezTo>
                  <a:cubicBezTo>
                    <a:pt x="17" y="121"/>
                    <a:pt x="17" y="121"/>
                    <a:pt x="17" y="121"/>
                  </a:cubicBezTo>
                  <a:cubicBezTo>
                    <a:pt x="25" y="136"/>
                    <a:pt x="36" y="146"/>
                    <a:pt x="36" y="146"/>
                  </a:cubicBezTo>
                  <a:cubicBezTo>
                    <a:pt x="57" y="163"/>
                    <a:pt x="77" y="159"/>
                    <a:pt x="83" y="173"/>
                  </a:cubicBezTo>
                  <a:cubicBezTo>
                    <a:pt x="89" y="187"/>
                    <a:pt x="83" y="199"/>
                    <a:pt x="83" y="199"/>
                  </a:cubicBezTo>
                  <a:cubicBezTo>
                    <a:pt x="156" y="199"/>
                    <a:pt x="156" y="199"/>
                    <a:pt x="156" y="199"/>
                  </a:cubicBezTo>
                  <a:cubicBezTo>
                    <a:pt x="156" y="178"/>
                    <a:pt x="156" y="150"/>
                    <a:pt x="185" y="132"/>
                  </a:cubicBezTo>
                  <a:cubicBezTo>
                    <a:pt x="191" y="128"/>
                    <a:pt x="209" y="113"/>
                    <a:pt x="207" y="106"/>
                  </a:cubicBezTo>
                  <a:cubicBezTo>
                    <a:pt x="206" y="99"/>
                    <a:pt x="201" y="97"/>
                    <a:pt x="197" y="95"/>
                  </a:cubicBezTo>
                  <a:moveTo>
                    <a:pt x="124" y="90"/>
                  </a:moveTo>
                  <a:cubicBezTo>
                    <a:pt x="115" y="90"/>
                    <a:pt x="115" y="90"/>
                    <a:pt x="115" y="90"/>
                  </a:cubicBezTo>
                  <a:cubicBezTo>
                    <a:pt x="110" y="90"/>
                    <a:pt x="110" y="90"/>
                    <a:pt x="110" y="90"/>
                  </a:cubicBezTo>
                  <a:cubicBezTo>
                    <a:pt x="105" y="90"/>
                    <a:pt x="105" y="90"/>
                    <a:pt x="105" y="90"/>
                  </a:cubicBezTo>
                  <a:cubicBezTo>
                    <a:pt x="66" y="90"/>
                    <a:pt x="66" y="90"/>
                    <a:pt x="66" y="90"/>
                  </a:cubicBezTo>
                  <a:cubicBezTo>
                    <a:pt x="59" y="90"/>
                    <a:pt x="59" y="90"/>
                    <a:pt x="59" y="90"/>
                  </a:cubicBezTo>
                  <a:cubicBezTo>
                    <a:pt x="47" y="90"/>
                    <a:pt x="47" y="90"/>
                    <a:pt x="47" y="90"/>
                  </a:cubicBezTo>
                  <a:cubicBezTo>
                    <a:pt x="28" y="90"/>
                    <a:pt x="28" y="90"/>
                    <a:pt x="28" y="90"/>
                  </a:cubicBezTo>
                  <a:cubicBezTo>
                    <a:pt x="29" y="60"/>
                    <a:pt x="54" y="35"/>
                    <a:pt x="86" y="35"/>
                  </a:cubicBezTo>
                  <a:cubicBezTo>
                    <a:pt x="117" y="35"/>
                    <a:pt x="143" y="60"/>
                    <a:pt x="143" y="90"/>
                  </a:cubicBezTo>
                  <a:cubicBezTo>
                    <a:pt x="124" y="90"/>
                    <a:pt x="124" y="90"/>
                    <a:pt x="124" y="90"/>
                  </a:cubicBezTo>
                </a:path>
              </a:pathLst>
            </a:custGeom>
            <a:solidFill>
              <a:srgbClr val="FFFFFF">
                <a:alpha val="23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5" name="Freeform 42"/>
            <p:cNvSpPr>
              <a:spLocks/>
            </p:cNvSpPr>
            <p:nvPr/>
          </p:nvSpPr>
          <p:spPr bwMode="auto">
            <a:xfrm>
              <a:off x="4273403" y="1814919"/>
              <a:ext cx="438150" cy="203200"/>
            </a:xfrm>
            <a:custGeom>
              <a:avLst/>
              <a:gdLst>
                <a:gd name="T0" fmla="*/ 20 w 39"/>
                <a:gd name="T1" fmla="*/ 0 h 18"/>
                <a:gd name="T2" fmla="*/ 20 w 39"/>
                <a:gd name="T3" fmla="*/ 0 h 18"/>
                <a:gd name="T4" fmla="*/ 0 w 39"/>
                <a:gd name="T5" fmla="*/ 18 h 18"/>
                <a:gd name="T6" fmla="*/ 0 w 39"/>
                <a:gd name="T7" fmla="*/ 18 h 18"/>
                <a:gd name="T8" fmla="*/ 39 w 39"/>
                <a:gd name="T9" fmla="*/ 18 h 18"/>
                <a:gd name="T10" fmla="*/ 20 w 39"/>
                <a:gd name="T11" fmla="*/ 0 h 18"/>
                <a:gd name="T12" fmla="*/ 20 w 39"/>
                <a:gd name="T13" fmla="*/ 0 h 18"/>
                <a:gd name="T14" fmla="*/ 20 w 3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8">
                  <a:moveTo>
                    <a:pt x="20" y="0"/>
                  </a:moveTo>
                  <a:cubicBezTo>
                    <a:pt x="20" y="0"/>
                    <a:pt x="20" y="0"/>
                    <a:pt x="20" y="0"/>
                  </a:cubicBezTo>
                  <a:cubicBezTo>
                    <a:pt x="9" y="0"/>
                    <a:pt x="1" y="8"/>
                    <a:pt x="0" y="18"/>
                  </a:cubicBezTo>
                  <a:cubicBezTo>
                    <a:pt x="0" y="18"/>
                    <a:pt x="0" y="18"/>
                    <a:pt x="0" y="18"/>
                  </a:cubicBezTo>
                  <a:cubicBezTo>
                    <a:pt x="39" y="18"/>
                    <a:pt x="39" y="18"/>
                    <a:pt x="39" y="18"/>
                  </a:cubicBezTo>
                  <a:cubicBezTo>
                    <a:pt x="39" y="8"/>
                    <a:pt x="30" y="0"/>
                    <a:pt x="20" y="0"/>
                  </a:cubicBezTo>
                  <a:cubicBezTo>
                    <a:pt x="20" y="0"/>
                    <a:pt x="20" y="0"/>
                    <a:pt x="20" y="0"/>
                  </a:cubicBezTo>
                  <a:cubicBezTo>
                    <a:pt x="20" y="0"/>
                    <a:pt x="20" y="0"/>
                    <a:pt x="20" y="0"/>
                  </a:cubicBezTo>
                </a:path>
              </a:pathLst>
            </a:custGeom>
            <a:solidFill>
              <a:srgbClr val="FFFFFF">
                <a:alpha val="46000"/>
              </a:srgb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6" name="Freeform 43"/>
            <p:cNvSpPr>
              <a:spLocks/>
            </p:cNvSpPr>
            <p:nvPr/>
          </p:nvSpPr>
          <p:spPr bwMode="auto">
            <a:xfrm>
              <a:off x="3844778" y="1397406"/>
              <a:ext cx="1295400" cy="620713"/>
            </a:xfrm>
            <a:custGeom>
              <a:avLst/>
              <a:gdLst>
                <a:gd name="T0" fmla="*/ 58 w 115"/>
                <a:gd name="T1" fmla="*/ 0 h 55"/>
                <a:gd name="T2" fmla="*/ 58 w 115"/>
                <a:gd name="T3" fmla="*/ 0 h 55"/>
                <a:gd name="T4" fmla="*/ 0 w 115"/>
                <a:gd name="T5" fmla="*/ 55 h 55"/>
                <a:gd name="T6" fmla="*/ 19 w 115"/>
                <a:gd name="T7" fmla="*/ 55 h 55"/>
                <a:gd name="T8" fmla="*/ 19 w 115"/>
                <a:gd name="T9" fmla="*/ 55 h 55"/>
                <a:gd name="T10" fmla="*/ 58 w 115"/>
                <a:gd name="T11" fmla="*/ 18 h 55"/>
                <a:gd name="T12" fmla="*/ 58 w 115"/>
                <a:gd name="T13" fmla="*/ 18 h 55"/>
                <a:gd name="T14" fmla="*/ 58 w 115"/>
                <a:gd name="T15" fmla="*/ 18 h 55"/>
                <a:gd name="T16" fmla="*/ 58 w 115"/>
                <a:gd name="T17" fmla="*/ 18 h 55"/>
                <a:gd name="T18" fmla="*/ 58 w 115"/>
                <a:gd name="T19" fmla="*/ 18 h 55"/>
                <a:gd name="T20" fmla="*/ 96 w 115"/>
                <a:gd name="T21" fmla="*/ 55 h 55"/>
                <a:gd name="T22" fmla="*/ 96 w 115"/>
                <a:gd name="T23" fmla="*/ 55 h 55"/>
                <a:gd name="T24" fmla="*/ 115 w 115"/>
                <a:gd name="T25" fmla="*/ 55 h 55"/>
                <a:gd name="T26" fmla="*/ 115 w 115"/>
                <a:gd name="T27" fmla="*/ 55 h 55"/>
                <a:gd name="T28" fmla="*/ 58 w 115"/>
                <a:gd name="T29" fmla="*/ 0 h 55"/>
                <a:gd name="T30" fmla="*/ 58 w 115"/>
                <a:gd name="T31" fmla="*/ 0 h 55"/>
                <a:gd name="T32" fmla="*/ 58 w 115"/>
                <a:gd name="T33" fmla="*/ 0 h 55"/>
                <a:gd name="T34" fmla="*/ 58 w 115"/>
                <a:gd name="T3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55">
                  <a:moveTo>
                    <a:pt x="58" y="0"/>
                  </a:moveTo>
                  <a:cubicBezTo>
                    <a:pt x="58" y="0"/>
                    <a:pt x="58" y="0"/>
                    <a:pt x="58" y="0"/>
                  </a:cubicBezTo>
                  <a:cubicBezTo>
                    <a:pt x="26" y="0"/>
                    <a:pt x="1" y="25"/>
                    <a:pt x="0" y="55"/>
                  </a:cubicBezTo>
                  <a:cubicBezTo>
                    <a:pt x="19" y="55"/>
                    <a:pt x="19" y="55"/>
                    <a:pt x="19" y="55"/>
                  </a:cubicBezTo>
                  <a:cubicBezTo>
                    <a:pt x="19" y="55"/>
                    <a:pt x="19" y="55"/>
                    <a:pt x="19" y="55"/>
                  </a:cubicBezTo>
                  <a:cubicBezTo>
                    <a:pt x="20" y="35"/>
                    <a:pt x="37" y="18"/>
                    <a:pt x="58" y="18"/>
                  </a:cubicBezTo>
                  <a:cubicBezTo>
                    <a:pt x="58" y="18"/>
                    <a:pt x="58" y="18"/>
                    <a:pt x="58" y="18"/>
                  </a:cubicBezTo>
                  <a:cubicBezTo>
                    <a:pt x="58" y="18"/>
                    <a:pt x="58" y="18"/>
                    <a:pt x="58" y="18"/>
                  </a:cubicBezTo>
                  <a:cubicBezTo>
                    <a:pt x="58" y="18"/>
                    <a:pt x="58" y="18"/>
                    <a:pt x="58" y="18"/>
                  </a:cubicBezTo>
                  <a:cubicBezTo>
                    <a:pt x="58" y="18"/>
                    <a:pt x="58" y="18"/>
                    <a:pt x="58" y="18"/>
                  </a:cubicBezTo>
                  <a:cubicBezTo>
                    <a:pt x="79" y="18"/>
                    <a:pt x="96" y="35"/>
                    <a:pt x="96" y="55"/>
                  </a:cubicBezTo>
                  <a:cubicBezTo>
                    <a:pt x="96" y="55"/>
                    <a:pt x="96" y="55"/>
                    <a:pt x="96" y="55"/>
                  </a:cubicBezTo>
                  <a:cubicBezTo>
                    <a:pt x="115" y="55"/>
                    <a:pt x="115" y="55"/>
                    <a:pt x="115" y="55"/>
                  </a:cubicBezTo>
                  <a:cubicBezTo>
                    <a:pt x="115" y="55"/>
                    <a:pt x="115" y="55"/>
                    <a:pt x="115" y="55"/>
                  </a:cubicBezTo>
                  <a:cubicBezTo>
                    <a:pt x="115" y="25"/>
                    <a:pt x="89" y="0"/>
                    <a:pt x="58" y="0"/>
                  </a:cubicBezTo>
                  <a:cubicBezTo>
                    <a:pt x="58" y="0"/>
                    <a:pt x="58" y="0"/>
                    <a:pt x="58" y="0"/>
                  </a:cubicBezTo>
                  <a:cubicBezTo>
                    <a:pt x="58" y="0"/>
                    <a:pt x="58" y="0"/>
                    <a:pt x="58" y="0"/>
                  </a:cubicBezTo>
                  <a:cubicBezTo>
                    <a:pt x="58" y="0"/>
                    <a:pt x="58" y="0"/>
                    <a:pt x="58" y="0"/>
                  </a:cubicBezTo>
                </a:path>
              </a:pathLst>
            </a:custGeom>
            <a:solidFill>
              <a:srgbClr val="FFFFFF">
                <a:alpha val="10000"/>
              </a:srgb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7" name="Freeform 44"/>
            <p:cNvSpPr>
              <a:spLocks noEditPoints="1"/>
            </p:cNvSpPr>
            <p:nvPr/>
          </p:nvSpPr>
          <p:spPr bwMode="auto">
            <a:xfrm>
              <a:off x="3844778" y="1397406"/>
              <a:ext cx="1295400" cy="620713"/>
            </a:xfrm>
            <a:custGeom>
              <a:avLst/>
              <a:gdLst>
                <a:gd name="T0" fmla="*/ 58 w 115"/>
                <a:gd name="T1" fmla="*/ 0 h 55"/>
                <a:gd name="T2" fmla="*/ 58 w 115"/>
                <a:gd name="T3" fmla="*/ 0 h 55"/>
                <a:gd name="T4" fmla="*/ 115 w 115"/>
                <a:gd name="T5" fmla="*/ 55 h 55"/>
                <a:gd name="T6" fmla="*/ 58 w 115"/>
                <a:gd name="T7" fmla="*/ 0 h 55"/>
                <a:gd name="T8" fmla="*/ 58 w 115"/>
                <a:gd name="T9" fmla="*/ 0 h 55"/>
                <a:gd name="T10" fmla="*/ 58 w 115"/>
                <a:gd name="T11" fmla="*/ 0 h 55"/>
                <a:gd name="T12" fmla="*/ 0 w 115"/>
                <a:gd name="T13" fmla="*/ 55 h 55"/>
                <a:gd name="T14" fmla="*/ 0 w 115"/>
                <a:gd name="T15" fmla="*/ 55 h 55"/>
                <a:gd name="T16" fmla="*/ 58 w 115"/>
                <a:gd name="T17" fmla="*/ 0 h 55"/>
                <a:gd name="T18" fmla="*/ 58 w 115"/>
                <a:gd name="T19" fmla="*/ 0 h 55"/>
                <a:gd name="T20" fmla="*/ 58 w 115"/>
                <a:gd name="T21" fmla="*/ 0 h 55"/>
                <a:gd name="T22" fmla="*/ 58 w 115"/>
                <a:gd name="T23" fmla="*/ 0 h 55"/>
                <a:gd name="T24" fmla="*/ 58 w 115"/>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55">
                  <a:moveTo>
                    <a:pt x="58" y="0"/>
                  </a:moveTo>
                  <a:cubicBezTo>
                    <a:pt x="58" y="0"/>
                    <a:pt x="58" y="0"/>
                    <a:pt x="58" y="0"/>
                  </a:cubicBezTo>
                  <a:cubicBezTo>
                    <a:pt x="89" y="0"/>
                    <a:pt x="115" y="25"/>
                    <a:pt x="115" y="55"/>
                  </a:cubicBezTo>
                  <a:cubicBezTo>
                    <a:pt x="115" y="25"/>
                    <a:pt x="89" y="0"/>
                    <a:pt x="58" y="0"/>
                  </a:cubicBezTo>
                  <a:cubicBezTo>
                    <a:pt x="58" y="0"/>
                    <a:pt x="58" y="0"/>
                    <a:pt x="58" y="0"/>
                  </a:cubicBezTo>
                  <a:moveTo>
                    <a:pt x="58" y="0"/>
                  </a:moveTo>
                  <a:cubicBezTo>
                    <a:pt x="26" y="0"/>
                    <a:pt x="1" y="25"/>
                    <a:pt x="0" y="55"/>
                  </a:cubicBezTo>
                  <a:cubicBezTo>
                    <a:pt x="0" y="55"/>
                    <a:pt x="0" y="55"/>
                    <a:pt x="0" y="55"/>
                  </a:cubicBezTo>
                  <a:cubicBezTo>
                    <a:pt x="1" y="25"/>
                    <a:pt x="26" y="0"/>
                    <a:pt x="58" y="0"/>
                  </a:cubicBezTo>
                  <a:moveTo>
                    <a:pt x="58" y="0"/>
                  </a:moveTo>
                  <a:cubicBezTo>
                    <a:pt x="58" y="0"/>
                    <a:pt x="58" y="0"/>
                    <a:pt x="58" y="0"/>
                  </a:cubicBezTo>
                  <a:cubicBezTo>
                    <a:pt x="58" y="0"/>
                    <a:pt x="58" y="0"/>
                    <a:pt x="58" y="0"/>
                  </a:cubicBezTo>
                  <a:cubicBezTo>
                    <a:pt x="58" y="0"/>
                    <a:pt x="58" y="0"/>
                    <a:pt x="58"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8" name="Freeform 45"/>
            <p:cNvSpPr>
              <a:spLocks/>
            </p:cNvSpPr>
            <p:nvPr/>
          </p:nvSpPr>
          <p:spPr bwMode="auto">
            <a:xfrm>
              <a:off x="4059091" y="1600606"/>
              <a:ext cx="866775" cy="417513"/>
            </a:xfrm>
            <a:custGeom>
              <a:avLst/>
              <a:gdLst>
                <a:gd name="T0" fmla="*/ 39 w 77"/>
                <a:gd name="T1" fmla="*/ 0 h 37"/>
                <a:gd name="T2" fmla="*/ 39 w 77"/>
                <a:gd name="T3" fmla="*/ 0 h 37"/>
                <a:gd name="T4" fmla="*/ 0 w 77"/>
                <a:gd name="T5" fmla="*/ 37 h 37"/>
                <a:gd name="T6" fmla="*/ 12 w 77"/>
                <a:gd name="T7" fmla="*/ 37 h 37"/>
                <a:gd name="T8" fmla="*/ 19 w 77"/>
                <a:gd name="T9" fmla="*/ 37 h 37"/>
                <a:gd name="T10" fmla="*/ 19 w 77"/>
                <a:gd name="T11" fmla="*/ 37 h 37"/>
                <a:gd name="T12" fmla="*/ 39 w 77"/>
                <a:gd name="T13" fmla="*/ 19 h 37"/>
                <a:gd name="T14" fmla="*/ 39 w 77"/>
                <a:gd name="T15" fmla="*/ 19 h 37"/>
                <a:gd name="T16" fmla="*/ 39 w 77"/>
                <a:gd name="T17" fmla="*/ 19 h 37"/>
                <a:gd name="T18" fmla="*/ 39 w 77"/>
                <a:gd name="T19" fmla="*/ 19 h 37"/>
                <a:gd name="T20" fmla="*/ 39 w 77"/>
                <a:gd name="T21" fmla="*/ 19 h 37"/>
                <a:gd name="T22" fmla="*/ 39 w 77"/>
                <a:gd name="T23" fmla="*/ 19 h 37"/>
                <a:gd name="T24" fmla="*/ 58 w 77"/>
                <a:gd name="T25" fmla="*/ 37 h 37"/>
                <a:gd name="T26" fmla="*/ 63 w 77"/>
                <a:gd name="T27" fmla="*/ 37 h 37"/>
                <a:gd name="T28" fmla="*/ 68 w 77"/>
                <a:gd name="T29" fmla="*/ 37 h 37"/>
                <a:gd name="T30" fmla="*/ 77 w 77"/>
                <a:gd name="T31" fmla="*/ 37 h 37"/>
                <a:gd name="T32" fmla="*/ 77 w 77"/>
                <a:gd name="T33" fmla="*/ 37 h 37"/>
                <a:gd name="T34" fmla="*/ 39 w 77"/>
                <a:gd name="T35" fmla="*/ 0 h 37"/>
                <a:gd name="T36" fmla="*/ 39 w 77"/>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7">
                  <a:moveTo>
                    <a:pt x="39" y="0"/>
                  </a:moveTo>
                  <a:cubicBezTo>
                    <a:pt x="39" y="0"/>
                    <a:pt x="39" y="0"/>
                    <a:pt x="39" y="0"/>
                  </a:cubicBezTo>
                  <a:cubicBezTo>
                    <a:pt x="18" y="0"/>
                    <a:pt x="1" y="17"/>
                    <a:pt x="0" y="37"/>
                  </a:cubicBezTo>
                  <a:cubicBezTo>
                    <a:pt x="12" y="37"/>
                    <a:pt x="12" y="37"/>
                    <a:pt x="12" y="37"/>
                  </a:cubicBezTo>
                  <a:cubicBezTo>
                    <a:pt x="19" y="37"/>
                    <a:pt x="19" y="37"/>
                    <a:pt x="19" y="37"/>
                  </a:cubicBezTo>
                  <a:cubicBezTo>
                    <a:pt x="19" y="37"/>
                    <a:pt x="19" y="37"/>
                    <a:pt x="19" y="37"/>
                  </a:cubicBezTo>
                  <a:cubicBezTo>
                    <a:pt x="20" y="27"/>
                    <a:pt x="28"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49" y="19"/>
                    <a:pt x="58" y="27"/>
                    <a:pt x="58" y="37"/>
                  </a:cubicBezTo>
                  <a:cubicBezTo>
                    <a:pt x="63" y="37"/>
                    <a:pt x="63" y="37"/>
                    <a:pt x="63" y="37"/>
                  </a:cubicBezTo>
                  <a:cubicBezTo>
                    <a:pt x="68" y="37"/>
                    <a:pt x="68" y="37"/>
                    <a:pt x="68" y="37"/>
                  </a:cubicBezTo>
                  <a:cubicBezTo>
                    <a:pt x="77" y="37"/>
                    <a:pt x="77" y="37"/>
                    <a:pt x="77" y="37"/>
                  </a:cubicBezTo>
                  <a:cubicBezTo>
                    <a:pt x="77" y="37"/>
                    <a:pt x="77" y="37"/>
                    <a:pt x="77" y="37"/>
                  </a:cubicBezTo>
                  <a:cubicBezTo>
                    <a:pt x="77" y="17"/>
                    <a:pt x="60" y="0"/>
                    <a:pt x="39" y="0"/>
                  </a:cubicBezTo>
                  <a:cubicBezTo>
                    <a:pt x="39" y="0"/>
                    <a:pt x="39" y="0"/>
                    <a:pt x="39" y="0"/>
                  </a:cubicBezTo>
                </a:path>
              </a:pathLst>
            </a:custGeom>
            <a:solidFill>
              <a:srgbClr val="FFFFFF">
                <a:alpha val="33000"/>
              </a:srgb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9" name="Freeform 46"/>
            <p:cNvSpPr>
              <a:spLocks noEditPoints="1"/>
            </p:cNvSpPr>
            <p:nvPr/>
          </p:nvSpPr>
          <p:spPr bwMode="auto">
            <a:xfrm>
              <a:off x="4273403" y="1814919"/>
              <a:ext cx="225425" cy="203200"/>
            </a:xfrm>
            <a:custGeom>
              <a:avLst/>
              <a:gdLst>
                <a:gd name="T0" fmla="*/ 20 w 20"/>
                <a:gd name="T1" fmla="*/ 0 h 18"/>
                <a:gd name="T2" fmla="*/ 0 w 20"/>
                <a:gd name="T3" fmla="*/ 18 h 18"/>
                <a:gd name="T4" fmla="*/ 20 w 20"/>
                <a:gd name="T5" fmla="*/ 0 h 18"/>
                <a:gd name="T6" fmla="*/ 20 w 20"/>
                <a:gd name="T7" fmla="*/ 0 h 18"/>
                <a:gd name="T8" fmla="*/ 20 w 20"/>
                <a:gd name="T9" fmla="*/ 0 h 18"/>
                <a:gd name="T10" fmla="*/ 20 w 20"/>
                <a:gd name="T11" fmla="*/ 0 h 18"/>
                <a:gd name="T12" fmla="*/ 20 w 2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20" y="0"/>
                  </a:moveTo>
                  <a:cubicBezTo>
                    <a:pt x="9" y="0"/>
                    <a:pt x="1" y="8"/>
                    <a:pt x="0" y="18"/>
                  </a:cubicBezTo>
                  <a:cubicBezTo>
                    <a:pt x="1" y="8"/>
                    <a:pt x="9" y="0"/>
                    <a:pt x="20" y="0"/>
                  </a:cubicBezTo>
                  <a:moveTo>
                    <a:pt x="20" y="0"/>
                  </a:moveTo>
                  <a:cubicBezTo>
                    <a:pt x="20" y="0"/>
                    <a:pt x="20" y="0"/>
                    <a:pt x="20" y="0"/>
                  </a:cubicBezTo>
                  <a:cubicBezTo>
                    <a:pt x="20" y="0"/>
                    <a:pt x="20" y="0"/>
                    <a:pt x="20" y="0"/>
                  </a:cubicBezTo>
                  <a:cubicBezTo>
                    <a:pt x="20" y="0"/>
                    <a:pt x="20" y="0"/>
                    <a:pt x="20"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0" name="Freeform 47"/>
            <p:cNvSpPr>
              <a:spLocks noEditPoints="1"/>
            </p:cNvSpPr>
            <p:nvPr/>
          </p:nvSpPr>
          <p:spPr bwMode="auto">
            <a:xfrm>
              <a:off x="4059091" y="1600606"/>
              <a:ext cx="866775" cy="417513"/>
            </a:xfrm>
            <a:custGeom>
              <a:avLst/>
              <a:gdLst>
                <a:gd name="T0" fmla="*/ 39 w 77"/>
                <a:gd name="T1" fmla="*/ 0 h 37"/>
                <a:gd name="T2" fmla="*/ 0 w 77"/>
                <a:gd name="T3" fmla="*/ 37 h 37"/>
                <a:gd name="T4" fmla="*/ 0 w 77"/>
                <a:gd name="T5" fmla="*/ 37 h 37"/>
                <a:gd name="T6" fmla="*/ 39 w 77"/>
                <a:gd name="T7" fmla="*/ 0 h 37"/>
                <a:gd name="T8" fmla="*/ 39 w 77"/>
                <a:gd name="T9" fmla="*/ 0 h 37"/>
                <a:gd name="T10" fmla="*/ 39 w 77"/>
                <a:gd name="T11" fmla="*/ 0 h 37"/>
                <a:gd name="T12" fmla="*/ 39 w 77"/>
                <a:gd name="T13" fmla="*/ 0 h 37"/>
                <a:gd name="T14" fmla="*/ 77 w 77"/>
                <a:gd name="T15" fmla="*/ 37 h 37"/>
                <a:gd name="T16" fmla="*/ 39 w 77"/>
                <a:gd name="T17" fmla="*/ 0 h 37"/>
                <a:gd name="T18" fmla="*/ 39 w 77"/>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7">
                  <a:moveTo>
                    <a:pt x="39" y="0"/>
                  </a:moveTo>
                  <a:cubicBezTo>
                    <a:pt x="18" y="0"/>
                    <a:pt x="1" y="17"/>
                    <a:pt x="0" y="37"/>
                  </a:cubicBezTo>
                  <a:cubicBezTo>
                    <a:pt x="0" y="37"/>
                    <a:pt x="0" y="37"/>
                    <a:pt x="0" y="37"/>
                  </a:cubicBezTo>
                  <a:cubicBezTo>
                    <a:pt x="1" y="17"/>
                    <a:pt x="18" y="0"/>
                    <a:pt x="39" y="0"/>
                  </a:cubicBezTo>
                  <a:moveTo>
                    <a:pt x="39" y="0"/>
                  </a:moveTo>
                  <a:cubicBezTo>
                    <a:pt x="39" y="0"/>
                    <a:pt x="39" y="0"/>
                    <a:pt x="39" y="0"/>
                  </a:cubicBezTo>
                  <a:cubicBezTo>
                    <a:pt x="39" y="0"/>
                    <a:pt x="39" y="0"/>
                    <a:pt x="39" y="0"/>
                  </a:cubicBezTo>
                  <a:cubicBezTo>
                    <a:pt x="60" y="0"/>
                    <a:pt x="77" y="17"/>
                    <a:pt x="77" y="37"/>
                  </a:cubicBezTo>
                  <a:cubicBezTo>
                    <a:pt x="77" y="17"/>
                    <a:pt x="60" y="0"/>
                    <a:pt x="39" y="0"/>
                  </a:cubicBezTo>
                  <a:cubicBezTo>
                    <a:pt x="39" y="0"/>
                    <a:pt x="39" y="0"/>
                    <a:pt x="39"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 name="Title 1"/>
          <p:cNvSpPr>
            <a:spLocks noGrp="1"/>
          </p:cNvSpPr>
          <p:nvPr>
            <p:ph type="title" hasCustomPrompt="1"/>
          </p:nvPr>
        </p:nvSpPr>
        <p:spPr>
          <a:xfrm>
            <a:off x="656035" y="2192283"/>
            <a:ext cx="7058175" cy="1330433"/>
          </a:xfrm>
          <a:prstGeom prst="rect">
            <a:avLst/>
          </a:prstGeom>
        </p:spPr>
        <p:txBody>
          <a:bodyPr lIns="0" tIns="0" rIns="0" bIns="0" anchor="b">
            <a:noAutofit/>
          </a:bodyPr>
          <a:lstStyle>
            <a:lvl1pPr algn="l">
              <a:defRPr sz="4400" b="1" cap="none">
                <a:solidFill>
                  <a:schemeClr val="bg1"/>
                </a:solidFill>
                <a:latin typeface="Century Gothic" charset="0"/>
                <a:ea typeface="Century Gothic" charset="0"/>
                <a:cs typeface="Century Gothic" charset="0"/>
              </a:defRPr>
            </a:lvl1pPr>
          </a:lstStyle>
          <a:p>
            <a:r>
              <a:rPr lang="fr-FR" dirty="0"/>
              <a:t>Titre chapitre avec logo</a:t>
            </a:r>
            <a:endParaRPr lang="en-US" dirty="0"/>
          </a:p>
        </p:txBody>
      </p:sp>
      <p:sp>
        <p:nvSpPr>
          <p:cNvPr id="13" name="Rectangle 12"/>
          <p:cNvSpPr/>
          <p:nvPr userDrawn="1"/>
        </p:nvSpPr>
        <p:spPr>
          <a:xfrm>
            <a:off x="673360" y="3586673"/>
            <a:ext cx="529188" cy="49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solidFill>
                <a:schemeClr val="bg1"/>
              </a:solidFill>
            </a:endParaRPr>
          </a:p>
        </p:txBody>
      </p:sp>
      <p:sp>
        <p:nvSpPr>
          <p:cNvPr id="19" name="Rectangle 18"/>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20" name="Imag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21" name="Rectangle 20"/>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30" name="Image 2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4" name="Rectangle 23">
            <a:extLst>
              <a:ext uri="{FF2B5EF4-FFF2-40B4-BE49-F238E27FC236}">
                <a16:creationId xmlns:a16="http://schemas.microsoft.com/office/drawing/2014/main" xmlns="" id="{DD22D8B3-0470-43C1-BDE3-A8DBA021972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extLst>
    <p:ext uri="{DCECCB84-F9BA-43D5-87BE-67443E8EF086}">
      <p15:sldGuideLst xmlns:p15="http://schemas.microsoft.com/office/powerpoint/2012/main">
        <p15:guide id="1" orient="horz" pos="1800">
          <p15:clr>
            <a:srgbClr val="FBAE40"/>
          </p15:clr>
        </p15:guide>
        <p15:guide id="2" pos="2880">
          <p15:clr>
            <a:srgbClr val="FBAE40"/>
          </p15:clr>
        </p15:guide>
        <p15:guide id="3" pos="41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e seul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a:t>
            </a:r>
            <a:r>
              <a:rPr lang="en-US" dirty="0" err="1"/>
              <a:t>seul</a:t>
            </a:r>
            <a:r>
              <a:rPr lang="en-US" dirty="0"/>
              <a:t> sur </a:t>
            </a:r>
            <a:r>
              <a:rPr lang="en-US" dirty="0" err="1"/>
              <a:t>une</a:t>
            </a:r>
            <a:r>
              <a:rPr lang="en-US" dirty="0"/>
              <a:t> </a:t>
            </a:r>
            <a:r>
              <a:rPr lang="en-US" dirty="0" err="1"/>
              <a:t>colonne</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3954022"/>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dignissim sit amet, adipiscing nec, ultricies sed, dolor. Cras elementum ultrices diam. Maecenas ligula massa, varius a, semper congue, euismod non.</a:t>
            </a:r>
          </a:p>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diam. Maecenas ligula massa, varius a, semper congue, euismod non, mi. Proin porttitor, orci nec nonummy molestie, enim est eleifend mi, non fermentum diam nisl sit amet erat. </a:t>
            </a:r>
            <a:endParaRPr lang="fr-FR" dirty="0"/>
          </a:p>
          <a:p>
            <a:pPr lvl="3"/>
            <a:r>
              <a:rPr lang="fr-FR" dirty="0"/>
              <a:t>Puce premier niveau : </a:t>
            </a:r>
            <a:r>
              <a:rPr lang="la-Latn" dirty="0"/>
              <a:t>Lorem ipsum dolor sit amet, consectetur adipiscing elit. Sed non risus. Suspendisse lectus tortor, dignissim sit amet, adipiscing nec, ultricies sed, dolor. </a:t>
            </a:r>
          </a:p>
          <a:p>
            <a:pPr lvl="3"/>
            <a:r>
              <a:rPr lang="la-Latn" dirty="0"/>
              <a:t>Cras elementum ultrices diam. Maecenas ligula massa, varius a, semper congue, euismod non, mi. Proin porttitor, orci nec nonummy molestie, enim est eleifend mi, non fermentum diam nisl sit amet erat.  </a:t>
            </a:r>
          </a:p>
          <a:p>
            <a:pPr lvl="4"/>
            <a:r>
              <a:rPr lang="la-Latn" dirty="0"/>
              <a:t> </a:t>
            </a:r>
            <a:r>
              <a:rPr lang="fr-FR" dirty="0"/>
              <a:t>Puce deuxième niveau </a:t>
            </a:r>
          </a:p>
          <a:p>
            <a:pPr lvl="4"/>
            <a:r>
              <a:rPr lang="la-Latn" dirty="0"/>
              <a:t>Lorem ipsum dolor sit amet, </a:t>
            </a:r>
          </a:p>
          <a:p>
            <a:pPr lvl="4"/>
            <a:r>
              <a:rPr lang="la-Latn" dirty="0"/>
              <a:t>Consectetur adipiscing elit. </a:t>
            </a:r>
          </a:p>
          <a:p>
            <a:pPr lvl="4"/>
            <a:r>
              <a:rPr lang="la-Latn" dirty="0"/>
              <a:t>Sed non risus. Suspendisse lectus tortor, dignissim sit ametse.</a:t>
            </a:r>
            <a:endParaRPr lang="fr-FR"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1" name="Rectangle 10">
            <a:extLst>
              <a:ext uri="{FF2B5EF4-FFF2-40B4-BE49-F238E27FC236}">
                <a16:creationId xmlns:a16="http://schemas.microsoft.com/office/drawing/2014/main" xmlns="" id="{4336116A-27B3-4057-96F4-F66A13D0BBC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seul  2 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a:t>
            </a:r>
            <a:r>
              <a:rPr lang="en-US" dirty="0" err="1"/>
              <a:t>seul</a:t>
            </a:r>
            <a:r>
              <a:rPr lang="en-US" dirty="0"/>
              <a:t> sur 2 </a:t>
            </a:r>
            <a:r>
              <a:rPr lang="en-US" dirty="0" err="1"/>
              <a:t>colonnes</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826774"/>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Arial" charset="0"/>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dignissim sit amet, adipiscing nec, ultricies sed, dolor. Cras elementum ultrices diam. Maecenas ligula massa, varius a, semper congue, euismod non.</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2075433"/>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1" name="Espace réservé du contenu 18"/>
          <p:cNvSpPr>
            <a:spLocks noGrp="1"/>
          </p:cNvSpPr>
          <p:nvPr>
            <p:ph sz="quarter" idx="16" hasCustomPrompt="1"/>
          </p:nvPr>
        </p:nvSpPr>
        <p:spPr>
          <a:xfrm>
            <a:off x="4918957" y="2075433"/>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2" name="Rectangle 21">
            <a:extLst>
              <a:ext uri="{FF2B5EF4-FFF2-40B4-BE49-F238E27FC236}">
                <a16:creationId xmlns:a16="http://schemas.microsoft.com/office/drawing/2014/main" xmlns="" id="{69B7171F-F9BF-41E1-9D6F-A8EE3A6E2F8F}"/>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seul  3 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a:t>
            </a:r>
            <a:r>
              <a:rPr lang="en-US" dirty="0" err="1"/>
              <a:t>seul</a:t>
            </a:r>
            <a:r>
              <a:rPr lang="en-US" dirty="0"/>
              <a:t> sur 3 </a:t>
            </a:r>
            <a:r>
              <a:rPr lang="en-US" dirty="0" err="1"/>
              <a:t>colonnes</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826774"/>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Arial" charset="0"/>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dignissim sit amet, adipiscing nec, ultricies sed, dolor. Cras elementum ultrices diam. Maecenas ligula massa, varius a, semper congue, euismod non.</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endParaRPr lang="fr-FR" dirty="0"/>
          </a:p>
        </p:txBody>
      </p:sp>
      <p:sp>
        <p:nvSpPr>
          <p:cNvPr id="21" name="Espace réservé du contenu 18"/>
          <p:cNvSpPr>
            <a:spLocks noGrp="1"/>
          </p:cNvSpPr>
          <p:nvPr>
            <p:ph sz="quarter" idx="16" hasCustomPrompt="1"/>
          </p:nvPr>
        </p:nvSpPr>
        <p:spPr>
          <a:xfrm>
            <a:off x="3541389"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a:t>
            </a:r>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6" name="Espace réservé du contenu 18"/>
          <p:cNvSpPr>
            <a:spLocks noGrp="1"/>
          </p:cNvSpPr>
          <p:nvPr>
            <p:ph sz="quarter" idx="17" hasCustomPrompt="1"/>
          </p:nvPr>
        </p:nvSpPr>
        <p:spPr>
          <a:xfrm>
            <a:off x="6308341"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marR="0" indent="-128588" algn="l" defTabSz="342900" rtl="0" eaLnBrk="1" fontAlgn="auto" latinLnBrk="0" hangingPunct="1">
              <a:lnSpc>
                <a:spcPct val="100000"/>
              </a:lnSpc>
              <a:spcBef>
                <a:spcPct val="20000"/>
              </a:spcBef>
              <a:spcAft>
                <a:spcPts val="450"/>
              </a:spcAft>
              <a:buClr>
                <a:schemeClr val="accent2"/>
              </a:buClr>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Aconsectetur adipiscing elit. Sed non risus. Suspendisse lectus tortor, dignissim sit amet, adipiscing nec, ultricies sed, dolor. Cras elementum ultrices st eleifend mi, non fentum diam erat. elit. </a:t>
            </a:r>
            <a:endParaRPr lang="fr-FR" dirty="0"/>
          </a:p>
        </p:txBody>
      </p:sp>
      <p:sp>
        <p:nvSpPr>
          <p:cNvPr id="22" name="Rectangle 21">
            <a:extLst>
              <a:ext uri="{FF2B5EF4-FFF2-40B4-BE49-F238E27FC236}">
                <a16:creationId xmlns:a16="http://schemas.microsoft.com/office/drawing/2014/main" xmlns="" id="{2F3B2B31-9B77-4007-9F19-7D0F02AA27D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2 col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sur 2 </a:t>
            </a:r>
            <a:r>
              <a:rPr lang="en-US" dirty="0" err="1"/>
              <a:t>colonnes</a:t>
            </a:r>
            <a:r>
              <a:rPr lang="en-US" dirty="0"/>
              <a:t> et 1 image</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5178307" cy="826774"/>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Arial" charset="0"/>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 </a:t>
            </a:r>
            <a:r>
              <a:rPr lang="la-Latn" dirty="0"/>
              <a:t>Lorem ipsum dolor sit amet, consectetur adipiscing elit. Sed non risus. Suspendisse lectus tortor, non.</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nec, ultricies sed, dolor. Cras elementum ultrices st eleifend mi, non fermentum diam nisl sit amet erat. </a:t>
            </a:r>
            <a:endParaRPr lang="fr-FR" dirty="0"/>
          </a:p>
          <a:p>
            <a:pPr lvl="3"/>
            <a:r>
              <a:rPr lang="fr-FR" dirty="0"/>
              <a:t>Puce premier niveau : </a:t>
            </a:r>
            <a:r>
              <a:rPr lang="la-Latn" dirty="0"/>
              <a:t>nec, ultricies sed, dolor. </a:t>
            </a:r>
          </a:p>
          <a:p>
            <a:pPr lvl="3"/>
            <a:r>
              <a:rPr lang="la-Latn" dirty="0"/>
              <a:t>Cras elementum ultrices diam. Maecenas ligula massa, varius a, erat.  </a:t>
            </a:r>
            <a:endParaRPr lang="fr-FR" dirty="0"/>
          </a:p>
        </p:txBody>
      </p:sp>
      <p:sp>
        <p:nvSpPr>
          <p:cNvPr id="21" name="Espace réservé du contenu 18"/>
          <p:cNvSpPr>
            <a:spLocks noGrp="1"/>
          </p:cNvSpPr>
          <p:nvPr>
            <p:ph sz="quarter" idx="16" hasCustomPrompt="1"/>
          </p:nvPr>
        </p:nvSpPr>
        <p:spPr>
          <a:xfrm>
            <a:off x="3541389" y="2075433"/>
            <a:ext cx="2415675"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risus. Suspendisse lectus tortor, dignissim sit amet, adipiscing </a:t>
            </a:r>
            <a:r>
              <a:rPr lang="fr-FR" dirty="0"/>
              <a:t>Puce premier niveau : </a:t>
            </a:r>
            <a:r>
              <a:rPr lang="la-Latn" dirty="0"/>
              <a:t>nec, ultricies sed, dolor. </a:t>
            </a:r>
          </a:p>
          <a:p>
            <a:pPr lvl="3"/>
            <a:r>
              <a:rPr lang="la-Latn" dirty="0"/>
              <a:t>Cras elementum ultrices diam. Maecenas ligula massa, varius a, erat.  </a:t>
            </a:r>
          </a:p>
          <a:p>
            <a:pPr lvl="4"/>
            <a:r>
              <a:rPr lang="la-Latn" dirty="0"/>
              <a:t> </a:t>
            </a:r>
            <a:r>
              <a:rPr lang="fr-FR" dirty="0"/>
              <a:t>Puce deuxième niveau </a:t>
            </a:r>
          </a:p>
          <a:p>
            <a:pPr lvl="4"/>
            <a:r>
              <a:rPr lang="la-Latn" dirty="0"/>
              <a:t>Lorem ipsum dolor sit amet, </a:t>
            </a:r>
          </a:p>
          <a:p>
            <a:pPr lvl="4"/>
            <a:r>
              <a:rPr lang="la-Latn" dirty="0"/>
              <a:t>Consectetur adipiscing elit. </a:t>
            </a:r>
            <a:endParaRPr lang="fr-FR" dirty="0"/>
          </a:p>
        </p:txBody>
      </p:sp>
      <p:sp>
        <p:nvSpPr>
          <p:cNvPr id="22" name="Rectangle 21">
            <a:extLst>
              <a:ext uri="{FF2B5EF4-FFF2-40B4-BE49-F238E27FC236}">
                <a16:creationId xmlns:a16="http://schemas.microsoft.com/office/drawing/2014/main" xmlns="" id="{ECB974E2-C219-436C-AD71-36DD85F0B6BC}"/>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e 1 col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7933443"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Texte</a:t>
            </a:r>
            <a:r>
              <a:rPr lang="en-US" dirty="0"/>
              <a:t> sur 1 </a:t>
            </a:r>
            <a:r>
              <a:rPr lang="en-US" dirty="0" err="1"/>
              <a:t>colonne</a:t>
            </a:r>
            <a:r>
              <a:rPr lang="en-US" dirty="0"/>
              <a:t> et 1 image</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1003765"/>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4"/>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fend mi, non fermentum diam nisl sit amet erat. </a:t>
            </a:r>
            <a:endParaRPr lang="fr-FR" dirty="0"/>
          </a:p>
          <a:p>
            <a:pPr lvl="3"/>
            <a:r>
              <a:rPr lang="fr-FR" dirty="0"/>
              <a:t>Puce premier niveau </a:t>
            </a:r>
            <a:endParaRPr lang="la-Latn" dirty="0"/>
          </a:p>
          <a:p>
            <a:pPr lvl="4"/>
            <a:r>
              <a:rPr lang="la-Latn" dirty="0"/>
              <a:t> </a:t>
            </a:r>
            <a:r>
              <a:rPr lang="fr-FR" dirty="0"/>
              <a:t>Puce deuxième niveau</a:t>
            </a:r>
          </a:p>
        </p:txBody>
      </p:sp>
      <p:sp>
        <p:nvSpPr>
          <p:cNvPr id="11" name="Rectangle 10">
            <a:extLst>
              <a:ext uri="{FF2B5EF4-FFF2-40B4-BE49-F238E27FC236}">
                <a16:creationId xmlns:a16="http://schemas.microsoft.com/office/drawing/2014/main" xmlns="" id="{FA144EFB-1353-48F5-BDE2-71534040FB93}"/>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RTE - titre ha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a:t>Carte </a:t>
            </a:r>
            <a:r>
              <a:rPr lang="en-US" dirty="0" err="1"/>
              <a:t>titre</a:t>
            </a:r>
            <a:r>
              <a:rPr lang="en-US" dirty="0"/>
              <a:t> position haute</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9199"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1027212"/>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350" baseline="0">
                <a:latin typeface="+mn-lt"/>
                <a:ea typeface="Arial" charset="0"/>
                <a:cs typeface="Arial" charset="0"/>
              </a:defRPr>
            </a:lvl3pPr>
            <a:lvl4pPr marL="136525" indent="-128588">
              <a:buSzPct val="100000"/>
              <a:buFontTx/>
              <a:buBlip>
                <a:blip r:embed="rId4"/>
              </a:buBlip>
              <a:tabLst/>
              <a:defRPr sz="12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fermentum diam nisl sit amet erat. </a:t>
            </a:r>
            <a:endParaRPr lang="fr-FR" dirty="0"/>
          </a:p>
          <a:p>
            <a:pPr lvl="3"/>
            <a:r>
              <a:rPr lang="fr-FR" dirty="0"/>
              <a:t>Puce premier niveau : </a:t>
            </a:r>
            <a:r>
              <a:rPr lang="la-Latn" dirty="0"/>
              <a:t>nec, ultricies sed :</a:t>
            </a:r>
            <a:r>
              <a:rPr lang="fr-FR" dirty="0"/>
              <a:t> </a:t>
            </a:r>
          </a:p>
          <a:p>
            <a:pPr lvl="4"/>
            <a:r>
              <a:rPr lang="la-Latn" dirty="0"/>
              <a:t>Lorem ipsum dolor sit amet, </a:t>
            </a:r>
          </a:p>
          <a:p>
            <a:pPr lvl="4"/>
            <a:r>
              <a:rPr lang="la-Latn" dirty="0"/>
              <a:t>Consectetur adipiscing elit. </a:t>
            </a:r>
            <a:endParaRPr lang="fr-FR" dirty="0"/>
          </a:p>
          <a:p>
            <a:pPr lvl="3"/>
            <a:endParaRPr lang="fr-FR" dirty="0"/>
          </a:p>
        </p:txBody>
      </p:sp>
      <p:sp>
        <p:nvSpPr>
          <p:cNvPr id="11" name="Rectangle 10">
            <a:extLst>
              <a:ext uri="{FF2B5EF4-FFF2-40B4-BE49-F238E27FC236}">
                <a16:creationId xmlns:a16="http://schemas.microsoft.com/office/drawing/2014/main" xmlns="" id="{44CA782D-F578-45C2-8822-5E80C821A38D}"/>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RTE - titre ba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4379460"/>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a:t>Carte </a:t>
            </a:r>
            <a:r>
              <a:rPr lang="en-US" dirty="0" err="1"/>
              <a:t>titre</a:t>
            </a:r>
            <a:r>
              <a:rPr lang="en-US" dirty="0"/>
              <a:t> position </a:t>
            </a:r>
            <a:r>
              <a:rPr lang="en-US" dirty="0" err="1"/>
              <a:t>basse</a:t>
            </a:r>
            <a:endParaRPr lang="en-US" dirty="0"/>
          </a:p>
        </p:txBody>
      </p:sp>
      <p:sp>
        <p:nvSpPr>
          <p:cNvPr id="13" name="Rectangle 12"/>
          <p:cNvSpPr/>
          <p:nvPr userDrawn="1"/>
        </p:nvSpPr>
        <p:spPr>
          <a:xfrm>
            <a:off x="778757" y="5125767"/>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769938"/>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350" baseline="0">
                <a:latin typeface="+mn-lt"/>
                <a:ea typeface="Arial" charset="0"/>
                <a:cs typeface="Arial" charset="0"/>
              </a:defRPr>
            </a:lvl3pPr>
            <a:lvl4pPr marL="136525" indent="-128588">
              <a:buSzPct val="100000"/>
              <a:buFontTx/>
              <a:buBlip>
                <a:blip r:embed="rId4"/>
              </a:buBlip>
              <a:tabLst/>
              <a:defRPr sz="12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fermentum diam nisl sit amet erat. </a:t>
            </a:r>
            <a:endParaRPr lang="fr-FR" dirty="0"/>
          </a:p>
          <a:p>
            <a:pPr lvl="3"/>
            <a:r>
              <a:rPr lang="fr-FR" dirty="0"/>
              <a:t>Puce premier niveau : </a:t>
            </a:r>
            <a:r>
              <a:rPr lang="la-Latn" dirty="0"/>
              <a:t>nec, ultricies sed :</a:t>
            </a:r>
            <a:r>
              <a:rPr lang="fr-FR" dirty="0"/>
              <a:t> </a:t>
            </a:r>
          </a:p>
          <a:p>
            <a:pPr lvl="4"/>
            <a:r>
              <a:rPr lang="la-Latn" dirty="0"/>
              <a:t>Lorem ipsum dolor sit amet, </a:t>
            </a:r>
          </a:p>
          <a:p>
            <a:pPr lvl="4"/>
            <a:r>
              <a:rPr lang="la-Latn" dirty="0"/>
              <a:t>Consectetur adipiscing elit. </a:t>
            </a:r>
            <a:endParaRPr lang="fr-FR" dirty="0"/>
          </a:p>
          <a:p>
            <a:pPr lvl="3"/>
            <a:endParaRPr lang="fr-FR" dirty="0"/>
          </a:p>
        </p:txBody>
      </p:sp>
      <p:sp>
        <p:nvSpPr>
          <p:cNvPr id="11" name="Rectangle 10">
            <a:extLst>
              <a:ext uri="{FF2B5EF4-FFF2-40B4-BE49-F238E27FC236}">
                <a16:creationId xmlns:a16="http://schemas.microsoft.com/office/drawing/2014/main" xmlns="" id="{1B278850-BD39-4EA4-BA49-6E09F815FD2A}"/>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LIBRE - fond de carte">
    <p:spTree>
      <p:nvGrpSpPr>
        <p:cNvPr id="1" name=""/>
        <p:cNvGrpSpPr/>
        <p:nvPr/>
      </p:nvGrpSpPr>
      <p:grpSpPr>
        <a:xfrm>
          <a:off x="0" y="0"/>
          <a:ext cx="0" cy="0"/>
          <a:chOff x="0" y="0"/>
          <a:chExt cx="0" cy="0"/>
        </a:xfrm>
      </p:grpSpPr>
      <p:sp>
        <p:nvSpPr>
          <p:cNvPr id="21" name="Rectangle 20"/>
          <p:cNvSpPr>
            <a:spLocks noChangeAspect="1"/>
          </p:cNvSpPr>
          <p:nvPr userDrawn="1"/>
        </p:nvSpPr>
        <p:spPr>
          <a:xfrm>
            <a:off x="1" y="5302525"/>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en-US" sz="1100" dirty="0">
              <a:solidFill>
                <a:schemeClr val="bg1"/>
              </a:solidFill>
            </a:endParaRPr>
          </a:p>
        </p:txBody>
      </p:sp>
      <p:pic>
        <p:nvPicPr>
          <p:cNvPr id="22" name="Imag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23" name="Rectangle 22"/>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26" name="Image 2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8" name="Rectangle 7">
            <a:extLst>
              <a:ext uri="{FF2B5EF4-FFF2-40B4-BE49-F238E27FC236}">
                <a16:creationId xmlns:a16="http://schemas.microsoft.com/office/drawing/2014/main" xmlns="" id="{40851624-F812-46BA-87BA-46000A61DD4D}"/>
              </a:ext>
            </a:extLst>
          </p:cNvPr>
          <p:cNvSpPr/>
          <p:nvPr userDrawn="1"/>
        </p:nvSpPr>
        <p:spPr>
          <a:xfrm>
            <a:off x="690548" y="5366237"/>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fographie - fond blan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Infographie</a:t>
            </a:r>
            <a:r>
              <a:rPr lang="en-US" dirty="0"/>
              <a:t> </a:t>
            </a:r>
            <a:r>
              <a:rPr lang="en-US"/>
              <a:t>fond blanc</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20" name="Espace réservé du contenu 18"/>
          <p:cNvSpPr>
            <a:spLocks noGrp="1"/>
          </p:cNvSpPr>
          <p:nvPr>
            <p:ph sz="quarter" idx="15" hasCustomPrompt="1"/>
          </p:nvPr>
        </p:nvSpPr>
        <p:spPr>
          <a:xfrm>
            <a:off x="778757" y="1003765"/>
            <a:ext cx="3793243" cy="2898903"/>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4"/>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1"/>
            <a:r>
              <a:rPr lang="fr-FR" dirty="0"/>
              <a:t>Titre niveau 01</a:t>
            </a:r>
          </a:p>
          <a:p>
            <a:pPr lvl="2"/>
            <a:r>
              <a:rPr lang="fr-FR" dirty="0"/>
              <a:t>Texte normal : </a:t>
            </a:r>
            <a:r>
              <a:rPr lang="la-Latn" dirty="0"/>
              <a:t>Lorem ipsum dolor sit amet, consectetur adipiscing elit. Sed non fend mi, non fermentum diam nisl sit amet erat. </a:t>
            </a:r>
            <a:endParaRPr lang="fr-FR" dirty="0"/>
          </a:p>
          <a:p>
            <a:pPr lvl="3"/>
            <a:r>
              <a:rPr lang="fr-FR" dirty="0"/>
              <a:t>Puce premier niveau </a:t>
            </a:r>
            <a:endParaRPr lang="la-Latn" dirty="0"/>
          </a:p>
          <a:p>
            <a:pPr lvl="4"/>
            <a:r>
              <a:rPr lang="la-Latn" dirty="0"/>
              <a:t> </a:t>
            </a:r>
            <a:r>
              <a:rPr lang="fr-FR" dirty="0"/>
              <a:t>Puce deuxième niveau</a:t>
            </a:r>
          </a:p>
        </p:txBody>
      </p:sp>
      <p:sp>
        <p:nvSpPr>
          <p:cNvPr id="11" name="Rectangle 10">
            <a:extLst>
              <a:ext uri="{FF2B5EF4-FFF2-40B4-BE49-F238E27FC236}">
                <a16:creationId xmlns:a16="http://schemas.microsoft.com/office/drawing/2014/main" xmlns="" id="{40851624-F812-46BA-87BA-46000A61DD4D}"/>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9199" y="5325978"/>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pic>
        <p:nvPicPr>
          <p:cNvPr id="9" name="Image 8">
            <a:extLst>
              <a:ext uri="{FF2B5EF4-FFF2-40B4-BE49-F238E27FC236}">
                <a16:creationId xmlns:a16="http://schemas.microsoft.com/office/drawing/2014/main" xmlns="" id="{9A2B1AE9-DCB0-4A9E-BFE4-B5BB23D9275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9534" y="258191"/>
            <a:ext cx="5256503" cy="3047653"/>
          </a:xfrm>
          <a:prstGeom prst="rect">
            <a:avLst/>
          </a:prstGeom>
        </p:spPr>
      </p:pic>
      <p:sp>
        <p:nvSpPr>
          <p:cNvPr id="11" name="Rectangle 10">
            <a:extLst>
              <a:ext uri="{FF2B5EF4-FFF2-40B4-BE49-F238E27FC236}">
                <a16:creationId xmlns:a16="http://schemas.microsoft.com/office/drawing/2014/main" xmlns="" id="{5CB75843-F2EE-4F4E-8A28-8B345B53B908}"/>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
        <p:nvSpPr>
          <p:cNvPr id="20" name="Title 1">
            <a:extLst>
              <a:ext uri="{FF2B5EF4-FFF2-40B4-BE49-F238E27FC236}">
                <a16:creationId xmlns:a16="http://schemas.microsoft.com/office/drawing/2014/main" xmlns="" id="{72942994-F5AB-423A-BE4D-F34AB55A1DA0}"/>
              </a:ext>
            </a:extLst>
          </p:cNvPr>
          <p:cNvSpPr>
            <a:spLocks noGrp="1"/>
          </p:cNvSpPr>
          <p:nvPr>
            <p:ph type="title" hasCustomPrompt="1"/>
          </p:nvPr>
        </p:nvSpPr>
        <p:spPr>
          <a:xfrm>
            <a:off x="778934" y="3550686"/>
            <a:ext cx="7058175" cy="453755"/>
          </a:xfrm>
          <a:prstGeom prst="rect">
            <a:avLst/>
          </a:prstGeom>
        </p:spPr>
        <p:txBody>
          <a:bodyPr lIns="0" tIns="0" rIns="0" bIns="0" anchor="b">
            <a:noAutofit/>
          </a:bodyPr>
          <a:lstStyle>
            <a:lvl1pPr algn="ctr">
              <a:defRPr sz="3200" b="1" cap="none">
                <a:solidFill>
                  <a:srgbClr val="008A8B"/>
                </a:solidFill>
                <a:latin typeface="Century Gothic" charset="0"/>
                <a:ea typeface="Century Gothic" charset="0"/>
                <a:cs typeface="Century Gothic" charset="0"/>
              </a:defRPr>
            </a:lvl1pPr>
          </a:lstStyle>
          <a:p>
            <a:r>
              <a:rPr lang="fr-FR" dirty="0"/>
              <a:t>Titre chapitre</a:t>
            </a:r>
            <a:endParaRPr lang="en-US" dirty="0"/>
          </a:p>
        </p:txBody>
      </p:sp>
    </p:spTree>
    <p:extLst>
      <p:ext uri="{BB962C8B-B14F-4D97-AF65-F5344CB8AC3E}">
        <p14:creationId xmlns:p14="http://schemas.microsoft.com/office/powerpoint/2010/main" val="3905455794"/>
      </p:ext>
    </p:extLst>
  </p:cSld>
  <p:clrMapOvr>
    <a:masterClrMapping/>
  </p:clrMapOvr>
  <p:transition spd="slow">
    <p:push dir="u"/>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fographie - fond couleu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chemeClr val="bg1"/>
                </a:solidFill>
                <a:latin typeface="Century Gothic" charset="0"/>
                <a:ea typeface="Century Gothic" charset="0"/>
                <a:cs typeface="Century Gothic" charset="0"/>
              </a:defRPr>
            </a:lvl1pPr>
          </a:lstStyle>
          <a:p>
            <a:r>
              <a:rPr lang="en-US" dirty="0" err="1"/>
              <a:t>Infographie</a:t>
            </a:r>
            <a:r>
              <a:rPr lang="en-US" dirty="0"/>
              <a:t> fond </a:t>
            </a:r>
            <a:r>
              <a:rPr lang="en-US" dirty="0" err="1"/>
              <a:t>couleur</a:t>
            </a:r>
            <a:endParaRPr lang="en-US" dirty="0"/>
          </a:p>
        </p:txBody>
      </p:sp>
      <p:sp>
        <p:nvSpPr>
          <p:cNvPr id="13" name="Rectangle 12"/>
          <p:cNvSpPr/>
          <p:nvPr userDrawn="1"/>
        </p:nvSpPr>
        <p:spPr>
          <a:xfrm>
            <a:off x="778757" y="835515"/>
            <a:ext cx="397586" cy="374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1" name="Espace réservé du contenu 18"/>
          <p:cNvSpPr>
            <a:spLocks noGrp="1"/>
          </p:cNvSpPr>
          <p:nvPr>
            <p:ph sz="quarter" idx="15" hasCustomPrompt="1"/>
          </p:nvPr>
        </p:nvSpPr>
        <p:spPr>
          <a:xfrm>
            <a:off x="778757" y="1003765"/>
            <a:ext cx="3793243" cy="2898903"/>
          </a:xfrm>
          <a:prstGeom prst="rect">
            <a:avLst/>
          </a:prstGeom>
        </p:spPr>
        <p:txBody>
          <a:bodyPr lIns="0" tIns="0" rIns="0" bIns="0" anchor="t" anchorCtr="0">
            <a:noAutofit/>
          </a:bodyPr>
          <a:lstStyle>
            <a:lvl1pPr marL="0" indent="0">
              <a:lnSpc>
                <a:spcPct val="110000"/>
              </a:lnSpc>
              <a:buSzPct val="100000"/>
              <a:buFontTx/>
              <a:buNone/>
              <a:tabLst/>
              <a:defRPr>
                <a:solidFill>
                  <a:schemeClr val="bg1"/>
                </a:solidFill>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bg1"/>
                </a:solidFill>
                <a:latin typeface="+mn-lt"/>
                <a:ea typeface="Arial" charset="0"/>
                <a:cs typeface="Arial" charset="0"/>
              </a:defRPr>
            </a:lvl2pPr>
            <a:lvl3pPr marL="7938" indent="0">
              <a:lnSpc>
                <a:spcPct val="110000"/>
              </a:lnSpc>
              <a:buClr>
                <a:srgbClr val="14324B"/>
              </a:buClr>
              <a:buSzPct val="100000"/>
              <a:buFontTx/>
              <a:buNone/>
              <a:tabLst/>
              <a:defRPr sz="1100" baseline="0">
                <a:solidFill>
                  <a:schemeClr val="bg1"/>
                </a:solidFill>
                <a:latin typeface="+mn-lt"/>
                <a:ea typeface="Arial" charset="0"/>
                <a:cs typeface="Arial" charset="0"/>
              </a:defRPr>
            </a:lvl3pPr>
            <a:lvl4pPr marL="136525" indent="-128588">
              <a:buSzPct val="100000"/>
              <a:buFontTx/>
              <a:buBlip>
                <a:blip r:embed="rId4"/>
              </a:buBlip>
              <a:tabLst/>
              <a:defRPr sz="1100" baseline="0">
                <a:solidFill>
                  <a:schemeClr val="bg1"/>
                </a:solidFill>
                <a:latin typeface="Century Gothic" charset="0"/>
                <a:ea typeface="Century Gothic" charset="0"/>
                <a:cs typeface="Century Gothic" charset="0"/>
              </a:defRPr>
            </a:lvl4pPr>
            <a:lvl5pPr marL="273050" indent="-136525">
              <a:buClr>
                <a:schemeClr val="bg1"/>
              </a:buClr>
              <a:tabLst/>
              <a:defRPr sz="1000">
                <a:solidFill>
                  <a:schemeClr val="bg1"/>
                </a:solidFill>
              </a:defRPr>
            </a:lvl5pPr>
          </a:lstStyle>
          <a:p>
            <a:pPr lvl="0"/>
            <a:r>
              <a:rPr lang="fr-FR" dirty="0"/>
              <a:t>Chapeau</a:t>
            </a:r>
          </a:p>
          <a:p>
            <a:pPr lvl="1"/>
            <a:r>
              <a:rPr lang="fr-FR" dirty="0"/>
              <a:t>Titre niveau 01</a:t>
            </a:r>
          </a:p>
          <a:p>
            <a:pPr lvl="2"/>
            <a:r>
              <a:rPr lang="fr-FR" dirty="0"/>
              <a:t>Texte normal : </a:t>
            </a:r>
            <a:r>
              <a:rPr lang="la-Latn" dirty="0"/>
              <a:t>Lorem ipsum dolor sit amet, consectetur adipiscing elit. Sed non fend mi, non fermentum diam nisl sit amet erat. </a:t>
            </a:r>
            <a:endParaRPr lang="fr-FR" dirty="0"/>
          </a:p>
          <a:p>
            <a:pPr lvl="3"/>
            <a:r>
              <a:rPr lang="fr-FR" dirty="0"/>
              <a:t>Puce premier niveau </a:t>
            </a:r>
            <a:endParaRPr lang="la-Latn" dirty="0"/>
          </a:p>
          <a:p>
            <a:pPr lvl="4"/>
            <a:r>
              <a:rPr lang="la-Latn" dirty="0"/>
              <a:t> </a:t>
            </a:r>
            <a:r>
              <a:rPr lang="fr-FR" dirty="0"/>
              <a:t>Puce deuxième niveau</a:t>
            </a:r>
          </a:p>
        </p:txBody>
      </p:sp>
      <p:sp>
        <p:nvSpPr>
          <p:cNvPr id="19" name="Rectangle 18">
            <a:extLst>
              <a:ext uri="{FF2B5EF4-FFF2-40B4-BE49-F238E27FC236}">
                <a16:creationId xmlns:a16="http://schemas.microsoft.com/office/drawing/2014/main" xmlns="" id="{B0FEA487-A7D5-494A-B3B8-D537FD06DE70}"/>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a:t>Tableau</a:t>
            </a:r>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7932287" cy="1071256"/>
          </a:xfrm>
          <a:prstGeom prst="rect">
            <a:avLst/>
          </a:prstGeom>
        </p:spPr>
        <p:txBody>
          <a:bodyPr lIns="0" tIns="0" rIns="0" bIns="0" anchor="t" anchorCtr="0">
            <a:noAutofit/>
          </a:bodyPr>
          <a:lstStyle>
            <a:lvl1pPr marL="0" indent="0">
              <a:lnSpc>
                <a:spcPct val="110000"/>
              </a:lnSpc>
              <a:buSzPct val="100000"/>
              <a:buFontTx/>
              <a:buNone/>
              <a:tabLst/>
              <a:defRPr>
                <a:latin typeface="Century Gothic" charset="0"/>
                <a:ea typeface="Century Gothic" charset="0"/>
                <a:cs typeface="Century Gothic" charset="0"/>
              </a:defRPr>
            </a:lvl1pPr>
            <a:lvl2pPr marL="7938" indent="0">
              <a:lnSpc>
                <a:spcPct val="100000"/>
              </a:lnSpc>
              <a:spcBef>
                <a:spcPts val="1600"/>
              </a:spcBef>
              <a:spcAft>
                <a:spcPts val="300"/>
              </a:spcAft>
              <a:buSzPct val="100000"/>
              <a:buFontTx/>
              <a:buNone/>
              <a:tabLst/>
              <a:defRPr sz="1600" b="1" i="0">
                <a:solidFill>
                  <a:schemeClr val="tx1"/>
                </a:solidFill>
                <a:latin typeface="+mn-lt"/>
                <a:ea typeface="Arial" charset="0"/>
                <a:cs typeface="Arial" charset="0"/>
              </a:defRPr>
            </a:lvl2pPr>
            <a:lvl3pPr marL="7938" indent="0">
              <a:lnSpc>
                <a:spcPct val="110000"/>
              </a:lnSpc>
              <a:buClr>
                <a:srgbClr val="14324B"/>
              </a:buClr>
              <a:buSzPct val="100000"/>
              <a:buFontTx/>
              <a:buNone/>
              <a:tabLst/>
              <a:defRPr sz="1100" baseline="0">
                <a:latin typeface="+mn-lt"/>
                <a:ea typeface="Arial" charset="0"/>
                <a:cs typeface="Arial" charset="0"/>
              </a:defRPr>
            </a:lvl3pPr>
            <a:lvl4pPr marL="136525" indent="-128588">
              <a:buSzPct val="100000"/>
              <a:buFontTx/>
              <a:buBlip>
                <a:blip r:embed="rId2"/>
              </a:buBlip>
              <a:tabLst/>
              <a:defRPr sz="1100" baseline="0">
                <a:latin typeface="Century Gothic" charset="0"/>
                <a:ea typeface="Century Gothic" charset="0"/>
                <a:cs typeface="Century Gothic" charset="0"/>
              </a:defRPr>
            </a:lvl4pPr>
            <a:lvl5pPr marL="273050" indent="-136525">
              <a:buClr>
                <a:schemeClr val="tx2"/>
              </a:buClr>
              <a:tabLst/>
              <a:defRPr sz="1000"/>
            </a:lvl5pPr>
          </a:lstStyle>
          <a:p>
            <a:pPr lvl="0"/>
            <a:r>
              <a:rPr lang="fr-FR" dirty="0"/>
              <a:t>Texte chapeau :</a:t>
            </a:r>
            <a:endParaRPr lang="la-Latn" dirty="0"/>
          </a:p>
          <a:p>
            <a:pPr lvl="1"/>
            <a:r>
              <a:rPr lang="fr-FR" dirty="0"/>
              <a:t>Titre niveau 01</a:t>
            </a:r>
          </a:p>
          <a:p>
            <a:pPr lvl="2"/>
            <a:r>
              <a:rPr lang="fr-FR" dirty="0"/>
              <a:t>Texte normal :</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4" name="Espace réservé du tableau 3"/>
          <p:cNvSpPr>
            <a:spLocks noGrp="1"/>
          </p:cNvSpPr>
          <p:nvPr>
            <p:ph type="tbl" sz="quarter" idx="15"/>
          </p:nvPr>
        </p:nvSpPr>
        <p:spPr>
          <a:xfrm>
            <a:off x="779463" y="2193925"/>
            <a:ext cx="7931150" cy="2857500"/>
          </a:xfrm>
          <a:prstGeom prst="rect">
            <a:avLst/>
          </a:prstGeom>
        </p:spPr>
        <p:txBody>
          <a:bodyPr vert="horz"/>
          <a:lstStyle/>
          <a:p>
            <a:endParaRPr lang="fr-FR" dirty="0"/>
          </a:p>
        </p:txBody>
      </p:sp>
      <p:graphicFrame>
        <p:nvGraphicFramePr>
          <p:cNvPr id="20" name="Tableau 19"/>
          <p:cNvGraphicFramePr>
            <a:graphicFrameLocks noGrp="1"/>
          </p:cNvGraphicFramePr>
          <p:nvPr userDrawn="1">
            <p:extLst>
              <p:ext uri="{D42A27DB-BD31-4B8C-83A1-F6EECF244321}">
                <p14:modId xmlns:p14="http://schemas.microsoft.com/office/powerpoint/2010/main" val="1107874823"/>
              </p:ext>
            </p:extLst>
          </p:nvPr>
        </p:nvGraphicFramePr>
        <p:xfrm>
          <a:off x="838296" y="2631440"/>
          <a:ext cx="6329054" cy="1780540"/>
        </p:xfrm>
        <a:graphic>
          <a:graphicData uri="http://schemas.openxmlformats.org/drawingml/2006/table">
            <a:tbl>
              <a:tblPr firstRow="1" bandRow="1">
                <a:tableStyleId>{9D7B26C5-4107-4FEC-AEDC-1716B250A1EF}</a:tableStyleId>
              </a:tblPr>
              <a:tblGrid>
                <a:gridCol w="12192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452254">
                  <a:extLst>
                    <a:ext uri="{9D8B030D-6E8A-4147-A177-3AD203B41FA5}">
                      <a16:colId xmlns:a16="http://schemas.microsoft.com/office/drawing/2014/main" xmlns="" val="20004"/>
                    </a:ext>
                  </a:extLst>
                </a:gridCol>
              </a:tblGrid>
              <a:tr h="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0"/>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1"/>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2"/>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3"/>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xmlns="" val="10004"/>
                  </a:ext>
                </a:extLst>
              </a:tr>
            </a:tbl>
          </a:graphicData>
        </a:graphic>
      </p:graphicFrame>
      <p:sp>
        <p:nvSpPr>
          <p:cNvPr id="21" name="Rectangle 20">
            <a:extLst>
              <a:ext uri="{FF2B5EF4-FFF2-40B4-BE49-F238E27FC236}">
                <a16:creationId xmlns:a16="http://schemas.microsoft.com/office/drawing/2014/main" xmlns="" id="{07102E70-0F0C-4CCD-A718-072BBC28DB2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extLst>
      <p:ext uri="{BB962C8B-B14F-4D97-AF65-F5344CB8AC3E}">
        <p14:creationId xmlns:p14="http://schemas.microsoft.com/office/powerpoint/2010/main" val="939038474"/>
      </p:ext>
    </p:extLst>
  </p:cSld>
  <p:clrMapOvr>
    <a:masterClrMapping/>
  </p:clrMapOvr>
  <p:transition spd="slow">
    <p:push/>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guide id="6" pos="548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Disposition personnalisé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06273804-EF52-4661-8A7E-8E44FF26FC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9" name="Rectangle 8">
            <a:extLst>
              <a:ext uri="{FF2B5EF4-FFF2-40B4-BE49-F238E27FC236}">
                <a16:creationId xmlns="" xmlns:a16="http://schemas.microsoft.com/office/drawing/2014/main" id="{3777EC25-3161-4A27-B123-08DF8BBAA6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a:off x="0" y="0"/>
            <a:ext cx="1510168" cy="5715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0" name="ZoneTexte 9">
            <a:extLst>
              <a:ext uri="{FF2B5EF4-FFF2-40B4-BE49-F238E27FC236}">
                <a16:creationId xmlns="" xmlns:a16="http://schemas.microsoft.com/office/drawing/2014/main" id="{3B5FFB1D-6707-4E53-AE65-C3CC18033F1E}"/>
              </a:ext>
            </a:extLst>
          </p:cNvPr>
          <p:cNvSpPr txBox="1"/>
          <p:nvPr userDrawn="1"/>
        </p:nvSpPr>
        <p:spPr>
          <a:xfrm>
            <a:off x="480060" y="1728636"/>
            <a:ext cx="2064266" cy="2257729"/>
          </a:xfrm>
          <a:prstGeom prst="ellipse">
            <a:avLst/>
          </a:prstGeom>
          <a:solidFill>
            <a:srgbClr val="262626"/>
          </a:solidFill>
          <a:ln w="174625" cmpd="thinThick">
            <a:solidFill>
              <a:srgbClr val="262626"/>
            </a:solidFill>
          </a:ln>
        </p:spPr>
        <p:txBody>
          <a:bodyPr vert="horz" lIns="68580" tIns="34290" rIns="68580" bIns="34290" rtlCol="0" anchor="ctr">
            <a:normAutofit/>
          </a:bodyPr>
          <a:lstStyle/>
          <a:p>
            <a:pPr algn="ctr">
              <a:lnSpc>
                <a:spcPct val="90000"/>
              </a:lnSpc>
              <a:spcBef>
                <a:spcPct val="0"/>
              </a:spcBef>
              <a:spcAft>
                <a:spcPts val="450"/>
              </a:spcAft>
            </a:pPr>
            <a:endParaRPr lang="en-US" sz="1500" kern="1200" cap="small" dirty="0">
              <a:solidFill>
                <a:srgbClr val="FFFFFF"/>
              </a:solidFill>
              <a:latin typeface="+mj-lt"/>
              <a:ea typeface="+mj-ea"/>
              <a:cs typeface="+mj-cs"/>
            </a:endParaRPr>
          </a:p>
        </p:txBody>
      </p:sp>
      <p:pic>
        <p:nvPicPr>
          <p:cNvPr id="13" name="Image 12" descr="Une image contenant texte&#10;&#10;Description générée avec un niveau de confiance très élevé">
            <a:extLst>
              <a:ext uri="{FF2B5EF4-FFF2-40B4-BE49-F238E27FC236}">
                <a16:creationId xmlns="" xmlns:a16="http://schemas.microsoft.com/office/drawing/2014/main" id="{0813778E-DCA7-4926-A061-DA7C4CDBD9F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5526" y="4897727"/>
            <a:ext cx="647297" cy="719218"/>
          </a:xfrm>
          <a:prstGeom prst="rect">
            <a:avLst/>
          </a:prstGeom>
        </p:spPr>
      </p:pic>
    </p:spTree>
    <p:extLst>
      <p:ext uri="{BB962C8B-B14F-4D97-AF65-F5344CB8AC3E}">
        <p14:creationId xmlns:p14="http://schemas.microsoft.com/office/powerpoint/2010/main" val="11505905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xmlns="" id="{10FD7519-F496-4EC0-9FF6-0F6CDCD8CE6D}"/>
              </a:ext>
            </a:extLst>
          </p:cNvPr>
          <p:cNvCxnSpPr>
            <a:cxnSpLocks/>
          </p:cNvCxnSpPr>
          <p:nvPr userDrawn="1"/>
        </p:nvCxnSpPr>
        <p:spPr>
          <a:xfrm>
            <a:off x="1482216" y="5280578"/>
            <a:ext cx="7661784" cy="0"/>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xmlns="" id="{3BD03F52-11E1-43F7-A06A-46C9E232B7C5}"/>
              </a:ext>
            </a:extLst>
          </p:cNvPr>
          <p:cNvSpPr txBox="1"/>
          <p:nvPr userDrawn="1"/>
        </p:nvSpPr>
        <p:spPr>
          <a:xfrm>
            <a:off x="1601670" y="5282407"/>
            <a:ext cx="7359769" cy="25391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cap="small" dirty="0" smtClean="0">
                <a:solidFill>
                  <a:schemeClr val="tx1">
                    <a:lumMod val="65000"/>
                    <a:lumOff val="35000"/>
                  </a:schemeClr>
                </a:solidFill>
                <a:latin typeface="+mn-lt"/>
                <a:cs typeface="+mn-cs"/>
              </a:rPr>
              <a:t>UV23 </a:t>
            </a:r>
            <a:r>
              <a:rPr lang="fr-FR" sz="1050" cap="small" dirty="0">
                <a:solidFill>
                  <a:schemeClr val="tx1">
                    <a:lumMod val="65000"/>
                    <a:lumOff val="35000"/>
                  </a:schemeClr>
                </a:solidFill>
                <a:latin typeface="+mn-lt"/>
                <a:cs typeface="+mn-cs"/>
              </a:rPr>
              <a:t>– </a:t>
            </a:r>
            <a:r>
              <a:rPr lang="fr-FR" sz="1050" kern="1200" cap="small" dirty="0" smtClean="0">
                <a:solidFill>
                  <a:schemeClr val="tx1">
                    <a:lumMod val="65000"/>
                    <a:lumOff val="35000"/>
                  </a:schemeClr>
                </a:solidFill>
                <a:latin typeface="+mn-lt"/>
                <a:ea typeface="+mn-ea"/>
                <a:cs typeface="+mn-cs"/>
              </a:rPr>
              <a:t>Les Bonnes Pratiques en gestion des Stocks</a:t>
            </a:r>
            <a:endParaRPr lang="fr-FR" altLang="fr-FR" sz="1050" kern="1200" cap="small" dirty="0">
              <a:solidFill>
                <a:schemeClr val="tx1">
                  <a:lumMod val="65000"/>
                  <a:lumOff val="35000"/>
                </a:schemeClr>
              </a:solidFill>
              <a:latin typeface="+mn-lt"/>
              <a:ea typeface="+mn-ea"/>
              <a:cs typeface="+mn-cs"/>
            </a:endParaRPr>
          </a:p>
        </p:txBody>
      </p:sp>
      <p:pic>
        <p:nvPicPr>
          <p:cNvPr id="9" name="Image 8" descr="Une image contenant texte&#10;&#10;Description générée avec un niveau de confiance très élevé">
            <a:extLst>
              <a:ext uri="{FF2B5EF4-FFF2-40B4-BE49-F238E27FC236}">
                <a16:creationId xmlns:a16="http://schemas.microsoft.com/office/drawing/2014/main" xmlns="" id="{34DA2B62-EAD3-454B-961D-B7C1FB5CAC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785" b="9026"/>
          <a:stretch/>
        </p:blipFill>
        <p:spPr>
          <a:xfrm>
            <a:off x="143508" y="4736980"/>
            <a:ext cx="861084" cy="904643"/>
          </a:xfrm>
          <a:prstGeom prst="rect">
            <a:avLst/>
          </a:prstGeom>
        </p:spPr>
      </p:pic>
    </p:spTree>
    <p:extLst>
      <p:ext uri="{BB962C8B-B14F-4D97-AF65-F5344CB8AC3E}">
        <p14:creationId xmlns:p14="http://schemas.microsoft.com/office/powerpoint/2010/main" val="257854478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2" name="ZoneTexte 1"/>
          <p:cNvSpPr txBox="1"/>
          <p:nvPr userDrawn="1"/>
        </p:nvSpPr>
        <p:spPr>
          <a:xfrm>
            <a:off x="1457718" y="759557"/>
            <a:ext cx="5490547" cy="369332"/>
          </a:xfrm>
          <a:prstGeom prst="rect">
            <a:avLst/>
          </a:prstGeom>
          <a:solidFill>
            <a:srgbClr val="594C3C"/>
          </a:solidFill>
        </p:spPr>
        <p:txBody>
          <a:bodyPr wrap="square" rtlCol="0">
            <a:spAutoFit/>
          </a:bodyPr>
          <a:lstStyle/>
          <a:p>
            <a:endParaRPr lang="fr-FR" sz="1800" b="1" dirty="0">
              <a:solidFill>
                <a:schemeClr val="bg1"/>
              </a:solidFill>
            </a:endParaRPr>
          </a:p>
        </p:txBody>
      </p:sp>
    </p:spTree>
    <p:extLst>
      <p:ext uri="{BB962C8B-B14F-4D97-AF65-F5344CB8AC3E}">
        <p14:creationId xmlns:p14="http://schemas.microsoft.com/office/powerpoint/2010/main" val="151378931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Diapositive de titre">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xmlns="" id="{6955148A-636A-4AD1-85B8-815556C80660}"/>
              </a:ext>
            </a:extLst>
          </p:cNvPr>
          <p:cNvCxnSpPr>
            <a:cxnSpLocks/>
          </p:cNvCxnSpPr>
          <p:nvPr userDrawn="1"/>
        </p:nvCxnSpPr>
        <p:spPr>
          <a:xfrm>
            <a:off x="1643473" y="5280578"/>
            <a:ext cx="7500527" cy="0"/>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B6DC78F9-6737-42B6-89E7-3C3CC08C3C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0" name="Rectangle 9">
            <a:extLst>
              <a:ext uri="{FF2B5EF4-FFF2-40B4-BE49-F238E27FC236}">
                <a16:creationId xmlns:a16="http://schemas.microsoft.com/office/drawing/2014/main" xmlns="" id="{DAA14A29-2F94-430D-9239-DC9726FD53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510168" cy="5715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11" name="ZoneTexte 10">
            <a:extLst>
              <a:ext uri="{FF2B5EF4-FFF2-40B4-BE49-F238E27FC236}">
                <a16:creationId xmlns:a16="http://schemas.microsoft.com/office/drawing/2014/main" xmlns="" id="{8CD70954-0BC0-45DE-ACBC-195274BEE6A3}"/>
              </a:ext>
            </a:extLst>
          </p:cNvPr>
          <p:cNvSpPr txBox="1"/>
          <p:nvPr userDrawn="1"/>
        </p:nvSpPr>
        <p:spPr>
          <a:xfrm>
            <a:off x="480060" y="1728636"/>
            <a:ext cx="2064266" cy="2257729"/>
          </a:xfrm>
          <a:prstGeom prst="ellipse">
            <a:avLst/>
          </a:prstGeom>
          <a:solidFill>
            <a:srgbClr val="262626"/>
          </a:solidFill>
          <a:ln w="174625" cmpd="thinThick">
            <a:solidFill>
              <a:srgbClr val="262626"/>
            </a:solidFill>
          </a:ln>
        </p:spPr>
        <p:txBody>
          <a:bodyPr vert="horz" lIns="68580" tIns="34290" rIns="68580" bIns="34290" rtlCol="0" anchor="ctr">
            <a:normAutofit/>
          </a:bodyPr>
          <a:lstStyle/>
          <a:p>
            <a:pPr algn="ctr">
              <a:lnSpc>
                <a:spcPct val="90000"/>
              </a:lnSpc>
              <a:spcBef>
                <a:spcPct val="0"/>
              </a:spcBef>
              <a:spcAft>
                <a:spcPts val="450"/>
              </a:spcAft>
            </a:pPr>
            <a:endParaRPr lang="en-US" sz="1500" kern="1200" cap="small" dirty="0">
              <a:solidFill>
                <a:srgbClr val="FFFFFF"/>
              </a:solidFill>
              <a:latin typeface="+mj-lt"/>
              <a:ea typeface="+mj-ea"/>
              <a:cs typeface="+mj-cs"/>
            </a:endParaRPr>
          </a:p>
        </p:txBody>
      </p:sp>
      <p:pic>
        <p:nvPicPr>
          <p:cNvPr id="12" name="Image 11" descr="Une image contenant texte&#10;&#10;Description générée avec un niveau de confiance très élevé">
            <a:extLst>
              <a:ext uri="{FF2B5EF4-FFF2-40B4-BE49-F238E27FC236}">
                <a16:creationId xmlns:a16="http://schemas.microsoft.com/office/drawing/2014/main" xmlns="" id="{5697A757-1416-4B0F-8DFC-5D00B3E327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392" y="4799445"/>
            <a:ext cx="699308" cy="777009"/>
          </a:xfrm>
          <a:prstGeom prst="rect">
            <a:avLst/>
          </a:prstGeom>
        </p:spPr>
      </p:pic>
    </p:spTree>
    <p:extLst>
      <p:ext uri="{BB962C8B-B14F-4D97-AF65-F5344CB8AC3E}">
        <p14:creationId xmlns:p14="http://schemas.microsoft.com/office/powerpoint/2010/main" val="375901115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Diapositive de titre">
    <p:spTree>
      <p:nvGrpSpPr>
        <p:cNvPr id="1" name=""/>
        <p:cNvGrpSpPr/>
        <p:nvPr/>
      </p:nvGrpSpPr>
      <p:grpSpPr>
        <a:xfrm>
          <a:off x="0" y="0"/>
          <a:ext cx="0" cy="0"/>
          <a:chOff x="0" y="0"/>
          <a:chExt cx="0" cy="0"/>
        </a:xfrm>
      </p:grpSpPr>
      <p:sp>
        <p:nvSpPr>
          <p:cNvPr id="3" name="Rectangle 2"/>
          <p:cNvSpPr/>
          <p:nvPr userDrawn="1"/>
        </p:nvSpPr>
        <p:spPr>
          <a:xfrm>
            <a:off x="1464426" y="449490"/>
            <a:ext cx="3252814" cy="300082"/>
          </a:xfrm>
          <a:prstGeom prst="rect">
            <a:avLst/>
          </a:prstGeom>
        </p:spPr>
        <p:txBody>
          <a:bodyPr wrap="none">
            <a:spAutoFit/>
          </a:bodyPr>
          <a:lstStyle/>
          <a:p>
            <a:r>
              <a:rPr lang="fr-FR" sz="1350" dirty="0" smtClean="0">
                <a:solidFill>
                  <a:srgbClr val="594C3C"/>
                </a:solidFill>
                <a:latin typeface="Arial" panose="020B0604020202020204" pitchFamily="34" charset="0"/>
                <a:cs typeface="Arial" panose="020B0604020202020204" pitchFamily="34" charset="0"/>
              </a:rPr>
              <a:t>Bonnes pratiques de la gestion du stock</a:t>
            </a:r>
            <a:endParaRPr lang="fr-FR" sz="1350" i="1" dirty="0">
              <a:solidFill>
                <a:srgbClr val="594C3C"/>
              </a:solidFill>
              <a:latin typeface="Arial" panose="020B0604020202020204" pitchFamily="34" charset="0"/>
              <a:cs typeface="Arial" panose="020B0604020202020204" pitchFamily="34" charset="0"/>
            </a:endParaRPr>
          </a:p>
        </p:txBody>
      </p:sp>
      <p:sp>
        <p:nvSpPr>
          <p:cNvPr id="4" name="ZoneTexte 3"/>
          <p:cNvSpPr txBox="1"/>
          <p:nvPr userDrawn="1"/>
        </p:nvSpPr>
        <p:spPr>
          <a:xfrm>
            <a:off x="1483597" y="732586"/>
            <a:ext cx="5490547" cy="369332"/>
          </a:xfrm>
          <a:prstGeom prst="rect">
            <a:avLst/>
          </a:prstGeom>
          <a:solidFill>
            <a:srgbClr val="594C3C"/>
          </a:solidFill>
        </p:spPr>
        <p:txBody>
          <a:bodyPr wrap="square" rtlCol="0">
            <a:spAutoFit/>
          </a:bodyPr>
          <a:lstStyle/>
          <a:p>
            <a:r>
              <a:rPr lang="fr-FR" sz="1800" b="1" dirty="0" smtClean="0">
                <a:solidFill>
                  <a:schemeClr val="bg1"/>
                </a:solidFill>
              </a:rPr>
              <a:t>Cas d’usage quotidiens</a:t>
            </a:r>
            <a:endParaRPr lang="fr-FR" sz="1800" b="1" dirty="0">
              <a:solidFill>
                <a:schemeClr val="bg1"/>
              </a:solidFill>
            </a:endParaRPr>
          </a:p>
        </p:txBody>
      </p:sp>
      <p:cxnSp>
        <p:nvCxnSpPr>
          <p:cNvPr id="5" name="Connecteur droit 4">
            <a:extLst>
              <a:ext uri="{FF2B5EF4-FFF2-40B4-BE49-F238E27FC236}">
                <a16:creationId xmlns:a16="http://schemas.microsoft.com/office/drawing/2014/main" xmlns="" id="{10FD7519-F496-4EC0-9FF6-0F6CDCD8CE6D}"/>
              </a:ext>
            </a:extLst>
          </p:cNvPr>
          <p:cNvCxnSpPr>
            <a:cxnSpLocks/>
          </p:cNvCxnSpPr>
          <p:nvPr userDrawn="1"/>
        </p:nvCxnSpPr>
        <p:spPr>
          <a:xfrm>
            <a:off x="1482216" y="5280579"/>
            <a:ext cx="7661784" cy="1"/>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xmlns="" id="{3BD03F52-11E1-43F7-A06A-46C9E232B7C5}"/>
              </a:ext>
            </a:extLst>
          </p:cNvPr>
          <p:cNvSpPr txBox="1"/>
          <p:nvPr userDrawn="1"/>
        </p:nvSpPr>
        <p:spPr>
          <a:xfrm>
            <a:off x="1601670" y="5282407"/>
            <a:ext cx="7359769" cy="25391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cap="small" dirty="0" smtClean="0">
                <a:solidFill>
                  <a:schemeClr val="tx1">
                    <a:lumMod val="65000"/>
                    <a:lumOff val="35000"/>
                  </a:schemeClr>
                </a:solidFill>
                <a:latin typeface="+mn-lt"/>
                <a:cs typeface="+mn-cs"/>
              </a:rPr>
              <a:t>UV23 </a:t>
            </a:r>
            <a:r>
              <a:rPr lang="fr-FR" sz="1050" cap="small" dirty="0">
                <a:solidFill>
                  <a:schemeClr val="tx1">
                    <a:lumMod val="65000"/>
                    <a:lumOff val="35000"/>
                  </a:schemeClr>
                </a:solidFill>
                <a:latin typeface="+mn-lt"/>
                <a:cs typeface="+mn-cs"/>
              </a:rPr>
              <a:t>– </a:t>
            </a:r>
            <a:r>
              <a:rPr lang="fr-FR" sz="1050" kern="1200" cap="small" dirty="0" smtClean="0">
                <a:solidFill>
                  <a:schemeClr val="tx1">
                    <a:lumMod val="65000"/>
                    <a:lumOff val="35000"/>
                  </a:schemeClr>
                </a:solidFill>
                <a:latin typeface="+mn-lt"/>
                <a:ea typeface="+mn-ea"/>
                <a:cs typeface="+mn-cs"/>
              </a:rPr>
              <a:t>Les Bonnes Pratiques en gestion des Stocks</a:t>
            </a:r>
            <a:endParaRPr lang="fr-FR" altLang="fr-FR" sz="1050" kern="1200" cap="small" dirty="0">
              <a:solidFill>
                <a:schemeClr val="tx1">
                  <a:lumMod val="65000"/>
                  <a:lumOff val="35000"/>
                </a:schemeClr>
              </a:solidFill>
              <a:latin typeface="+mn-lt"/>
              <a:ea typeface="+mn-ea"/>
              <a:cs typeface="+mn-cs"/>
            </a:endParaRPr>
          </a:p>
        </p:txBody>
      </p:sp>
      <p:pic>
        <p:nvPicPr>
          <p:cNvPr id="7" name="Image 6" descr="Une image contenant texte&#10;&#10;Description générée avec un niveau de confiance très élevé">
            <a:extLst>
              <a:ext uri="{FF2B5EF4-FFF2-40B4-BE49-F238E27FC236}">
                <a16:creationId xmlns:a16="http://schemas.microsoft.com/office/drawing/2014/main" xmlns="" id="{34DA2B62-EAD3-454B-961D-B7C1FB5CAC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785" b="9026"/>
          <a:stretch/>
        </p:blipFill>
        <p:spPr>
          <a:xfrm>
            <a:off x="143508" y="4736980"/>
            <a:ext cx="861084" cy="904643"/>
          </a:xfrm>
          <a:prstGeom prst="rect">
            <a:avLst/>
          </a:prstGeom>
        </p:spPr>
      </p:pic>
      <p:pic>
        <p:nvPicPr>
          <p:cNvPr id="8"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8519" y="280079"/>
            <a:ext cx="725336" cy="1200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45044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Diapositive de titre">
    <p:spTree>
      <p:nvGrpSpPr>
        <p:cNvPr id="1" name=""/>
        <p:cNvGrpSpPr/>
        <p:nvPr/>
      </p:nvGrpSpPr>
      <p:grpSpPr>
        <a:xfrm>
          <a:off x="0" y="0"/>
          <a:ext cx="0" cy="0"/>
          <a:chOff x="0" y="0"/>
          <a:chExt cx="0" cy="0"/>
        </a:xfrm>
      </p:grpSpPr>
      <p:sp>
        <p:nvSpPr>
          <p:cNvPr id="3" name="Rectangle 2"/>
          <p:cNvSpPr/>
          <p:nvPr userDrawn="1"/>
        </p:nvSpPr>
        <p:spPr>
          <a:xfrm>
            <a:off x="1464426" y="449490"/>
            <a:ext cx="1915909" cy="300082"/>
          </a:xfrm>
          <a:prstGeom prst="rect">
            <a:avLst/>
          </a:prstGeom>
        </p:spPr>
        <p:txBody>
          <a:bodyPr wrap="none">
            <a:spAutoFit/>
          </a:bodyPr>
          <a:lstStyle/>
          <a:p>
            <a:r>
              <a:rPr lang="fr-FR" sz="1350" dirty="0" smtClean="0">
                <a:solidFill>
                  <a:srgbClr val="594C3C"/>
                </a:solidFill>
                <a:latin typeface="Arial" panose="020B0604020202020204" pitchFamily="34" charset="0"/>
                <a:cs typeface="Arial" panose="020B0604020202020204" pitchFamily="34" charset="0"/>
              </a:rPr>
              <a:t>La Gestion des Stocks</a:t>
            </a:r>
            <a:endParaRPr lang="fr-FR" sz="1350" i="1" dirty="0">
              <a:solidFill>
                <a:srgbClr val="594C3C"/>
              </a:solidFill>
              <a:latin typeface="Arial" panose="020B0604020202020204" pitchFamily="34" charset="0"/>
              <a:cs typeface="Arial" panose="020B0604020202020204" pitchFamily="34" charset="0"/>
            </a:endParaRPr>
          </a:p>
        </p:txBody>
      </p:sp>
      <p:sp>
        <p:nvSpPr>
          <p:cNvPr id="4" name="ZoneTexte 3"/>
          <p:cNvSpPr txBox="1"/>
          <p:nvPr userDrawn="1"/>
        </p:nvSpPr>
        <p:spPr>
          <a:xfrm>
            <a:off x="1483597" y="732586"/>
            <a:ext cx="5490547" cy="369332"/>
          </a:xfrm>
          <a:prstGeom prst="rect">
            <a:avLst/>
          </a:prstGeom>
          <a:solidFill>
            <a:srgbClr val="594C3C"/>
          </a:solidFill>
        </p:spPr>
        <p:txBody>
          <a:bodyPr wrap="square" rtlCol="0">
            <a:spAutoFit/>
          </a:bodyPr>
          <a:lstStyle/>
          <a:p>
            <a:r>
              <a:rPr lang="fr-FR" sz="1800" b="1" dirty="0" smtClean="0">
                <a:solidFill>
                  <a:schemeClr val="bg1"/>
                </a:solidFill>
              </a:rPr>
              <a:t>La Mise à jour des Prix d’Achat</a:t>
            </a:r>
            <a:endParaRPr lang="fr-FR" sz="1800" b="1" dirty="0">
              <a:solidFill>
                <a:schemeClr val="bg1"/>
              </a:solidFill>
            </a:endParaRPr>
          </a:p>
        </p:txBody>
      </p:sp>
      <p:cxnSp>
        <p:nvCxnSpPr>
          <p:cNvPr id="5" name="Connecteur droit 4">
            <a:extLst>
              <a:ext uri="{FF2B5EF4-FFF2-40B4-BE49-F238E27FC236}">
                <a16:creationId xmlns:a16="http://schemas.microsoft.com/office/drawing/2014/main" xmlns="" id="{10FD7519-F496-4EC0-9FF6-0F6CDCD8CE6D}"/>
              </a:ext>
            </a:extLst>
          </p:cNvPr>
          <p:cNvCxnSpPr>
            <a:cxnSpLocks/>
          </p:cNvCxnSpPr>
          <p:nvPr userDrawn="1"/>
        </p:nvCxnSpPr>
        <p:spPr>
          <a:xfrm>
            <a:off x="1482216" y="5280579"/>
            <a:ext cx="7661784" cy="1"/>
          </a:xfrm>
          <a:prstGeom prst="line">
            <a:avLst/>
          </a:prstGeom>
          <a:ln w="28575">
            <a:solidFill>
              <a:srgbClr val="74003B"/>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xmlns="" id="{3BD03F52-11E1-43F7-A06A-46C9E232B7C5}"/>
              </a:ext>
            </a:extLst>
          </p:cNvPr>
          <p:cNvSpPr txBox="1"/>
          <p:nvPr userDrawn="1"/>
        </p:nvSpPr>
        <p:spPr>
          <a:xfrm>
            <a:off x="1601670" y="5282407"/>
            <a:ext cx="7359769" cy="25391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cap="small" dirty="0" smtClean="0">
                <a:solidFill>
                  <a:schemeClr val="tx1">
                    <a:lumMod val="65000"/>
                    <a:lumOff val="35000"/>
                  </a:schemeClr>
                </a:solidFill>
                <a:latin typeface="+mn-lt"/>
                <a:cs typeface="+mn-cs"/>
              </a:rPr>
              <a:t>UV23 </a:t>
            </a:r>
            <a:r>
              <a:rPr lang="fr-FR" sz="1050" cap="small" dirty="0">
                <a:solidFill>
                  <a:schemeClr val="tx1">
                    <a:lumMod val="65000"/>
                    <a:lumOff val="35000"/>
                  </a:schemeClr>
                </a:solidFill>
                <a:latin typeface="+mn-lt"/>
                <a:cs typeface="+mn-cs"/>
              </a:rPr>
              <a:t>– </a:t>
            </a:r>
            <a:r>
              <a:rPr lang="fr-FR" sz="1050" kern="1200" cap="small" dirty="0" smtClean="0">
                <a:solidFill>
                  <a:schemeClr val="tx1">
                    <a:lumMod val="65000"/>
                    <a:lumOff val="35000"/>
                  </a:schemeClr>
                </a:solidFill>
                <a:latin typeface="+mn-lt"/>
                <a:ea typeface="+mn-ea"/>
                <a:cs typeface="+mn-cs"/>
              </a:rPr>
              <a:t>Les Bonnes Pratiques en gestion des Stocks</a:t>
            </a:r>
            <a:endParaRPr lang="fr-FR" altLang="fr-FR" sz="1050" kern="1200" cap="small" dirty="0">
              <a:solidFill>
                <a:schemeClr val="tx1">
                  <a:lumMod val="65000"/>
                  <a:lumOff val="35000"/>
                </a:schemeClr>
              </a:solidFill>
              <a:latin typeface="+mn-lt"/>
              <a:ea typeface="+mn-ea"/>
              <a:cs typeface="+mn-cs"/>
            </a:endParaRPr>
          </a:p>
        </p:txBody>
      </p:sp>
      <p:pic>
        <p:nvPicPr>
          <p:cNvPr id="7" name="Image 6" descr="Une image contenant texte&#10;&#10;Description générée avec un niveau de confiance très élevé">
            <a:extLst>
              <a:ext uri="{FF2B5EF4-FFF2-40B4-BE49-F238E27FC236}">
                <a16:creationId xmlns:a16="http://schemas.microsoft.com/office/drawing/2014/main" xmlns="" id="{34DA2B62-EAD3-454B-961D-B7C1FB5CAC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3785" b="9026"/>
          <a:stretch/>
        </p:blipFill>
        <p:spPr>
          <a:xfrm>
            <a:off x="143508" y="4736980"/>
            <a:ext cx="861084" cy="904643"/>
          </a:xfrm>
          <a:prstGeom prst="rect">
            <a:avLst/>
          </a:prstGeom>
        </p:spPr>
      </p:pic>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97850"/>
            <a:ext cx="1078345" cy="95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11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2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D0B14E3-6DF3-40B0-B489-2AE38B781ADA}"/>
              </a:ext>
            </a:extLst>
          </p:cNvPr>
          <p:cNvSpPr>
            <a:spLocks noGrp="1"/>
          </p:cNvSpPr>
          <p:nvPr>
            <p:ph type="ctrTitle"/>
          </p:nvPr>
        </p:nvSpPr>
        <p:spPr>
          <a:xfrm>
            <a:off x="1143000" y="935302"/>
            <a:ext cx="6858000" cy="1989667"/>
          </a:xfrm>
          <a:prstGeom prst="rect">
            <a:avLst/>
          </a:prstGeo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xmlns="" id="{6E4D9358-5F43-4BE1-B31F-97EA40A43CEE}"/>
              </a:ext>
            </a:extLst>
          </p:cNvPr>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FDCCF3BE-F9DB-472F-B07F-1653967EBB02}"/>
              </a:ext>
            </a:extLst>
          </p:cNvPr>
          <p:cNvSpPr>
            <a:spLocks noGrp="1"/>
          </p:cNvSpPr>
          <p:nvPr>
            <p:ph type="dt" sz="half" idx="10"/>
          </p:nvPr>
        </p:nvSpPr>
        <p:spPr>
          <a:xfrm>
            <a:off x="628650" y="5296959"/>
            <a:ext cx="2057400" cy="304271"/>
          </a:xfrm>
          <a:prstGeom prst="rect">
            <a:avLst/>
          </a:prstGeom>
        </p:spPr>
        <p:txBody>
          <a:bodyPr/>
          <a:lstStyle/>
          <a:p>
            <a:fld id="{9620DCA1-A38F-48FD-97E6-F6E1DAF117D7}" type="datetimeFigureOut">
              <a:rPr lang="fr-FR" smtClean="0"/>
              <a:t>23/12/2021</a:t>
            </a:fld>
            <a:endParaRPr lang="fr-FR" dirty="0"/>
          </a:p>
        </p:txBody>
      </p:sp>
      <p:sp>
        <p:nvSpPr>
          <p:cNvPr id="5" name="Espace réservé du pied de page 4">
            <a:extLst>
              <a:ext uri="{FF2B5EF4-FFF2-40B4-BE49-F238E27FC236}">
                <a16:creationId xmlns:a16="http://schemas.microsoft.com/office/drawing/2014/main" xmlns="" id="{1BCB5AB9-1693-4A46-B7E2-33C878A45E0D}"/>
              </a:ext>
            </a:extLst>
          </p:cNvPr>
          <p:cNvSpPr>
            <a:spLocks noGrp="1"/>
          </p:cNvSpPr>
          <p:nvPr>
            <p:ph type="ftr" sz="quarter" idx="11"/>
          </p:nvPr>
        </p:nvSpPr>
        <p:spPr>
          <a:xfrm>
            <a:off x="3028950" y="5296959"/>
            <a:ext cx="3086100" cy="304271"/>
          </a:xfrm>
          <a:prstGeom prst="rect">
            <a:avLst/>
          </a:prstGeom>
        </p:spPr>
        <p:txBody>
          <a:bodyPr/>
          <a:lstStyle/>
          <a:p>
            <a:endParaRPr lang="fr-FR" dirty="0"/>
          </a:p>
        </p:txBody>
      </p:sp>
      <p:sp>
        <p:nvSpPr>
          <p:cNvPr id="6" name="Espace réservé du numéro de diapositive 5">
            <a:extLst>
              <a:ext uri="{FF2B5EF4-FFF2-40B4-BE49-F238E27FC236}">
                <a16:creationId xmlns:a16="http://schemas.microsoft.com/office/drawing/2014/main" xmlns="" id="{961D226B-C60C-4DB4-BE5A-D817100DB9FE}"/>
              </a:ext>
            </a:extLst>
          </p:cNvPr>
          <p:cNvSpPr>
            <a:spLocks noGrp="1"/>
          </p:cNvSpPr>
          <p:nvPr>
            <p:ph type="sldNum" sz="quarter" idx="12"/>
          </p:nvPr>
        </p:nvSpPr>
        <p:spPr>
          <a:xfrm>
            <a:off x="6457950" y="5296959"/>
            <a:ext cx="2057400" cy="304271"/>
          </a:xfrm>
          <a:prstGeom prst="rect">
            <a:avLst/>
          </a:prstGeom>
        </p:spPr>
        <p:txBody>
          <a:bodyPr/>
          <a:lstStyle/>
          <a:p>
            <a:fld id="{9ABCD36B-8EDD-4E47-8B2F-FEFDDC967D7A}" type="slidenum">
              <a:rPr lang="fr-FR" smtClean="0"/>
              <a:t>‹N°›</a:t>
            </a:fld>
            <a:endParaRPr lang="fr-FR" dirty="0"/>
          </a:p>
        </p:txBody>
      </p:sp>
      <p:sp>
        <p:nvSpPr>
          <p:cNvPr id="7" name="Rectangle 6">
            <a:extLst>
              <a:ext uri="{FF2B5EF4-FFF2-40B4-BE49-F238E27FC236}">
                <a16:creationId xmlns:a16="http://schemas.microsoft.com/office/drawing/2014/main" xmlns="" id="{CB655FC1-EFA4-4FFC-8B86-D626C3405B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9144000" cy="5715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8" name="Rectangle 7">
            <a:extLst>
              <a:ext uri="{FF2B5EF4-FFF2-40B4-BE49-F238E27FC236}">
                <a16:creationId xmlns:a16="http://schemas.microsoft.com/office/drawing/2014/main" xmlns="" id="{0F51D6BC-FB08-46D2-A72A-6310C1CCB2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a:off x="0" y="0"/>
            <a:ext cx="1510168" cy="5715000"/>
          </a:xfrm>
          <a:prstGeom prst="rect">
            <a:avLst/>
          </a:prstGeom>
          <a:solidFill>
            <a:srgbClr val="59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dirty="0"/>
          </a:p>
        </p:txBody>
      </p:sp>
      <p:sp>
        <p:nvSpPr>
          <p:cNvPr id="9" name="ZoneTexte 8">
            <a:extLst>
              <a:ext uri="{FF2B5EF4-FFF2-40B4-BE49-F238E27FC236}">
                <a16:creationId xmlns:a16="http://schemas.microsoft.com/office/drawing/2014/main" xmlns="" id="{21844F60-9787-4CF7-AC29-F7A480A58BAF}"/>
              </a:ext>
            </a:extLst>
          </p:cNvPr>
          <p:cNvSpPr txBox="1"/>
          <p:nvPr userDrawn="1"/>
        </p:nvSpPr>
        <p:spPr>
          <a:xfrm>
            <a:off x="480060" y="1728636"/>
            <a:ext cx="2064266" cy="2257729"/>
          </a:xfrm>
          <a:prstGeom prst="ellipse">
            <a:avLst/>
          </a:prstGeom>
          <a:solidFill>
            <a:srgbClr val="262626"/>
          </a:solidFill>
          <a:ln w="174625" cmpd="thinThick">
            <a:solidFill>
              <a:srgbClr val="262626"/>
            </a:solidFill>
          </a:ln>
        </p:spPr>
        <p:txBody>
          <a:bodyPr vert="horz" lIns="68580" tIns="34290" rIns="68580" bIns="34290" rtlCol="0" anchor="ctr">
            <a:normAutofit/>
          </a:bodyPr>
          <a:lstStyle/>
          <a:p>
            <a:pPr algn="ctr">
              <a:lnSpc>
                <a:spcPct val="90000"/>
              </a:lnSpc>
              <a:spcBef>
                <a:spcPct val="0"/>
              </a:spcBef>
              <a:spcAft>
                <a:spcPts val="450"/>
              </a:spcAft>
            </a:pPr>
            <a:endParaRPr lang="en-US" sz="1500" kern="1200" cap="small" dirty="0">
              <a:solidFill>
                <a:srgbClr val="FFFFFF"/>
              </a:solidFill>
              <a:latin typeface="+mj-lt"/>
              <a:ea typeface="+mj-ea"/>
              <a:cs typeface="+mj-cs"/>
            </a:endParaRPr>
          </a:p>
        </p:txBody>
      </p:sp>
      <p:pic>
        <p:nvPicPr>
          <p:cNvPr id="11" name="Image 10" descr="Une image contenant texte&#10;&#10;Description générée avec un niveau de confiance élevé">
            <a:extLst>
              <a:ext uri="{FF2B5EF4-FFF2-40B4-BE49-F238E27FC236}">
                <a16:creationId xmlns:a16="http://schemas.microsoft.com/office/drawing/2014/main" xmlns="" id="{3702B707-336D-471E-AE7F-F8F6AC9185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8264" y="97194"/>
            <a:ext cx="2083770" cy="955061"/>
          </a:xfrm>
          <a:prstGeom prst="rect">
            <a:avLst/>
          </a:prstGeom>
        </p:spPr>
      </p:pic>
      <p:pic>
        <p:nvPicPr>
          <p:cNvPr id="12" name="Image 11" descr="Une image contenant texte&#10;&#10;Description générée avec un niveau de confiance très élevé">
            <a:extLst>
              <a:ext uri="{FF2B5EF4-FFF2-40B4-BE49-F238E27FC236}">
                <a16:creationId xmlns:a16="http://schemas.microsoft.com/office/drawing/2014/main" xmlns="" id="{9533944F-C05E-4056-95D3-8A24AE4BD33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526" y="4897727"/>
            <a:ext cx="647297" cy="719218"/>
          </a:xfrm>
          <a:prstGeom prst="rect">
            <a:avLst/>
          </a:prstGeom>
        </p:spPr>
      </p:pic>
    </p:spTree>
    <p:extLst>
      <p:ext uri="{BB962C8B-B14F-4D97-AF65-F5344CB8AC3E}">
        <p14:creationId xmlns:p14="http://schemas.microsoft.com/office/powerpoint/2010/main" val="242889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8" name="Rectangle 7">
            <a:extLst>
              <a:ext uri="{FF2B5EF4-FFF2-40B4-BE49-F238E27FC236}">
                <a16:creationId xmlns:a16="http://schemas.microsoft.com/office/drawing/2014/main" xmlns="" id="{71041EE3-F9A8-4D74-89D4-209A7E21248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graphicFrame>
        <p:nvGraphicFramePr>
          <p:cNvPr id="9" name="Tableau 8">
            <a:extLst>
              <a:ext uri="{FF2B5EF4-FFF2-40B4-BE49-F238E27FC236}">
                <a16:creationId xmlns:a16="http://schemas.microsoft.com/office/drawing/2014/main" xmlns="" id="{698CF064-F1DA-4078-B04A-F6D69724C254}"/>
              </a:ext>
            </a:extLst>
          </p:cNvPr>
          <p:cNvGraphicFramePr>
            <a:graphicFrameLocks noGrp="1"/>
          </p:cNvGraphicFramePr>
          <p:nvPr userDrawn="1">
            <p:extLst>
              <p:ext uri="{D42A27DB-BD31-4B8C-83A1-F6EECF244321}">
                <p14:modId xmlns:p14="http://schemas.microsoft.com/office/powerpoint/2010/main" val="3199835676"/>
              </p:ext>
            </p:extLst>
          </p:nvPr>
        </p:nvGraphicFramePr>
        <p:xfrm>
          <a:off x="250822" y="1036475"/>
          <a:ext cx="8642352" cy="3666562"/>
        </p:xfrm>
        <a:graphic>
          <a:graphicData uri="http://schemas.openxmlformats.org/drawingml/2006/table">
            <a:tbl>
              <a:tblPr bandRow="1">
                <a:tableStyleId>{17292A2E-F333-43FB-9621-5CBBE7FDCDCB}</a:tableStyleId>
              </a:tblPr>
              <a:tblGrid>
                <a:gridCol w="983174">
                  <a:extLst>
                    <a:ext uri="{9D8B030D-6E8A-4147-A177-3AD203B41FA5}">
                      <a16:colId xmlns:a16="http://schemas.microsoft.com/office/drawing/2014/main" xmlns="" val="1621206929"/>
                    </a:ext>
                  </a:extLst>
                </a:gridCol>
                <a:gridCol w="1313895">
                  <a:extLst>
                    <a:ext uri="{9D8B030D-6E8A-4147-A177-3AD203B41FA5}">
                      <a16:colId xmlns:a16="http://schemas.microsoft.com/office/drawing/2014/main" xmlns="" val="1902849168"/>
                    </a:ext>
                  </a:extLst>
                </a:gridCol>
                <a:gridCol w="6345283">
                  <a:extLst>
                    <a:ext uri="{9D8B030D-6E8A-4147-A177-3AD203B41FA5}">
                      <a16:colId xmlns:a16="http://schemas.microsoft.com/office/drawing/2014/main" xmlns="" val="3655373491"/>
                    </a:ext>
                  </a:extLst>
                </a:gridCol>
              </a:tblGrid>
              <a:tr h="770291">
                <a:tc>
                  <a:txBody>
                    <a:bodyPr/>
                    <a:lstStyle/>
                    <a:p>
                      <a:endParaRPr lang="fr-FR" dirty="0"/>
                    </a:p>
                    <a:p>
                      <a:endParaRPr lang="fr-FR" dirty="0"/>
                    </a:p>
                    <a:p>
                      <a:endParaRPr lang="fr-FR" dirty="0"/>
                    </a:p>
                  </a:txBody>
                  <a:tcPr>
                    <a:lnL w="12700" cap="rnd" cmpd="sng" algn="ctr">
                      <a:noFill/>
                      <a:prstDash val="solid"/>
                    </a:lnL>
                    <a:lnR>
                      <a:noFill/>
                    </a:lnR>
                    <a:lnT w="12700" cap="rnd" cmpd="sng" algn="ctr">
                      <a:noFill/>
                      <a:prstDash val="soli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Sujet</a:t>
                      </a:r>
                      <a:endParaRPr lang="fr-FR" dirty="0"/>
                    </a:p>
                  </a:txBody>
                  <a:tcPr anchor="ctr">
                    <a:lnL>
                      <a:noFill/>
                    </a:lnL>
                    <a:lnR>
                      <a:noFill/>
                    </a:lnR>
                    <a:lnT w="12700" cap="rnd" cmpd="sng" algn="ctr">
                      <a:noFill/>
                      <a:prstDash val="soli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fr-FR" sz="1100" cap="none" dirty="0">
                        <a:solidFill>
                          <a:srgbClr val="14324B"/>
                        </a:solidFill>
                      </a:endParaRPr>
                    </a:p>
                  </a:txBody>
                  <a:tcPr anchor="ctr">
                    <a:lnL>
                      <a:noFill/>
                    </a:lnL>
                    <a:lnR w="12700" cap="rnd" cmpd="sng" algn="ctr">
                      <a:noFill/>
                      <a:prstDash val="solid"/>
                    </a:lnR>
                    <a:lnT w="12700" cap="rnd" cmpd="sng" algn="ctr">
                      <a:noFill/>
                      <a:prstDash val="soli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77151797"/>
                  </a:ext>
                </a:extLst>
              </a:tr>
              <a:tr h="770291">
                <a:tc>
                  <a:txBody>
                    <a:bodyPr/>
                    <a:lstStyle/>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dirty="0">
                          <a:ln>
                            <a:noFill/>
                          </a:ln>
                          <a:solidFill>
                            <a:srgbClr val="008A8B"/>
                          </a:solidFill>
                          <a:effectLst/>
                          <a:uLnTx/>
                          <a:uFillTx/>
                          <a:latin typeface="+mn-lt"/>
                          <a:ea typeface="+mn-ea"/>
                          <a:cs typeface="+mn-cs"/>
                        </a:rPr>
                        <a:t>Formateur </a:t>
                      </a:r>
                    </a:p>
                  </a:txBody>
                  <a:tcPr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342900" rtl="0" eaLnBrk="1" latinLnBrk="0" hangingPunct="1"/>
                      <a:endParaRPr lang="fr-FR" sz="1600" kern="1200" cap="none" dirty="0">
                        <a:solidFill>
                          <a:srgbClr val="14324B"/>
                        </a:solidFill>
                        <a:latin typeface="+mn-lt"/>
                        <a:ea typeface="+mn-ea"/>
                        <a:cs typeface="+mn-cs"/>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endParaRPr lang="fr-FR" dirty="0"/>
                    </a:p>
                    <a:p>
                      <a:endParaRPr lang="fr-FR" dirty="0"/>
                    </a:p>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Durée</a:t>
                      </a:r>
                      <a:endParaRPr lang="fr-FR" dirty="0"/>
                    </a:p>
                  </a:txBody>
                  <a:tcPr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600" cap="none" dirty="0">
                          <a:solidFill>
                            <a:srgbClr val="14324B"/>
                          </a:solidFill>
                        </a:rPr>
                        <a:t>30 minutes</a:t>
                      </a:r>
                      <a:endParaRPr lang="fr-FR" sz="1100" cap="none" dirty="0">
                        <a:solidFill>
                          <a:srgbClr val="14324B"/>
                        </a:solidFill>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08485366"/>
                  </a:ext>
                </a:extLst>
              </a:tr>
              <a:tr h="370840">
                <a:tc>
                  <a:txBody>
                    <a:bodyPr/>
                    <a:lstStyle/>
                    <a:p>
                      <a:endParaRPr lang="fr-FR" dirty="0"/>
                    </a:p>
                    <a:p>
                      <a:endParaRPr lang="fr-FR" dirty="0"/>
                    </a:p>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Objectifs</a:t>
                      </a:r>
                      <a:endParaRPr lang="fr-FR" dirty="0"/>
                    </a:p>
                  </a:txBody>
                  <a:tcPr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cap="none" dirty="0">
                        <a:solidFill>
                          <a:srgbClr val="14324B"/>
                        </a:solidFill>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40751830"/>
                  </a:ext>
                </a:extLst>
              </a:tr>
              <a:tr h="370840">
                <a:tc>
                  <a:txBody>
                    <a:bodyPr/>
                    <a:lstStyle/>
                    <a:p>
                      <a:endParaRPr lang="fr-FR" dirty="0"/>
                    </a:p>
                    <a:p>
                      <a:endParaRPr lang="fr-FR" dirty="0"/>
                    </a:p>
                    <a:p>
                      <a:endParaRPr lang="fr-FR" dirty="0"/>
                    </a:p>
                  </a:txBody>
                  <a:tcPr>
                    <a:lnL w="12700" cap="rnd" cmpd="sng" algn="ctr">
                      <a:noFill/>
                      <a:prstDash val="solid"/>
                    </a:lnL>
                    <a:lnR>
                      <a:noFill/>
                    </a:lnR>
                    <a:lnT w="3175" cap="flat" cmpd="sng" algn="ctr">
                      <a:solidFill>
                        <a:schemeClr val="tx1"/>
                      </a:solidFill>
                      <a:prstDash val="solid"/>
                      <a:round/>
                      <a:headEnd type="none" w="med" len="med"/>
                      <a:tailEnd type="none" w="med" len="med"/>
                    </a:lnT>
                    <a:lnB w="12700" cap="rnd" cmpd="sng" algn="ctr">
                      <a:noFill/>
                      <a:prstDash val="solid"/>
                    </a:lnB>
                    <a:lnTlToBr w="12700" cmpd="sng">
                      <a:noFill/>
                      <a:prstDash val="solid"/>
                    </a:lnTlToBr>
                    <a:lnBlToTr w="12700" cmpd="sng">
                      <a:noFill/>
                      <a:prstDash val="solid"/>
                    </a:lnBlToTr>
                  </a:tcPr>
                </a:tc>
                <a:tc>
                  <a:txBody>
                    <a:bodyPr/>
                    <a:lstStyle/>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Bénéfices</a:t>
                      </a:r>
                      <a:endParaRPr lang="fr-FR" dirty="0"/>
                    </a:p>
                  </a:txBody>
                  <a:tcPr anchor="ctr">
                    <a:lnL>
                      <a:noFill/>
                    </a:lnL>
                    <a:lnR>
                      <a:noFill/>
                    </a:lnR>
                    <a:lnT w="3175" cap="flat" cmpd="sng" algn="ctr">
                      <a:solidFill>
                        <a:schemeClr val="tx1"/>
                      </a:solidFill>
                      <a:prstDash val="solid"/>
                      <a:round/>
                      <a:headEnd type="none" w="med" len="med"/>
                      <a:tailEnd type="none" w="med" len="med"/>
                    </a:lnT>
                    <a:lnB w="12700" cap="rnd" cmpd="sng" algn="ctr">
                      <a:noFill/>
                      <a:prstDash val="solid"/>
                    </a:lnB>
                    <a:lnTlToBr w="12700" cmpd="sng">
                      <a:noFill/>
                      <a:prstDash val="solid"/>
                    </a:lnTlToBr>
                    <a:lnBlToTr w="12700" cmpd="sng">
                      <a:noFill/>
                      <a:prstDash val="solid"/>
                    </a:lnBlToTr>
                  </a:tcPr>
                </a:tc>
                <a:tc>
                  <a: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cap="none" dirty="0">
                        <a:solidFill>
                          <a:srgbClr val="14324B"/>
                        </a:solidFill>
                      </a:endParaRPr>
                    </a:p>
                  </a:txBody>
                  <a:tcPr anchor="ctr">
                    <a:lnL>
                      <a:noFill/>
                    </a:lnL>
                    <a:lnR w="12700" cap="rnd" cmpd="sng" algn="ctr">
                      <a:noFill/>
                      <a:prstDash val="solid"/>
                    </a:lnR>
                    <a:lnT w="3175" cap="flat" cmpd="sng" algn="ctr">
                      <a:solidFill>
                        <a:schemeClr val="tx1"/>
                      </a:solidFill>
                      <a:prstDash val="solid"/>
                      <a:round/>
                      <a:headEnd type="none" w="med" len="med"/>
                      <a:tailEnd type="none" w="med" len="med"/>
                    </a:lnT>
                    <a:lnB w="12700"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41641291"/>
                  </a:ext>
                </a:extLst>
              </a:tr>
            </a:tbl>
          </a:graphicData>
        </a:graphic>
      </p:graphicFrame>
      <p:pic>
        <p:nvPicPr>
          <p:cNvPr id="11" name="Image 10">
            <a:extLst>
              <a:ext uri="{FF2B5EF4-FFF2-40B4-BE49-F238E27FC236}">
                <a16:creationId xmlns:a16="http://schemas.microsoft.com/office/drawing/2014/main" xmlns="" id="{2C6C4CEC-DE5D-4156-8923-F379CEDDE958}"/>
              </a:ext>
            </a:extLst>
          </p:cNvPr>
          <p:cNvPicPr>
            <a:picLocks noChangeAspect="1"/>
          </p:cNvPicPr>
          <p:nvPr userDrawn="1"/>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9969" y="1139774"/>
            <a:ext cx="517575" cy="517575"/>
          </a:xfrm>
          <a:prstGeom prst="rect">
            <a:avLst/>
          </a:prstGeom>
        </p:spPr>
      </p:pic>
      <p:pic>
        <p:nvPicPr>
          <p:cNvPr id="17" name="Image 16">
            <a:extLst>
              <a:ext uri="{FF2B5EF4-FFF2-40B4-BE49-F238E27FC236}">
                <a16:creationId xmlns:a16="http://schemas.microsoft.com/office/drawing/2014/main" xmlns="" id="{C8D0739C-1C06-4018-8418-19903EF72758}"/>
              </a:ext>
            </a:extLst>
          </p:cNvPr>
          <p:cNvPicPr>
            <a:picLocks noChangeAspect="1"/>
          </p:cNvPicPr>
          <p:nvPr userDrawn="1"/>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8376" y="2769382"/>
            <a:ext cx="423694" cy="423694"/>
          </a:xfrm>
          <a:prstGeom prst="rect">
            <a:avLst/>
          </a:prstGeom>
        </p:spPr>
      </p:pic>
      <p:pic>
        <p:nvPicPr>
          <p:cNvPr id="19" name="Image 18">
            <a:extLst>
              <a:ext uri="{FF2B5EF4-FFF2-40B4-BE49-F238E27FC236}">
                <a16:creationId xmlns:a16="http://schemas.microsoft.com/office/drawing/2014/main" xmlns="" id="{0798AB08-5108-49C4-9899-00BE0D8F95FC}"/>
              </a:ext>
            </a:extLst>
          </p:cNvPr>
          <p:cNvPicPr>
            <a:picLocks noChangeAspect="1"/>
          </p:cNvPicPr>
          <p:nvPr userDrawn="1"/>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0831" y="3493434"/>
            <a:ext cx="385103" cy="385103"/>
          </a:xfrm>
          <a:prstGeom prst="rect">
            <a:avLst/>
          </a:prstGeom>
        </p:spPr>
      </p:pic>
      <p:pic>
        <p:nvPicPr>
          <p:cNvPr id="20" name="Image 19">
            <a:extLst>
              <a:ext uri="{FF2B5EF4-FFF2-40B4-BE49-F238E27FC236}">
                <a16:creationId xmlns:a16="http://schemas.microsoft.com/office/drawing/2014/main" xmlns="" id="{E06FC4A8-EC0D-4AEC-8E87-C480B46F0CD6}"/>
              </a:ext>
            </a:extLst>
          </p:cNvPr>
          <p:cNvPicPr>
            <a:picLocks noChangeAspect="1"/>
          </p:cNvPicPr>
          <p:nvPr userDrawn="1"/>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9969" y="4143095"/>
            <a:ext cx="520598" cy="520598"/>
          </a:xfrm>
          <a:prstGeom prst="rect">
            <a:avLst/>
          </a:prstGeom>
        </p:spPr>
      </p:pic>
      <p:sp>
        <p:nvSpPr>
          <p:cNvPr id="21" name="Title 1">
            <a:extLst>
              <a:ext uri="{FF2B5EF4-FFF2-40B4-BE49-F238E27FC236}">
                <a16:creationId xmlns:a16="http://schemas.microsoft.com/office/drawing/2014/main" xmlns="" id="{8135DF12-3083-48A4-857B-5086811303EF}"/>
              </a:ext>
            </a:extLst>
          </p:cNvPr>
          <p:cNvSpPr>
            <a:spLocks noGrp="1"/>
          </p:cNvSpPr>
          <p:nvPr>
            <p:ph type="title" hasCustomPrompt="1"/>
          </p:nvPr>
        </p:nvSpPr>
        <p:spPr>
          <a:xfrm>
            <a:off x="1012070" y="259806"/>
            <a:ext cx="7058175" cy="453755"/>
          </a:xfrm>
          <a:prstGeom prst="rect">
            <a:avLst/>
          </a:prstGeom>
        </p:spPr>
        <p:txBody>
          <a:bodyPr lIns="0" tIns="0" rIns="0" bIns="0" anchor="b">
            <a:noAutofit/>
          </a:bodyPr>
          <a:lstStyle>
            <a:lvl1pPr algn="ctr">
              <a:defRPr sz="3200" b="1" cap="none">
                <a:solidFill>
                  <a:srgbClr val="008A8B"/>
                </a:solidFill>
                <a:latin typeface="Century Gothic" charset="0"/>
                <a:ea typeface="Century Gothic" charset="0"/>
                <a:cs typeface="Century Gothic" charset="0"/>
              </a:defRPr>
            </a:lvl1pPr>
          </a:lstStyle>
          <a:p>
            <a:r>
              <a:rPr lang="fr-FR" dirty="0"/>
              <a:t>Titre formation</a:t>
            </a:r>
            <a:endParaRPr lang="en-US" dirty="0"/>
          </a:p>
        </p:txBody>
      </p:sp>
      <p:sp>
        <p:nvSpPr>
          <p:cNvPr id="3" name="Espace réservé du texte 2">
            <a:extLst>
              <a:ext uri="{FF2B5EF4-FFF2-40B4-BE49-F238E27FC236}">
                <a16:creationId xmlns:a16="http://schemas.microsoft.com/office/drawing/2014/main" xmlns="" id="{9B22EB78-76EC-4B4B-85AF-68365B194338}"/>
              </a:ext>
            </a:extLst>
          </p:cNvPr>
          <p:cNvSpPr>
            <a:spLocks noGrp="1"/>
          </p:cNvSpPr>
          <p:nvPr>
            <p:ph type="body" sz="quarter" idx="10"/>
          </p:nvPr>
        </p:nvSpPr>
        <p:spPr>
          <a:xfrm>
            <a:off x="2565399" y="1268408"/>
            <a:ext cx="6066747" cy="412750"/>
          </a:xfrm>
          <a:prstGeom prst="rect">
            <a:avLst/>
          </a:prstGeom>
        </p:spPr>
        <p:txBody>
          <a:bodyPr/>
          <a:lstStyle>
            <a:lvl1pPr marL="0" indent="0">
              <a:buNone/>
              <a:defRPr sz="1600"/>
            </a:lvl1pPr>
          </a:lstStyle>
          <a:p>
            <a:pPr lvl="0"/>
            <a:r>
              <a:rPr lang="fr-FR" dirty="0"/>
              <a:t>Cliquez pour modifier les styles du</a:t>
            </a:r>
          </a:p>
        </p:txBody>
      </p:sp>
      <p:sp>
        <p:nvSpPr>
          <p:cNvPr id="22" name="Espace réservé du texte 2">
            <a:extLst>
              <a:ext uri="{FF2B5EF4-FFF2-40B4-BE49-F238E27FC236}">
                <a16:creationId xmlns:a16="http://schemas.microsoft.com/office/drawing/2014/main" xmlns="" id="{60267840-7C34-495E-8F7A-DE8343D88305}"/>
              </a:ext>
            </a:extLst>
          </p:cNvPr>
          <p:cNvSpPr>
            <a:spLocks noGrp="1"/>
          </p:cNvSpPr>
          <p:nvPr>
            <p:ph type="body" sz="quarter" idx="11"/>
          </p:nvPr>
        </p:nvSpPr>
        <p:spPr>
          <a:xfrm>
            <a:off x="2565399" y="1954347"/>
            <a:ext cx="6066747" cy="412750"/>
          </a:xfrm>
          <a:prstGeom prst="rect">
            <a:avLst/>
          </a:prstGeom>
        </p:spPr>
        <p:txBody>
          <a:bodyPr/>
          <a:lstStyle>
            <a:lvl1pPr marL="0" indent="0">
              <a:buNone/>
              <a:defRPr sz="1600"/>
            </a:lvl1pPr>
          </a:lstStyle>
          <a:p>
            <a:pPr lvl="0"/>
            <a:r>
              <a:rPr lang="fr-FR" dirty="0"/>
              <a:t>Cliquez pour modifier les styles du</a:t>
            </a:r>
          </a:p>
        </p:txBody>
      </p:sp>
      <p:sp>
        <p:nvSpPr>
          <p:cNvPr id="23" name="Espace réservé du texte 2">
            <a:extLst>
              <a:ext uri="{FF2B5EF4-FFF2-40B4-BE49-F238E27FC236}">
                <a16:creationId xmlns:a16="http://schemas.microsoft.com/office/drawing/2014/main" xmlns="" id="{92F32785-CF28-4298-9ABE-17A22AC43FD0}"/>
              </a:ext>
            </a:extLst>
          </p:cNvPr>
          <p:cNvSpPr>
            <a:spLocks noGrp="1"/>
          </p:cNvSpPr>
          <p:nvPr>
            <p:ph type="body" sz="quarter" idx="12"/>
          </p:nvPr>
        </p:nvSpPr>
        <p:spPr>
          <a:xfrm>
            <a:off x="2565399" y="3442339"/>
            <a:ext cx="6066747" cy="412750"/>
          </a:xfrm>
          <a:prstGeom prst="rect">
            <a:avLst/>
          </a:prstGeom>
        </p:spPr>
        <p:txBody>
          <a:bodyPr/>
          <a:lstStyle>
            <a:lvl1pPr marL="0" indent="0">
              <a:buNone/>
              <a:defRPr sz="1600"/>
            </a:lvl1pPr>
          </a:lstStyle>
          <a:p>
            <a:pPr lvl="0"/>
            <a:r>
              <a:rPr lang="fr-FR" dirty="0"/>
              <a:t>Cliquez pour modifier les styles du</a:t>
            </a:r>
          </a:p>
        </p:txBody>
      </p:sp>
      <p:sp>
        <p:nvSpPr>
          <p:cNvPr id="24" name="Espace réservé du texte 2">
            <a:extLst>
              <a:ext uri="{FF2B5EF4-FFF2-40B4-BE49-F238E27FC236}">
                <a16:creationId xmlns:a16="http://schemas.microsoft.com/office/drawing/2014/main" xmlns="" id="{B5EA231A-E9B0-4884-A912-57772A56A3DD}"/>
              </a:ext>
            </a:extLst>
          </p:cNvPr>
          <p:cNvSpPr>
            <a:spLocks noGrp="1"/>
          </p:cNvSpPr>
          <p:nvPr>
            <p:ph type="body" sz="quarter" idx="13"/>
          </p:nvPr>
        </p:nvSpPr>
        <p:spPr>
          <a:xfrm>
            <a:off x="2565398" y="4197019"/>
            <a:ext cx="6066747" cy="412750"/>
          </a:xfrm>
          <a:prstGeom prst="rect">
            <a:avLst/>
          </a:prstGeom>
        </p:spPr>
        <p:txBody>
          <a:bodyPr/>
          <a:lstStyle>
            <a:lvl1pPr marL="0" indent="0">
              <a:buNone/>
              <a:defRPr sz="1600"/>
            </a:lvl1pPr>
          </a:lstStyle>
          <a:p>
            <a:pPr lvl="0"/>
            <a:r>
              <a:rPr lang="fr-FR" dirty="0"/>
              <a:t>Cliquez pour modifier les styles du</a:t>
            </a:r>
          </a:p>
        </p:txBody>
      </p:sp>
      <p:pic>
        <p:nvPicPr>
          <p:cNvPr id="25" name="Imag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88376" y="1959222"/>
            <a:ext cx="407875" cy="407875"/>
          </a:xfrm>
          <a:prstGeom prst="rect">
            <a:avLst/>
          </a:prstGeom>
        </p:spPr>
      </p:pic>
    </p:spTree>
    <p:extLst>
      <p:ext uri="{BB962C8B-B14F-4D97-AF65-F5344CB8AC3E}">
        <p14:creationId xmlns:p14="http://schemas.microsoft.com/office/powerpoint/2010/main" val="2311394319"/>
      </p:ext>
    </p:extLst>
  </p:cSld>
  <p:clrMapOvr>
    <a:masterClrMapping/>
  </p:clrMapOvr>
  <p:transition spd="slow">
    <p:push dir="u"/>
  </p:transition>
  <p:extLst mod="1">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pic>
        <p:nvPicPr>
          <p:cNvPr id="9" name="Image 8">
            <a:extLst>
              <a:ext uri="{FF2B5EF4-FFF2-40B4-BE49-F238E27FC236}">
                <a16:creationId xmlns:a16="http://schemas.microsoft.com/office/drawing/2014/main" xmlns="" id="{A41734B3-5BB3-43A4-9D87-5985E6A695A1}"/>
              </a:ext>
            </a:extLst>
          </p:cNvPr>
          <p:cNvPicPr>
            <a:picLocks noChangeAspect="1"/>
          </p:cNvPicPr>
          <p:nvPr userDrawn="1"/>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723408" y="299769"/>
            <a:ext cx="486513" cy="486513"/>
          </a:xfrm>
          <a:prstGeom prst="rect">
            <a:avLst/>
          </a:prstGeom>
        </p:spPr>
      </p:pic>
      <p:sp>
        <p:nvSpPr>
          <p:cNvPr id="20" name="Espace réservé du texte 5">
            <a:extLst>
              <a:ext uri="{FF2B5EF4-FFF2-40B4-BE49-F238E27FC236}">
                <a16:creationId xmlns:a16="http://schemas.microsoft.com/office/drawing/2014/main" xmlns="" id="{7EFEDFAD-E03D-4DEF-863E-7173258283A5}"/>
              </a:ext>
            </a:extLst>
          </p:cNvPr>
          <p:cNvSpPr>
            <a:spLocks noGrp="1"/>
          </p:cNvSpPr>
          <p:nvPr>
            <p:ph type="body" sz="quarter" idx="14" hasCustomPrompt="1"/>
          </p:nvPr>
        </p:nvSpPr>
        <p:spPr>
          <a:xfrm>
            <a:off x="728132" y="1812290"/>
            <a:ext cx="7495161" cy="2866542"/>
          </a:xfrm>
          <a:prstGeom prst="rect">
            <a:avLst/>
          </a:prstGeom>
        </p:spPr>
        <p:txBody>
          <a:bodyPr/>
          <a:lstStyle>
            <a:lvl1pPr marL="0" marR="0" indent="0" algn="l" defTabSz="342900" rtl="0" eaLnBrk="1" fontAlgn="auto" latinLnBrk="0" hangingPunct="1">
              <a:lnSpc>
                <a:spcPct val="100000"/>
              </a:lnSpc>
              <a:spcBef>
                <a:spcPct val="20000"/>
              </a:spcBef>
              <a:spcAft>
                <a:spcPts val="450"/>
              </a:spcAft>
              <a:buClr>
                <a:schemeClr val="accent2"/>
              </a:buClr>
              <a:buSzPct val="92000"/>
              <a:buFont typeface="Wingdings 2" panose="05020102010507070707" pitchFamily="18" charset="2"/>
              <a:buNone/>
              <a:tabLst/>
              <a:defRPr lang="fr-FR" sz="2000" b="1" kern="1200" dirty="0" smtClean="0">
                <a:solidFill>
                  <a:srgbClr val="008A8B"/>
                </a:solidFill>
                <a:latin typeface="+mn-lt"/>
                <a:ea typeface="+mn-ea"/>
                <a:cs typeface="+mn-cs"/>
              </a:defRPr>
            </a:lvl1pPr>
            <a:lvl2pPr marL="243000" indent="0">
              <a:buNone/>
              <a:defRPr/>
            </a:lvl2pPr>
            <a:lvl3pPr marL="472500" indent="0">
              <a:buNone/>
              <a:defRPr sz="1600"/>
            </a:lvl3pPr>
          </a:lstStyle>
          <a:p>
            <a:pPr lvl="0"/>
            <a:r>
              <a:rPr lang="fr-FR" dirty="0"/>
              <a:t>TITRE 1</a:t>
            </a:r>
          </a:p>
          <a:p>
            <a:pPr lvl="2"/>
            <a:r>
              <a:rPr lang="fr-FR" dirty="0"/>
              <a:t>Troisième niveau</a:t>
            </a:r>
          </a:p>
          <a:p>
            <a:pPr lvl="0"/>
            <a:r>
              <a:rPr lang="fr-FR" dirty="0"/>
              <a:t>TITRE 2</a:t>
            </a:r>
          </a:p>
          <a:p>
            <a:pPr lvl="2"/>
            <a:r>
              <a:rPr lang="fr-FR" dirty="0"/>
              <a:t>Troisième niveau</a:t>
            </a:r>
          </a:p>
          <a:p>
            <a:pPr lvl="0"/>
            <a:r>
              <a:rPr lang="fr-FR" dirty="0"/>
              <a:t>TITRE 3</a:t>
            </a:r>
          </a:p>
          <a:p>
            <a:pPr lvl="2"/>
            <a:r>
              <a:rPr lang="fr-FR" dirty="0"/>
              <a:t>Troisième niveau</a:t>
            </a:r>
          </a:p>
          <a:p>
            <a:pPr lvl="2"/>
            <a:endParaRPr lang="fr-FR" dirty="0"/>
          </a:p>
        </p:txBody>
      </p:sp>
      <p:sp>
        <p:nvSpPr>
          <p:cNvPr id="22" name="Title 1">
            <a:extLst>
              <a:ext uri="{FF2B5EF4-FFF2-40B4-BE49-F238E27FC236}">
                <a16:creationId xmlns:a16="http://schemas.microsoft.com/office/drawing/2014/main" xmlns="" id="{D0B6D8EA-6D14-43B6-9FF6-AE7C62B87F94}"/>
              </a:ext>
            </a:extLst>
          </p:cNvPr>
          <p:cNvSpPr>
            <a:spLocks noGrp="1"/>
          </p:cNvSpPr>
          <p:nvPr>
            <p:ph type="title" hasCustomPrompt="1"/>
          </p:nvPr>
        </p:nvSpPr>
        <p:spPr>
          <a:xfrm>
            <a:off x="728132" y="349818"/>
            <a:ext cx="7058175" cy="453755"/>
          </a:xfrm>
          <a:prstGeom prst="rect">
            <a:avLst/>
          </a:prstGeom>
        </p:spPr>
        <p:txBody>
          <a:bodyPr lIns="0" tIns="0" rIns="0" bIns="0" anchor="b">
            <a:noAutofit/>
          </a:bodyPr>
          <a:lstStyle>
            <a:lvl1pPr algn="ctr">
              <a:defRPr sz="3200" b="1" cap="none">
                <a:solidFill>
                  <a:srgbClr val="008A8B"/>
                </a:solidFill>
                <a:latin typeface="Century Gothic" charset="0"/>
                <a:ea typeface="Century Gothic" charset="0"/>
                <a:cs typeface="Century Gothic" charset="0"/>
              </a:defRPr>
            </a:lvl1pPr>
          </a:lstStyle>
          <a:p>
            <a:r>
              <a:rPr lang="fr-FR" dirty="0"/>
              <a:t>SOMMAIRE</a:t>
            </a:r>
            <a:endParaRPr lang="en-US" dirty="0"/>
          </a:p>
        </p:txBody>
      </p:sp>
      <p:sp>
        <p:nvSpPr>
          <p:cNvPr id="23" name="Rectangle 22">
            <a:extLst>
              <a:ext uri="{FF2B5EF4-FFF2-40B4-BE49-F238E27FC236}">
                <a16:creationId xmlns:a16="http://schemas.microsoft.com/office/drawing/2014/main" xmlns="" id="{29028092-0DD3-4149-9D1F-18B6D4856ECB}"/>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extLst>
      <p:ext uri="{BB962C8B-B14F-4D97-AF65-F5344CB8AC3E}">
        <p14:creationId xmlns:p14="http://schemas.microsoft.com/office/powerpoint/2010/main" val="2673521535"/>
      </p:ext>
    </p:extLst>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OMMAIRE">
    <p:spTree>
      <p:nvGrpSpPr>
        <p:cNvPr id="1" name=""/>
        <p:cNvGrpSpPr/>
        <p:nvPr/>
      </p:nvGrpSpPr>
      <p:grpSpPr>
        <a:xfrm>
          <a:off x="0" y="0"/>
          <a:ext cx="0" cy="0"/>
          <a:chOff x="0" y="0"/>
          <a:chExt cx="0" cy="0"/>
        </a:xfrm>
      </p:grpSpPr>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0" name="Titre 4">
            <a:extLst>
              <a:ext uri="{FF2B5EF4-FFF2-40B4-BE49-F238E27FC236}">
                <a16:creationId xmlns:a16="http://schemas.microsoft.com/office/drawing/2014/main" xmlns="" id="{94C6C362-847D-48A1-94D7-345194AC11DB}"/>
              </a:ext>
            </a:extLst>
          </p:cNvPr>
          <p:cNvSpPr>
            <a:spLocks noGrp="1"/>
          </p:cNvSpPr>
          <p:nvPr>
            <p:ph type="title" hasCustomPrompt="1"/>
          </p:nvPr>
        </p:nvSpPr>
        <p:spPr>
          <a:xfrm>
            <a:off x="685638" y="372742"/>
            <a:ext cx="5042179" cy="684473"/>
          </a:xfrm>
          <a:prstGeom prst="rect">
            <a:avLst/>
          </a:prstGeom>
        </p:spPr>
        <p:txBody>
          <a:bodyPr/>
          <a:lstStyle>
            <a:lvl1pPr>
              <a:defRPr>
                <a:solidFill>
                  <a:srgbClr val="008A8B"/>
                </a:solidFill>
              </a:defRPr>
            </a:lvl1pPr>
          </a:lstStyle>
          <a:p>
            <a:r>
              <a:rPr lang="fr-FR" b="1" dirty="0">
                <a:latin typeface="+mj-lt"/>
              </a:rPr>
              <a:t>Points clés à retenir</a:t>
            </a:r>
          </a:p>
        </p:txBody>
      </p:sp>
      <p:pic>
        <p:nvPicPr>
          <p:cNvPr id="11" name="Image 10">
            <a:extLst>
              <a:ext uri="{FF2B5EF4-FFF2-40B4-BE49-F238E27FC236}">
                <a16:creationId xmlns:a16="http://schemas.microsoft.com/office/drawing/2014/main" xmlns="" id="{D04F0B01-5A26-4707-9FE8-CAAF320A82C7}"/>
              </a:ext>
            </a:extLst>
          </p:cNvPr>
          <p:cNvPicPr>
            <a:picLocks noChangeAspect="1"/>
          </p:cNvPicPr>
          <p:nvPr userDrawn="1"/>
        </p:nvPicPr>
        <p:blipFill>
          <a:blip r:embed="rId4">
            <a:duotone>
              <a:schemeClr val="accent4">
                <a:shade val="45000"/>
                <a:satMod val="135000"/>
              </a:schemeClr>
              <a:prstClr val="white"/>
            </a:duotone>
          </a:blip>
          <a:stretch>
            <a:fillRect/>
          </a:stretch>
        </p:blipFill>
        <p:spPr>
          <a:xfrm>
            <a:off x="3801516" y="290270"/>
            <a:ext cx="602156" cy="602156"/>
          </a:xfrm>
          <a:prstGeom prst="rect">
            <a:avLst/>
          </a:prstGeom>
        </p:spPr>
      </p:pic>
      <p:sp>
        <p:nvSpPr>
          <p:cNvPr id="17" name="Rectangle 16">
            <a:extLst>
              <a:ext uri="{FF2B5EF4-FFF2-40B4-BE49-F238E27FC236}">
                <a16:creationId xmlns:a16="http://schemas.microsoft.com/office/drawing/2014/main" xmlns="" id="{62B190A7-30F4-47E7-B233-29799BCD1544}"/>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extLst>
      <p:ext uri="{BB962C8B-B14F-4D97-AF65-F5344CB8AC3E}">
        <p14:creationId xmlns:p14="http://schemas.microsoft.com/office/powerpoint/2010/main" val="3119678082"/>
      </p:ext>
    </p:extLst>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SOMMAIRE">
    <p:spTree>
      <p:nvGrpSpPr>
        <p:cNvPr id="1" name=""/>
        <p:cNvGrpSpPr/>
        <p:nvPr/>
      </p:nvGrpSpPr>
      <p:grpSpPr>
        <a:xfrm>
          <a:off x="0" y="0"/>
          <a:ext cx="0" cy="0"/>
          <a:chOff x="0" y="0"/>
          <a:chExt cx="0" cy="0"/>
        </a:xfrm>
      </p:grpSpPr>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graphicFrame>
        <p:nvGraphicFramePr>
          <p:cNvPr id="8" name="Tableau 7">
            <a:extLst>
              <a:ext uri="{FF2B5EF4-FFF2-40B4-BE49-F238E27FC236}">
                <a16:creationId xmlns:a16="http://schemas.microsoft.com/office/drawing/2014/main" xmlns="" id="{166164AE-C73D-4B77-88D9-939136142649}"/>
              </a:ext>
            </a:extLst>
          </p:cNvPr>
          <p:cNvGraphicFramePr>
            <a:graphicFrameLocks noGrp="1"/>
          </p:cNvGraphicFramePr>
          <p:nvPr userDrawn="1">
            <p:extLst>
              <p:ext uri="{D42A27DB-BD31-4B8C-83A1-F6EECF244321}">
                <p14:modId xmlns:p14="http://schemas.microsoft.com/office/powerpoint/2010/main" val="929671663"/>
              </p:ext>
            </p:extLst>
          </p:nvPr>
        </p:nvGraphicFramePr>
        <p:xfrm>
          <a:off x="250822" y="1036475"/>
          <a:ext cx="8642352" cy="2417770"/>
        </p:xfrm>
        <a:graphic>
          <a:graphicData uri="http://schemas.openxmlformats.org/drawingml/2006/table">
            <a:tbl>
              <a:tblPr bandRow="1">
                <a:tableStyleId>{17292A2E-F333-43FB-9621-5CBBE7FDCDCB}</a:tableStyleId>
              </a:tblPr>
              <a:tblGrid>
                <a:gridCol w="983174">
                  <a:extLst>
                    <a:ext uri="{9D8B030D-6E8A-4147-A177-3AD203B41FA5}">
                      <a16:colId xmlns:a16="http://schemas.microsoft.com/office/drawing/2014/main" xmlns="" val="1621206929"/>
                    </a:ext>
                  </a:extLst>
                </a:gridCol>
                <a:gridCol w="1313895">
                  <a:extLst>
                    <a:ext uri="{9D8B030D-6E8A-4147-A177-3AD203B41FA5}">
                      <a16:colId xmlns:a16="http://schemas.microsoft.com/office/drawing/2014/main" xmlns="" val="1902849168"/>
                    </a:ext>
                  </a:extLst>
                </a:gridCol>
                <a:gridCol w="6345283">
                  <a:extLst>
                    <a:ext uri="{9D8B030D-6E8A-4147-A177-3AD203B41FA5}">
                      <a16:colId xmlns:a16="http://schemas.microsoft.com/office/drawing/2014/main" xmlns="" val="3655373491"/>
                    </a:ext>
                  </a:extLst>
                </a:gridCol>
              </a:tblGrid>
              <a:tr h="822805">
                <a:tc>
                  <a:txBody>
                    <a:bodyPr/>
                    <a:lstStyle/>
                    <a:p>
                      <a:endParaRPr lang="fr-FR" dirty="0"/>
                    </a:p>
                    <a:p>
                      <a:endParaRPr lang="fr-FR" dirty="0"/>
                    </a:p>
                    <a:p>
                      <a:endParaRPr lang="fr-FR" dirty="0"/>
                    </a:p>
                  </a:txBody>
                  <a:tcPr>
                    <a:lnL w="3175" cap="flat" cmpd="sng" algn="ctr">
                      <a:noFill/>
                      <a:prstDash val="solid"/>
                      <a:round/>
                      <a:headEnd type="none" w="med" len="med"/>
                      <a:tailEnd type="none" w="med" len="med"/>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0" lang="fr-FR" sz="1000" b="1" i="0" u="none" strike="noStrike" kern="1200" cap="none" spc="0" normalizeH="0" baseline="0" noProof="0" dirty="0">
                        <a:ln>
                          <a:noFill/>
                        </a:ln>
                        <a:solidFill>
                          <a:srgbClr val="008A8B"/>
                        </a:solidFill>
                        <a:effectLst/>
                        <a:uLnTx/>
                        <a:uFillTx/>
                        <a:latin typeface="+mn-lt"/>
                        <a:ea typeface="+mn-ea"/>
                        <a:cs typeface="+mn-cs"/>
                      </a:endParaRPr>
                    </a:p>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S’informer</a:t>
                      </a:r>
                      <a:endParaRPr lang="fr-FR" dirty="0"/>
                    </a:p>
                  </a:txBody>
                  <a:tcPr>
                    <a:lnL>
                      <a:noFill/>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cap="none" baseline="0" dirty="0">
                        <a:solidFill>
                          <a:srgbClr val="14324B"/>
                        </a:solidFill>
                      </a:endParaRPr>
                    </a:p>
                  </a:txBody>
                  <a:tcPr anchor="ctr">
                    <a:lnL>
                      <a:noFill/>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77151797"/>
                  </a:ext>
                </a:extLst>
              </a:tr>
              <a:tr h="886305">
                <a:tc>
                  <a:txBody>
                    <a:bodyPr/>
                    <a:lstStyle/>
                    <a:p>
                      <a:endParaRPr lang="fr-FR" dirty="0"/>
                    </a:p>
                    <a:p>
                      <a:endParaRPr lang="fr-FR" dirty="0"/>
                    </a:p>
                    <a:p>
                      <a:endParaRPr lang="fr-FR" dirty="0"/>
                    </a:p>
                  </a:txBody>
                  <a:tcPr>
                    <a:lnL w="3175"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0" lang="fr-FR" sz="1000" b="1" i="0" u="none" strike="noStrike" kern="1200" cap="none" spc="0" normalizeH="0" baseline="0" noProof="0" dirty="0">
                        <a:ln>
                          <a:noFill/>
                        </a:ln>
                        <a:solidFill>
                          <a:srgbClr val="008A8B"/>
                        </a:solidFill>
                        <a:effectLst/>
                        <a:uLnTx/>
                        <a:uFillTx/>
                        <a:latin typeface="+mn-lt"/>
                        <a:ea typeface="+mn-ea"/>
                        <a:cs typeface="+mn-cs"/>
                      </a:endParaRPr>
                    </a:p>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Etre aidés</a:t>
                      </a:r>
                      <a:endParaRPr lang="fr-FR" dirty="0"/>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100" cap="none" dirty="0">
                        <a:solidFill>
                          <a:srgbClr val="14324B"/>
                        </a:solidFill>
                      </a:endParaRPr>
                    </a:p>
                  </a:txBody>
                  <a:tcPr anchor="ctr">
                    <a:lnL>
                      <a:noFill/>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08485366"/>
                  </a:ext>
                </a:extLst>
              </a:tr>
              <a:tr h="370840">
                <a:tc>
                  <a:txBody>
                    <a:bodyPr/>
                    <a:lstStyle/>
                    <a:p>
                      <a:endParaRPr lang="fr-FR" dirty="0"/>
                    </a:p>
                    <a:p>
                      <a:endParaRPr lang="fr-FR" dirty="0"/>
                    </a:p>
                    <a:p>
                      <a:endParaRPr lang="fr-FR" dirty="0"/>
                    </a:p>
                  </a:txBody>
                  <a:tcPr>
                    <a:lnL w="3175"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kumimoji="0" lang="fr-FR" sz="1000" b="1" i="0" u="none" strike="noStrike" kern="1200" cap="none" spc="0" normalizeH="0" baseline="0" noProof="0" dirty="0">
                        <a:ln>
                          <a:noFill/>
                        </a:ln>
                        <a:solidFill>
                          <a:srgbClr val="008A8B"/>
                        </a:solidFill>
                        <a:effectLst/>
                        <a:uLnTx/>
                        <a:uFillTx/>
                        <a:latin typeface="+mn-lt"/>
                        <a:ea typeface="+mn-ea"/>
                        <a:cs typeface="+mn-cs"/>
                      </a:endParaRPr>
                    </a:p>
                    <a:p>
                      <a:pPr algn="l"/>
                      <a:r>
                        <a:rPr kumimoji="0" lang="fr-FR" sz="1800" b="1" i="0" u="none" strike="noStrike" kern="1200" cap="none" spc="0" normalizeH="0" baseline="0" noProof="0" dirty="0">
                          <a:ln>
                            <a:noFill/>
                          </a:ln>
                          <a:solidFill>
                            <a:srgbClr val="008A8B"/>
                          </a:solidFill>
                          <a:effectLst/>
                          <a:uLnTx/>
                          <a:uFillTx/>
                          <a:latin typeface="+mn-lt"/>
                          <a:ea typeface="+mn-ea"/>
                          <a:cs typeface="+mn-cs"/>
                        </a:rPr>
                        <a:t>S’équiper</a:t>
                      </a:r>
                      <a:endParaRPr lang="fr-FR" dirty="0"/>
                    </a:p>
                  </a:txBody>
                  <a:tcPr>
                    <a:lnL>
                      <a:noFill/>
                    </a:lnL>
                    <a:lnR>
                      <a:noFill/>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cap="none" dirty="0">
                        <a:solidFill>
                          <a:srgbClr val="14324B"/>
                        </a:solidFill>
                      </a:endParaRP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600" cap="none" dirty="0">
                        <a:solidFill>
                          <a:srgbClr val="14324B"/>
                        </a:solidFill>
                      </a:endParaRPr>
                    </a:p>
                  </a:txBody>
                  <a:tcPr anchor="ctr">
                    <a:lnL>
                      <a:noFill/>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40751830"/>
                  </a:ext>
                </a:extLst>
              </a:tr>
            </a:tbl>
          </a:graphicData>
        </a:graphic>
      </p:graphicFrame>
      <p:sp>
        <p:nvSpPr>
          <p:cNvPr id="9" name="Titre 6">
            <a:extLst>
              <a:ext uri="{FF2B5EF4-FFF2-40B4-BE49-F238E27FC236}">
                <a16:creationId xmlns:a16="http://schemas.microsoft.com/office/drawing/2014/main" xmlns="" id="{25C5244D-9D90-4FA2-A93A-5672DDC30734}"/>
              </a:ext>
            </a:extLst>
          </p:cNvPr>
          <p:cNvSpPr txBox="1">
            <a:spLocks/>
          </p:cNvSpPr>
          <p:nvPr userDrawn="1"/>
        </p:nvSpPr>
        <p:spPr>
          <a:xfrm>
            <a:off x="250825" y="284702"/>
            <a:ext cx="8642350" cy="515819"/>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200" b="1" cap="none" dirty="0">
                <a:solidFill>
                  <a:srgbClr val="008A8B"/>
                </a:solidFill>
              </a:rPr>
              <a:t>Pour aller plus loin</a:t>
            </a:r>
            <a:endParaRPr lang="fr-FR" sz="2000" b="1" cap="none" dirty="0">
              <a:solidFill>
                <a:srgbClr val="008A8B"/>
              </a:solidFill>
            </a:endParaRPr>
          </a:p>
        </p:txBody>
      </p:sp>
      <p:sp>
        <p:nvSpPr>
          <p:cNvPr id="10" name="Rectangle 9">
            <a:extLst>
              <a:ext uri="{FF2B5EF4-FFF2-40B4-BE49-F238E27FC236}">
                <a16:creationId xmlns:a16="http://schemas.microsoft.com/office/drawing/2014/main" xmlns="" id="{CC7EF6AF-CA34-4D90-89E4-63B000696979}"/>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
        <p:nvSpPr>
          <p:cNvPr id="11" name="Espace réservé du texte 2">
            <a:extLst>
              <a:ext uri="{FF2B5EF4-FFF2-40B4-BE49-F238E27FC236}">
                <a16:creationId xmlns:a16="http://schemas.microsoft.com/office/drawing/2014/main" xmlns="" id="{D74FC53C-41B9-4E7B-946A-59D067804FDF}"/>
              </a:ext>
            </a:extLst>
          </p:cNvPr>
          <p:cNvSpPr>
            <a:spLocks noGrp="1"/>
          </p:cNvSpPr>
          <p:nvPr>
            <p:ph type="body" sz="quarter" idx="10" hasCustomPrompt="1"/>
          </p:nvPr>
        </p:nvSpPr>
        <p:spPr>
          <a:xfrm>
            <a:off x="2559235" y="1217764"/>
            <a:ext cx="6066747" cy="412750"/>
          </a:xfrm>
          <a:prstGeom prst="rect">
            <a:avLst/>
          </a:prstGeom>
        </p:spPr>
        <p:txBody>
          <a:bodyPr/>
          <a:lstStyle>
            <a:lvl1pPr marL="285750" indent="-285750" algn="l">
              <a:buFont typeface="Arial" panose="020B0604020202020204" pitchFamily="34" charset="0"/>
              <a:buChar char="•"/>
              <a:defRPr lang="fr-FR" sz="1600" kern="1200" cap="none" dirty="0" smtClean="0">
                <a:solidFill>
                  <a:srgbClr val="14324B"/>
                </a:solidFill>
                <a:latin typeface="+mn-lt"/>
                <a:ea typeface="+mn-ea"/>
                <a:cs typeface="+mn-cs"/>
              </a:defRPr>
            </a:lvl1p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err="1">
                <a:solidFill>
                  <a:srgbClr val="14324B"/>
                </a:solidFill>
              </a:rPr>
              <a:t>Lien</a:t>
            </a:r>
            <a:r>
              <a:rPr lang="fr-FR" sz="1600" cap="none" baseline="0" dirty="0" err="1">
                <a:solidFill>
                  <a:srgbClr val="14324B"/>
                </a:solidFill>
              </a:rPr>
              <a:t>versledocumentouverslesite</a:t>
            </a:r>
            <a:endParaRPr lang="fr-FR" sz="1600" cap="none" baseline="0" dirty="0">
              <a:solidFill>
                <a:srgbClr val="14324B"/>
              </a:solidFill>
            </a:endParaRPr>
          </a:p>
          <a:p>
            <a:pPr marL="285750" indent="-285750" algn="l">
              <a:buFont typeface="Arial" panose="020B0604020202020204" pitchFamily="34" charset="0"/>
              <a:buChar char="•"/>
            </a:pPr>
            <a:endParaRPr lang="fr-FR" sz="1600" cap="none" baseline="0" dirty="0">
              <a:solidFill>
                <a:srgbClr val="14324B"/>
              </a:solidFill>
            </a:endParaRPr>
          </a:p>
        </p:txBody>
      </p:sp>
      <p:sp>
        <p:nvSpPr>
          <p:cNvPr id="17" name="Espace réservé du texte 2">
            <a:extLst>
              <a:ext uri="{FF2B5EF4-FFF2-40B4-BE49-F238E27FC236}">
                <a16:creationId xmlns:a16="http://schemas.microsoft.com/office/drawing/2014/main" xmlns="" id="{60256323-6F50-47CF-B8A8-D1DBD7CAF82B}"/>
              </a:ext>
            </a:extLst>
          </p:cNvPr>
          <p:cNvSpPr>
            <a:spLocks noGrp="1"/>
          </p:cNvSpPr>
          <p:nvPr>
            <p:ph type="body" sz="quarter" idx="11" hasCustomPrompt="1"/>
          </p:nvPr>
        </p:nvSpPr>
        <p:spPr>
          <a:xfrm>
            <a:off x="2559236" y="2011680"/>
            <a:ext cx="6066747" cy="412750"/>
          </a:xfrm>
          <a:prstGeom prst="rect">
            <a:avLst/>
          </a:prstGeom>
        </p:spPr>
        <p:txBody>
          <a:bodyPr/>
          <a:lstStyle>
            <a:lvl1pPr marL="0" marR="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sz="1600"/>
            </a:lvl1p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a:solidFill>
                  <a:srgbClr val="14324B"/>
                </a:solidFill>
              </a:rPr>
              <a:t>Interventions</a:t>
            </a:r>
            <a:r>
              <a:rPr lang="fr-FR" sz="1600" cap="none" baseline="0" dirty="0">
                <a:solidFill>
                  <a:srgbClr val="14324B"/>
                </a:solidFill>
              </a:rPr>
              <a:t> sur site :</a:t>
            </a: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baseline="0" dirty="0">
                <a:solidFill>
                  <a:srgbClr val="14324B"/>
                </a:solidFill>
              </a:rPr>
              <a:t>Consulting : xxx</a:t>
            </a:r>
            <a:endParaRPr lang="fr-FR" sz="1100" cap="none" dirty="0">
              <a:solidFill>
                <a:srgbClr val="14324B"/>
              </a:solidFill>
            </a:endParaRPr>
          </a:p>
          <a:p>
            <a:pPr marL="285750" indent="-285750" algn="l">
              <a:buFont typeface="Arial" panose="020B0604020202020204" pitchFamily="34" charset="0"/>
              <a:buChar char="•"/>
            </a:pPr>
            <a:endParaRPr lang="fr-FR" sz="1600" cap="none" baseline="0" dirty="0">
              <a:solidFill>
                <a:srgbClr val="14324B"/>
              </a:solidFill>
            </a:endParaRPr>
          </a:p>
        </p:txBody>
      </p:sp>
      <p:sp>
        <p:nvSpPr>
          <p:cNvPr id="19" name="Espace réservé du texte 2">
            <a:extLst>
              <a:ext uri="{FF2B5EF4-FFF2-40B4-BE49-F238E27FC236}">
                <a16:creationId xmlns:a16="http://schemas.microsoft.com/office/drawing/2014/main" xmlns="" id="{605E8E80-DA71-4B2B-881E-A56E224C250B}"/>
              </a:ext>
            </a:extLst>
          </p:cNvPr>
          <p:cNvSpPr>
            <a:spLocks noGrp="1"/>
          </p:cNvSpPr>
          <p:nvPr>
            <p:ph type="body" sz="quarter" idx="12" hasCustomPrompt="1"/>
          </p:nvPr>
        </p:nvSpPr>
        <p:spPr>
          <a:xfrm>
            <a:off x="2559234" y="2935682"/>
            <a:ext cx="6066747" cy="412750"/>
          </a:xfrm>
          <a:prstGeom prst="rect">
            <a:avLst/>
          </a:prstGeom>
        </p:spPr>
        <p:txBody>
          <a:bodyPr/>
          <a:lstStyle>
            <a:lvl1pPr marL="285750" marR="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sz="1600"/>
            </a:lvl1pPr>
          </a:lstStyle>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err="1">
                <a:solidFill>
                  <a:srgbClr val="14324B"/>
                </a:solidFill>
              </a:rPr>
              <a:t>LienversleMatériel</a:t>
            </a:r>
            <a:r>
              <a:rPr lang="fr-FR" sz="1600" cap="none" dirty="0">
                <a:solidFill>
                  <a:srgbClr val="14324B"/>
                </a:solidFill>
              </a:rPr>
              <a:t> </a:t>
            </a:r>
          </a:p>
          <a:p>
            <a:pPr marL="285750" marR="0" lvl="0" indent="-28575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cap="none" dirty="0" err="1">
                <a:solidFill>
                  <a:srgbClr val="14324B"/>
                </a:solidFill>
              </a:rPr>
              <a:t>LienversleLogiciel</a:t>
            </a:r>
            <a:endParaRPr lang="fr-FR" sz="1600" cap="none" dirty="0">
              <a:solidFill>
                <a:srgbClr val="14324B"/>
              </a:solidFill>
            </a:endParaRPr>
          </a:p>
          <a:p>
            <a:pPr marL="285750" indent="-285750" algn="l">
              <a:buFont typeface="Arial" panose="020B0604020202020204" pitchFamily="34" charset="0"/>
              <a:buChar char="•"/>
            </a:pPr>
            <a:endParaRPr lang="fr-FR" sz="1600" cap="none" baseline="0" dirty="0">
              <a:solidFill>
                <a:srgbClr val="14324B"/>
              </a:solidFill>
            </a:endParaRPr>
          </a:p>
        </p:txBody>
      </p:sp>
      <p:pic>
        <p:nvPicPr>
          <p:cNvPr id="20" name="Image 19">
            <a:extLst>
              <a:ext uri="{FF2B5EF4-FFF2-40B4-BE49-F238E27FC236}">
                <a16:creationId xmlns:a16="http://schemas.microsoft.com/office/drawing/2014/main" xmlns="" id="{9A5EA224-F53B-438B-B284-C2C1F53498D5}"/>
              </a:ext>
            </a:extLst>
          </p:cNvPr>
          <p:cNvPicPr>
            <a:picLocks noChangeAspect="1"/>
          </p:cNvPicPr>
          <p:nvPr userDrawn="1"/>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0463" y="1173583"/>
            <a:ext cx="525401" cy="525401"/>
          </a:xfrm>
          <a:prstGeom prst="rect">
            <a:avLst/>
          </a:prstGeom>
        </p:spPr>
      </p:pic>
      <p:pic>
        <p:nvPicPr>
          <p:cNvPr id="21" name="Image 20">
            <a:extLst>
              <a:ext uri="{FF2B5EF4-FFF2-40B4-BE49-F238E27FC236}">
                <a16:creationId xmlns:a16="http://schemas.microsoft.com/office/drawing/2014/main" xmlns="" id="{589855DA-15D7-4E65-8A75-AA752EF5F980}"/>
              </a:ext>
            </a:extLst>
          </p:cNvPr>
          <p:cNvPicPr>
            <a:picLocks noChangeAspect="1"/>
          </p:cNvPicPr>
          <p:nvPr userDrawn="1"/>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7824" y="2825076"/>
            <a:ext cx="510679" cy="510679"/>
          </a:xfrm>
          <a:prstGeom prst="rect">
            <a:avLst/>
          </a:prstGeom>
        </p:spPr>
      </p:pic>
      <p:pic>
        <p:nvPicPr>
          <p:cNvPr id="22" name="Image 21">
            <a:extLst>
              <a:ext uri="{FF2B5EF4-FFF2-40B4-BE49-F238E27FC236}">
                <a16:creationId xmlns:a16="http://schemas.microsoft.com/office/drawing/2014/main" xmlns="" id="{4DEABCDF-0680-426C-AA3D-40E855ACC607}"/>
              </a:ext>
            </a:extLst>
          </p:cNvPr>
          <p:cNvPicPr>
            <a:picLocks noChangeAspect="1"/>
          </p:cNvPicPr>
          <p:nvPr userDrawn="1"/>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0038" y="1921761"/>
            <a:ext cx="606250" cy="606250"/>
          </a:xfrm>
          <a:prstGeom prst="rect">
            <a:avLst/>
          </a:prstGeom>
        </p:spPr>
      </p:pic>
    </p:spTree>
    <p:extLst>
      <p:ext uri="{BB962C8B-B14F-4D97-AF65-F5344CB8AC3E}">
        <p14:creationId xmlns:p14="http://schemas.microsoft.com/office/powerpoint/2010/main" val="228747491"/>
      </p:ext>
    </p:extLst>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8" name="Rectangle 7">
            <a:extLst>
              <a:ext uri="{FF2B5EF4-FFF2-40B4-BE49-F238E27FC236}">
                <a16:creationId xmlns:a16="http://schemas.microsoft.com/office/drawing/2014/main" xmlns="" id="{CEF4AB53-1E1D-4D25-91CB-755D1227857B}"/>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MMAIRE 2 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8757" y="89208"/>
            <a:ext cx="5042179" cy="684473"/>
          </a:xfrm>
          <a:prstGeom prst="rect">
            <a:avLst/>
          </a:prstGeom>
        </p:spPr>
        <p:txBody>
          <a:bodyPr lIns="0" tIns="0" rIns="0" bIns="0" anchor="b">
            <a:noAutofit/>
          </a:bodyPr>
          <a:lstStyle>
            <a:lvl1pPr algn="l">
              <a:lnSpc>
                <a:spcPct val="90000"/>
              </a:lnSpc>
              <a:defRPr sz="2400" b="0" cap="none">
                <a:solidFill>
                  <a:srgbClr val="008A8B"/>
                </a:solidFill>
                <a:latin typeface="Century Gothic" charset="0"/>
                <a:ea typeface="Century Gothic" charset="0"/>
                <a:cs typeface="Century Gothic" charset="0"/>
              </a:defRPr>
            </a:lvl1pPr>
          </a:lstStyle>
          <a:p>
            <a:r>
              <a:rPr lang="en-US" dirty="0" err="1"/>
              <a:t>Sommaire</a:t>
            </a:r>
            <a:r>
              <a:rPr lang="en-US" dirty="0"/>
              <a:t> sur 2 </a:t>
            </a:r>
            <a:r>
              <a:rPr lang="en-US" dirty="0" err="1"/>
              <a:t>colonnes</a:t>
            </a:r>
            <a:endParaRPr lang="en-US" dirty="0"/>
          </a:p>
        </p:txBody>
      </p:sp>
      <p:sp>
        <p:nvSpPr>
          <p:cNvPr id="13" name="Rectangle 12"/>
          <p:cNvSpPr/>
          <p:nvPr userDrawn="1"/>
        </p:nvSpPr>
        <p:spPr>
          <a:xfrm>
            <a:off x="778757" y="835515"/>
            <a:ext cx="397586" cy="37403"/>
          </a:xfrm>
          <a:prstGeom prst="rect">
            <a:avLst/>
          </a:prstGeom>
          <a:solidFill>
            <a:srgbClr val="008A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sp>
        <p:nvSpPr>
          <p:cNvPr id="19" name="Espace réservé du contenu 18"/>
          <p:cNvSpPr>
            <a:spLocks noGrp="1"/>
          </p:cNvSpPr>
          <p:nvPr>
            <p:ph sz="quarter" idx="14" hasCustomPrompt="1"/>
          </p:nvPr>
        </p:nvSpPr>
        <p:spPr>
          <a:xfrm>
            <a:off x="778757" y="1011170"/>
            <a:ext cx="3793243" cy="3926589"/>
          </a:xfrm>
          <a:prstGeom prst="rect">
            <a:avLst/>
          </a:prstGeom>
        </p:spPr>
        <p:txBody>
          <a:bodyPr lIns="0" tIns="0" rIns="0" bIns="0" anchor="t" anchorCtr="0">
            <a:noAutofit/>
          </a:bodyPr>
          <a:lstStyle>
            <a:lvl1pPr marL="6350" indent="0">
              <a:lnSpc>
                <a:spcPct val="100000"/>
              </a:lnSpc>
              <a:spcBef>
                <a:spcPts val="1440"/>
              </a:spcBef>
              <a:spcAft>
                <a:spcPts val="300"/>
              </a:spcAft>
              <a:buSzPct val="100000"/>
              <a:buFontTx/>
              <a:buNone/>
              <a:tabLst>
                <a:tab pos="3729038" algn="r"/>
              </a:tabLst>
              <a:defRPr sz="1000" b="1">
                <a:latin typeface="Century Gothic" charset="0"/>
                <a:ea typeface="Century Gothic" charset="0"/>
                <a:cs typeface="Century Gothic" charset="0"/>
              </a:defRPr>
            </a:lvl1pPr>
            <a:lvl2pPr marL="6350" marR="0" indent="0" algn="l" defTabSz="342900" rtl="0" eaLnBrk="1" fontAlgn="auto" latinLnBrk="0" hangingPunct="1">
              <a:lnSpc>
                <a:spcPct val="100000"/>
              </a:lnSpc>
              <a:spcBef>
                <a:spcPts val="0"/>
              </a:spcBef>
              <a:spcAft>
                <a:spcPts val="800"/>
              </a:spcAft>
              <a:buClr>
                <a:schemeClr val="accent2"/>
              </a:buClr>
              <a:buSzPct val="100000"/>
              <a:buFontTx/>
              <a:buNone/>
              <a:tabLst>
                <a:tab pos="3729038" algn="r"/>
              </a:tabLst>
              <a:defRPr>
                <a:solidFill>
                  <a:schemeClr val="tx1"/>
                </a:solidFill>
                <a:latin typeface="Century Gothic" charset="0"/>
                <a:ea typeface="Century Gothic" charset="0"/>
                <a:cs typeface="Century Gothic" charset="0"/>
              </a:defRPr>
            </a:lvl2pPr>
            <a:lvl3pPr marL="6350" indent="0">
              <a:lnSpc>
                <a:spcPct val="110000"/>
              </a:lnSpc>
              <a:buClr>
                <a:srgbClr val="14324B"/>
              </a:buClr>
              <a:buSzPct val="100000"/>
              <a:buFont typeface="Wingdings" charset="2"/>
              <a:buChar char="§"/>
              <a:tabLst/>
              <a:defRPr>
                <a:latin typeface="Century Gothic" charset="0"/>
                <a:ea typeface="Century Gothic" charset="0"/>
                <a:cs typeface="Century Gothic" charset="0"/>
              </a:defRPr>
            </a:lvl3pPr>
            <a:lvl4pPr marL="639366" indent="-202406">
              <a:buSzPct val="100000"/>
              <a:buFontTx/>
              <a:buBlip>
                <a:blip r:embed="rId2"/>
              </a:buBlip>
              <a:tabLst/>
              <a:defRPr>
                <a:latin typeface="Century Gothic" charset="0"/>
                <a:ea typeface="Century Gothic" charset="0"/>
                <a:cs typeface="Century Gothic" charset="0"/>
              </a:defRPr>
            </a:lvl4pPr>
          </a:lstStyle>
          <a:p>
            <a:pPr lvl="0"/>
            <a:r>
              <a:rPr lang="fr-FR" dirty="0"/>
              <a:t>Cliquez pour modifier les styles du texte du masque	0</a:t>
            </a:r>
          </a:p>
          <a:p>
            <a:pPr lvl="1"/>
            <a:r>
              <a:rPr lang="fr-FR" dirty="0"/>
              <a:t>Deuxième niveau	0</a:t>
            </a:r>
          </a:p>
        </p:txBody>
      </p:sp>
      <p:sp>
        <p:nvSpPr>
          <p:cNvPr id="12" name="Rectangle 11"/>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4" name="Imag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5" name="Rectangle 14"/>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8" name="Imag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1" name="Espace réservé du contenu 18"/>
          <p:cNvSpPr>
            <a:spLocks noGrp="1"/>
          </p:cNvSpPr>
          <p:nvPr>
            <p:ph sz="quarter" idx="15" hasCustomPrompt="1"/>
          </p:nvPr>
        </p:nvSpPr>
        <p:spPr>
          <a:xfrm>
            <a:off x="5099932" y="1011170"/>
            <a:ext cx="3793243" cy="3926589"/>
          </a:xfrm>
          <a:prstGeom prst="rect">
            <a:avLst/>
          </a:prstGeom>
        </p:spPr>
        <p:txBody>
          <a:bodyPr lIns="0" tIns="0" rIns="0" bIns="0" anchor="t" anchorCtr="0">
            <a:noAutofit/>
          </a:bodyPr>
          <a:lstStyle>
            <a:lvl1pPr marL="6350" indent="0">
              <a:lnSpc>
                <a:spcPct val="100000"/>
              </a:lnSpc>
              <a:spcBef>
                <a:spcPts val="1440"/>
              </a:spcBef>
              <a:spcAft>
                <a:spcPts val="300"/>
              </a:spcAft>
              <a:buSzPct val="100000"/>
              <a:buFontTx/>
              <a:buNone/>
              <a:tabLst>
                <a:tab pos="3729038" algn="r"/>
              </a:tabLst>
              <a:defRPr sz="1000" b="1">
                <a:latin typeface="Century Gothic" charset="0"/>
                <a:ea typeface="Century Gothic" charset="0"/>
                <a:cs typeface="Century Gothic" charset="0"/>
              </a:defRPr>
            </a:lvl1pPr>
            <a:lvl2pPr marL="6350" marR="0" indent="0" algn="l" defTabSz="342900" rtl="0" eaLnBrk="1" fontAlgn="auto" latinLnBrk="0" hangingPunct="1">
              <a:lnSpc>
                <a:spcPct val="100000"/>
              </a:lnSpc>
              <a:spcBef>
                <a:spcPts val="0"/>
              </a:spcBef>
              <a:spcAft>
                <a:spcPts val="800"/>
              </a:spcAft>
              <a:buClr>
                <a:schemeClr val="accent2"/>
              </a:buClr>
              <a:buSzPct val="100000"/>
              <a:buFontTx/>
              <a:buNone/>
              <a:tabLst>
                <a:tab pos="3729038" algn="r"/>
              </a:tabLst>
              <a:defRPr>
                <a:solidFill>
                  <a:schemeClr val="tx1"/>
                </a:solidFill>
                <a:latin typeface="Century Gothic" charset="0"/>
                <a:ea typeface="Century Gothic" charset="0"/>
                <a:cs typeface="Century Gothic" charset="0"/>
              </a:defRPr>
            </a:lvl2pPr>
            <a:lvl3pPr marL="6350" indent="0">
              <a:lnSpc>
                <a:spcPct val="110000"/>
              </a:lnSpc>
              <a:buClr>
                <a:srgbClr val="14324B"/>
              </a:buClr>
              <a:buSzPct val="100000"/>
              <a:buFont typeface="Wingdings" charset="2"/>
              <a:buChar char="§"/>
              <a:tabLst/>
              <a:defRPr>
                <a:latin typeface="Century Gothic" charset="0"/>
                <a:ea typeface="Century Gothic" charset="0"/>
                <a:cs typeface="Century Gothic" charset="0"/>
              </a:defRPr>
            </a:lvl3pPr>
            <a:lvl4pPr marL="639366" indent="-202406">
              <a:buSzPct val="100000"/>
              <a:buFontTx/>
              <a:buBlip>
                <a:blip r:embed="rId2"/>
              </a:buBlip>
              <a:tabLst/>
              <a:defRPr>
                <a:latin typeface="Century Gothic" charset="0"/>
                <a:ea typeface="Century Gothic" charset="0"/>
                <a:cs typeface="Century Gothic" charset="0"/>
              </a:defRPr>
            </a:lvl4pPr>
          </a:lstStyle>
          <a:p>
            <a:pPr lvl="0"/>
            <a:r>
              <a:rPr lang="fr-FR" dirty="0"/>
              <a:t>Cliquez pour modifier les styles du texte du masque	0</a:t>
            </a:r>
          </a:p>
          <a:p>
            <a:pPr lvl="1"/>
            <a:r>
              <a:rPr lang="fr-FR" dirty="0"/>
              <a:t>Deuxième niveau	0</a:t>
            </a:r>
          </a:p>
        </p:txBody>
      </p:sp>
      <p:sp>
        <p:nvSpPr>
          <p:cNvPr id="20" name="Rectangle 19">
            <a:extLst>
              <a:ext uri="{FF2B5EF4-FFF2-40B4-BE49-F238E27FC236}">
                <a16:creationId xmlns:a16="http://schemas.microsoft.com/office/drawing/2014/main" xmlns="" id="{7AA825EA-D4A5-4DA2-A7D7-3C5C3D28FB74}"/>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p:transition spd="slow">
    <p:push dir="u"/>
  </p:transition>
  <p:extLst>
    <p:ext uri="{DCECCB84-F9BA-43D5-87BE-67443E8EF086}">
      <p15:sldGuideLst xmlns:p15="http://schemas.microsoft.com/office/powerpoint/2012/main">
        <p15:guide id="1" orient="horz" pos="1800">
          <p15:clr>
            <a:srgbClr val="FBAE40"/>
          </p15:clr>
        </p15:guide>
        <p15:guide id="2" pos="2880">
          <p15:clr>
            <a:srgbClr val="FBAE40"/>
          </p15:clr>
        </p15:guide>
        <p15:guide id="3" pos="482">
          <p15:clr>
            <a:srgbClr val="FBAE40"/>
          </p15:clr>
        </p15:guide>
        <p15:guide id="4" pos="5602">
          <p15:clr>
            <a:srgbClr val="FBAE40"/>
          </p15:clr>
        </p15:guide>
        <p15:guide id="5" orient="horz" pos="4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hapitre">
    <p:spTree>
      <p:nvGrpSpPr>
        <p:cNvPr id="1" name=""/>
        <p:cNvGrpSpPr/>
        <p:nvPr/>
      </p:nvGrpSpPr>
      <p:grpSpPr>
        <a:xfrm>
          <a:off x="0" y="0"/>
          <a:ext cx="0" cy="0"/>
          <a:chOff x="0" y="0"/>
          <a:chExt cx="0" cy="0"/>
        </a:xfrm>
      </p:grpSpPr>
      <p:sp>
        <p:nvSpPr>
          <p:cNvPr id="3" name="Rectangle 2"/>
          <p:cNvSpPr/>
          <p:nvPr userDrawn="1"/>
        </p:nvSpPr>
        <p:spPr>
          <a:xfrm>
            <a:off x="2" y="0"/>
            <a:ext cx="9143998" cy="5715000"/>
          </a:xfrm>
          <a:prstGeom prst="rect">
            <a:avLst/>
          </a:prstGeom>
          <a:gradFill>
            <a:gsLst>
              <a:gs pos="28000">
                <a:schemeClr val="tx1">
                  <a:alpha val="84000"/>
                </a:schemeClr>
              </a:gs>
              <a:gs pos="100000">
                <a:schemeClr val="tx1">
                  <a:alpha val="50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le 1"/>
          <p:cNvSpPr>
            <a:spLocks noGrp="1"/>
          </p:cNvSpPr>
          <p:nvPr>
            <p:ph type="title" hasCustomPrompt="1"/>
          </p:nvPr>
        </p:nvSpPr>
        <p:spPr>
          <a:xfrm>
            <a:off x="656035" y="2192283"/>
            <a:ext cx="7058175" cy="1330433"/>
          </a:xfrm>
          <a:prstGeom prst="rect">
            <a:avLst/>
          </a:prstGeom>
        </p:spPr>
        <p:txBody>
          <a:bodyPr lIns="0" tIns="0" rIns="0" bIns="0" anchor="b">
            <a:noAutofit/>
          </a:bodyPr>
          <a:lstStyle>
            <a:lvl1pPr algn="l">
              <a:defRPr sz="4400" b="1" cap="none">
                <a:solidFill>
                  <a:schemeClr val="bg1"/>
                </a:solidFill>
                <a:latin typeface="Century Gothic" charset="0"/>
                <a:ea typeface="Century Gothic" charset="0"/>
                <a:cs typeface="Century Gothic" charset="0"/>
              </a:defRPr>
            </a:lvl1pPr>
          </a:lstStyle>
          <a:p>
            <a:r>
              <a:rPr lang="fr-FR" dirty="0"/>
              <a:t>Titre chapitre</a:t>
            </a:r>
            <a:endParaRPr lang="en-US" dirty="0"/>
          </a:p>
        </p:txBody>
      </p:sp>
      <p:sp>
        <p:nvSpPr>
          <p:cNvPr id="13" name="Rectangle 12"/>
          <p:cNvSpPr/>
          <p:nvPr userDrawn="1"/>
        </p:nvSpPr>
        <p:spPr>
          <a:xfrm>
            <a:off x="673360" y="3586673"/>
            <a:ext cx="529188" cy="49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solidFill>
                <a:schemeClr val="bg1"/>
              </a:solidFill>
            </a:endParaRPr>
          </a:p>
        </p:txBody>
      </p:sp>
      <p:sp>
        <p:nvSpPr>
          <p:cNvPr id="11" name="Rectangle 10"/>
          <p:cNvSpPr>
            <a:spLocks noChangeAspect="1"/>
          </p:cNvSpPr>
          <p:nvPr userDrawn="1"/>
        </p:nvSpPr>
        <p:spPr>
          <a:xfrm>
            <a:off x="1" y="5302250"/>
            <a:ext cx="9143999" cy="412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endParaRPr lang="fr-FR" sz="1053" dirty="0"/>
          </a:p>
        </p:txBody>
      </p:sp>
      <p:pic>
        <p:nvPicPr>
          <p:cNvPr id="12" name="Imag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99" y="5425722"/>
            <a:ext cx="84681" cy="188180"/>
          </a:xfrm>
          <a:prstGeom prst="rect">
            <a:avLst/>
          </a:prstGeom>
        </p:spPr>
      </p:pic>
      <p:sp>
        <p:nvSpPr>
          <p:cNvPr id="14" name="Rectangle 13"/>
          <p:cNvSpPr/>
          <p:nvPr userDrawn="1"/>
        </p:nvSpPr>
        <p:spPr>
          <a:xfrm>
            <a:off x="778934" y="5618186"/>
            <a:ext cx="141943" cy="16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fr-FR" sz="1053" dirty="0"/>
          </a:p>
        </p:txBody>
      </p:sp>
      <p:pic>
        <p:nvPicPr>
          <p:cNvPr id="17" name="Image 1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3772" y="5341917"/>
            <a:ext cx="654544" cy="360727"/>
          </a:xfrm>
          <a:prstGeom prst="rect">
            <a:avLst/>
          </a:prstGeom>
        </p:spPr>
      </p:pic>
      <p:sp>
        <p:nvSpPr>
          <p:cNvPr id="18" name="Rectangle 17">
            <a:extLst>
              <a:ext uri="{FF2B5EF4-FFF2-40B4-BE49-F238E27FC236}">
                <a16:creationId xmlns:a16="http://schemas.microsoft.com/office/drawing/2014/main" xmlns="" id="{E177F76A-510B-4C09-92BE-8085DC73EEC5}"/>
              </a:ext>
            </a:extLst>
          </p:cNvPr>
          <p:cNvSpPr/>
          <p:nvPr userDrawn="1"/>
        </p:nvSpPr>
        <p:spPr>
          <a:xfrm>
            <a:off x="685638" y="5373343"/>
            <a:ext cx="1721946" cy="246221"/>
          </a:xfrm>
          <a:prstGeom prst="rect">
            <a:avLst/>
          </a:prstGeom>
        </p:spPr>
        <p:txBody>
          <a:bodyPr wrap="none">
            <a:spAutoFit/>
          </a:bodyPr>
          <a:lstStyle/>
          <a:p>
            <a:r>
              <a:rPr lang="en-US" sz="1000" dirty="0">
                <a:solidFill>
                  <a:schemeClr val="bg1"/>
                </a:solidFill>
              </a:rPr>
              <a:t>PHARMAGEST ACADEMY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800">
          <p15:clr>
            <a:srgbClr val="FBAE40"/>
          </p15:clr>
        </p15:guide>
        <p15:guide id="2" pos="2880">
          <p15:clr>
            <a:srgbClr val="FBAE40"/>
          </p15:clr>
        </p15:guide>
        <p15:guide id="3" pos="41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85" r:id="rId2"/>
    <p:sldLayoutId id="2147483686" r:id="rId3"/>
    <p:sldLayoutId id="2147483687" r:id="rId4"/>
    <p:sldLayoutId id="2147483688" r:id="rId5"/>
    <p:sldLayoutId id="2147483689" r:id="rId6"/>
    <p:sldLayoutId id="2147483668" r:id="rId7"/>
    <p:sldLayoutId id="2147483669" r:id="rId8"/>
    <p:sldLayoutId id="2147483671" r:id="rId9"/>
    <p:sldLayoutId id="2147483661" r:id="rId10"/>
    <p:sldLayoutId id="2147483673" r:id="rId11"/>
    <p:sldLayoutId id="2147483674" r:id="rId12"/>
    <p:sldLayoutId id="2147483675" r:id="rId13"/>
    <p:sldLayoutId id="2147483676" r:id="rId14"/>
    <p:sldLayoutId id="2147483677" r:id="rId15"/>
    <p:sldLayoutId id="2147483678" r:id="rId16"/>
    <p:sldLayoutId id="2147483680" r:id="rId17"/>
    <p:sldLayoutId id="2147483665" r:id="rId18"/>
    <p:sldLayoutId id="2147483682" r:id="rId19"/>
    <p:sldLayoutId id="2147483681" r:id="rId20"/>
    <p:sldLayoutId id="2147483683" r:id="rId21"/>
    <p:sldLayoutId id="2147483690" r:id="rId22"/>
    <p:sldLayoutId id="2147483691" r:id="rId23"/>
    <p:sldLayoutId id="2147483692" r:id="rId24"/>
    <p:sldLayoutId id="2147483693" r:id="rId25"/>
    <p:sldLayoutId id="2147483694" r:id="rId26"/>
    <p:sldLayoutId id="2147483695" r:id="rId27"/>
    <p:sldLayoutId id="2147483696" r:id="rId28"/>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endParaRPr lang="fr-FR" dirty="0"/>
          </a:p>
        </p:txBody>
      </p:sp>
      <p:sp>
        <p:nvSpPr>
          <p:cNvPr id="5" name="Espace réservé du texte 4"/>
          <p:cNvSpPr>
            <a:spLocks noGrp="1"/>
          </p:cNvSpPr>
          <p:nvPr>
            <p:ph type="body" sz="quarter" idx="11"/>
          </p:nvPr>
        </p:nvSpPr>
        <p:spPr/>
        <p:txBody>
          <a:bodyPr/>
          <a:lstStyle/>
          <a:p>
            <a:endParaRPr lang="fr-FR" dirty="0"/>
          </a:p>
        </p:txBody>
      </p:sp>
      <p:sp>
        <p:nvSpPr>
          <p:cNvPr id="6" name="Espace réservé du numéro de diapositive 2"/>
          <p:cNvSpPr>
            <a:spLocks noGrp="1"/>
          </p:cNvSpPr>
          <p:nvPr/>
        </p:nvSpPr>
        <p:spPr>
          <a:xfrm>
            <a:off x="4340930" y="2705365"/>
            <a:ext cx="462140" cy="304271"/>
          </a:xfrm>
          <a:prstGeom prst="rect">
            <a:avLst/>
          </a:prstGeom>
        </p:spPr>
        <p:txBody>
          <a:bodyPr/>
          <a:ls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a:lstStyle>
          <a:p>
            <a:pPr>
              <a:buSzPct val="300000"/>
            </a:pPr>
            <a:fld id="{D57F1E4F-1CFF-5643-939E-217C01CDF565}" type="slidenum">
              <a:rPr lang="en-US" smtClean="0"/>
              <a:pPr>
                <a:buSzPct val="300000"/>
              </a:pPr>
              <a:t>1</a:t>
            </a:fld>
            <a:endParaRPr lang="en-US" dirty="0"/>
          </a:p>
        </p:txBody>
      </p:sp>
    </p:spTree>
    <p:extLst>
      <p:ext uri="{BB962C8B-B14F-4D97-AF65-F5344CB8AC3E}">
        <p14:creationId xmlns:p14="http://schemas.microsoft.com/office/powerpoint/2010/main" val="50357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7036078" cy="479168"/>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t>Cas d’usage : </a:t>
            </a:r>
            <a:r>
              <a:rPr lang="fr-FR" sz="2400" b="1" dirty="0" smtClean="0">
                <a:solidFill>
                  <a:srgbClr val="14324B"/>
                </a:solidFill>
              </a:rPr>
              <a:t>un dû apparaît à tort</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a:t>
            </a:r>
            <a:r>
              <a:rPr lang="fr-FR" dirty="0"/>
              <a:t> le contrôle du nombre de boîtes délivrées</a:t>
            </a:r>
          </a:p>
        </p:txBody>
      </p:sp>
      <p:pic>
        <p:nvPicPr>
          <p:cNvPr id="4" name="Image 3"/>
          <p:cNvPicPr>
            <a:picLocks noChangeAspect="1"/>
          </p:cNvPicPr>
          <p:nvPr/>
        </p:nvPicPr>
        <p:blipFill>
          <a:blip r:embed="rId3"/>
          <a:stretch>
            <a:fillRect/>
          </a:stretch>
        </p:blipFill>
        <p:spPr>
          <a:xfrm>
            <a:off x="193786" y="1968368"/>
            <a:ext cx="8728886" cy="175808"/>
          </a:xfrm>
          <a:prstGeom prst="rect">
            <a:avLst/>
          </a:prstGeom>
          <a:ln>
            <a:solidFill>
              <a:schemeClr val="bg1">
                <a:lumMod val="75000"/>
              </a:schemeClr>
            </a:solidFill>
          </a:ln>
        </p:spPr>
      </p:pic>
      <p:sp>
        <p:nvSpPr>
          <p:cNvPr id="14" name="ZoneTexte 13"/>
          <p:cNvSpPr txBox="1"/>
          <p:nvPr/>
        </p:nvSpPr>
        <p:spPr>
          <a:xfrm>
            <a:off x="3546544" y="2247253"/>
            <a:ext cx="4414875" cy="1604927"/>
          </a:xfrm>
          <a:prstGeom prst="rect">
            <a:avLst/>
          </a:prstGeom>
          <a:noFill/>
          <a:ln>
            <a:solidFill>
              <a:schemeClr val="tx1"/>
            </a:solidFill>
          </a:ln>
        </p:spPr>
        <p:txBody>
          <a:bodyPr wrap="square" rtlCol="0">
            <a:spAutoFit/>
          </a:bodyPr>
          <a:lstStyle/>
          <a:p>
            <a:r>
              <a:rPr lang="fr-FR" dirty="0"/>
              <a:t>	</a:t>
            </a:r>
            <a:r>
              <a:rPr lang="fr-FR" dirty="0" smtClean="0"/>
              <a:t>- erreur de stock </a:t>
            </a:r>
            <a:r>
              <a:rPr lang="fr-FR" dirty="0" smtClean="0">
                <a:sym typeface="Wingdings" panose="05000000000000000000" pitchFamily="2" charset="2"/>
              </a:rPr>
              <a:t> </a:t>
            </a:r>
            <a:r>
              <a:rPr lang="fr-FR" b="1" dirty="0" smtClean="0">
                <a:sym typeface="Wingdings" panose="05000000000000000000" pitchFamily="2" charset="2"/>
              </a:rPr>
              <a:t>annulation du dû</a:t>
            </a:r>
            <a:r>
              <a:rPr lang="fr-FR" dirty="0" smtClean="0">
                <a:sym typeface="Wingdings" panose="05000000000000000000" pitchFamily="2" charset="2"/>
              </a:rPr>
              <a:t/>
            </a:r>
            <a:br>
              <a:rPr lang="fr-FR" dirty="0" smtClean="0">
                <a:sym typeface="Wingdings" panose="05000000000000000000" pitchFamily="2" charset="2"/>
              </a:rPr>
            </a:br>
            <a:endParaRPr lang="fr-FR" dirty="0" smtClean="0"/>
          </a:p>
          <a:p>
            <a:r>
              <a:rPr lang="fr-FR" dirty="0"/>
              <a:t>	</a:t>
            </a:r>
            <a:r>
              <a:rPr lang="fr-FR" dirty="0" smtClean="0"/>
              <a:t>- produit pris dans la caisse de livraison:</a:t>
            </a:r>
          </a:p>
          <a:p>
            <a:r>
              <a:rPr lang="fr-FR" dirty="0"/>
              <a:t>	</a:t>
            </a:r>
            <a:r>
              <a:rPr lang="fr-FR" dirty="0" smtClean="0"/>
              <a:t>	2 solutions :</a:t>
            </a:r>
          </a:p>
          <a:p>
            <a:r>
              <a:rPr lang="fr-FR" dirty="0"/>
              <a:t>	</a:t>
            </a:r>
            <a:r>
              <a:rPr lang="fr-FR" dirty="0" smtClean="0"/>
              <a:t>		- F2 R</a:t>
            </a:r>
            <a:r>
              <a:rPr lang="fr-FR" b="1" dirty="0" smtClean="0"/>
              <a:t>éception à la volée du produit</a:t>
            </a:r>
            <a:r>
              <a:rPr lang="fr-FR" dirty="0" smtClean="0"/>
              <a:t/>
            </a:r>
            <a:br>
              <a:rPr lang="fr-FR" dirty="0" smtClean="0"/>
            </a:br>
            <a:r>
              <a:rPr lang="fr-FR" dirty="0" smtClean="0"/>
              <a:t>					OU</a:t>
            </a:r>
          </a:p>
          <a:p>
            <a:r>
              <a:rPr lang="fr-FR" dirty="0"/>
              <a:t>	</a:t>
            </a:r>
            <a:r>
              <a:rPr lang="fr-FR" dirty="0" smtClean="0"/>
              <a:t>		- </a:t>
            </a:r>
            <a:r>
              <a:rPr lang="fr-FR" b="1" dirty="0" smtClean="0"/>
              <a:t>ne pas supprimer le dû</a:t>
            </a:r>
            <a:r>
              <a:rPr lang="fr-FR" dirty="0"/>
              <a:t>	</a:t>
            </a:r>
            <a:r>
              <a:rPr lang="fr-FR" dirty="0" smtClean="0"/>
              <a:t>	</a:t>
            </a:r>
          </a:p>
        </p:txBody>
      </p:sp>
      <p:sp>
        <p:nvSpPr>
          <p:cNvPr id="5" name="Rectangle 4"/>
          <p:cNvSpPr/>
          <p:nvPr/>
        </p:nvSpPr>
        <p:spPr>
          <a:xfrm>
            <a:off x="1323473" y="1968368"/>
            <a:ext cx="2084691" cy="175808"/>
          </a:xfrm>
          <a:prstGeom prst="rect">
            <a:avLst/>
          </a:prstGeom>
          <a:gradFill flip="none" rotWithShape="1">
            <a:gsLst>
              <a:gs pos="0">
                <a:schemeClr val="accent1">
                  <a:lumMod val="5000"/>
                  <a:lumOff val="95000"/>
                </a:schemeClr>
              </a:gs>
              <a:gs pos="74000">
                <a:schemeClr val="accent1">
                  <a:lumMod val="45000"/>
                  <a:lumOff val="55000"/>
                  <a:alpha val="80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 name="Connecteur droit avec flèche 6"/>
          <p:cNvCxnSpPr/>
          <p:nvPr/>
        </p:nvCxnSpPr>
        <p:spPr>
          <a:xfrm flipH="1">
            <a:off x="8181474" y="2277979"/>
            <a:ext cx="417094" cy="425116"/>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p:nvPicPr>
        <p:blipFill>
          <a:blip r:embed="rId4"/>
          <a:stretch>
            <a:fillRect/>
          </a:stretch>
        </p:blipFill>
        <p:spPr>
          <a:xfrm>
            <a:off x="683568" y="2319204"/>
            <a:ext cx="1622904" cy="892409"/>
          </a:xfrm>
          <a:prstGeom prst="rect">
            <a:avLst/>
          </a:prstGeom>
          <a:ln>
            <a:solidFill>
              <a:schemeClr val="bg1">
                <a:lumMod val="85000"/>
              </a:schemeClr>
            </a:solidFill>
          </a:ln>
        </p:spPr>
      </p:pic>
      <p:pic>
        <p:nvPicPr>
          <p:cNvPr id="9" name="Image 8"/>
          <p:cNvPicPr>
            <a:picLocks noChangeAspect="1"/>
          </p:cNvPicPr>
          <p:nvPr/>
        </p:nvPicPr>
        <p:blipFill>
          <a:blip r:embed="rId5"/>
          <a:stretch>
            <a:fillRect/>
          </a:stretch>
        </p:blipFill>
        <p:spPr>
          <a:xfrm>
            <a:off x="363361" y="3410261"/>
            <a:ext cx="2475781" cy="1101576"/>
          </a:xfrm>
          <a:prstGeom prst="rect">
            <a:avLst/>
          </a:prstGeom>
          <a:ln>
            <a:solidFill>
              <a:schemeClr val="bg1">
                <a:lumMod val="85000"/>
              </a:schemeClr>
            </a:solidFill>
          </a:ln>
        </p:spPr>
      </p:pic>
      <p:sp>
        <p:nvSpPr>
          <p:cNvPr id="10" name="Ellipse 9"/>
          <p:cNvSpPr/>
          <p:nvPr/>
        </p:nvSpPr>
        <p:spPr>
          <a:xfrm>
            <a:off x="1050878" y="2823355"/>
            <a:ext cx="368489" cy="172329"/>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Accolade fermante 14"/>
          <p:cNvSpPr/>
          <p:nvPr/>
        </p:nvSpPr>
        <p:spPr>
          <a:xfrm>
            <a:off x="2951747" y="2277979"/>
            <a:ext cx="272716" cy="2093495"/>
          </a:xfrm>
          <a:prstGeom prst="rightBrace">
            <a:avLst/>
          </a:prstGeom>
          <a:ln w="28575">
            <a:solidFill>
              <a:srgbClr val="008A8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412559"/>
              </a:solidFill>
            </a:endParaRPr>
          </a:p>
        </p:txBody>
      </p:sp>
      <p:cxnSp>
        <p:nvCxnSpPr>
          <p:cNvPr id="17" name="Connecteur droit avec flèche 16"/>
          <p:cNvCxnSpPr/>
          <p:nvPr/>
        </p:nvCxnSpPr>
        <p:spPr>
          <a:xfrm flipH="1">
            <a:off x="3408164" y="3296123"/>
            <a:ext cx="1210538" cy="0"/>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2415654" y="3721239"/>
            <a:ext cx="423487" cy="338970"/>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rganigramme : Connecteur 19"/>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1899336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7036078"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 </a:t>
            </a:r>
            <a:r>
              <a:rPr lang="fr-FR" sz="2400" b="1" dirty="0" smtClean="0">
                <a:solidFill>
                  <a:srgbClr val="14324B"/>
                </a:solidFill>
              </a:rPr>
              <a:t>le dû n’est pas proposé</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a:t>le contrôle du nombre de boîtes délivrées</a:t>
            </a:r>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pic>
        <p:nvPicPr>
          <p:cNvPr id="9" name="Image 8"/>
          <p:cNvPicPr>
            <a:picLocks noChangeAspect="1"/>
          </p:cNvPicPr>
          <p:nvPr/>
        </p:nvPicPr>
        <p:blipFill>
          <a:blip r:embed="rId3"/>
          <a:stretch>
            <a:fillRect/>
          </a:stretch>
        </p:blipFill>
        <p:spPr>
          <a:xfrm>
            <a:off x="240631" y="1729420"/>
            <a:ext cx="8815137" cy="186423"/>
          </a:xfrm>
          <a:prstGeom prst="rect">
            <a:avLst/>
          </a:prstGeom>
          <a:ln>
            <a:solidFill>
              <a:schemeClr val="bg1">
                <a:lumMod val="75000"/>
              </a:schemeClr>
            </a:solidFill>
          </a:ln>
        </p:spPr>
      </p:pic>
      <p:sp>
        <p:nvSpPr>
          <p:cNvPr id="15" name="ZoneTexte 14"/>
          <p:cNvSpPr txBox="1"/>
          <p:nvPr/>
        </p:nvSpPr>
        <p:spPr>
          <a:xfrm>
            <a:off x="3850105" y="2729533"/>
            <a:ext cx="2967790" cy="1388842"/>
          </a:xfrm>
          <a:prstGeom prst="rect">
            <a:avLst/>
          </a:prstGeom>
          <a:noFill/>
          <a:ln>
            <a:solidFill>
              <a:schemeClr val="tx1"/>
            </a:solidFill>
          </a:ln>
        </p:spPr>
        <p:txBody>
          <a:bodyPr wrap="square" rtlCol="0">
            <a:spAutoFit/>
          </a:bodyPr>
          <a:lstStyle/>
          <a:p>
            <a:r>
              <a:rPr lang="fr-FR" b="1" dirty="0" smtClean="0"/>
              <a:t>Créer un dû :</a:t>
            </a:r>
          </a:p>
          <a:p>
            <a:r>
              <a:rPr lang="fr-FR" dirty="0" smtClean="0"/>
              <a:t>	2 choix :</a:t>
            </a:r>
          </a:p>
          <a:p>
            <a:r>
              <a:rPr lang="fr-FR" dirty="0" smtClean="0"/>
              <a:t>		- </a:t>
            </a:r>
            <a:r>
              <a:rPr lang="fr-FR" b="1" dirty="0" smtClean="0"/>
              <a:t>conserver du stock</a:t>
            </a:r>
          </a:p>
          <a:p>
            <a:r>
              <a:rPr lang="fr-FR" b="1" dirty="0"/>
              <a:t>	</a:t>
            </a:r>
            <a:r>
              <a:rPr lang="fr-FR" b="1" dirty="0" smtClean="0"/>
              <a:t>			ou </a:t>
            </a:r>
          </a:p>
          <a:p>
            <a:r>
              <a:rPr lang="fr-FR" dirty="0"/>
              <a:t>	</a:t>
            </a:r>
            <a:r>
              <a:rPr lang="fr-FR" dirty="0" smtClean="0"/>
              <a:t>	- </a:t>
            </a:r>
            <a:r>
              <a:rPr lang="fr-FR" b="1" dirty="0" smtClean="0"/>
              <a:t>erreur de stock </a:t>
            </a:r>
          </a:p>
          <a:p>
            <a:endParaRPr lang="fr-FR" dirty="0"/>
          </a:p>
        </p:txBody>
      </p:sp>
      <p:cxnSp>
        <p:nvCxnSpPr>
          <p:cNvPr id="5" name="Connecteur droit avec flèche 4"/>
          <p:cNvCxnSpPr/>
          <p:nvPr/>
        </p:nvCxnSpPr>
        <p:spPr>
          <a:xfrm flipH="1">
            <a:off x="7026442" y="2037347"/>
            <a:ext cx="1685758" cy="692186"/>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96202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7036078" cy="1366526"/>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 </a:t>
            </a:r>
            <a:r>
              <a:rPr lang="fr-FR" sz="2400" b="1" dirty="0" smtClean="0">
                <a:solidFill>
                  <a:srgbClr val="14324B"/>
                </a:solidFill>
              </a:rPr>
              <a:t>ordonnance préparée physiquement, produit réservé (par exemple par téléphone )</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la mise en attente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4376372" y="3082693"/>
            <a:ext cx="2967790" cy="1821011"/>
          </a:xfrm>
          <a:prstGeom prst="rect">
            <a:avLst/>
          </a:prstGeom>
          <a:noFill/>
          <a:ln>
            <a:solidFill>
              <a:schemeClr val="tx1"/>
            </a:solidFill>
          </a:ln>
        </p:spPr>
        <p:txBody>
          <a:bodyPr wrap="square" rtlCol="0">
            <a:spAutoFit/>
          </a:bodyPr>
          <a:lstStyle/>
          <a:p>
            <a:r>
              <a:rPr lang="fr-FR" b="1" dirty="0" smtClean="0"/>
              <a:t>Pause pour la mise en attente </a:t>
            </a:r>
          </a:p>
          <a:p>
            <a:r>
              <a:rPr lang="fr-FR" dirty="0" smtClean="0"/>
              <a:t>2 choix :</a:t>
            </a:r>
            <a:endParaRPr lang="fr-FR" dirty="0"/>
          </a:p>
          <a:p>
            <a:r>
              <a:rPr lang="fr-FR" b="1" dirty="0" smtClean="0"/>
              <a:t>- Rappel de la mise en attente </a:t>
            </a:r>
          </a:p>
          <a:p>
            <a:r>
              <a:rPr lang="fr-FR" dirty="0" smtClean="0"/>
              <a:t>automatique par la CV ou  Saisie du nom du client </a:t>
            </a:r>
            <a:br>
              <a:rPr lang="fr-FR" dirty="0" smtClean="0"/>
            </a:br>
            <a:r>
              <a:rPr lang="fr-FR" dirty="0" smtClean="0"/>
              <a:t>	ou</a:t>
            </a:r>
          </a:p>
          <a:p>
            <a:r>
              <a:rPr lang="fr-FR" b="1" dirty="0" smtClean="0"/>
              <a:t>- F11 / Rappel attente </a:t>
            </a:r>
          </a:p>
          <a:p>
            <a:r>
              <a:rPr lang="fr-FR" dirty="0" smtClean="0"/>
              <a:t>	</a:t>
            </a:r>
            <a:endParaRPr lang="fr-FR" dirty="0"/>
          </a:p>
        </p:txBody>
      </p:sp>
      <p:cxnSp>
        <p:nvCxnSpPr>
          <p:cNvPr id="5" name="Connecteur droit avec flèche 4"/>
          <p:cNvCxnSpPr/>
          <p:nvPr/>
        </p:nvCxnSpPr>
        <p:spPr>
          <a:xfrm>
            <a:off x="3168316" y="2772191"/>
            <a:ext cx="1033291" cy="524462"/>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3"/>
          <a:stretch>
            <a:fillRect/>
          </a:stretch>
        </p:blipFill>
        <p:spPr>
          <a:xfrm>
            <a:off x="2396747" y="2502469"/>
            <a:ext cx="628738" cy="495369"/>
          </a:xfrm>
          <a:prstGeom prst="rect">
            <a:avLst/>
          </a:prstGeom>
        </p:spPr>
      </p:pic>
    </p:spTree>
    <p:extLst>
      <p:ext uri="{BB962C8B-B14F-4D97-AF65-F5344CB8AC3E}">
        <p14:creationId xmlns:p14="http://schemas.microsoft.com/office/powerpoint/2010/main" val="30608467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8372200"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a:t>
            </a:r>
            <a:r>
              <a:rPr lang="fr-FR" sz="2400" dirty="0" smtClean="0"/>
              <a:t>: </a:t>
            </a:r>
            <a:r>
              <a:rPr lang="fr-FR" sz="2400" b="1" dirty="0" smtClean="0">
                <a:solidFill>
                  <a:srgbClr val="14324B"/>
                </a:solidFill>
              </a:rPr>
              <a:t>commander un produit en vente</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a:t>D</a:t>
            </a:r>
            <a:r>
              <a:rPr lang="fr-FR" dirty="0" smtClean="0"/>
              <a:t>isponibilité produit et /ou commande</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3149287" y="2324507"/>
            <a:ext cx="2967790" cy="1172757"/>
          </a:xfrm>
          <a:prstGeom prst="rect">
            <a:avLst/>
          </a:prstGeom>
          <a:noFill/>
          <a:ln>
            <a:solidFill>
              <a:schemeClr val="tx1"/>
            </a:solidFill>
          </a:ln>
        </p:spPr>
        <p:txBody>
          <a:bodyPr wrap="square" rtlCol="0">
            <a:spAutoFit/>
          </a:bodyPr>
          <a:lstStyle/>
          <a:p>
            <a:r>
              <a:rPr lang="fr-FR" dirty="0" smtClean="0"/>
              <a:t>	</a:t>
            </a:r>
          </a:p>
          <a:p>
            <a:endParaRPr lang="fr-FR" dirty="0"/>
          </a:p>
          <a:p>
            <a:endParaRPr lang="fr-FR" dirty="0" smtClean="0"/>
          </a:p>
          <a:p>
            <a:endParaRPr lang="fr-FR" dirty="0"/>
          </a:p>
          <a:p>
            <a:endParaRPr lang="fr-FR" dirty="0"/>
          </a:p>
        </p:txBody>
      </p:sp>
      <p:cxnSp>
        <p:nvCxnSpPr>
          <p:cNvPr id="5" name="Connecteur droit avec flèche 4"/>
          <p:cNvCxnSpPr/>
          <p:nvPr/>
        </p:nvCxnSpPr>
        <p:spPr>
          <a:xfrm>
            <a:off x="1872446" y="2313251"/>
            <a:ext cx="1146860" cy="547476"/>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3"/>
          <a:stretch>
            <a:fillRect/>
          </a:stretch>
        </p:blipFill>
        <p:spPr>
          <a:xfrm>
            <a:off x="465872" y="2041856"/>
            <a:ext cx="8559211" cy="197455"/>
          </a:xfrm>
          <a:prstGeom prst="rect">
            <a:avLst/>
          </a:prstGeom>
        </p:spPr>
      </p:pic>
      <p:pic>
        <p:nvPicPr>
          <p:cNvPr id="11" name="Image 10"/>
          <p:cNvPicPr>
            <a:picLocks noChangeAspect="1"/>
          </p:cNvPicPr>
          <p:nvPr/>
        </p:nvPicPr>
        <p:blipFill>
          <a:blip r:embed="rId4"/>
          <a:stretch>
            <a:fillRect/>
          </a:stretch>
        </p:blipFill>
        <p:spPr>
          <a:xfrm>
            <a:off x="4202640" y="2370370"/>
            <a:ext cx="657317" cy="409632"/>
          </a:xfrm>
          <a:prstGeom prst="rect">
            <a:avLst/>
          </a:prstGeom>
        </p:spPr>
      </p:pic>
      <p:pic>
        <p:nvPicPr>
          <p:cNvPr id="12" name="Image 11"/>
          <p:cNvPicPr>
            <a:picLocks noChangeAspect="1"/>
          </p:cNvPicPr>
          <p:nvPr/>
        </p:nvPicPr>
        <p:blipFill>
          <a:blip r:embed="rId5"/>
          <a:stretch>
            <a:fillRect/>
          </a:stretch>
        </p:blipFill>
        <p:spPr>
          <a:xfrm>
            <a:off x="3261390" y="2838550"/>
            <a:ext cx="2743583" cy="400106"/>
          </a:xfrm>
          <a:prstGeom prst="rect">
            <a:avLst/>
          </a:prstGeom>
        </p:spPr>
      </p:pic>
      <p:cxnSp>
        <p:nvCxnSpPr>
          <p:cNvPr id="14" name="Connecteur droit avec flèche 13"/>
          <p:cNvCxnSpPr/>
          <p:nvPr/>
        </p:nvCxnSpPr>
        <p:spPr>
          <a:xfrm>
            <a:off x="2561042" y="3746235"/>
            <a:ext cx="458264" cy="0"/>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259948" y="3680693"/>
            <a:ext cx="3720999" cy="524503"/>
          </a:xfrm>
          <a:prstGeom prst="rect">
            <a:avLst/>
          </a:prstGeom>
          <a:noFill/>
          <a:ln>
            <a:solidFill>
              <a:schemeClr val="tx1"/>
            </a:solidFill>
          </a:ln>
        </p:spPr>
        <p:txBody>
          <a:bodyPr wrap="square" rtlCol="0">
            <a:spAutoFit/>
          </a:bodyPr>
          <a:lstStyle/>
          <a:p>
            <a:r>
              <a:rPr lang="fr-FR" dirty="0" smtClean="0"/>
              <a:t>Réponse du ou des répartiteurs sur la disponibilité du produit </a:t>
            </a:r>
            <a:endParaRPr lang="fr-FR" dirty="0"/>
          </a:p>
        </p:txBody>
      </p:sp>
      <p:sp>
        <p:nvSpPr>
          <p:cNvPr id="17" name="ZoneTexte 16"/>
          <p:cNvSpPr txBox="1"/>
          <p:nvPr/>
        </p:nvSpPr>
        <p:spPr>
          <a:xfrm>
            <a:off x="4259948" y="4374630"/>
            <a:ext cx="3720999" cy="308418"/>
          </a:xfrm>
          <a:prstGeom prst="rect">
            <a:avLst/>
          </a:prstGeom>
          <a:noFill/>
          <a:ln>
            <a:solidFill>
              <a:schemeClr val="tx1"/>
            </a:solidFill>
          </a:ln>
        </p:spPr>
        <p:txBody>
          <a:bodyPr wrap="square" rtlCol="0">
            <a:spAutoFit/>
          </a:bodyPr>
          <a:lstStyle/>
          <a:p>
            <a:r>
              <a:rPr lang="fr-FR" dirty="0" smtClean="0"/>
              <a:t>Commander le produit immédiatement </a:t>
            </a:r>
            <a:endParaRPr lang="fr-FR" dirty="0"/>
          </a:p>
        </p:txBody>
      </p:sp>
      <p:pic>
        <p:nvPicPr>
          <p:cNvPr id="23" name="Image 22"/>
          <p:cNvPicPr>
            <a:picLocks noChangeAspect="1"/>
          </p:cNvPicPr>
          <p:nvPr/>
        </p:nvPicPr>
        <p:blipFill>
          <a:blip r:embed="rId6"/>
          <a:stretch>
            <a:fillRect/>
          </a:stretch>
        </p:blipFill>
        <p:spPr>
          <a:xfrm>
            <a:off x="3149287" y="3653317"/>
            <a:ext cx="876422" cy="438211"/>
          </a:xfrm>
          <a:prstGeom prst="rect">
            <a:avLst/>
          </a:prstGeom>
        </p:spPr>
      </p:pic>
      <p:pic>
        <p:nvPicPr>
          <p:cNvPr id="24" name="Image 23"/>
          <p:cNvPicPr>
            <a:picLocks noChangeAspect="1"/>
          </p:cNvPicPr>
          <p:nvPr/>
        </p:nvPicPr>
        <p:blipFill>
          <a:blip r:embed="rId7"/>
          <a:stretch>
            <a:fillRect/>
          </a:stretch>
        </p:blipFill>
        <p:spPr>
          <a:xfrm>
            <a:off x="3149287" y="4422540"/>
            <a:ext cx="943107" cy="428685"/>
          </a:xfrm>
          <a:prstGeom prst="rect">
            <a:avLst/>
          </a:prstGeom>
        </p:spPr>
      </p:pic>
      <p:sp>
        <p:nvSpPr>
          <p:cNvPr id="22" name="Rectangle 21"/>
          <p:cNvSpPr/>
          <p:nvPr/>
        </p:nvSpPr>
        <p:spPr>
          <a:xfrm>
            <a:off x="184590" y="2857781"/>
            <a:ext cx="2261286" cy="380876"/>
          </a:xfrm>
          <a:prstGeom prst="wedgeRectCallout">
            <a:avLst>
              <a:gd name="adj1" fmla="val 47654"/>
              <a:gd name="adj2" fmla="val 170196"/>
            </a:avLst>
          </a:prstGeom>
          <a:solidFill>
            <a:srgbClr val="E9EFF3"/>
          </a:solidFill>
          <a:ln>
            <a:solidFill>
              <a:srgbClr val="E9EF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smtClean="0">
                <a:solidFill>
                  <a:srgbClr val="14324B"/>
                </a:solidFill>
              </a:rPr>
              <a:t>Avant  </a:t>
            </a:r>
            <a:r>
              <a:rPr lang="fr-FR" sz="1400" b="1" i="1" dirty="0">
                <a:solidFill>
                  <a:srgbClr val="14324B"/>
                </a:solidFill>
              </a:rPr>
              <a:t>la version </a:t>
            </a:r>
            <a:r>
              <a:rPr lang="fr-FR" sz="1400" b="1" i="1" dirty="0" smtClean="0">
                <a:solidFill>
                  <a:srgbClr val="14324B"/>
                </a:solidFill>
              </a:rPr>
              <a:t>2.14</a:t>
            </a:r>
            <a:r>
              <a:rPr lang="fr-FR" sz="1400" b="1" i="1" dirty="0">
                <a:solidFill>
                  <a:srgbClr val="14324B"/>
                </a:solidFill>
              </a:rPr>
              <a:t/>
            </a:r>
            <a:br>
              <a:rPr lang="fr-FR" sz="1400" b="1" i="1" dirty="0">
                <a:solidFill>
                  <a:srgbClr val="14324B"/>
                </a:solidFill>
              </a:rPr>
            </a:br>
            <a:endParaRPr lang="fr-FR" sz="1400" b="1" i="1" dirty="0">
              <a:solidFill>
                <a:srgbClr val="14324B"/>
              </a:solidFill>
            </a:endParaRPr>
          </a:p>
        </p:txBody>
      </p:sp>
    </p:spTree>
    <p:extLst>
      <p:ext uri="{BB962C8B-B14F-4D97-AF65-F5344CB8AC3E}">
        <p14:creationId xmlns:p14="http://schemas.microsoft.com/office/powerpoint/2010/main" val="1989435421"/>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8372200"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a:t>
            </a:r>
            <a:r>
              <a:rPr lang="fr-FR" sz="2400" dirty="0" smtClean="0"/>
              <a:t>: </a:t>
            </a:r>
            <a:r>
              <a:rPr lang="fr-FR" sz="2400" b="1" dirty="0" smtClean="0">
                <a:solidFill>
                  <a:srgbClr val="14324B"/>
                </a:solidFill>
              </a:rPr>
              <a:t>commander un produit en vente</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a:t>D</a:t>
            </a:r>
            <a:r>
              <a:rPr lang="fr-FR" dirty="0" smtClean="0"/>
              <a:t>isponibilité produit et /ou commande</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5288994" y="2431801"/>
            <a:ext cx="2967790" cy="1172757"/>
          </a:xfrm>
          <a:prstGeom prst="rect">
            <a:avLst/>
          </a:prstGeom>
          <a:noFill/>
          <a:ln>
            <a:solidFill>
              <a:schemeClr val="tx1"/>
            </a:solidFill>
          </a:ln>
        </p:spPr>
        <p:txBody>
          <a:bodyPr wrap="square" rtlCol="0">
            <a:spAutoFit/>
          </a:bodyPr>
          <a:lstStyle/>
          <a:p>
            <a:r>
              <a:rPr lang="fr-FR" dirty="0" smtClean="0"/>
              <a:t>	</a:t>
            </a:r>
          </a:p>
          <a:p>
            <a:endParaRPr lang="fr-FR" dirty="0"/>
          </a:p>
          <a:p>
            <a:endParaRPr lang="fr-FR" dirty="0" smtClean="0"/>
          </a:p>
          <a:p>
            <a:endParaRPr lang="fr-FR" dirty="0"/>
          </a:p>
          <a:p>
            <a:endParaRPr lang="fr-FR" dirty="0"/>
          </a:p>
        </p:txBody>
      </p:sp>
      <p:pic>
        <p:nvPicPr>
          <p:cNvPr id="7" name="Image 6"/>
          <p:cNvPicPr>
            <a:picLocks noChangeAspect="1"/>
          </p:cNvPicPr>
          <p:nvPr/>
        </p:nvPicPr>
        <p:blipFill>
          <a:blip r:embed="rId3"/>
          <a:stretch>
            <a:fillRect/>
          </a:stretch>
        </p:blipFill>
        <p:spPr>
          <a:xfrm>
            <a:off x="465872" y="2041856"/>
            <a:ext cx="8559211" cy="197455"/>
          </a:xfrm>
          <a:prstGeom prst="rect">
            <a:avLst/>
          </a:prstGeom>
        </p:spPr>
      </p:pic>
      <p:pic>
        <p:nvPicPr>
          <p:cNvPr id="11" name="Image 10"/>
          <p:cNvPicPr>
            <a:picLocks noChangeAspect="1"/>
          </p:cNvPicPr>
          <p:nvPr/>
        </p:nvPicPr>
        <p:blipFill>
          <a:blip r:embed="rId4"/>
          <a:stretch>
            <a:fillRect/>
          </a:stretch>
        </p:blipFill>
        <p:spPr>
          <a:xfrm>
            <a:off x="6444230" y="2564194"/>
            <a:ext cx="657317" cy="409632"/>
          </a:xfrm>
          <a:prstGeom prst="rect">
            <a:avLst/>
          </a:prstGeom>
        </p:spPr>
      </p:pic>
      <p:pic>
        <p:nvPicPr>
          <p:cNvPr id="12" name="Image 11"/>
          <p:cNvPicPr>
            <a:picLocks noChangeAspect="1"/>
          </p:cNvPicPr>
          <p:nvPr/>
        </p:nvPicPr>
        <p:blipFill>
          <a:blip r:embed="rId5"/>
          <a:stretch>
            <a:fillRect/>
          </a:stretch>
        </p:blipFill>
        <p:spPr>
          <a:xfrm>
            <a:off x="5513201" y="3106219"/>
            <a:ext cx="2743583" cy="400106"/>
          </a:xfrm>
          <a:prstGeom prst="rect">
            <a:avLst/>
          </a:prstGeom>
        </p:spPr>
      </p:pic>
      <p:cxnSp>
        <p:nvCxnSpPr>
          <p:cNvPr id="19" name="Connecteur droit avec flèche 18"/>
          <p:cNvCxnSpPr/>
          <p:nvPr/>
        </p:nvCxnSpPr>
        <p:spPr>
          <a:xfrm>
            <a:off x="6864316" y="3724442"/>
            <a:ext cx="0" cy="398379"/>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6"/>
          <a:stretch>
            <a:fillRect/>
          </a:stretch>
        </p:blipFill>
        <p:spPr>
          <a:xfrm>
            <a:off x="2664098" y="4475721"/>
            <a:ext cx="5698205" cy="311842"/>
          </a:xfrm>
          <a:prstGeom prst="rect">
            <a:avLst/>
          </a:prstGeom>
        </p:spPr>
      </p:pic>
      <p:sp>
        <p:nvSpPr>
          <p:cNvPr id="25" name="Rectangle 24"/>
          <p:cNvSpPr/>
          <p:nvPr/>
        </p:nvSpPr>
        <p:spPr>
          <a:xfrm>
            <a:off x="184589" y="2447330"/>
            <a:ext cx="4836543" cy="1799550"/>
          </a:xfrm>
          <a:prstGeom prst="wedgeRectCallout">
            <a:avLst>
              <a:gd name="adj1" fmla="val 73369"/>
              <a:gd name="adj2" fmla="val 71694"/>
            </a:avLst>
          </a:prstGeom>
          <a:solidFill>
            <a:srgbClr val="E9EFF3"/>
          </a:solidFill>
          <a:ln>
            <a:solidFill>
              <a:srgbClr val="E9EF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smtClean="0">
                <a:solidFill>
                  <a:srgbClr val="14324B"/>
                </a:solidFill>
              </a:rPr>
              <a:t/>
            </a:r>
            <a:br>
              <a:rPr lang="fr-FR" sz="1400" b="1" i="1" dirty="0" smtClean="0">
                <a:solidFill>
                  <a:srgbClr val="14324B"/>
                </a:solidFill>
              </a:rPr>
            </a:br>
            <a:r>
              <a:rPr lang="fr-FR" sz="1400" b="1" i="1" dirty="0" smtClean="0">
                <a:solidFill>
                  <a:srgbClr val="14324B"/>
                </a:solidFill>
              </a:rPr>
              <a:t>A </a:t>
            </a:r>
            <a:r>
              <a:rPr lang="fr-FR" sz="1400" b="1" i="1" dirty="0">
                <a:solidFill>
                  <a:srgbClr val="14324B"/>
                </a:solidFill>
              </a:rPr>
              <a:t>partir de la version </a:t>
            </a:r>
            <a:r>
              <a:rPr lang="fr-FR" sz="1400" b="1" i="1" dirty="0" smtClean="0">
                <a:solidFill>
                  <a:srgbClr val="14324B"/>
                </a:solidFill>
              </a:rPr>
              <a:t>2.14, cette fonction a évolué:</a:t>
            </a:r>
            <a:br>
              <a:rPr lang="fr-FR" sz="1400" b="1" i="1" dirty="0" smtClean="0">
                <a:solidFill>
                  <a:srgbClr val="14324B"/>
                </a:solidFill>
              </a:rPr>
            </a:br>
            <a:r>
              <a:rPr lang="fr-FR" sz="1100" b="1" i="1" dirty="0" smtClean="0">
                <a:solidFill>
                  <a:srgbClr val="14324B"/>
                </a:solidFill>
              </a:rPr>
              <a:t/>
            </a:r>
            <a:br>
              <a:rPr lang="fr-FR" sz="1100" b="1" i="1" dirty="0" smtClean="0">
                <a:solidFill>
                  <a:srgbClr val="14324B"/>
                </a:solidFill>
              </a:rPr>
            </a:br>
            <a:r>
              <a:rPr lang="fr-FR" sz="1100" b="1" i="1" dirty="0" smtClean="0">
                <a:solidFill>
                  <a:srgbClr val="14324B"/>
                </a:solidFill>
              </a:rPr>
              <a:t>- la </a:t>
            </a:r>
            <a:r>
              <a:rPr lang="fr-FR" sz="1100" b="1" i="1" dirty="0">
                <a:solidFill>
                  <a:srgbClr val="14324B"/>
                </a:solidFill>
              </a:rPr>
              <a:t>disponibilité du produit </a:t>
            </a:r>
            <a:r>
              <a:rPr lang="fr-FR" sz="1100" b="1" i="1" dirty="0" smtClean="0">
                <a:solidFill>
                  <a:srgbClr val="14324B"/>
                </a:solidFill>
              </a:rPr>
              <a:t>s’affiche automatiquement</a:t>
            </a:r>
            <a:br>
              <a:rPr lang="fr-FR" sz="1100" b="1" i="1" dirty="0" smtClean="0">
                <a:solidFill>
                  <a:srgbClr val="14324B"/>
                </a:solidFill>
              </a:rPr>
            </a:br>
            <a:r>
              <a:rPr lang="fr-FR" sz="1100" b="1" i="1" dirty="0" smtClean="0">
                <a:solidFill>
                  <a:srgbClr val="14324B"/>
                </a:solidFill>
              </a:rPr>
              <a:t/>
            </a:r>
            <a:br>
              <a:rPr lang="fr-FR" sz="1100" b="1" i="1" dirty="0" smtClean="0">
                <a:solidFill>
                  <a:srgbClr val="14324B"/>
                </a:solidFill>
              </a:rPr>
            </a:br>
            <a:r>
              <a:rPr lang="fr-FR" sz="1100" b="1" i="1" dirty="0" smtClean="0">
                <a:solidFill>
                  <a:srgbClr val="14324B"/>
                </a:solidFill>
              </a:rPr>
              <a:t>- si le produit est indisponible</a:t>
            </a:r>
            <a:br>
              <a:rPr lang="fr-FR" sz="1100" b="1" i="1" dirty="0" smtClean="0">
                <a:solidFill>
                  <a:srgbClr val="14324B"/>
                </a:solidFill>
              </a:rPr>
            </a:br>
            <a:endParaRPr lang="fr-FR" sz="1100" b="1" i="1" dirty="0" smtClean="0">
              <a:solidFill>
                <a:srgbClr val="14324B"/>
              </a:solidFill>
            </a:endParaRPr>
          </a:p>
          <a:p>
            <a:pPr marL="528066" lvl="1" indent="-171450">
              <a:buFont typeface="Arial" panose="020B0604020202020204" pitchFamily="34" charset="0"/>
              <a:buChar char="•"/>
            </a:pPr>
            <a:r>
              <a:rPr lang="fr-FR" sz="1100" b="1" i="1" dirty="0" smtClean="0">
                <a:solidFill>
                  <a:srgbClr val="14324B"/>
                </a:solidFill>
              </a:rPr>
              <a:t>il est possible d’interroger un autre fournisseur</a:t>
            </a:r>
          </a:p>
          <a:p>
            <a:pPr marL="528066" lvl="1" indent="-171450">
              <a:buFont typeface="Arial" panose="020B0604020202020204" pitchFamily="34" charset="0"/>
              <a:buChar char="•"/>
            </a:pPr>
            <a:r>
              <a:rPr lang="fr-FR" sz="1100" b="1" i="1" dirty="0" smtClean="0">
                <a:solidFill>
                  <a:srgbClr val="14324B"/>
                </a:solidFill>
              </a:rPr>
              <a:t>ou </a:t>
            </a:r>
            <a:r>
              <a:rPr lang="fr-FR" sz="1100" b="1" i="1" dirty="0">
                <a:solidFill>
                  <a:srgbClr val="14324B"/>
                </a:solidFill>
              </a:rPr>
              <a:t>d’ouvrir la recherche aux génériques </a:t>
            </a:r>
          </a:p>
          <a:p>
            <a:r>
              <a:rPr lang="fr-FR" sz="1100" b="1" i="1" dirty="0">
                <a:solidFill>
                  <a:srgbClr val="14324B"/>
                </a:solidFill>
              </a:rPr>
              <a:t/>
            </a:r>
            <a:br>
              <a:rPr lang="fr-FR" sz="1100" b="1" i="1" dirty="0">
                <a:solidFill>
                  <a:srgbClr val="14324B"/>
                </a:solidFill>
              </a:rPr>
            </a:br>
            <a:endParaRPr lang="fr-FR" sz="1100" b="1" i="1" dirty="0">
              <a:solidFill>
                <a:srgbClr val="14324B"/>
              </a:solidFill>
            </a:endParaRPr>
          </a:p>
          <a:p>
            <a:endParaRPr lang="fr-FR" sz="1100" b="1" i="1" dirty="0">
              <a:solidFill>
                <a:srgbClr val="14324B"/>
              </a:solidFill>
            </a:endParaRPr>
          </a:p>
        </p:txBody>
      </p:sp>
    </p:spTree>
    <p:extLst>
      <p:ext uri="{BB962C8B-B14F-4D97-AF65-F5344CB8AC3E}">
        <p14:creationId xmlns:p14="http://schemas.microsoft.com/office/powerpoint/2010/main" val="214888683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21089"/>
            <a:ext cx="7036078" cy="1366526"/>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 </a:t>
            </a:r>
            <a:r>
              <a:rPr lang="fr-FR" sz="2400" b="1" dirty="0" smtClean="0">
                <a:solidFill>
                  <a:srgbClr val="14324B"/>
                </a:solidFill>
              </a:rPr>
              <a:t>dépanner un patient sur un médicament dans le cadre de son traitement habituel.</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les avances de produits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4751856" y="2498163"/>
            <a:ext cx="2967790" cy="1172757"/>
          </a:xfrm>
          <a:prstGeom prst="rect">
            <a:avLst/>
          </a:prstGeom>
          <a:noFill/>
          <a:ln>
            <a:solidFill>
              <a:schemeClr val="tx1"/>
            </a:solidFill>
          </a:ln>
        </p:spPr>
        <p:txBody>
          <a:bodyPr wrap="square" rtlCol="0">
            <a:spAutoFit/>
          </a:bodyPr>
          <a:lstStyle/>
          <a:p>
            <a:r>
              <a:rPr lang="fr-FR" dirty="0" smtClean="0"/>
              <a:t>Type : </a:t>
            </a:r>
            <a:r>
              <a:rPr lang="fr-FR" b="1" dirty="0" smtClean="0"/>
              <a:t>Avance produit </a:t>
            </a:r>
            <a:br>
              <a:rPr lang="fr-FR" b="1" dirty="0" smtClean="0"/>
            </a:br>
            <a:endParaRPr lang="fr-FR" b="1" dirty="0" smtClean="0"/>
          </a:p>
          <a:p>
            <a:r>
              <a:rPr lang="fr-FR" b="1" dirty="0" smtClean="0"/>
              <a:t>- Récupération du produit avancé </a:t>
            </a:r>
            <a:r>
              <a:rPr lang="fr-FR" dirty="0" smtClean="0"/>
              <a:t>dès la lecture de la cv ou saisie du patient 	</a:t>
            </a:r>
            <a:endParaRPr lang="fr-FR" dirty="0"/>
          </a:p>
        </p:txBody>
      </p:sp>
      <p:cxnSp>
        <p:nvCxnSpPr>
          <p:cNvPr id="5" name="Connecteur droit avec flèche 4"/>
          <p:cNvCxnSpPr/>
          <p:nvPr/>
        </p:nvCxnSpPr>
        <p:spPr>
          <a:xfrm>
            <a:off x="5837723" y="3781470"/>
            <a:ext cx="259877" cy="445108"/>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flipH="1">
            <a:off x="1990539" y="3781470"/>
            <a:ext cx="242084" cy="349372"/>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683568" y="2498164"/>
            <a:ext cx="2967790" cy="1172757"/>
          </a:xfrm>
          <a:prstGeom prst="rect">
            <a:avLst/>
          </a:prstGeom>
          <a:noFill/>
          <a:ln>
            <a:solidFill>
              <a:schemeClr val="tx1"/>
            </a:solidFill>
          </a:ln>
        </p:spPr>
        <p:txBody>
          <a:bodyPr wrap="square" rtlCol="0">
            <a:spAutoFit/>
          </a:bodyPr>
          <a:lstStyle/>
          <a:p>
            <a:r>
              <a:rPr lang="fr-FR" dirty="0" smtClean="0"/>
              <a:t>Type :</a:t>
            </a:r>
            <a:r>
              <a:rPr lang="fr-FR" b="1" dirty="0" smtClean="0"/>
              <a:t> vente directe </a:t>
            </a:r>
            <a:br>
              <a:rPr lang="fr-FR" b="1" dirty="0" smtClean="0"/>
            </a:br>
            <a:endParaRPr lang="fr-FR" b="1" dirty="0" smtClean="0"/>
          </a:p>
          <a:p>
            <a:r>
              <a:rPr lang="fr-FR" b="1" dirty="0" smtClean="0"/>
              <a:t>-  F2 Régularisation d’un produit avancé payé</a:t>
            </a:r>
            <a:endParaRPr lang="fr-FR" dirty="0" smtClean="0"/>
          </a:p>
          <a:p>
            <a:r>
              <a:rPr lang="fr-FR" dirty="0" smtClean="0"/>
              <a:t>	</a:t>
            </a:r>
            <a:endParaRPr lang="fr-FR" dirty="0"/>
          </a:p>
        </p:txBody>
      </p:sp>
      <p:pic>
        <p:nvPicPr>
          <p:cNvPr id="8" name="Image 7"/>
          <p:cNvPicPr>
            <a:picLocks noChangeAspect="1"/>
          </p:cNvPicPr>
          <p:nvPr/>
        </p:nvPicPr>
        <p:blipFill>
          <a:blip r:embed="rId3"/>
          <a:stretch>
            <a:fillRect/>
          </a:stretch>
        </p:blipFill>
        <p:spPr>
          <a:xfrm>
            <a:off x="6814554" y="2504496"/>
            <a:ext cx="724001" cy="381053"/>
          </a:xfrm>
          <a:prstGeom prst="rect">
            <a:avLst/>
          </a:prstGeom>
        </p:spPr>
      </p:pic>
      <p:pic>
        <p:nvPicPr>
          <p:cNvPr id="9" name="Image 8"/>
          <p:cNvPicPr>
            <a:picLocks noChangeAspect="1"/>
          </p:cNvPicPr>
          <p:nvPr/>
        </p:nvPicPr>
        <p:blipFill>
          <a:blip r:embed="rId4"/>
          <a:stretch>
            <a:fillRect/>
          </a:stretch>
        </p:blipFill>
        <p:spPr>
          <a:xfrm>
            <a:off x="2762952" y="2504495"/>
            <a:ext cx="714475" cy="385817"/>
          </a:xfrm>
          <a:prstGeom prst="rect">
            <a:avLst/>
          </a:prstGeom>
        </p:spPr>
      </p:pic>
      <p:pic>
        <p:nvPicPr>
          <p:cNvPr id="12" name="Image 11"/>
          <p:cNvPicPr>
            <a:picLocks noChangeAspect="1"/>
          </p:cNvPicPr>
          <p:nvPr/>
        </p:nvPicPr>
        <p:blipFill>
          <a:blip r:embed="rId5"/>
          <a:stretch>
            <a:fillRect/>
          </a:stretch>
        </p:blipFill>
        <p:spPr>
          <a:xfrm>
            <a:off x="693800" y="4178401"/>
            <a:ext cx="2217766" cy="784401"/>
          </a:xfrm>
          <a:prstGeom prst="rect">
            <a:avLst/>
          </a:prstGeom>
          <a:ln>
            <a:solidFill>
              <a:schemeClr val="bg1">
                <a:lumMod val="85000"/>
              </a:schemeClr>
            </a:solidFill>
          </a:ln>
        </p:spPr>
      </p:pic>
      <p:pic>
        <p:nvPicPr>
          <p:cNvPr id="17" name="Image 16"/>
          <p:cNvPicPr>
            <a:picLocks noChangeAspect="1"/>
          </p:cNvPicPr>
          <p:nvPr/>
        </p:nvPicPr>
        <p:blipFill>
          <a:blip r:embed="rId6"/>
          <a:stretch>
            <a:fillRect/>
          </a:stretch>
        </p:blipFill>
        <p:spPr>
          <a:xfrm>
            <a:off x="4117435" y="4247683"/>
            <a:ext cx="4236631" cy="419687"/>
          </a:xfrm>
          <a:prstGeom prst="rect">
            <a:avLst/>
          </a:prstGeom>
          <a:ln>
            <a:solidFill>
              <a:schemeClr val="bg1">
                <a:lumMod val="85000"/>
              </a:schemeClr>
            </a:solidFill>
          </a:ln>
        </p:spPr>
      </p:pic>
    </p:spTree>
    <p:extLst>
      <p:ext uri="{BB962C8B-B14F-4D97-AF65-F5344CB8AC3E}">
        <p14:creationId xmlns:p14="http://schemas.microsoft.com/office/powerpoint/2010/main" val="2793362971"/>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7036078" cy="478912"/>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 </a:t>
            </a:r>
            <a:r>
              <a:rPr lang="fr-FR" sz="2400" b="1" dirty="0" smtClean="0">
                <a:solidFill>
                  <a:srgbClr val="14324B"/>
                </a:solidFill>
              </a:rPr>
              <a:t>un patient rapporte un produit </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les avoirs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2711196" y="2585155"/>
            <a:ext cx="3866066" cy="956672"/>
          </a:xfrm>
          <a:prstGeom prst="rect">
            <a:avLst/>
          </a:prstGeom>
          <a:noFill/>
          <a:ln>
            <a:solidFill>
              <a:schemeClr val="tx1"/>
            </a:solidFill>
          </a:ln>
        </p:spPr>
        <p:txBody>
          <a:bodyPr wrap="square" rtlCol="0">
            <a:spAutoFit/>
          </a:bodyPr>
          <a:lstStyle/>
          <a:p>
            <a:r>
              <a:rPr lang="fr-FR" dirty="0" smtClean="0"/>
              <a:t>Type : </a:t>
            </a:r>
            <a:r>
              <a:rPr lang="fr-FR" b="1" dirty="0"/>
              <a:t>A</a:t>
            </a:r>
            <a:r>
              <a:rPr lang="fr-FR" b="1" dirty="0" smtClean="0"/>
              <a:t>voir </a:t>
            </a:r>
            <a:br>
              <a:rPr lang="fr-FR" b="1" dirty="0" smtClean="0"/>
            </a:br>
            <a:endParaRPr lang="fr-FR" b="1" dirty="0" smtClean="0"/>
          </a:p>
          <a:p>
            <a:pPr marL="285750" indent="-285750">
              <a:buFontTx/>
              <a:buChar char="-"/>
            </a:pPr>
            <a:r>
              <a:rPr lang="fr-FR" dirty="0" smtClean="0"/>
              <a:t>Le produit rentre en stock</a:t>
            </a:r>
          </a:p>
          <a:p>
            <a:pPr marL="285750" indent="-285750">
              <a:buFontTx/>
              <a:buChar char="-"/>
            </a:pPr>
            <a:r>
              <a:rPr lang="fr-FR" dirty="0" smtClean="0"/>
              <a:t>L’ avoir est déduit du reste à payer</a:t>
            </a:r>
            <a:endParaRPr lang="fr-FR" sz="1200" i="1" dirty="0" smtClean="0"/>
          </a:p>
        </p:txBody>
      </p:sp>
      <p:cxnSp>
        <p:nvCxnSpPr>
          <p:cNvPr id="5" name="Connecteur droit avec flèche 4"/>
          <p:cNvCxnSpPr/>
          <p:nvPr/>
        </p:nvCxnSpPr>
        <p:spPr>
          <a:xfrm flipH="1">
            <a:off x="4479227" y="1578237"/>
            <a:ext cx="1" cy="1006918"/>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p:nvPicPr>
        <p:blipFill>
          <a:blip r:embed="rId3"/>
          <a:stretch>
            <a:fillRect/>
          </a:stretch>
        </p:blipFill>
        <p:spPr>
          <a:xfrm>
            <a:off x="675547" y="3716201"/>
            <a:ext cx="7765755" cy="341693"/>
          </a:xfrm>
          <a:prstGeom prst="rect">
            <a:avLst/>
          </a:prstGeom>
        </p:spPr>
      </p:pic>
      <p:sp>
        <p:nvSpPr>
          <p:cNvPr id="21" name="Ellipse 20"/>
          <p:cNvSpPr/>
          <p:nvPr/>
        </p:nvSpPr>
        <p:spPr>
          <a:xfrm>
            <a:off x="866274" y="3882189"/>
            <a:ext cx="465221" cy="175705"/>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727053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7036078"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 </a:t>
            </a:r>
            <a:r>
              <a:rPr lang="fr-FR" sz="2400" b="1" dirty="0" smtClean="0">
                <a:solidFill>
                  <a:srgbClr val="14324B"/>
                </a:solidFill>
              </a:rPr>
              <a:t>un produit remis gratuitement à un patient </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les cadeaux</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3853580" y="3038950"/>
            <a:ext cx="4303831" cy="740587"/>
          </a:xfrm>
          <a:prstGeom prst="rect">
            <a:avLst/>
          </a:prstGeom>
          <a:noFill/>
          <a:ln>
            <a:solidFill>
              <a:schemeClr val="tx1"/>
            </a:solidFill>
          </a:ln>
        </p:spPr>
        <p:txBody>
          <a:bodyPr wrap="square" rtlCol="0">
            <a:spAutoFit/>
          </a:bodyPr>
          <a:lstStyle/>
          <a:p>
            <a:r>
              <a:rPr lang="fr-FR" dirty="0" smtClean="0"/>
              <a:t>Type : </a:t>
            </a:r>
            <a:r>
              <a:rPr lang="fr-FR" b="1" dirty="0" smtClean="0"/>
              <a:t>VD</a:t>
            </a:r>
          </a:p>
          <a:p>
            <a:pPr marL="285750" indent="-285750">
              <a:buFontTx/>
              <a:buChar char="-"/>
            </a:pPr>
            <a:r>
              <a:rPr lang="fr-FR" b="1" dirty="0" smtClean="0"/>
              <a:t>Remise à 100 %</a:t>
            </a:r>
          </a:p>
          <a:p>
            <a:pPr marL="285750" indent="-285750">
              <a:buFontTx/>
              <a:buChar char="-"/>
            </a:pPr>
            <a:r>
              <a:rPr lang="fr-FR" b="1" dirty="0" smtClean="0"/>
              <a:t>Paramétré dans le cadre d’une promotion </a:t>
            </a:r>
          </a:p>
        </p:txBody>
      </p:sp>
      <p:cxnSp>
        <p:nvCxnSpPr>
          <p:cNvPr id="5" name="Connecteur droit avec flèche 4"/>
          <p:cNvCxnSpPr/>
          <p:nvPr/>
        </p:nvCxnSpPr>
        <p:spPr>
          <a:xfrm>
            <a:off x="4099247" y="2089590"/>
            <a:ext cx="646231" cy="773108"/>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3"/>
          <a:stretch>
            <a:fillRect/>
          </a:stretch>
        </p:blipFill>
        <p:spPr>
          <a:xfrm>
            <a:off x="1098884" y="3955789"/>
            <a:ext cx="6505486" cy="254478"/>
          </a:xfrm>
          <a:prstGeom prst="rect">
            <a:avLst/>
          </a:prstGeom>
        </p:spPr>
      </p:pic>
      <p:sp>
        <p:nvSpPr>
          <p:cNvPr id="8" name="Ellipse 7"/>
          <p:cNvSpPr/>
          <p:nvPr/>
        </p:nvSpPr>
        <p:spPr>
          <a:xfrm>
            <a:off x="5157537" y="3906253"/>
            <a:ext cx="465221" cy="312035"/>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52529938"/>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7036078"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 </a:t>
            </a:r>
            <a:r>
              <a:rPr lang="fr-FR" sz="2400" b="1" dirty="0" smtClean="0">
                <a:solidFill>
                  <a:srgbClr val="14324B"/>
                </a:solidFill>
              </a:rPr>
              <a:t>à proscrire si le produit est géré en stock  </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le pseudo article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5" name="ZoneTexte 4"/>
          <p:cNvSpPr txBox="1"/>
          <p:nvPr/>
        </p:nvSpPr>
        <p:spPr>
          <a:xfrm>
            <a:off x="3853580" y="3038950"/>
            <a:ext cx="4303831" cy="1388842"/>
          </a:xfrm>
          <a:prstGeom prst="rect">
            <a:avLst/>
          </a:prstGeom>
          <a:noFill/>
          <a:ln>
            <a:solidFill>
              <a:schemeClr val="tx1"/>
            </a:solidFill>
          </a:ln>
        </p:spPr>
        <p:txBody>
          <a:bodyPr wrap="square" rtlCol="0">
            <a:spAutoFit/>
          </a:bodyPr>
          <a:lstStyle/>
          <a:p>
            <a:r>
              <a:rPr lang="fr-FR" dirty="0" smtClean="0"/>
              <a:t>le produit  doit être facilement et rapidement identifiable :</a:t>
            </a:r>
            <a:br>
              <a:rPr lang="fr-FR" dirty="0" smtClean="0"/>
            </a:br>
            <a:r>
              <a:rPr lang="fr-FR" dirty="0" smtClean="0"/>
              <a:t>Dans la fiche produit </a:t>
            </a:r>
            <a:endParaRPr lang="fr-FR" b="1" dirty="0"/>
          </a:p>
          <a:p>
            <a:pPr marL="285750" indent="-285750">
              <a:buFontTx/>
              <a:buChar char="-"/>
            </a:pPr>
            <a:r>
              <a:rPr lang="fr-FR" b="1" dirty="0" smtClean="0"/>
              <a:t>CIP - ACL13</a:t>
            </a:r>
          </a:p>
          <a:p>
            <a:pPr marL="285750" indent="-285750">
              <a:buFontTx/>
              <a:buChar char="-"/>
            </a:pPr>
            <a:r>
              <a:rPr lang="fr-FR" b="1" dirty="0" smtClean="0"/>
              <a:t>GTIN13</a:t>
            </a:r>
          </a:p>
          <a:p>
            <a:pPr marL="285750" indent="-285750">
              <a:buFontTx/>
              <a:buChar char="-"/>
            </a:pPr>
            <a:r>
              <a:rPr lang="fr-FR" b="1" dirty="0" smtClean="0"/>
              <a:t>Dénomination cohérente </a:t>
            </a:r>
          </a:p>
        </p:txBody>
      </p:sp>
      <p:cxnSp>
        <p:nvCxnSpPr>
          <p:cNvPr id="6" name="Connecteur droit avec flèche 5"/>
          <p:cNvCxnSpPr/>
          <p:nvPr/>
        </p:nvCxnSpPr>
        <p:spPr>
          <a:xfrm>
            <a:off x="4099247" y="2089590"/>
            <a:ext cx="646231" cy="773108"/>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445409"/>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7036078"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 </a:t>
            </a:r>
            <a:r>
              <a:rPr lang="fr-FR" sz="2400" b="1" dirty="0" smtClean="0">
                <a:solidFill>
                  <a:srgbClr val="14324B"/>
                </a:solidFill>
              </a:rPr>
              <a:t>si le produit n’existe pas , le créer par l’import à partir de BCB</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le pseudo article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5" name="ZoneTexte 4"/>
          <p:cNvSpPr txBox="1"/>
          <p:nvPr/>
        </p:nvSpPr>
        <p:spPr>
          <a:xfrm>
            <a:off x="689180" y="2089381"/>
            <a:ext cx="3400437" cy="308418"/>
          </a:xfrm>
          <a:prstGeom prst="rect">
            <a:avLst/>
          </a:prstGeom>
          <a:noFill/>
          <a:ln>
            <a:solidFill>
              <a:schemeClr val="tx1"/>
            </a:solidFill>
          </a:ln>
        </p:spPr>
        <p:txBody>
          <a:bodyPr wrap="square" rtlCol="0">
            <a:spAutoFit/>
          </a:bodyPr>
          <a:lstStyle/>
          <a:p>
            <a:r>
              <a:rPr lang="fr-FR" b="1" dirty="0" smtClean="0"/>
              <a:t>F9 pour étendre la recherche BCB</a:t>
            </a:r>
          </a:p>
        </p:txBody>
      </p:sp>
      <p:cxnSp>
        <p:nvCxnSpPr>
          <p:cNvPr id="6" name="Connecteur droit avec flèche 5"/>
          <p:cNvCxnSpPr/>
          <p:nvPr/>
        </p:nvCxnSpPr>
        <p:spPr>
          <a:xfrm>
            <a:off x="5904242" y="2537801"/>
            <a:ext cx="0" cy="322947"/>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4451684" y="2089381"/>
            <a:ext cx="3267962" cy="308418"/>
          </a:xfrm>
          <a:prstGeom prst="rect">
            <a:avLst/>
          </a:prstGeom>
          <a:noFill/>
          <a:ln>
            <a:solidFill>
              <a:schemeClr val="tx1"/>
            </a:solidFill>
          </a:ln>
        </p:spPr>
        <p:txBody>
          <a:bodyPr wrap="square" rtlCol="0">
            <a:spAutoFit/>
          </a:bodyPr>
          <a:lstStyle/>
          <a:p>
            <a:r>
              <a:rPr lang="fr-FR" b="1" dirty="0" smtClean="0"/>
              <a:t>F12  BDD Médic / </a:t>
            </a:r>
            <a:r>
              <a:rPr lang="fr-FR" sz="1200" b="1" dirty="0" smtClean="0"/>
              <a:t>Recherche produit</a:t>
            </a:r>
          </a:p>
        </p:txBody>
      </p:sp>
      <p:pic>
        <p:nvPicPr>
          <p:cNvPr id="8" name="Image 7"/>
          <p:cNvPicPr>
            <a:picLocks noChangeAspect="1"/>
          </p:cNvPicPr>
          <p:nvPr/>
        </p:nvPicPr>
        <p:blipFill>
          <a:blip r:embed="rId3"/>
          <a:stretch>
            <a:fillRect/>
          </a:stretch>
        </p:blipFill>
        <p:spPr>
          <a:xfrm>
            <a:off x="756943" y="2762077"/>
            <a:ext cx="2234661" cy="1614286"/>
          </a:xfrm>
          <a:prstGeom prst="rect">
            <a:avLst/>
          </a:prstGeom>
          <a:ln>
            <a:solidFill>
              <a:schemeClr val="bg1">
                <a:lumMod val="85000"/>
              </a:schemeClr>
            </a:solidFill>
          </a:ln>
        </p:spPr>
      </p:pic>
      <p:pic>
        <p:nvPicPr>
          <p:cNvPr id="11" name="Image 10"/>
          <p:cNvPicPr>
            <a:picLocks noChangeAspect="1"/>
          </p:cNvPicPr>
          <p:nvPr/>
        </p:nvPicPr>
        <p:blipFill>
          <a:blip r:embed="rId4"/>
          <a:stretch>
            <a:fillRect/>
          </a:stretch>
        </p:blipFill>
        <p:spPr>
          <a:xfrm>
            <a:off x="1420853" y="3971216"/>
            <a:ext cx="857370" cy="476316"/>
          </a:xfrm>
          <a:prstGeom prst="rect">
            <a:avLst/>
          </a:prstGeom>
        </p:spPr>
      </p:pic>
      <p:pic>
        <p:nvPicPr>
          <p:cNvPr id="15" name="Image 14"/>
          <p:cNvPicPr>
            <a:picLocks noChangeAspect="1"/>
          </p:cNvPicPr>
          <p:nvPr/>
        </p:nvPicPr>
        <p:blipFill>
          <a:blip r:embed="rId5"/>
          <a:stretch>
            <a:fillRect/>
          </a:stretch>
        </p:blipFill>
        <p:spPr>
          <a:xfrm>
            <a:off x="778757" y="3381365"/>
            <a:ext cx="2317369" cy="376343"/>
          </a:xfrm>
          <a:prstGeom prst="rect">
            <a:avLst/>
          </a:prstGeom>
          <a:ln>
            <a:solidFill>
              <a:schemeClr val="bg1">
                <a:lumMod val="85000"/>
              </a:schemeClr>
            </a:solidFill>
          </a:ln>
        </p:spPr>
      </p:pic>
      <p:sp>
        <p:nvSpPr>
          <p:cNvPr id="16" name="ZoneTexte 15"/>
          <p:cNvSpPr txBox="1"/>
          <p:nvPr/>
        </p:nvSpPr>
        <p:spPr>
          <a:xfrm>
            <a:off x="1669774" y="4510334"/>
            <a:ext cx="5735671" cy="308418"/>
          </a:xfrm>
          <a:prstGeom prst="rect">
            <a:avLst/>
          </a:prstGeom>
          <a:noFill/>
          <a:ln>
            <a:solidFill>
              <a:schemeClr val="tx1"/>
            </a:solidFill>
          </a:ln>
        </p:spPr>
        <p:txBody>
          <a:bodyPr wrap="square" rtlCol="0">
            <a:spAutoFit/>
          </a:bodyPr>
          <a:lstStyle/>
          <a:p>
            <a:r>
              <a:rPr lang="fr-FR" b="1" dirty="0" smtClean="0"/>
              <a:t>- Lors de l’import , compléter les informations demandées</a:t>
            </a:r>
          </a:p>
        </p:txBody>
      </p:sp>
      <p:pic>
        <p:nvPicPr>
          <p:cNvPr id="19" name="Image 18"/>
          <p:cNvPicPr>
            <a:picLocks noChangeAspect="1"/>
          </p:cNvPicPr>
          <p:nvPr/>
        </p:nvPicPr>
        <p:blipFill>
          <a:blip r:embed="rId6"/>
          <a:stretch>
            <a:fillRect/>
          </a:stretch>
        </p:blipFill>
        <p:spPr>
          <a:xfrm>
            <a:off x="4609468" y="2968185"/>
            <a:ext cx="638264" cy="543001"/>
          </a:xfrm>
          <a:prstGeom prst="rect">
            <a:avLst/>
          </a:prstGeom>
        </p:spPr>
      </p:pic>
      <p:pic>
        <p:nvPicPr>
          <p:cNvPr id="21" name="Image 20"/>
          <p:cNvPicPr>
            <a:picLocks noChangeAspect="1"/>
          </p:cNvPicPr>
          <p:nvPr/>
        </p:nvPicPr>
        <p:blipFill>
          <a:blip r:embed="rId7"/>
          <a:stretch>
            <a:fillRect/>
          </a:stretch>
        </p:blipFill>
        <p:spPr>
          <a:xfrm>
            <a:off x="4461681" y="3780491"/>
            <a:ext cx="3257965" cy="461901"/>
          </a:xfrm>
          <a:prstGeom prst="rect">
            <a:avLst/>
          </a:prstGeom>
          <a:ln>
            <a:solidFill>
              <a:schemeClr val="bg1">
                <a:lumMod val="85000"/>
              </a:schemeClr>
            </a:solidFill>
          </a:ln>
        </p:spPr>
      </p:pic>
      <p:sp>
        <p:nvSpPr>
          <p:cNvPr id="4" name="Ellipse 3"/>
          <p:cNvSpPr/>
          <p:nvPr/>
        </p:nvSpPr>
        <p:spPr>
          <a:xfrm>
            <a:off x="778757" y="3362325"/>
            <a:ext cx="135643" cy="395383"/>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Image 6"/>
          <p:cNvPicPr>
            <a:picLocks noChangeAspect="1"/>
          </p:cNvPicPr>
          <p:nvPr/>
        </p:nvPicPr>
        <p:blipFill>
          <a:blip r:embed="rId8"/>
          <a:stretch>
            <a:fillRect/>
          </a:stretch>
        </p:blipFill>
        <p:spPr>
          <a:xfrm>
            <a:off x="5688918" y="3069037"/>
            <a:ext cx="1889750" cy="422628"/>
          </a:xfrm>
          <a:prstGeom prst="rect">
            <a:avLst/>
          </a:prstGeom>
          <a:ln>
            <a:solidFill>
              <a:schemeClr val="bg1">
                <a:lumMod val="85000"/>
              </a:schemeClr>
            </a:solidFill>
          </a:ln>
        </p:spPr>
      </p:pic>
      <p:cxnSp>
        <p:nvCxnSpPr>
          <p:cNvPr id="22" name="Connecteur droit avec flèche 21"/>
          <p:cNvCxnSpPr/>
          <p:nvPr/>
        </p:nvCxnSpPr>
        <p:spPr>
          <a:xfrm>
            <a:off x="2037350" y="2477320"/>
            <a:ext cx="0" cy="284757"/>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sp>
        <p:nvSpPr>
          <p:cNvPr id="29" name="Organigramme : Connecteur 28"/>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770671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xmlns="" id="{BE762970-35CD-4966-A690-D04A0CB4C3CC}"/>
              </a:ext>
            </a:extLst>
          </p:cNvPr>
          <p:cNvSpPr>
            <a:spLocks noGrp="1"/>
          </p:cNvSpPr>
          <p:nvPr>
            <p:ph type="title"/>
          </p:nvPr>
        </p:nvSpPr>
        <p:spPr/>
        <p:txBody>
          <a:bodyPr/>
          <a:lstStyle/>
          <a:p>
            <a:r>
              <a:rPr lang="fr-FR" dirty="0" smtClean="0"/>
              <a:t>Les Bonnes pratiques de la gestion de stock au comptoir</a:t>
            </a:r>
            <a:endParaRPr lang="fr-FR" dirty="0"/>
          </a:p>
        </p:txBody>
      </p:sp>
      <p:sp>
        <p:nvSpPr>
          <p:cNvPr id="4" name="Espace réservé du numéro de diapositive 2"/>
          <p:cNvSpPr>
            <a:spLocks noGrp="1"/>
          </p:cNvSpPr>
          <p:nvPr/>
        </p:nvSpPr>
        <p:spPr>
          <a:xfrm>
            <a:off x="4340930" y="2705365"/>
            <a:ext cx="462140" cy="304271"/>
          </a:xfrm>
          <a:prstGeom prst="rect">
            <a:avLst/>
          </a:prstGeom>
        </p:spPr>
        <p:txBody>
          <a:bodyPr/>
          <a:ls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a:lstStyle>
          <a:p>
            <a:pPr>
              <a:buSzPct val="300000"/>
            </a:pPr>
            <a:fld id="{D57F1E4F-1CFF-5643-939E-217C01CDF565}" type="slidenum">
              <a:rPr lang="en-US" smtClean="0"/>
              <a:pPr>
                <a:buSzPct val="300000"/>
              </a:pPr>
              <a:t>2</a:t>
            </a:fld>
            <a:endParaRPr lang="en-US" dirty="0"/>
          </a:p>
        </p:txBody>
      </p:sp>
    </p:spTree>
    <p:extLst>
      <p:ext uri="{BB962C8B-B14F-4D97-AF65-F5344CB8AC3E}">
        <p14:creationId xmlns:p14="http://schemas.microsoft.com/office/powerpoint/2010/main" val="157831313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7036078" cy="902681"/>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a:t>
            </a:r>
            <a:r>
              <a:rPr lang="fr-FR" sz="2400" dirty="0" smtClean="0"/>
              <a:t>: </a:t>
            </a:r>
            <a:r>
              <a:rPr lang="fr-FR" sz="2400" b="1" dirty="0" smtClean="0">
                <a:solidFill>
                  <a:srgbClr val="14324B"/>
                </a:solidFill>
              </a:rPr>
              <a:t>Rétrocéder dans le cas d’une commande groupée*</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les rétrocessions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2113011" y="2114496"/>
            <a:ext cx="4303831" cy="524503"/>
          </a:xfrm>
          <a:prstGeom prst="rect">
            <a:avLst/>
          </a:prstGeom>
          <a:noFill/>
          <a:ln>
            <a:solidFill>
              <a:schemeClr val="tx1"/>
            </a:solidFill>
          </a:ln>
        </p:spPr>
        <p:txBody>
          <a:bodyPr wrap="square" rtlCol="0">
            <a:spAutoFit/>
          </a:bodyPr>
          <a:lstStyle/>
          <a:p>
            <a:r>
              <a:rPr lang="fr-FR" dirty="0" smtClean="0"/>
              <a:t>Rétrocession </a:t>
            </a:r>
            <a:endParaRPr lang="fr-FR" b="1" dirty="0" smtClean="0"/>
          </a:p>
          <a:p>
            <a:pPr marL="285750" indent="-285750">
              <a:buFontTx/>
              <a:buChar char="-"/>
            </a:pPr>
            <a:r>
              <a:rPr lang="fr-FR" b="1" dirty="0" smtClean="0"/>
              <a:t>Gestion de stock à cocher(*)</a:t>
            </a:r>
          </a:p>
        </p:txBody>
      </p:sp>
      <p:cxnSp>
        <p:nvCxnSpPr>
          <p:cNvPr id="5" name="Connecteur droit avec flèche 4"/>
          <p:cNvCxnSpPr/>
          <p:nvPr/>
        </p:nvCxnSpPr>
        <p:spPr>
          <a:xfrm flipH="1">
            <a:off x="2798073" y="2688792"/>
            <a:ext cx="290032" cy="592423"/>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3"/>
          <a:stretch>
            <a:fillRect/>
          </a:stretch>
        </p:blipFill>
        <p:spPr>
          <a:xfrm>
            <a:off x="859951" y="3276294"/>
            <a:ext cx="1648055" cy="914528"/>
          </a:xfrm>
          <a:prstGeom prst="rect">
            <a:avLst/>
          </a:prstGeom>
        </p:spPr>
      </p:pic>
      <p:pic>
        <p:nvPicPr>
          <p:cNvPr id="7" name="Image 6"/>
          <p:cNvPicPr>
            <a:picLocks noChangeAspect="1"/>
          </p:cNvPicPr>
          <p:nvPr/>
        </p:nvPicPr>
        <p:blipFill>
          <a:blip r:embed="rId4"/>
          <a:stretch>
            <a:fillRect/>
          </a:stretch>
        </p:blipFill>
        <p:spPr>
          <a:xfrm>
            <a:off x="2586481" y="3331008"/>
            <a:ext cx="4972744" cy="381053"/>
          </a:xfrm>
          <a:prstGeom prst="rect">
            <a:avLst/>
          </a:prstGeom>
          <a:ln>
            <a:solidFill>
              <a:schemeClr val="bg1">
                <a:lumMod val="85000"/>
              </a:schemeClr>
            </a:solidFill>
          </a:ln>
        </p:spPr>
      </p:pic>
    </p:spTree>
    <p:extLst>
      <p:ext uri="{BB962C8B-B14F-4D97-AF65-F5344CB8AC3E}">
        <p14:creationId xmlns:p14="http://schemas.microsoft.com/office/powerpoint/2010/main" val="368889951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7" y="1051089"/>
            <a:ext cx="819573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a:t>
            </a:r>
            <a:r>
              <a:rPr lang="fr-FR" sz="2400" dirty="0" smtClean="0"/>
              <a:t>: </a:t>
            </a:r>
            <a:r>
              <a:rPr lang="fr-FR" sz="2400" b="1" dirty="0" smtClean="0">
                <a:solidFill>
                  <a:srgbClr val="14324B"/>
                </a:solidFill>
              </a:rPr>
              <a:t>Dépannage de produits à un confrère </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les rétrocessions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683568" y="2091462"/>
            <a:ext cx="2916188" cy="1388842"/>
          </a:xfrm>
          <a:prstGeom prst="rect">
            <a:avLst/>
          </a:prstGeom>
          <a:noFill/>
          <a:ln>
            <a:solidFill>
              <a:schemeClr val="tx1"/>
            </a:solidFill>
          </a:ln>
        </p:spPr>
        <p:txBody>
          <a:bodyPr wrap="square" rtlCol="0">
            <a:spAutoFit/>
          </a:bodyPr>
          <a:lstStyle/>
          <a:p>
            <a:r>
              <a:rPr lang="fr-FR" dirty="0" smtClean="0"/>
              <a:t>Rétrocession </a:t>
            </a:r>
            <a:endParaRPr lang="fr-FR" b="1" dirty="0" smtClean="0"/>
          </a:p>
          <a:p>
            <a:pPr marL="285750" indent="-285750">
              <a:buFontTx/>
              <a:buChar char="-"/>
            </a:pPr>
            <a:r>
              <a:rPr lang="fr-FR" b="1" dirty="0" smtClean="0"/>
              <a:t>Gestion de stock à cocher</a:t>
            </a:r>
          </a:p>
          <a:p>
            <a:r>
              <a:rPr lang="fr-FR" dirty="0" smtClean="0"/>
              <a:t>2 choix </a:t>
            </a:r>
          </a:p>
          <a:p>
            <a:pPr marL="285750" indent="-285750">
              <a:buFontTx/>
              <a:buChar char="-"/>
            </a:pPr>
            <a:r>
              <a:rPr lang="fr-FR" b="1" dirty="0" smtClean="0"/>
              <a:t>Bon de livraison </a:t>
            </a:r>
            <a:br>
              <a:rPr lang="fr-FR" b="1" dirty="0" smtClean="0"/>
            </a:br>
            <a:r>
              <a:rPr lang="fr-FR" dirty="0" smtClean="0"/>
              <a:t> ou </a:t>
            </a:r>
          </a:p>
          <a:p>
            <a:pPr marL="285750" indent="-285750">
              <a:buFontTx/>
              <a:buChar char="-"/>
            </a:pPr>
            <a:r>
              <a:rPr lang="fr-FR" b="1" dirty="0" smtClean="0"/>
              <a:t>Vente rétrocession </a:t>
            </a:r>
          </a:p>
        </p:txBody>
      </p:sp>
      <p:cxnSp>
        <p:nvCxnSpPr>
          <p:cNvPr id="5" name="Connecteur droit avec flèche 4"/>
          <p:cNvCxnSpPr/>
          <p:nvPr/>
        </p:nvCxnSpPr>
        <p:spPr>
          <a:xfrm>
            <a:off x="3734112" y="2273191"/>
            <a:ext cx="589235" cy="395064"/>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3"/>
          <a:stretch>
            <a:fillRect/>
          </a:stretch>
        </p:blipFill>
        <p:spPr>
          <a:xfrm>
            <a:off x="4120870" y="2855644"/>
            <a:ext cx="4008012" cy="2201909"/>
          </a:xfrm>
          <a:prstGeom prst="rect">
            <a:avLst/>
          </a:prstGeom>
          <a:ln>
            <a:solidFill>
              <a:schemeClr val="bg1">
                <a:lumMod val="85000"/>
              </a:schemeClr>
            </a:solidFill>
          </a:ln>
        </p:spPr>
      </p:pic>
      <p:sp>
        <p:nvSpPr>
          <p:cNvPr id="8" name="Ellipse 7"/>
          <p:cNvSpPr/>
          <p:nvPr/>
        </p:nvSpPr>
        <p:spPr>
          <a:xfrm>
            <a:off x="4201607" y="2959768"/>
            <a:ext cx="482688" cy="160421"/>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Ellipse 10"/>
          <p:cNvSpPr/>
          <p:nvPr/>
        </p:nvSpPr>
        <p:spPr>
          <a:xfrm>
            <a:off x="4839361" y="2845866"/>
            <a:ext cx="482688" cy="160421"/>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365444739"/>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8" y="1051089"/>
            <a:ext cx="7762600"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a:t>
            </a:r>
            <a:r>
              <a:rPr lang="fr-FR" sz="2400" dirty="0" smtClean="0"/>
              <a:t>: </a:t>
            </a:r>
            <a:r>
              <a:rPr lang="fr-FR" sz="2400" b="1" dirty="0" smtClean="0">
                <a:solidFill>
                  <a:srgbClr val="14324B"/>
                </a:solidFill>
              </a:rPr>
              <a:t>Usage personnel réservé au titulaire </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les rétrocessions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4425347" y="1680931"/>
            <a:ext cx="4020822" cy="1604927"/>
          </a:xfrm>
          <a:prstGeom prst="rect">
            <a:avLst/>
          </a:prstGeom>
          <a:noFill/>
          <a:ln>
            <a:solidFill>
              <a:schemeClr val="tx1"/>
            </a:solidFill>
          </a:ln>
        </p:spPr>
        <p:txBody>
          <a:bodyPr wrap="square" rtlCol="0">
            <a:spAutoFit/>
          </a:bodyPr>
          <a:lstStyle/>
          <a:p>
            <a:r>
              <a:rPr lang="fr-FR" dirty="0" smtClean="0"/>
              <a:t>Rétrocession </a:t>
            </a:r>
            <a:endParaRPr lang="fr-FR" b="1" dirty="0" smtClean="0"/>
          </a:p>
          <a:p>
            <a:pPr marL="285750" indent="-285750">
              <a:buFontTx/>
              <a:buChar char="-"/>
            </a:pPr>
            <a:r>
              <a:rPr lang="fr-FR" b="1" dirty="0" smtClean="0"/>
              <a:t>Gestion de stock à cocher </a:t>
            </a:r>
          </a:p>
          <a:p>
            <a:pPr marL="285750" indent="-285750">
              <a:buFontTx/>
              <a:buChar char="-"/>
            </a:pPr>
            <a:endParaRPr lang="fr-FR" b="1" dirty="0" smtClean="0"/>
          </a:p>
          <a:p>
            <a:pPr marL="285750" indent="-285750">
              <a:buFontTx/>
              <a:buChar char="-"/>
            </a:pPr>
            <a:r>
              <a:rPr lang="fr-FR" b="1" dirty="0" smtClean="0"/>
              <a:t>Bon de livraison </a:t>
            </a:r>
            <a:br>
              <a:rPr lang="fr-FR" b="1" dirty="0" smtClean="0"/>
            </a:br>
            <a:r>
              <a:rPr lang="fr-FR" dirty="0" smtClean="0"/>
              <a:t> </a:t>
            </a:r>
          </a:p>
          <a:p>
            <a:pPr marL="285750" indent="-285750">
              <a:buFontTx/>
              <a:buChar char="-"/>
            </a:pPr>
            <a:r>
              <a:rPr lang="fr-FR" b="1" dirty="0" smtClean="0"/>
              <a:t>En fin d’exercice ( rappel des BL pour les passer en vente rétrocession)</a:t>
            </a:r>
          </a:p>
        </p:txBody>
      </p:sp>
      <p:cxnSp>
        <p:nvCxnSpPr>
          <p:cNvPr id="5" name="Connecteur droit avec flèche 4"/>
          <p:cNvCxnSpPr/>
          <p:nvPr/>
        </p:nvCxnSpPr>
        <p:spPr>
          <a:xfrm flipH="1">
            <a:off x="2959768" y="1981508"/>
            <a:ext cx="1276194" cy="501886"/>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3"/>
          <a:stretch>
            <a:fillRect/>
          </a:stretch>
        </p:blipFill>
        <p:spPr>
          <a:xfrm>
            <a:off x="340966" y="2775979"/>
            <a:ext cx="3996000" cy="2269477"/>
          </a:xfrm>
          <a:prstGeom prst="rect">
            <a:avLst/>
          </a:prstGeom>
          <a:ln>
            <a:solidFill>
              <a:schemeClr val="bg1">
                <a:lumMod val="85000"/>
              </a:schemeClr>
            </a:solidFill>
          </a:ln>
        </p:spPr>
      </p:pic>
      <p:sp>
        <p:nvSpPr>
          <p:cNvPr id="8" name="Ellipse 7"/>
          <p:cNvSpPr/>
          <p:nvPr/>
        </p:nvSpPr>
        <p:spPr>
          <a:xfrm>
            <a:off x="340966" y="2887579"/>
            <a:ext cx="661666" cy="168442"/>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Ellipse 8"/>
          <p:cNvSpPr/>
          <p:nvPr/>
        </p:nvSpPr>
        <p:spPr>
          <a:xfrm>
            <a:off x="1090863" y="2775979"/>
            <a:ext cx="553453" cy="167747"/>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Ellipse 10"/>
          <p:cNvSpPr/>
          <p:nvPr/>
        </p:nvSpPr>
        <p:spPr>
          <a:xfrm>
            <a:off x="1090863" y="3673642"/>
            <a:ext cx="1034716" cy="200526"/>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722072809"/>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7" y="1051089"/>
            <a:ext cx="7361549"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a:t>
            </a:r>
            <a:r>
              <a:rPr lang="fr-FR" sz="2400" dirty="0" smtClean="0"/>
              <a:t>: </a:t>
            </a:r>
            <a:r>
              <a:rPr lang="fr-FR" sz="2400" b="1" dirty="0" smtClean="0">
                <a:solidFill>
                  <a:srgbClr val="14324B"/>
                </a:solidFill>
              </a:rPr>
              <a:t>retour de produits à un fournisseur</a:t>
            </a:r>
            <a:endParaRPr lang="fr-FR" sz="2400" b="1" dirty="0">
              <a:solidFill>
                <a:srgbClr val="14324B"/>
              </a:solidFill>
            </a:endParaRPr>
          </a:p>
        </p:txBody>
      </p:sp>
      <p:sp>
        <p:nvSpPr>
          <p:cNvPr id="2" name="Titre 1"/>
          <p:cNvSpPr>
            <a:spLocks noGrp="1"/>
          </p:cNvSpPr>
          <p:nvPr>
            <p:ph type="title"/>
          </p:nvPr>
        </p:nvSpPr>
        <p:spPr/>
        <p:txBody>
          <a:bodyPr/>
          <a:lstStyle/>
          <a:p>
            <a:r>
              <a:rPr lang="fr-FR" dirty="0" smtClean="0">
                <a:solidFill>
                  <a:srgbClr val="174C5D"/>
                </a:solidFill>
              </a:rPr>
              <a:t>Sorties de stock </a:t>
            </a:r>
            <a:r>
              <a:rPr lang="fr-FR" dirty="0">
                <a:solidFill>
                  <a:srgbClr val="174C5D"/>
                </a:solidFill>
              </a:rPr>
              <a:t>: </a:t>
            </a:r>
            <a:r>
              <a:rPr lang="fr-FR" dirty="0" smtClean="0"/>
              <a:t>les retours fournisseurs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683567" y="1773060"/>
            <a:ext cx="6734208" cy="1388842"/>
          </a:xfrm>
          <a:prstGeom prst="rect">
            <a:avLst/>
          </a:prstGeom>
          <a:noFill/>
          <a:ln>
            <a:solidFill>
              <a:schemeClr val="tx1"/>
            </a:solidFill>
          </a:ln>
        </p:spPr>
        <p:txBody>
          <a:bodyPr wrap="square" rtlCol="0">
            <a:spAutoFit/>
          </a:bodyPr>
          <a:lstStyle/>
          <a:p>
            <a:r>
              <a:rPr lang="fr-FR" dirty="0" smtClean="0"/>
              <a:t>Pour des produits non vendus, périmés, abîmés:</a:t>
            </a:r>
            <a:endParaRPr lang="fr-FR" dirty="0"/>
          </a:p>
          <a:p>
            <a:r>
              <a:rPr lang="fr-FR" dirty="0" smtClean="0"/>
              <a:t>Retour fournisseur : </a:t>
            </a:r>
          </a:p>
          <a:p>
            <a:pPr marL="285750" indent="-285750">
              <a:buFontTx/>
              <a:buChar char="-"/>
            </a:pPr>
            <a:r>
              <a:rPr lang="fr-FR" b="1" dirty="0" smtClean="0"/>
              <a:t>Gestion de stock</a:t>
            </a:r>
            <a:r>
              <a:rPr lang="fr-FR" dirty="0" smtClean="0"/>
              <a:t> </a:t>
            </a:r>
            <a:r>
              <a:rPr lang="fr-FR" sz="1200" i="1" dirty="0" smtClean="0"/>
              <a:t>cochée ou pas selon les cas </a:t>
            </a:r>
          </a:p>
          <a:p>
            <a:pPr marL="285750" indent="-285750">
              <a:buFontTx/>
              <a:buChar char="-"/>
            </a:pPr>
            <a:r>
              <a:rPr lang="fr-FR" b="1" dirty="0" smtClean="0"/>
              <a:t>Provenance des achats </a:t>
            </a:r>
            <a:endParaRPr lang="fr-FR" dirty="0" smtClean="0"/>
          </a:p>
          <a:p>
            <a:pPr marL="285750" indent="-285750">
              <a:buFontTx/>
              <a:buChar char="-"/>
            </a:pPr>
            <a:r>
              <a:rPr lang="fr-FR" b="1" dirty="0"/>
              <a:t>Bon de livraison </a:t>
            </a:r>
            <a:r>
              <a:rPr lang="fr-FR" dirty="0" smtClean="0"/>
              <a:t> </a:t>
            </a:r>
            <a:endParaRPr lang="fr-FR" dirty="0"/>
          </a:p>
          <a:p>
            <a:pPr marL="285750" indent="-285750">
              <a:buFontTx/>
              <a:buChar char="-"/>
            </a:pPr>
            <a:r>
              <a:rPr lang="fr-FR" b="1" dirty="0"/>
              <a:t>En fin d’exercice ( rappel des BL pour les passer en bon de retour</a:t>
            </a:r>
            <a:r>
              <a:rPr lang="fr-FR" b="1" dirty="0" smtClean="0"/>
              <a:t>)</a:t>
            </a:r>
          </a:p>
        </p:txBody>
      </p:sp>
      <p:cxnSp>
        <p:nvCxnSpPr>
          <p:cNvPr id="5" name="Connecteur droit avec flèche 4"/>
          <p:cNvCxnSpPr/>
          <p:nvPr/>
        </p:nvCxnSpPr>
        <p:spPr>
          <a:xfrm>
            <a:off x="4099736" y="3227000"/>
            <a:ext cx="0" cy="773108"/>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p:nvPicPr>
        <p:blipFill>
          <a:blip r:embed="rId3"/>
          <a:stretch>
            <a:fillRect/>
          </a:stretch>
        </p:blipFill>
        <p:spPr>
          <a:xfrm>
            <a:off x="1316169" y="4053508"/>
            <a:ext cx="5188906" cy="831371"/>
          </a:xfrm>
          <a:prstGeom prst="rect">
            <a:avLst/>
          </a:prstGeom>
          <a:ln>
            <a:solidFill>
              <a:schemeClr val="bg1">
                <a:lumMod val="85000"/>
              </a:schemeClr>
            </a:solidFill>
          </a:ln>
        </p:spPr>
      </p:pic>
      <p:sp>
        <p:nvSpPr>
          <p:cNvPr id="8" name="Ellipse 7"/>
          <p:cNvSpPr/>
          <p:nvPr/>
        </p:nvSpPr>
        <p:spPr>
          <a:xfrm>
            <a:off x="1456179" y="4572000"/>
            <a:ext cx="1042737" cy="324577"/>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Ellipse 8"/>
          <p:cNvSpPr/>
          <p:nvPr/>
        </p:nvSpPr>
        <p:spPr>
          <a:xfrm>
            <a:off x="2638926" y="4130842"/>
            <a:ext cx="946485" cy="272716"/>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Ellipse 10"/>
          <p:cNvSpPr/>
          <p:nvPr/>
        </p:nvSpPr>
        <p:spPr>
          <a:xfrm>
            <a:off x="2638926" y="4469194"/>
            <a:ext cx="3930316" cy="427383"/>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879549647"/>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7" y="1051089"/>
            <a:ext cx="7573217" cy="517063"/>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a:t>
            </a:r>
            <a:r>
              <a:rPr lang="fr-FR" sz="2400" dirty="0" smtClean="0"/>
              <a:t>: </a:t>
            </a:r>
            <a:r>
              <a:rPr lang="fr-FR" sz="1800" b="1" dirty="0" smtClean="0">
                <a:solidFill>
                  <a:srgbClr val="14324B"/>
                </a:solidFill>
              </a:rPr>
              <a:t>sorties de produits destinées au préparatoire </a:t>
            </a:r>
            <a:endParaRPr lang="fr-FR" sz="1800" b="1" dirty="0">
              <a:solidFill>
                <a:srgbClr val="14324B"/>
              </a:solidFill>
            </a:endParaRPr>
          </a:p>
        </p:txBody>
      </p:sp>
      <p:sp>
        <p:nvSpPr>
          <p:cNvPr id="2" name="Titre 1"/>
          <p:cNvSpPr>
            <a:spLocks noGrp="1"/>
          </p:cNvSpPr>
          <p:nvPr>
            <p:ph type="title"/>
          </p:nvPr>
        </p:nvSpPr>
        <p:spPr/>
        <p:txBody>
          <a:bodyPr/>
          <a:lstStyle/>
          <a:p>
            <a:r>
              <a:rPr lang="fr-FR" dirty="0" smtClean="0">
                <a:solidFill>
                  <a:srgbClr val="174C5D"/>
                </a:solidFill>
              </a:rPr>
              <a:t>Sortie de stock </a:t>
            </a:r>
            <a:r>
              <a:rPr lang="fr-FR" dirty="0">
                <a:solidFill>
                  <a:srgbClr val="174C5D"/>
                </a:solidFill>
              </a:rPr>
              <a:t>: </a:t>
            </a:r>
            <a:r>
              <a:rPr lang="fr-FR" sz="1800" dirty="0" smtClean="0"/>
              <a:t>les retours fournisseurs ou gestion des E/S de stock</a:t>
            </a:r>
            <a:endParaRPr lang="fr-FR" sz="1800"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4237031" y="1721168"/>
            <a:ext cx="4066319" cy="1758174"/>
          </a:xfrm>
          <a:prstGeom prst="rect">
            <a:avLst/>
          </a:prstGeom>
          <a:noFill/>
          <a:ln>
            <a:solidFill>
              <a:schemeClr val="tx1"/>
            </a:solidFill>
          </a:ln>
        </p:spPr>
        <p:txBody>
          <a:bodyPr wrap="square" rtlCol="0">
            <a:spAutoFit/>
          </a:bodyPr>
          <a:lstStyle/>
          <a:p>
            <a:r>
              <a:rPr lang="fr-FR" dirty="0" smtClean="0"/>
              <a:t>Retour fournisseur : </a:t>
            </a:r>
          </a:p>
          <a:p>
            <a:r>
              <a:rPr lang="fr-FR" dirty="0" smtClean="0"/>
              <a:t>-</a:t>
            </a:r>
            <a:r>
              <a:rPr lang="fr-FR" b="1" dirty="0" smtClean="0"/>
              <a:t>     Provenance des achats </a:t>
            </a:r>
            <a:r>
              <a:rPr lang="fr-FR" sz="900" i="1" dirty="0" smtClean="0"/>
              <a:t>( fournisseur : préparatoire)</a:t>
            </a:r>
          </a:p>
          <a:p>
            <a:pPr marL="285750" indent="-285750">
              <a:buFontTx/>
              <a:buChar char="-"/>
            </a:pPr>
            <a:r>
              <a:rPr lang="fr-FR" b="1" dirty="0" smtClean="0"/>
              <a:t>Gestion de stock</a:t>
            </a:r>
          </a:p>
          <a:p>
            <a:pPr marL="285750" indent="-285750">
              <a:buFontTx/>
              <a:buChar char="-"/>
            </a:pPr>
            <a:r>
              <a:rPr lang="fr-FR" b="1" dirty="0" smtClean="0"/>
              <a:t>Gestion des commandes </a:t>
            </a:r>
          </a:p>
          <a:p>
            <a:pPr marL="285750" indent="-285750">
              <a:buFontTx/>
              <a:buChar char="-"/>
            </a:pPr>
            <a:r>
              <a:rPr lang="fr-FR" b="1" dirty="0" smtClean="0"/>
              <a:t>Mise à jour historique de vente </a:t>
            </a:r>
          </a:p>
          <a:p>
            <a:pPr marL="285750" indent="-285750">
              <a:buFontTx/>
              <a:buChar char="-"/>
            </a:pPr>
            <a:r>
              <a:rPr lang="fr-FR" b="1" dirty="0" smtClean="0"/>
              <a:t>Bon de livraison </a:t>
            </a:r>
            <a:r>
              <a:rPr lang="fr-FR" dirty="0" smtClean="0"/>
              <a:t> </a:t>
            </a:r>
          </a:p>
          <a:p>
            <a:pPr marL="285750" indent="-285750">
              <a:buFontTx/>
              <a:buChar char="-"/>
            </a:pPr>
            <a:r>
              <a:rPr lang="fr-FR" sz="1200" dirty="0" smtClean="0"/>
              <a:t>En fin d’exercice ( rappel des BL pour les passer en bon de retour)</a:t>
            </a:r>
          </a:p>
        </p:txBody>
      </p:sp>
      <p:cxnSp>
        <p:nvCxnSpPr>
          <p:cNvPr id="5" name="Connecteur droit avec flèche 4"/>
          <p:cNvCxnSpPr/>
          <p:nvPr/>
        </p:nvCxnSpPr>
        <p:spPr>
          <a:xfrm>
            <a:off x="6430205" y="3572245"/>
            <a:ext cx="0" cy="427383"/>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flipH="1">
            <a:off x="2197400" y="2653474"/>
            <a:ext cx="2" cy="368246"/>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678211" y="1721168"/>
            <a:ext cx="3034056" cy="740587"/>
          </a:xfrm>
          <a:prstGeom prst="rect">
            <a:avLst/>
          </a:prstGeom>
          <a:noFill/>
          <a:ln>
            <a:solidFill>
              <a:schemeClr val="tx1"/>
            </a:solidFill>
          </a:ln>
        </p:spPr>
        <p:txBody>
          <a:bodyPr wrap="square" rtlCol="0">
            <a:spAutoFit/>
          </a:bodyPr>
          <a:lstStyle/>
          <a:p>
            <a:r>
              <a:rPr lang="fr-FR" dirty="0" smtClean="0"/>
              <a:t>Entrée/Sortie de stock : </a:t>
            </a:r>
          </a:p>
          <a:p>
            <a:pPr marL="285750" indent="-285750">
              <a:buFontTx/>
              <a:buChar char="-"/>
            </a:pPr>
            <a:r>
              <a:rPr lang="fr-FR" dirty="0" smtClean="0"/>
              <a:t>Sortir la quantité </a:t>
            </a:r>
          </a:p>
          <a:p>
            <a:pPr marL="285750" indent="-285750">
              <a:buFontTx/>
              <a:buChar char="-"/>
            </a:pPr>
            <a:r>
              <a:rPr lang="fr-FR" dirty="0" smtClean="0"/>
              <a:t>Saisir le justificatif  </a:t>
            </a:r>
          </a:p>
        </p:txBody>
      </p:sp>
      <p:pic>
        <p:nvPicPr>
          <p:cNvPr id="6" name="Image 5"/>
          <p:cNvPicPr>
            <a:picLocks noChangeAspect="1"/>
          </p:cNvPicPr>
          <p:nvPr/>
        </p:nvPicPr>
        <p:blipFill>
          <a:blip r:embed="rId3"/>
          <a:stretch>
            <a:fillRect/>
          </a:stretch>
        </p:blipFill>
        <p:spPr>
          <a:xfrm>
            <a:off x="4213748" y="4118057"/>
            <a:ext cx="4159452" cy="689564"/>
          </a:xfrm>
          <a:prstGeom prst="rect">
            <a:avLst/>
          </a:prstGeom>
          <a:ln>
            <a:solidFill>
              <a:schemeClr val="bg1">
                <a:lumMod val="85000"/>
              </a:schemeClr>
            </a:solidFill>
          </a:ln>
        </p:spPr>
      </p:pic>
      <p:sp>
        <p:nvSpPr>
          <p:cNvPr id="12" name="Ellipse 11"/>
          <p:cNvSpPr/>
          <p:nvPr/>
        </p:nvSpPr>
        <p:spPr>
          <a:xfrm>
            <a:off x="5285873" y="4107670"/>
            <a:ext cx="3232484" cy="333394"/>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8" name="Image 17"/>
          <p:cNvPicPr>
            <a:picLocks noChangeAspect="1"/>
          </p:cNvPicPr>
          <p:nvPr/>
        </p:nvPicPr>
        <p:blipFill>
          <a:blip r:embed="rId4"/>
          <a:stretch>
            <a:fillRect/>
          </a:stretch>
        </p:blipFill>
        <p:spPr>
          <a:xfrm>
            <a:off x="568607" y="3147881"/>
            <a:ext cx="3023344" cy="1659740"/>
          </a:xfrm>
          <a:prstGeom prst="rect">
            <a:avLst/>
          </a:prstGeom>
          <a:ln>
            <a:solidFill>
              <a:schemeClr val="bg1">
                <a:lumMod val="85000"/>
              </a:schemeClr>
            </a:solidFill>
          </a:ln>
        </p:spPr>
      </p:pic>
      <p:sp>
        <p:nvSpPr>
          <p:cNvPr id="20" name="ZoneTexte 19"/>
          <p:cNvSpPr txBox="1"/>
          <p:nvPr/>
        </p:nvSpPr>
        <p:spPr>
          <a:xfrm>
            <a:off x="3735550" y="1931931"/>
            <a:ext cx="478198" cy="308418"/>
          </a:xfrm>
          <a:prstGeom prst="rect">
            <a:avLst/>
          </a:prstGeom>
          <a:noFill/>
        </p:spPr>
        <p:txBody>
          <a:bodyPr wrap="square" rtlCol="0">
            <a:spAutoFit/>
          </a:bodyPr>
          <a:lstStyle/>
          <a:p>
            <a:r>
              <a:rPr lang="fr-FR" b="1" dirty="0" smtClean="0"/>
              <a:t>ou</a:t>
            </a:r>
            <a:endParaRPr lang="fr-FR" b="1" dirty="0"/>
          </a:p>
        </p:txBody>
      </p:sp>
      <p:sp>
        <p:nvSpPr>
          <p:cNvPr id="22" name="Ellipse 21"/>
          <p:cNvSpPr/>
          <p:nvPr/>
        </p:nvSpPr>
        <p:spPr>
          <a:xfrm>
            <a:off x="994611" y="3323586"/>
            <a:ext cx="288757" cy="245782"/>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Ellipse 22"/>
          <p:cNvSpPr/>
          <p:nvPr/>
        </p:nvSpPr>
        <p:spPr>
          <a:xfrm>
            <a:off x="994611" y="3569368"/>
            <a:ext cx="288757" cy="216569"/>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Ellipse 23"/>
          <p:cNvSpPr/>
          <p:nvPr/>
        </p:nvSpPr>
        <p:spPr>
          <a:xfrm>
            <a:off x="994611" y="4347411"/>
            <a:ext cx="1445083" cy="176463"/>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Ellipse 24"/>
          <p:cNvSpPr/>
          <p:nvPr/>
        </p:nvSpPr>
        <p:spPr>
          <a:xfrm>
            <a:off x="5317958" y="4523874"/>
            <a:ext cx="3055243" cy="283747"/>
          </a:xfrm>
          <a:prstGeom prst="ellipse">
            <a:avLst/>
          </a:prstGeom>
          <a:noFill/>
          <a:ln>
            <a:solidFill>
              <a:srgbClr val="008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Organigramme : Connecteur 16"/>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9390711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23" grpId="0" animBg="1"/>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7" y="1051089"/>
            <a:ext cx="7281337"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a:t>
            </a:r>
            <a:r>
              <a:rPr lang="fr-FR" sz="2400" dirty="0" smtClean="0"/>
              <a:t>: </a:t>
            </a:r>
            <a:r>
              <a:rPr lang="fr-FR" sz="2400" b="1" dirty="0" smtClean="0">
                <a:solidFill>
                  <a:srgbClr val="14324B"/>
                </a:solidFill>
              </a:rPr>
              <a:t>les produits pris par l’équipe à titre personnel</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mise en compte / relevé d’opération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2745825" y="2091462"/>
            <a:ext cx="4303831" cy="740587"/>
          </a:xfrm>
          <a:prstGeom prst="rect">
            <a:avLst/>
          </a:prstGeom>
          <a:noFill/>
          <a:ln>
            <a:solidFill>
              <a:schemeClr val="tx1"/>
            </a:solidFill>
          </a:ln>
        </p:spPr>
        <p:txBody>
          <a:bodyPr wrap="square" rtlCol="0">
            <a:spAutoFit/>
          </a:bodyPr>
          <a:lstStyle/>
          <a:p>
            <a:r>
              <a:rPr lang="fr-FR" dirty="0" smtClean="0"/>
              <a:t>Vente avec vraisemblablement</a:t>
            </a:r>
          </a:p>
          <a:p>
            <a:pPr marL="285750" indent="-285750">
              <a:buFontTx/>
              <a:buChar char="-"/>
            </a:pPr>
            <a:r>
              <a:rPr lang="fr-FR" dirty="0" smtClean="0"/>
              <a:t>Mise en compte </a:t>
            </a:r>
          </a:p>
          <a:p>
            <a:pPr marL="285750" indent="-285750">
              <a:buFontTx/>
              <a:buChar char="-"/>
            </a:pPr>
            <a:r>
              <a:rPr lang="fr-FR" dirty="0" smtClean="0"/>
              <a:t>Profil de remise </a:t>
            </a:r>
            <a:endParaRPr lang="fr-FR" b="1" dirty="0" smtClean="0"/>
          </a:p>
        </p:txBody>
      </p:sp>
      <p:cxnSp>
        <p:nvCxnSpPr>
          <p:cNvPr id="5" name="Connecteur droit avec flèche 4"/>
          <p:cNvCxnSpPr/>
          <p:nvPr/>
        </p:nvCxnSpPr>
        <p:spPr>
          <a:xfrm flipH="1">
            <a:off x="1748590" y="2467630"/>
            <a:ext cx="822687" cy="686214"/>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3"/>
          <a:stretch>
            <a:fillRect/>
          </a:stretch>
        </p:blipFill>
        <p:spPr>
          <a:xfrm>
            <a:off x="563465" y="3223115"/>
            <a:ext cx="3070071" cy="664779"/>
          </a:xfrm>
          <a:prstGeom prst="rect">
            <a:avLst/>
          </a:prstGeom>
          <a:ln>
            <a:solidFill>
              <a:schemeClr val="bg1">
                <a:lumMod val="85000"/>
              </a:schemeClr>
            </a:solidFill>
          </a:ln>
        </p:spPr>
      </p:pic>
      <p:pic>
        <p:nvPicPr>
          <p:cNvPr id="6" name="Image 5"/>
          <p:cNvPicPr>
            <a:picLocks noChangeAspect="1"/>
          </p:cNvPicPr>
          <p:nvPr/>
        </p:nvPicPr>
        <p:blipFill>
          <a:blip r:embed="rId4"/>
          <a:stretch>
            <a:fillRect/>
          </a:stretch>
        </p:blipFill>
        <p:spPr>
          <a:xfrm>
            <a:off x="1570919" y="4026436"/>
            <a:ext cx="2832639" cy="1147756"/>
          </a:xfrm>
          <a:prstGeom prst="rect">
            <a:avLst/>
          </a:prstGeom>
          <a:ln>
            <a:solidFill>
              <a:schemeClr val="bg1">
                <a:lumMod val="85000"/>
              </a:schemeClr>
            </a:solidFill>
          </a:ln>
        </p:spPr>
      </p:pic>
    </p:spTree>
    <p:extLst>
      <p:ext uri="{BB962C8B-B14F-4D97-AF65-F5344CB8AC3E}">
        <p14:creationId xmlns:p14="http://schemas.microsoft.com/office/powerpoint/2010/main" val="95000179"/>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83567" y="1051089"/>
            <a:ext cx="7281337" cy="941794"/>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dirty="0"/>
              <a:t>Cas d’usage </a:t>
            </a:r>
            <a:r>
              <a:rPr lang="fr-FR" sz="2400" dirty="0" smtClean="0"/>
              <a:t>: </a:t>
            </a:r>
            <a:r>
              <a:rPr lang="fr-FR" sz="2400" b="1" dirty="0" smtClean="0">
                <a:solidFill>
                  <a:srgbClr val="14324B"/>
                </a:solidFill>
              </a:rPr>
              <a:t>constat d’une erreur de stock au comptoir</a:t>
            </a:r>
            <a:endParaRPr lang="fr-FR" sz="2400" b="1" dirty="0">
              <a:solidFill>
                <a:srgbClr val="14324B"/>
              </a:solidFill>
            </a:endParaRPr>
          </a:p>
        </p:txBody>
      </p:sp>
      <p:sp>
        <p:nvSpPr>
          <p:cNvPr id="2" name="Titre 1"/>
          <p:cNvSpPr>
            <a:spLocks noGrp="1"/>
          </p:cNvSpPr>
          <p:nvPr>
            <p:ph type="title"/>
          </p:nvPr>
        </p:nvSpPr>
        <p:spPr/>
        <p:txBody>
          <a:bodyPr/>
          <a:lstStyle/>
          <a:p>
            <a:r>
              <a:rPr lang="fr-FR" dirty="0">
                <a:solidFill>
                  <a:srgbClr val="174C5D"/>
                </a:solidFill>
              </a:rPr>
              <a:t>Vente : </a:t>
            </a:r>
            <a:r>
              <a:rPr lang="fr-FR" dirty="0" smtClean="0"/>
              <a:t>erreur de stock </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sp>
        <p:nvSpPr>
          <p:cNvPr id="15" name="ZoneTexte 14"/>
          <p:cNvSpPr txBox="1"/>
          <p:nvPr/>
        </p:nvSpPr>
        <p:spPr>
          <a:xfrm>
            <a:off x="3329227" y="2030012"/>
            <a:ext cx="1416251" cy="308418"/>
          </a:xfrm>
          <a:prstGeom prst="rect">
            <a:avLst/>
          </a:prstGeom>
          <a:noFill/>
          <a:ln>
            <a:solidFill>
              <a:schemeClr val="tx1"/>
            </a:solidFill>
          </a:ln>
        </p:spPr>
        <p:txBody>
          <a:bodyPr wrap="square" rtlCol="0">
            <a:spAutoFit/>
          </a:bodyPr>
          <a:lstStyle/>
          <a:p>
            <a:r>
              <a:rPr lang="fr-FR" b="1" dirty="0" smtClean="0"/>
              <a:t>2 situations :</a:t>
            </a:r>
          </a:p>
        </p:txBody>
      </p:sp>
      <p:cxnSp>
        <p:nvCxnSpPr>
          <p:cNvPr id="5" name="Connecteur droit avec flèche 4"/>
          <p:cNvCxnSpPr/>
          <p:nvPr/>
        </p:nvCxnSpPr>
        <p:spPr>
          <a:xfrm>
            <a:off x="2199056" y="2859051"/>
            <a:ext cx="10785" cy="458304"/>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pic>
        <p:nvPicPr>
          <p:cNvPr id="4" name="Image 3"/>
          <p:cNvPicPr>
            <a:picLocks noChangeAspect="1"/>
          </p:cNvPicPr>
          <p:nvPr/>
        </p:nvPicPr>
        <p:blipFill>
          <a:blip r:embed="rId3"/>
          <a:stretch>
            <a:fillRect/>
          </a:stretch>
        </p:blipFill>
        <p:spPr>
          <a:xfrm>
            <a:off x="293794" y="3387733"/>
            <a:ext cx="4451684" cy="223030"/>
          </a:xfrm>
          <a:prstGeom prst="rect">
            <a:avLst/>
          </a:prstGeom>
        </p:spPr>
      </p:pic>
      <p:sp>
        <p:nvSpPr>
          <p:cNvPr id="9" name="ZoneTexte 8"/>
          <p:cNvSpPr txBox="1"/>
          <p:nvPr/>
        </p:nvSpPr>
        <p:spPr>
          <a:xfrm>
            <a:off x="672782" y="2385576"/>
            <a:ext cx="3052548" cy="308418"/>
          </a:xfrm>
          <a:prstGeom prst="rect">
            <a:avLst/>
          </a:prstGeom>
          <a:noFill/>
          <a:ln>
            <a:solidFill>
              <a:schemeClr val="tx1"/>
            </a:solidFill>
          </a:ln>
        </p:spPr>
        <p:txBody>
          <a:bodyPr wrap="square" rtlCol="0">
            <a:spAutoFit/>
          </a:bodyPr>
          <a:lstStyle/>
          <a:p>
            <a:r>
              <a:rPr lang="fr-FR" dirty="0"/>
              <a:t>E</a:t>
            </a:r>
            <a:r>
              <a:rPr lang="fr-FR" dirty="0" smtClean="0"/>
              <a:t>rreur </a:t>
            </a:r>
            <a:r>
              <a:rPr lang="fr-FR" dirty="0"/>
              <a:t>de stock </a:t>
            </a:r>
            <a:r>
              <a:rPr lang="fr-FR" dirty="0">
                <a:sym typeface="Wingdings" panose="05000000000000000000" pitchFamily="2" charset="2"/>
              </a:rPr>
              <a:t> F2 trace </a:t>
            </a:r>
            <a:r>
              <a:rPr lang="fr-FR" dirty="0" smtClean="0">
                <a:sym typeface="Wingdings" panose="05000000000000000000" pitchFamily="2" charset="2"/>
              </a:rPr>
              <a:t>stock</a:t>
            </a:r>
            <a:endParaRPr lang="fr-FR" b="1" dirty="0" smtClean="0"/>
          </a:p>
        </p:txBody>
      </p:sp>
      <p:sp>
        <p:nvSpPr>
          <p:cNvPr id="11" name="ZoneTexte 10"/>
          <p:cNvSpPr txBox="1"/>
          <p:nvPr/>
        </p:nvSpPr>
        <p:spPr>
          <a:xfrm>
            <a:off x="4280963" y="2385576"/>
            <a:ext cx="3678191" cy="308418"/>
          </a:xfrm>
          <a:prstGeom prst="rect">
            <a:avLst/>
          </a:prstGeom>
          <a:noFill/>
          <a:ln>
            <a:solidFill>
              <a:schemeClr val="tx1"/>
            </a:solidFill>
          </a:ln>
        </p:spPr>
        <p:txBody>
          <a:bodyPr wrap="square" rtlCol="0">
            <a:spAutoFit/>
          </a:bodyPr>
          <a:lstStyle/>
          <a:p>
            <a:r>
              <a:rPr lang="fr-FR" dirty="0" smtClean="0"/>
              <a:t>Dû </a:t>
            </a:r>
            <a:r>
              <a:rPr lang="fr-FR" dirty="0" smtClean="0">
                <a:sym typeface="Wingdings" panose="05000000000000000000" pitchFamily="2" charset="2"/>
              </a:rPr>
              <a:t> modification de la quantité due </a:t>
            </a:r>
          </a:p>
        </p:txBody>
      </p:sp>
      <p:pic>
        <p:nvPicPr>
          <p:cNvPr id="12" name="Image 11"/>
          <p:cNvPicPr>
            <a:picLocks noChangeAspect="1"/>
          </p:cNvPicPr>
          <p:nvPr/>
        </p:nvPicPr>
        <p:blipFill>
          <a:blip r:embed="rId4"/>
          <a:stretch>
            <a:fillRect/>
          </a:stretch>
        </p:blipFill>
        <p:spPr>
          <a:xfrm>
            <a:off x="1463493" y="3681141"/>
            <a:ext cx="1975264" cy="1346546"/>
          </a:xfrm>
          <a:prstGeom prst="rect">
            <a:avLst/>
          </a:prstGeom>
          <a:ln>
            <a:solidFill>
              <a:schemeClr val="bg1">
                <a:lumMod val="85000"/>
              </a:schemeClr>
            </a:solidFill>
          </a:ln>
        </p:spPr>
      </p:pic>
      <p:sp>
        <p:nvSpPr>
          <p:cNvPr id="13" name="Organigramme : Connecteur 12"/>
          <p:cNvSpPr/>
          <p:nvPr/>
        </p:nvSpPr>
        <p:spPr>
          <a:xfrm>
            <a:off x="190800" y="5083200"/>
            <a:ext cx="90391" cy="62144"/>
          </a:xfrm>
          <a:prstGeom prst="flowChartConnector">
            <a:avLst/>
          </a:prstGeom>
          <a:solidFill>
            <a:srgbClr val="008A8B"/>
          </a:solidFill>
          <a:ln>
            <a:solidFill>
              <a:srgbClr val="008A8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9191040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75121" y="1916385"/>
            <a:ext cx="7281337" cy="1366526"/>
          </a:xfrm>
          <a:prstGeom prst="rect">
            <a:avLst/>
          </a:prstGeom>
          <a:noFill/>
          <a:ln>
            <a:solidFill>
              <a:srgbClr val="008A8B"/>
            </a:solidFill>
          </a:ln>
        </p:spPr>
        <p:txBody>
          <a:bodyPr wrap="square" lIns="91438" tIns="45719" rIns="91438" bIns="45719" rtlCol="0">
            <a:spAutoFit/>
          </a:bodyPr>
          <a:lstStyle/>
          <a:p>
            <a:pPr indent="-226689">
              <a:lnSpc>
                <a:spcPct val="115000"/>
              </a:lnSpc>
              <a:spcBef>
                <a:spcPts val="1000"/>
              </a:spcBef>
            </a:pPr>
            <a:r>
              <a:rPr lang="fr-FR" sz="2400" i="1" dirty="0" smtClean="0">
                <a:solidFill>
                  <a:srgbClr val="14324B"/>
                </a:solidFill>
              </a:rPr>
              <a:t>Lorsqu’il y a des erreurs de caisse, on peut supposer qu’il y a aussi des erreurs de stock générées en vente.</a:t>
            </a:r>
            <a:endParaRPr lang="fr-FR" sz="2400" i="1" dirty="0">
              <a:solidFill>
                <a:srgbClr val="14324B"/>
              </a:solidFill>
            </a:endParaRPr>
          </a:p>
        </p:txBody>
      </p:sp>
      <p:sp>
        <p:nvSpPr>
          <p:cNvPr id="2" name="Titre 1"/>
          <p:cNvSpPr>
            <a:spLocks noGrp="1"/>
          </p:cNvSpPr>
          <p:nvPr>
            <p:ph type="title"/>
          </p:nvPr>
        </p:nvSpPr>
        <p:spPr/>
        <p:txBody>
          <a:bodyPr/>
          <a:lstStyle/>
          <a:p>
            <a:r>
              <a:rPr lang="fr-FR" dirty="0" smtClean="0"/>
              <a:t>Gestion de la bande de caisse:</a:t>
            </a:r>
            <a:endParaRPr lang="fr-FR" dirty="0"/>
          </a:p>
        </p:txBody>
      </p:sp>
      <p:sp>
        <p:nvSpPr>
          <p:cNvPr id="10" name="Rectangle 9"/>
          <p:cNvSpPr/>
          <p:nvPr/>
        </p:nvSpPr>
        <p:spPr>
          <a:xfrm>
            <a:off x="4897741" y="1952963"/>
            <a:ext cx="3359043" cy="276999"/>
          </a:xfrm>
          <a:prstGeom prst="rect">
            <a:avLst/>
          </a:prstGeom>
        </p:spPr>
        <p:txBody>
          <a:bodyPr wrap="square">
            <a:spAutoFit/>
          </a:bodyPr>
          <a:lstStyle/>
          <a:p>
            <a:r>
              <a:rPr lang="fr-FR" sz="1200" dirty="0" smtClean="0">
                <a:solidFill>
                  <a:srgbClr val="C00000"/>
                </a:solidFill>
              </a:rPr>
              <a:t> </a:t>
            </a:r>
            <a:endParaRPr lang="fr-FR" dirty="0" smtClean="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8489" y="541660"/>
            <a:ext cx="1315878" cy="1172127"/>
          </a:xfrm>
          <a:prstGeom prst="rect">
            <a:avLst/>
          </a:prstGeom>
        </p:spPr>
      </p:pic>
    </p:spTree>
    <p:extLst>
      <p:ext uri="{BB962C8B-B14F-4D97-AF65-F5344CB8AC3E}">
        <p14:creationId xmlns:p14="http://schemas.microsoft.com/office/powerpoint/2010/main" val="2439476803"/>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mj-lt"/>
              </a:rPr>
              <a:t>Questions/Réponses</a:t>
            </a:r>
          </a:p>
        </p:txBody>
      </p:sp>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6061" y="4446342"/>
            <a:ext cx="4071878" cy="608545"/>
          </a:xfrm>
          <a:prstGeom prst="rect">
            <a:avLst/>
          </a:prstGeom>
        </p:spPr>
      </p:pic>
      <p:sp>
        <p:nvSpPr>
          <p:cNvPr id="18" name="Rectangle 17"/>
          <p:cNvSpPr/>
          <p:nvPr/>
        </p:nvSpPr>
        <p:spPr>
          <a:xfrm>
            <a:off x="930349" y="2294667"/>
            <a:ext cx="2454295" cy="1664759"/>
          </a:xfrm>
          <a:prstGeom prst="wedgeRectCallout">
            <a:avLst>
              <a:gd name="adj1" fmla="val 27234"/>
              <a:gd name="adj2" fmla="val 87810"/>
            </a:avLst>
          </a:prstGeom>
          <a:ln>
            <a:solidFill>
              <a:srgbClr val="008A8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800" b="1" dirty="0"/>
              <a:t>A l’oral</a:t>
            </a:r>
          </a:p>
          <a:p>
            <a:pPr algn="ctr"/>
            <a:endParaRPr lang="fr-FR" sz="1800" b="1" dirty="0"/>
          </a:p>
          <a:p>
            <a:pPr algn="ctr"/>
            <a:endParaRPr lang="fr-FR" sz="1800" b="1" dirty="0"/>
          </a:p>
          <a:p>
            <a:pPr algn="ctr"/>
            <a:endParaRPr lang="fr-FR" sz="1800" dirty="0"/>
          </a:p>
          <a:p>
            <a:pPr algn="ctr"/>
            <a:r>
              <a:rPr lang="fr-FR" sz="1600" dirty="0"/>
              <a:t>Vérifiez que votre micro est bien activé</a:t>
            </a:r>
          </a:p>
        </p:txBody>
      </p:sp>
      <p:sp>
        <p:nvSpPr>
          <p:cNvPr id="19" name="Rectangle 18"/>
          <p:cNvSpPr/>
          <p:nvPr/>
        </p:nvSpPr>
        <p:spPr>
          <a:xfrm>
            <a:off x="4739517" y="2294667"/>
            <a:ext cx="2454295" cy="1664758"/>
          </a:xfrm>
          <a:prstGeom prst="wedgeRectCallout">
            <a:avLst>
              <a:gd name="adj1" fmla="val -38718"/>
              <a:gd name="adj2" fmla="val 90885"/>
            </a:avLst>
          </a:prstGeom>
          <a:ln>
            <a:solidFill>
              <a:srgbClr val="008A8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800" b="1" dirty="0"/>
              <a:t>Par écrit</a:t>
            </a:r>
          </a:p>
          <a:p>
            <a:pPr algn="ctr"/>
            <a:endParaRPr lang="fr-FR" sz="1800" b="1" dirty="0"/>
          </a:p>
          <a:p>
            <a:pPr algn="ctr"/>
            <a:endParaRPr lang="fr-FR" sz="1800" b="1" dirty="0"/>
          </a:p>
          <a:p>
            <a:pPr algn="ctr"/>
            <a:endParaRPr lang="fr-FR" sz="1800" dirty="0"/>
          </a:p>
          <a:p>
            <a:pPr algn="ctr"/>
            <a:r>
              <a:rPr lang="fr-FR" sz="1600" dirty="0"/>
              <a:t>Activez la zone de dialogue</a:t>
            </a:r>
          </a:p>
        </p:txBody>
      </p:sp>
      <p:pic>
        <p:nvPicPr>
          <p:cNvPr id="22" name="Image 21"/>
          <p:cNvPicPr>
            <a:picLocks noChangeAspect="1"/>
          </p:cNvPicPr>
          <p:nvPr/>
        </p:nvPicPr>
        <p:blipFill rotWithShape="1">
          <a:blip r:embed="rId4">
            <a:duotone>
              <a:schemeClr val="accent4">
                <a:shade val="45000"/>
                <a:satMod val="135000"/>
              </a:schemeClr>
              <a:prstClr val="white"/>
            </a:duotone>
          </a:blip>
          <a:srcRect l="7806" t="7820" r="8368" b="17077"/>
          <a:stretch/>
        </p:blipFill>
        <p:spPr>
          <a:xfrm flipH="1">
            <a:off x="1906254" y="2651862"/>
            <a:ext cx="757128" cy="731721"/>
          </a:xfrm>
          <a:prstGeom prst="rect">
            <a:avLst/>
          </a:prstGeom>
        </p:spPr>
      </p:pic>
      <p:pic>
        <p:nvPicPr>
          <p:cNvPr id="24" name="Image 23"/>
          <p:cNvPicPr>
            <a:picLocks noChangeAspect="1"/>
          </p:cNvPicPr>
          <p:nvPr/>
        </p:nvPicPr>
        <p:blipFill>
          <a:blip r:embed="rId5">
            <a:duotone>
              <a:schemeClr val="accent4">
                <a:shade val="45000"/>
                <a:satMod val="135000"/>
              </a:schemeClr>
              <a:prstClr val="white"/>
            </a:duotone>
          </a:blip>
          <a:stretch>
            <a:fillRect/>
          </a:stretch>
        </p:blipFill>
        <p:spPr>
          <a:xfrm>
            <a:off x="3913764" y="29158"/>
            <a:ext cx="1316471" cy="1316471"/>
          </a:xfrm>
          <a:prstGeom prst="rect">
            <a:avLst/>
          </a:prstGeom>
        </p:spPr>
      </p:pic>
      <p:pic>
        <p:nvPicPr>
          <p:cNvPr id="4110" name="Picture 14" descr="Adobe Software Keyboard Shortcuts - Hands On Keyboard Icon, HD Png ..."/>
          <p:cNvPicPr>
            <a:picLocks noChangeAspect="1" noChangeArrowheads="1"/>
          </p:cNvPicPr>
          <p:nvPr/>
        </p:nvPicPr>
        <p:blipFill>
          <a:blip r:embed="rId6">
            <a:clrChange>
              <a:clrFrom>
                <a:srgbClr val="F7F7F7"/>
              </a:clrFrom>
              <a:clrTo>
                <a:srgbClr val="F7F7F7">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25992" y="2589584"/>
            <a:ext cx="1081346" cy="856275"/>
          </a:xfrm>
          <a:prstGeom prst="rect">
            <a:avLst/>
          </a:prstGeom>
          <a:noFill/>
          <a:extLst>
            <a:ext uri="{909E8E84-426E-40DD-AFC4-6F175D3DCCD1}">
              <a14:hiddenFill xmlns:a14="http://schemas.microsoft.com/office/drawing/2010/main">
                <a:solidFill>
                  <a:srgbClr val="FFFFFF"/>
                </a:solidFill>
              </a14:hiddenFill>
            </a:ext>
          </a:extLst>
        </p:spPr>
      </p:pic>
      <p:sp>
        <p:nvSpPr>
          <p:cNvPr id="29" name="Titre 6"/>
          <p:cNvSpPr txBox="1">
            <a:spLocks/>
          </p:cNvSpPr>
          <p:nvPr/>
        </p:nvSpPr>
        <p:spPr>
          <a:xfrm>
            <a:off x="666765" y="1312260"/>
            <a:ext cx="7702039" cy="937682"/>
          </a:xfrm>
          <a:prstGeom prst="rect">
            <a:avLst/>
          </a:prstGeom>
        </p:spPr>
        <p:txBody>
          <a:bodyPr anchor="ct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11480"/>
            <a:r>
              <a:rPr lang="fr-FR" sz="1600" cap="none" dirty="0">
                <a:solidFill>
                  <a:srgbClr val="008A8B"/>
                </a:solidFill>
              </a:rPr>
              <a:t>Deux solutions </a:t>
            </a:r>
            <a:r>
              <a:rPr lang="fr-FR" sz="1600" b="1" cap="none" dirty="0">
                <a:solidFill>
                  <a:srgbClr val="008A8B"/>
                </a:solidFill>
              </a:rPr>
              <a:t>pour poser vos questions  </a:t>
            </a:r>
            <a:r>
              <a:rPr lang="fr-FR" sz="1600" cap="none" dirty="0">
                <a:solidFill>
                  <a:srgbClr val="008A8B"/>
                </a:solidFill>
              </a:rPr>
              <a:t>:</a:t>
            </a:r>
          </a:p>
        </p:txBody>
      </p:sp>
    </p:spTree>
    <p:extLst>
      <p:ext uri="{BB962C8B-B14F-4D97-AF65-F5344CB8AC3E}">
        <p14:creationId xmlns:p14="http://schemas.microsoft.com/office/powerpoint/2010/main" val="3099708555"/>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5800" y="193200"/>
            <a:ext cx="5042179" cy="684473"/>
          </a:xfrm>
        </p:spPr>
        <p:txBody>
          <a:bodyPr/>
          <a:lstStyle/>
          <a:p>
            <a:pPr algn="l"/>
            <a:r>
              <a:rPr lang="fr-FR" b="1" dirty="0" smtClean="0"/>
              <a:t>Points clés à retenir</a:t>
            </a:r>
            <a:endParaRPr lang="fr-FR" b="1" dirty="0"/>
          </a:p>
        </p:txBody>
      </p:sp>
      <p:sp>
        <p:nvSpPr>
          <p:cNvPr id="7" name="Espace réservé du texte 6"/>
          <p:cNvSpPr>
            <a:spLocks noGrp="1"/>
          </p:cNvSpPr>
          <p:nvPr>
            <p:ph type="body" sz="quarter" idx="4294967295"/>
          </p:nvPr>
        </p:nvSpPr>
        <p:spPr>
          <a:xfrm>
            <a:off x="237600" y="860111"/>
            <a:ext cx="7730836" cy="4500562"/>
          </a:xfrm>
          <a:prstGeom prst="rect">
            <a:avLst/>
          </a:prstGeom>
        </p:spPr>
        <p:txBody>
          <a:bodyPr/>
          <a:lstStyle/>
          <a:p>
            <a:r>
              <a:rPr lang="fr-FR" sz="2000" b="1" dirty="0" smtClean="0"/>
              <a:t>Les bonnes pratiques de la gestion de stock au comptoir </a:t>
            </a:r>
            <a:endParaRPr lang="fr-FR" sz="2000" b="1" dirty="0"/>
          </a:p>
          <a:p>
            <a:pPr marL="285750" indent="-285750">
              <a:buFont typeface="Wingdings" panose="05000000000000000000" pitchFamily="2" charset="2"/>
              <a:buChar char="v"/>
            </a:pPr>
            <a:r>
              <a:rPr lang="fr-FR" dirty="0" smtClean="0"/>
              <a:t>Toute sortie de produit doit être enregistrée dans le logiciel.</a:t>
            </a:r>
            <a:endParaRPr lang="fr-FR" dirty="0"/>
          </a:p>
          <a:p>
            <a:pPr marL="285750" indent="-285750">
              <a:buFont typeface="Wingdings" panose="05000000000000000000" pitchFamily="2" charset="2"/>
              <a:buChar char="v"/>
            </a:pPr>
            <a:r>
              <a:rPr lang="fr-FR" dirty="0" smtClean="0"/>
              <a:t>Uniformiser : </a:t>
            </a:r>
          </a:p>
          <a:p>
            <a:pPr lvl="1">
              <a:buFont typeface="Wingdings" panose="05000000000000000000" pitchFamily="2" charset="2"/>
              <a:buChar char="§"/>
            </a:pPr>
            <a:r>
              <a:rPr lang="fr-FR" dirty="0" smtClean="0"/>
              <a:t>Un protocole est défini au comptoir pour tous les cas d’usage.</a:t>
            </a:r>
          </a:p>
          <a:p>
            <a:pPr lvl="1">
              <a:buFont typeface="Wingdings" panose="05000000000000000000" pitchFamily="2" charset="2"/>
              <a:buChar char="§"/>
            </a:pPr>
            <a:r>
              <a:rPr lang="fr-FR" dirty="0"/>
              <a:t>Ce protocole est utilisé par </a:t>
            </a:r>
            <a:r>
              <a:rPr lang="fr-FR" dirty="0" smtClean="0"/>
              <a:t>toute </a:t>
            </a:r>
            <a:r>
              <a:rPr lang="fr-FR" dirty="0"/>
              <a:t>l’équipe </a:t>
            </a:r>
            <a:r>
              <a:rPr lang="fr-FR" dirty="0" smtClean="0"/>
              <a:t>.</a:t>
            </a:r>
          </a:p>
          <a:p>
            <a:pPr lvl="1">
              <a:buFont typeface="Wingdings" panose="05000000000000000000" pitchFamily="2" charset="2"/>
              <a:buChar char="§"/>
            </a:pPr>
            <a:r>
              <a:rPr lang="fr-FR" dirty="0"/>
              <a:t>En cas de constat </a:t>
            </a:r>
            <a:r>
              <a:rPr lang="fr-FR" dirty="0" smtClean="0"/>
              <a:t>d’erreur </a:t>
            </a:r>
            <a:r>
              <a:rPr lang="fr-FR" dirty="0"/>
              <a:t>de stock, </a:t>
            </a:r>
            <a:r>
              <a:rPr lang="fr-FR" dirty="0" smtClean="0"/>
              <a:t>utiliser l’option </a:t>
            </a:r>
            <a:r>
              <a:rPr lang="fr-FR" dirty="0"/>
              <a:t>trace </a:t>
            </a:r>
            <a:r>
              <a:rPr lang="fr-FR" dirty="0" smtClean="0"/>
              <a:t>stock.</a:t>
            </a:r>
            <a:endParaRPr lang="fr-FR" dirty="0"/>
          </a:p>
          <a:p>
            <a:pPr lvl="1">
              <a:buFont typeface="Wingdings" panose="05000000000000000000" pitchFamily="2" charset="2"/>
              <a:buChar char="§"/>
            </a:pPr>
            <a:r>
              <a:rPr lang="fr-FR" dirty="0"/>
              <a:t>Il est déconseillé de modifier un stock au comptoir </a:t>
            </a:r>
            <a:r>
              <a:rPr lang="fr-FR"/>
              <a:t>( </a:t>
            </a:r>
            <a:r>
              <a:rPr lang="fr-FR" smtClean="0"/>
              <a:t>hormis </a:t>
            </a:r>
            <a:r>
              <a:rPr lang="fr-FR" dirty="0"/>
              <a:t>les dus),</a:t>
            </a:r>
            <a:br>
              <a:rPr lang="fr-FR" dirty="0"/>
            </a:br>
            <a:r>
              <a:rPr lang="fr-FR" dirty="0"/>
              <a:t>ce rôle revient au gestionnaire de stock.</a:t>
            </a:r>
          </a:p>
          <a:p>
            <a:pPr lvl="1">
              <a:buFont typeface="Wingdings" panose="05000000000000000000" pitchFamily="2" charset="2"/>
              <a:buChar char="§"/>
            </a:pPr>
            <a:r>
              <a:rPr lang="fr-FR" dirty="0"/>
              <a:t>L’intervention sur un dû au comptoir doit faire l’objet d’une attention particulière</a:t>
            </a:r>
            <a:br>
              <a:rPr lang="fr-FR" dirty="0"/>
            </a:br>
            <a:r>
              <a:rPr lang="fr-FR" dirty="0" smtClean="0"/>
              <a:t>(différents </a:t>
            </a:r>
            <a:r>
              <a:rPr lang="fr-FR" dirty="0"/>
              <a:t>cas</a:t>
            </a:r>
            <a:r>
              <a:rPr lang="fr-FR" dirty="0" smtClean="0"/>
              <a:t>).</a:t>
            </a:r>
            <a:endParaRPr lang="fr-FR" dirty="0"/>
          </a:p>
          <a:p>
            <a:pPr marL="285750" indent="-285750">
              <a:buFont typeface="Wingdings" panose="05000000000000000000" pitchFamily="2" charset="2"/>
              <a:buChar char="v"/>
            </a:pPr>
            <a:r>
              <a:rPr lang="fr-FR" dirty="0" smtClean="0"/>
              <a:t>La caisse est contrôlée dans l’objectif d’être juste.</a:t>
            </a:r>
          </a:p>
          <a:p>
            <a:r>
              <a:rPr lang="fr-FR" sz="2000" b="1" dirty="0" smtClean="0"/>
              <a:t>Différentes </a:t>
            </a:r>
            <a:r>
              <a:rPr lang="fr-FR" sz="2000" b="1" dirty="0"/>
              <a:t>documentations sont à votre </a:t>
            </a:r>
            <a:r>
              <a:rPr lang="fr-FR" sz="2000" b="1" dirty="0" smtClean="0"/>
              <a:t>disposition:</a:t>
            </a:r>
            <a:endParaRPr lang="fr-FR" dirty="0" smtClean="0"/>
          </a:p>
          <a:p>
            <a:pPr>
              <a:buFont typeface="Wingdings" panose="05000000000000000000" pitchFamily="2" charset="2"/>
              <a:buChar char="v"/>
            </a:pPr>
            <a:r>
              <a:rPr lang="fr-FR" sz="1200" dirty="0" smtClean="0">
                <a:solidFill>
                  <a:schemeClr val="tx2">
                    <a:lumMod val="50000"/>
                  </a:schemeClr>
                </a:solidFill>
              </a:rPr>
              <a:t>Dans </a:t>
            </a:r>
            <a:r>
              <a:rPr lang="fr-FR" sz="1200" i="1" dirty="0">
                <a:solidFill>
                  <a:schemeClr val="tx2">
                    <a:lumMod val="50000"/>
                  </a:schemeClr>
                </a:solidFill>
              </a:rPr>
              <a:t>Mon Assistance</a:t>
            </a:r>
            <a:r>
              <a:rPr lang="fr-FR" sz="1200" dirty="0">
                <a:solidFill>
                  <a:schemeClr val="tx2">
                    <a:lumMod val="50000"/>
                  </a:schemeClr>
                </a:solidFill>
              </a:rPr>
              <a:t> </a:t>
            </a:r>
            <a:r>
              <a:rPr lang="fr-FR" sz="1200" dirty="0" smtClean="0">
                <a:solidFill>
                  <a:schemeClr val="tx2">
                    <a:lumMod val="50000"/>
                  </a:schemeClr>
                </a:solidFill>
              </a:rPr>
              <a:t>V2</a:t>
            </a:r>
            <a:endParaRPr lang="fr-FR" dirty="0"/>
          </a:p>
          <a:p>
            <a:endParaRPr lang="fr-FR" dirty="0"/>
          </a:p>
        </p:txBody>
      </p:sp>
    </p:spTree>
    <p:extLst>
      <p:ext uri="{BB962C8B-B14F-4D97-AF65-F5344CB8AC3E}">
        <p14:creationId xmlns:p14="http://schemas.microsoft.com/office/powerpoint/2010/main" val="422381983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393EAA00-37F7-4A86-877D-8771BE22254F}"/>
              </a:ext>
            </a:extLst>
          </p:cNvPr>
          <p:cNvSpPr>
            <a:spLocks noGrp="1"/>
          </p:cNvSpPr>
          <p:nvPr>
            <p:ph type="title"/>
          </p:nvPr>
        </p:nvSpPr>
        <p:spPr/>
        <p:txBody>
          <a:bodyPr/>
          <a:lstStyle/>
          <a:p>
            <a:r>
              <a:rPr lang="fr-FR" sz="2000" dirty="0" smtClean="0"/>
              <a:t>Les Bonnes Pratiques de la gestion de stock au comptoir </a:t>
            </a:r>
            <a:endParaRPr lang="fr-FR" sz="2000" dirty="0"/>
          </a:p>
        </p:txBody>
      </p:sp>
      <p:sp>
        <p:nvSpPr>
          <p:cNvPr id="5" name="Espace réservé du texte 4">
            <a:extLst>
              <a:ext uri="{FF2B5EF4-FFF2-40B4-BE49-F238E27FC236}">
                <a16:creationId xmlns:a16="http://schemas.microsoft.com/office/drawing/2014/main" xmlns="" id="{EE2F3C4A-3C99-4488-9B08-DBD521940F9C}"/>
              </a:ext>
            </a:extLst>
          </p:cNvPr>
          <p:cNvSpPr>
            <a:spLocks noGrp="1"/>
          </p:cNvSpPr>
          <p:nvPr>
            <p:ph type="body" sz="quarter" idx="10"/>
          </p:nvPr>
        </p:nvSpPr>
        <p:spPr/>
        <p:txBody>
          <a:bodyPr/>
          <a:lstStyle/>
          <a:p>
            <a:r>
              <a:rPr lang="fr-FR" dirty="0" smtClean="0"/>
              <a:t>Les bonnes pratiques de la gestion de stock : les ventes  </a:t>
            </a:r>
            <a:endParaRPr lang="fr-FR" dirty="0"/>
          </a:p>
        </p:txBody>
      </p:sp>
      <p:sp>
        <p:nvSpPr>
          <p:cNvPr id="6" name="Espace réservé du texte 5">
            <a:extLst>
              <a:ext uri="{FF2B5EF4-FFF2-40B4-BE49-F238E27FC236}">
                <a16:creationId xmlns:a16="http://schemas.microsoft.com/office/drawing/2014/main" xmlns="" id="{1AAACD86-7F2E-433A-A256-B39B0F84D359}"/>
              </a:ext>
            </a:extLst>
          </p:cNvPr>
          <p:cNvSpPr>
            <a:spLocks noGrp="1"/>
          </p:cNvSpPr>
          <p:nvPr>
            <p:ph type="body" sz="quarter" idx="11"/>
          </p:nvPr>
        </p:nvSpPr>
        <p:spPr/>
        <p:txBody>
          <a:bodyPr/>
          <a:lstStyle/>
          <a:p>
            <a:r>
              <a:rPr lang="fr-FR" dirty="0" smtClean="0"/>
              <a:t>A compléter</a:t>
            </a:r>
            <a:endParaRPr lang="fr-FR" dirty="0"/>
          </a:p>
        </p:txBody>
      </p:sp>
      <p:sp>
        <p:nvSpPr>
          <p:cNvPr id="7" name="Espace réservé du texte 6">
            <a:extLst>
              <a:ext uri="{FF2B5EF4-FFF2-40B4-BE49-F238E27FC236}">
                <a16:creationId xmlns:a16="http://schemas.microsoft.com/office/drawing/2014/main" xmlns="" id="{84915C6B-3C3B-4510-9C69-9A11E58F9B2C}"/>
              </a:ext>
            </a:extLst>
          </p:cNvPr>
          <p:cNvSpPr>
            <a:spLocks noGrp="1"/>
          </p:cNvSpPr>
          <p:nvPr>
            <p:ph type="body" sz="quarter" idx="12"/>
          </p:nvPr>
        </p:nvSpPr>
        <p:spPr/>
        <p:txBody>
          <a:bodyPr/>
          <a:lstStyle/>
          <a:p>
            <a:r>
              <a:rPr lang="fr-FR" dirty="0" smtClean="0"/>
              <a:t>Mise en place des bonnes pratiques pour les ventes</a:t>
            </a:r>
            <a:endParaRPr lang="fr-FR" dirty="0"/>
          </a:p>
        </p:txBody>
      </p:sp>
      <p:sp>
        <p:nvSpPr>
          <p:cNvPr id="8" name="Espace réservé du texte 7">
            <a:extLst>
              <a:ext uri="{FF2B5EF4-FFF2-40B4-BE49-F238E27FC236}">
                <a16:creationId xmlns:a16="http://schemas.microsoft.com/office/drawing/2014/main" xmlns="" id="{363C97AF-B186-4424-8685-67FC34FC1040}"/>
              </a:ext>
            </a:extLst>
          </p:cNvPr>
          <p:cNvSpPr>
            <a:spLocks noGrp="1"/>
          </p:cNvSpPr>
          <p:nvPr>
            <p:ph type="body" sz="quarter" idx="13"/>
          </p:nvPr>
        </p:nvSpPr>
        <p:spPr>
          <a:xfrm>
            <a:off x="2565398" y="4197019"/>
            <a:ext cx="6227873" cy="412750"/>
          </a:xfrm>
        </p:spPr>
        <p:txBody>
          <a:bodyPr/>
          <a:lstStyle/>
          <a:p>
            <a:r>
              <a:rPr lang="fr-FR" dirty="0" smtClean="0"/>
              <a:t>Amélioration de la rentabilité de l’officine  </a:t>
            </a:r>
            <a:endParaRPr lang="fr-FR" dirty="0"/>
          </a:p>
        </p:txBody>
      </p:sp>
    </p:spTree>
    <p:extLst>
      <p:ext uri="{BB962C8B-B14F-4D97-AF65-F5344CB8AC3E}">
        <p14:creationId xmlns:p14="http://schemas.microsoft.com/office/powerpoint/2010/main" val="223340190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sz="quarter" idx="14"/>
          </p:nvPr>
        </p:nvSpPr>
        <p:spPr>
          <a:xfrm>
            <a:off x="778757" y="480587"/>
            <a:ext cx="7932287" cy="3954022"/>
          </a:xfrm>
        </p:spPr>
        <p:txBody>
          <a:bodyPr/>
          <a:lstStyle/>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Quel est votre besoin ? </a:t>
            </a:r>
          </a:p>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Nous vous guidons vers la réponse !</a:t>
            </a:r>
          </a:p>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	Disponible depuis le portail du LGPI</a:t>
            </a:r>
          </a:p>
          <a:p>
            <a:pPr lvl="0" algn="r" defTabSz="356616">
              <a:lnSpc>
                <a:spcPct val="100000"/>
              </a:lnSpc>
              <a:spcBef>
                <a:spcPts val="0"/>
              </a:spcBef>
              <a:spcAft>
                <a:spcPts val="0"/>
              </a:spcAft>
              <a:buClrTx/>
              <a:buSzTx/>
            </a:pPr>
            <a:r>
              <a:rPr lang="fr-FR" sz="2400" dirty="0">
                <a:solidFill>
                  <a:srgbClr val="008A8A"/>
                </a:solidFill>
                <a:latin typeface="Arial" panose="020B0604020202020204" pitchFamily="34" charset="0"/>
                <a:ea typeface="+mn-ea"/>
                <a:cs typeface="Arial" panose="020B0604020202020204" pitchFamily="34" charset="0"/>
              </a:rPr>
              <a:t>    et votre espace client PHARMAGEST</a:t>
            </a:r>
          </a:p>
          <a:p>
            <a:pPr algn="r"/>
            <a:endParaRPr lang="fr-FR" dirty="0"/>
          </a:p>
        </p:txBody>
      </p:sp>
      <p:grpSp>
        <p:nvGrpSpPr>
          <p:cNvPr id="17" name="Groupe 16"/>
          <p:cNvGrpSpPr/>
          <p:nvPr/>
        </p:nvGrpSpPr>
        <p:grpSpPr>
          <a:xfrm>
            <a:off x="76200" y="3440358"/>
            <a:ext cx="2980621" cy="1792930"/>
            <a:chOff x="19050" y="3484962"/>
            <a:chExt cx="2980621" cy="1792930"/>
          </a:xfrm>
        </p:grpSpPr>
        <p:sp>
          <p:nvSpPr>
            <p:cNvPr id="14" name="ZoneTexte 13"/>
            <p:cNvSpPr txBox="1"/>
            <p:nvPr/>
          </p:nvSpPr>
          <p:spPr>
            <a:xfrm>
              <a:off x="380819" y="3494341"/>
              <a:ext cx="2618852" cy="1646605"/>
            </a:xfrm>
            <a:prstGeom prst="rect">
              <a:avLst/>
            </a:prstGeom>
            <a:noFill/>
          </p:spPr>
          <p:txBody>
            <a:bodyPr wrap="square" rtlCol="0">
              <a:spAutoFit/>
            </a:bodyPr>
            <a:lstStyle/>
            <a:p>
              <a:r>
                <a:rPr lang="fr-FR" sz="1100" dirty="0">
                  <a:latin typeface="Arial" panose="020B0604020202020204" pitchFamily="34" charset="0"/>
                  <a:cs typeface="Arial" panose="020B0604020202020204" pitchFamily="34" charset="0"/>
                </a:rPr>
                <a:t>Faire un point comptable</a:t>
              </a:r>
            </a:p>
            <a:p>
              <a:endParaRPr lang="fr-FR" sz="500" dirty="0">
                <a:latin typeface="Arial" panose="020B0604020202020204" pitchFamily="34" charset="0"/>
                <a:cs typeface="Arial" panose="020B0604020202020204" pitchFamily="34" charset="0"/>
              </a:endParaRPr>
            </a:p>
            <a:p>
              <a:r>
                <a:rPr lang="fr-FR" sz="1300" dirty="0">
                  <a:latin typeface="Arial" panose="020B0604020202020204" pitchFamily="34" charset="0"/>
                  <a:cs typeface="Arial" panose="020B0604020202020204" pitchFamily="34" charset="0"/>
                </a:rPr>
                <a:t>  Appeler Pharmagest</a:t>
              </a:r>
            </a:p>
            <a:p>
              <a:endParaRPr lang="fr-FR" sz="500" dirty="0">
                <a:latin typeface="Arial" panose="020B0604020202020204" pitchFamily="34" charset="0"/>
                <a:cs typeface="Arial" panose="020B0604020202020204" pitchFamily="34" charset="0"/>
              </a:endParaRPr>
            </a:p>
            <a:p>
              <a:r>
                <a:rPr lang="fr-FR" sz="1500" b="1" dirty="0">
                  <a:latin typeface="Arial" panose="020B0604020202020204" pitchFamily="34" charset="0"/>
                  <a:cs typeface="Arial" panose="020B0604020202020204" pitchFamily="34" charset="0"/>
                </a:rPr>
                <a:t>   Accéder à l’Assistance</a:t>
              </a:r>
            </a:p>
            <a:p>
              <a:endParaRPr lang="fr-FR" sz="500" b="1" dirty="0">
                <a:latin typeface="Arial" panose="020B0604020202020204" pitchFamily="34" charset="0"/>
                <a:cs typeface="Arial" panose="020B0604020202020204" pitchFamily="34" charset="0"/>
              </a:endParaRPr>
            </a:p>
            <a:p>
              <a:r>
                <a:rPr lang="fr-FR" sz="1400" dirty="0">
                  <a:latin typeface="Arial" panose="020B0604020202020204" pitchFamily="34" charset="0"/>
                  <a:cs typeface="Arial" panose="020B0604020202020204" pitchFamily="34" charset="0"/>
                </a:rPr>
                <a:t>  Modifier vos coordonnées</a:t>
              </a:r>
            </a:p>
            <a:p>
              <a:endParaRPr lang="fr-FR" sz="500" dirty="0">
                <a:latin typeface="Arial" panose="020B0604020202020204" pitchFamily="34" charset="0"/>
                <a:cs typeface="Arial" panose="020B0604020202020204" pitchFamily="34" charset="0"/>
              </a:endParaRPr>
            </a:p>
            <a:p>
              <a:r>
                <a:rPr lang="fr-FR" sz="1200" dirty="0">
                  <a:latin typeface="Arial" panose="020B0604020202020204" pitchFamily="34" charset="0"/>
                  <a:cs typeface="Arial" panose="020B0604020202020204" pitchFamily="34" charset="0"/>
                </a:rPr>
                <a:t> Commander des consommables</a:t>
              </a:r>
            </a:p>
            <a:p>
              <a:endParaRPr lang="fr-FR" sz="500" dirty="0">
                <a:latin typeface="Arial" panose="020B0604020202020204" pitchFamily="34" charset="0"/>
                <a:cs typeface="Arial" panose="020B0604020202020204" pitchFamily="34" charset="0"/>
              </a:endParaRPr>
            </a:p>
            <a:p>
              <a:r>
                <a:rPr lang="fr-FR" sz="1100" dirty="0">
                  <a:latin typeface="Arial" panose="020B0604020202020204" pitchFamily="34" charset="0"/>
                  <a:cs typeface="Arial" panose="020B0604020202020204" pitchFamily="34" charset="0"/>
                </a:rPr>
                <a:t>Demander un conseil commercial  </a:t>
              </a:r>
            </a:p>
          </p:txBody>
        </p:sp>
        <p:sp>
          <p:nvSpPr>
            <p:cNvPr id="10" name="Rectangle à coins arrondis 9"/>
            <p:cNvSpPr/>
            <p:nvPr/>
          </p:nvSpPr>
          <p:spPr>
            <a:xfrm>
              <a:off x="488583" y="4055836"/>
              <a:ext cx="2304000" cy="257856"/>
            </a:xfrm>
            <a:prstGeom prst="roundRect">
              <a:avLst/>
            </a:prstGeom>
            <a:noFill/>
            <a:ln>
              <a:solidFill>
                <a:srgbClr val="14324B"/>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
          <p:nvSpPr>
            <p:cNvPr id="15" name="Flèche droite 14"/>
            <p:cNvSpPr/>
            <p:nvPr/>
          </p:nvSpPr>
          <p:spPr>
            <a:xfrm>
              <a:off x="349423" y="4126137"/>
              <a:ext cx="112427" cy="136445"/>
            </a:xfrm>
            <a:prstGeom prst="rightArrow">
              <a:avLst/>
            </a:prstGeom>
            <a:ln>
              <a:solidFill>
                <a:srgbClr val="14324B"/>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6" name="Cylindre 15"/>
            <p:cNvSpPr/>
            <p:nvPr/>
          </p:nvSpPr>
          <p:spPr>
            <a:xfrm rot="16200000">
              <a:off x="543605" y="2960407"/>
              <a:ext cx="1792930" cy="2842039"/>
            </a:xfrm>
            <a:prstGeom prst="can">
              <a:avLst>
                <a:gd name="adj" fmla="val 17484"/>
              </a:avLst>
            </a:prstGeom>
            <a:gradFill flip="none" rotWithShape="1">
              <a:gsLst>
                <a:gs pos="0">
                  <a:schemeClr val="accent4">
                    <a:alpha val="48000"/>
                  </a:schemeClr>
                </a:gs>
                <a:gs pos="57000">
                  <a:schemeClr val="accent1">
                    <a:tint val="44500"/>
                    <a:satMod val="160000"/>
                    <a:alpha val="13000"/>
                  </a:schemeClr>
                </a:gs>
                <a:gs pos="100000">
                  <a:schemeClr val="accent4">
                    <a:alpha val="48000"/>
                  </a:schemeClr>
                </a:gs>
              </a:gsLst>
              <a:lin ang="0" scaled="1"/>
              <a:tileRect/>
            </a:gradFill>
            <a:ln>
              <a:solidFill>
                <a:srgbClr val="1432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24" name="Groupe 23"/>
          <p:cNvGrpSpPr/>
          <p:nvPr/>
        </p:nvGrpSpPr>
        <p:grpSpPr>
          <a:xfrm>
            <a:off x="3169920" y="2941136"/>
            <a:ext cx="4449004" cy="2337632"/>
            <a:chOff x="3169920" y="2941136"/>
            <a:chExt cx="4449004" cy="2337632"/>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991" y="4195797"/>
              <a:ext cx="620375" cy="48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Imag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259" y="3602203"/>
              <a:ext cx="1453665" cy="1206088"/>
            </a:xfrm>
            <a:prstGeom prst="rect">
              <a:avLst/>
            </a:prstGeom>
          </p:spPr>
        </p:pic>
        <p:sp>
          <p:nvSpPr>
            <p:cNvPr id="20" name="ZoneTexte 19"/>
            <p:cNvSpPr txBox="1"/>
            <p:nvPr/>
          </p:nvSpPr>
          <p:spPr>
            <a:xfrm>
              <a:off x="5880004" y="4817103"/>
              <a:ext cx="1305164" cy="461665"/>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pPr algn="ctr"/>
              <a:r>
                <a:rPr lang="fr-FR" sz="1200" b="1" dirty="0">
                  <a:solidFill>
                    <a:schemeClr val="tx2"/>
                  </a:solidFill>
                  <a:latin typeface="Arial" panose="020B0604020202020204" pitchFamily="34" charset="0"/>
                  <a:cs typeface="Arial" panose="020B0604020202020204" pitchFamily="34" charset="0"/>
                </a:rPr>
                <a:t>Commander </a:t>
              </a:r>
            </a:p>
            <a:p>
              <a:pPr algn="ctr"/>
              <a:r>
                <a:rPr lang="fr-FR" sz="1200" b="1" dirty="0">
                  <a:solidFill>
                    <a:schemeClr val="tx2"/>
                  </a:solidFill>
                  <a:latin typeface="Arial" panose="020B0604020202020204" pitchFamily="34" charset="0"/>
                  <a:cs typeface="Arial" panose="020B0604020202020204" pitchFamily="34" charset="0"/>
                </a:rPr>
                <a:t>vos fournitures</a:t>
              </a:r>
            </a:p>
          </p:txBody>
        </p:sp>
        <p:sp>
          <p:nvSpPr>
            <p:cNvPr id="7" name="Forme libre 6"/>
            <p:cNvSpPr/>
            <p:nvPr/>
          </p:nvSpPr>
          <p:spPr>
            <a:xfrm>
              <a:off x="3169920" y="2941136"/>
              <a:ext cx="3329940" cy="1852123"/>
            </a:xfrm>
            <a:custGeom>
              <a:avLst/>
              <a:gdLst>
                <a:gd name="connsiteX0" fmla="*/ 0 w 3329940"/>
                <a:gd name="connsiteY0" fmla="*/ 168103 h 1852123"/>
                <a:gd name="connsiteX1" fmla="*/ 815340 w 3329940"/>
                <a:gd name="connsiteY1" fmla="*/ 463 h 1852123"/>
                <a:gd name="connsiteX2" fmla="*/ 1219200 w 3329940"/>
                <a:gd name="connsiteY2" fmla="*/ 213823 h 1852123"/>
                <a:gd name="connsiteX3" fmla="*/ 2156460 w 3329940"/>
                <a:gd name="connsiteY3" fmla="*/ 251923 h 1852123"/>
                <a:gd name="connsiteX4" fmla="*/ 2575560 w 3329940"/>
                <a:gd name="connsiteY4" fmla="*/ 1021543 h 1852123"/>
                <a:gd name="connsiteX5" fmla="*/ 3329940 w 3329940"/>
                <a:gd name="connsiteY5" fmla="*/ 1852123 h 1852123"/>
                <a:gd name="connsiteX6" fmla="*/ 3329940 w 3329940"/>
                <a:gd name="connsiteY6" fmla="*/ 1852123 h 185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9940" h="1852123">
                  <a:moveTo>
                    <a:pt x="0" y="168103"/>
                  </a:moveTo>
                  <a:cubicBezTo>
                    <a:pt x="306070" y="80473"/>
                    <a:pt x="612140" y="-7157"/>
                    <a:pt x="815340" y="463"/>
                  </a:cubicBezTo>
                  <a:cubicBezTo>
                    <a:pt x="1018540" y="8083"/>
                    <a:pt x="995680" y="171913"/>
                    <a:pt x="1219200" y="213823"/>
                  </a:cubicBezTo>
                  <a:cubicBezTo>
                    <a:pt x="1442720" y="255733"/>
                    <a:pt x="1930400" y="117303"/>
                    <a:pt x="2156460" y="251923"/>
                  </a:cubicBezTo>
                  <a:cubicBezTo>
                    <a:pt x="2382520" y="386543"/>
                    <a:pt x="2379980" y="754843"/>
                    <a:pt x="2575560" y="1021543"/>
                  </a:cubicBezTo>
                  <a:cubicBezTo>
                    <a:pt x="2771140" y="1288243"/>
                    <a:pt x="3329940" y="1852123"/>
                    <a:pt x="3329940" y="1852123"/>
                  </a:cubicBezTo>
                  <a:lnTo>
                    <a:pt x="3329940" y="1852123"/>
                  </a:lnTo>
                </a:path>
              </a:pathLst>
            </a:custGeom>
            <a:noFill/>
            <a:ln>
              <a:solidFill>
                <a:schemeClr val="accent2"/>
              </a:solidFill>
              <a:prstDash val="dashDot"/>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25" name="Groupe 24"/>
          <p:cNvGrpSpPr/>
          <p:nvPr/>
        </p:nvGrpSpPr>
        <p:grpSpPr>
          <a:xfrm>
            <a:off x="2849734" y="3143788"/>
            <a:ext cx="2658825" cy="2150994"/>
            <a:chOff x="2849734" y="3143788"/>
            <a:chExt cx="2658825" cy="2150994"/>
          </a:xfrm>
        </p:grpSpPr>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3409" y="3805548"/>
              <a:ext cx="683131" cy="65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ZoneTexte 12"/>
            <p:cNvSpPr txBox="1"/>
            <p:nvPr/>
          </p:nvSpPr>
          <p:spPr>
            <a:xfrm>
              <a:off x="2849734" y="4463785"/>
              <a:ext cx="2658825" cy="830997"/>
            </a:xfrm>
            <a:prstGeom prst="rect">
              <a:avLst/>
            </a:prstGeom>
            <a:no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fr-FR" sz="1200" b="1" u="sng" dirty="0">
                  <a:solidFill>
                    <a:schemeClr val="tx2"/>
                  </a:solidFill>
                  <a:latin typeface="Arial" panose="020B0604020202020204" pitchFamily="34" charset="0"/>
                  <a:cs typeface="Arial" panose="020B0604020202020204" pitchFamily="34" charset="0"/>
                </a:rPr>
                <a:t>Tous les contacts PHARMAGEST </a:t>
              </a:r>
            </a:p>
            <a:p>
              <a:pPr algn="ctr"/>
              <a:r>
                <a:rPr lang="fr-FR" sz="1200" b="1" dirty="0">
                  <a:solidFill>
                    <a:schemeClr val="tx2"/>
                  </a:solidFill>
                  <a:latin typeface="Arial" panose="020B0604020202020204" pitchFamily="34" charset="0"/>
                  <a:cs typeface="Arial" panose="020B0604020202020204" pitchFamily="34" charset="0"/>
                </a:rPr>
                <a:t>Assistance</a:t>
              </a:r>
            </a:p>
            <a:p>
              <a:pPr algn="ctr"/>
              <a:r>
                <a:rPr lang="fr-FR" sz="1200" b="1" dirty="0">
                  <a:solidFill>
                    <a:schemeClr val="tx2"/>
                  </a:solidFill>
                  <a:latin typeface="Arial" panose="020B0604020202020204" pitchFamily="34" charset="0"/>
                  <a:cs typeface="Arial" panose="020B0604020202020204" pitchFamily="34" charset="0"/>
                </a:rPr>
                <a:t>Commerciaux</a:t>
              </a:r>
            </a:p>
            <a:p>
              <a:pPr algn="ctr"/>
              <a:r>
                <a:rPr lang="fr-FR" sz="1200" b="1" dirty="0">
                  <a:solidFill>
                    <a:schemeClr val="tx2"/>
                  </a:solidFill>
                  <a:latin typeface="Arial" panose="020B0604020202020204" pitchFamily="34" charset="0"/>
                  <a:cs typeface="Arial" panose="020B0604020202020204" pitchFamily="34" charset="0"/>
                </a:rPr>
                <a:t>Administratifs</a:t>
              </a:r>
            </a:p>
          </p:txBody>
        </p:sp>
        <p:pic>
          <p:nvPicPr>
            <p:cNvPr id="18" name="Imag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045" y="3352393"/>
              <a:ext cx="1391026" cy="1154117"/>
            </a:xfrm>
            <a:prstGeom prst="rect">
              <a:avLst/>
            </a:prstGeom>
          </p:spPr>
        </p:pic>
        <p:sp>
          <p:nvSpPr>
            <p:cNvPr id="4" name="Forme libre 3"/>
            <p:cNvSpPr/>
            <p:nvPr/>
          </p:nvSpPr>
          <p:spPr>
            <a:xfrm>
              <a:off x="2960162" y="3143788"/>
              <a:ext cx="1230098" cy="1362722"/>
            </a:xfrm>
            <a:custGeom>
              <a:avLst/>
              <a:gdLst>
                <a:gd name="connsiteX0" fmla="*/ 178677 w 990984"/>
                <a:gd name="connsiteY0" fmla="*/ 0 h 1362722"/>
                <a:gd name="connsiteX1" fmla="*/ 1124 w 990984"/>
                <a:gd name="connsiteY1" fmla="*/ 359546 h 1362722"/>
                <a:gd name="connsiteX2" fmla="*/ 254138 w 990984"/>
                <a:gd name="connsiteY2" fmla="*/ 537099 h 1362722"/>
                <a:gd name="connsiteX3" fmla="*/ 453885 w 990984"/>
                <a:gd name="connsiteY3" fmla="*/ 1074198 h 1362722"/>
                <a:gd name="connsiteX4" fmla="*/ 990984 w 990984"/>
                <a:gd name="connsiteY4" fmla="*/ 1362722 h 1362722"/>
                <a:gd name="connsiteX5" fmla="*/ 990984 w 990984"/>
                <a:gd name="connsiteY5" fmla="*/ 1362722 h 13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984" h="1362722">
                  <a:moveTo>
                    <a:pt x="178677" y="0"/>
                  </a:moveTo>
                  <a:cubicBezTo>
                    <a:pt x="83612" y="135015"/>
                    <a:pt x="-11453" y="270030"/>
                    <a:pt x="1124" y="359546"/>
                  </a:cubicBezTo>
                  <a:cubicBezTo>
                    <a:pt x="13701" y="449062"/>
                    <a:pt x="178678" y="417990"/>
                    <a:pt x="254138" y="537099"/>
                  </a:cubicBezTo>
                  <a:cubicBezTo>
                    <a:pt x="329598" y="656208"/>
                    <a:pt x="331077" y="936594"/>
                    <a:pt x="453885" y="1074198"/>
                  </a:cubicBezTo>
                  <a:cubicBezTo>
                    <a:pt x="576693" y="1211802"/>
                    <a:pt x="990984" y="1362722"/>
                    <a:pt x="990984" y="1362722"/>
                  </a:cubicBezTo>
                  <a:lnTo>
                    <a:pt x="990984" y="1362722"/>
                  </a:lnTo>
                </a:path>
              </a:pathLst>
            </a:custGeom>
            <a:noFill/>
            <a:ln>
              <a:solidFill>
                <a:schemeClr val="accent2"/>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26" name="Groupe 25"/>
          <p:cNvGrpSpPr/>
          <p:nvPr/>
        </p:nvGrpSpPr>
        <p:grpSpPr>
          <a:xfrm>
            <a:off x="3206928" y="1944193"/>
            <a:ext cx="5745302" cy="2083678"/>
            <a:chOff x="3206928" y="1944193"/>
            <a:chExt cx="5745302" cy="2083678"/>
          </a:xfrm>
        </p:grpSpPr>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9351" y="2233236"/>
              <a:ext cx="919020" cy="72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0171" y="2643794"/>
              <a:ext cx="7715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2295" y="1944193"/>
              <a:ext cx="1453665" cy="1206088"/>
            </a:xfrm>
            <a:prstGeom prst="rect">
              <a:avLst/>
            </a:prstGeom>
          </p:spPr>
        </p:pic>
        <p:sp>
          <p:nvSpPr>
            <p:cNvPr id="11" name="Forme libre 10"/>
            <p:cNvSpPr/>
            <p:nvPr/>
          </p:nvSpPr>
          <p:spPr>
            <a:xfrm>
              <a:off x="3206928" y="2332301"/>
              <a:ext cx="3931250" cy="798152"/>
            </a:xfrm>
            <a:custGeom>
              <a:avLst/>
              <a:gdLst>
                <a:gd name="connsiteX0" fmla="*/ 0 w 4048217"/>
                <a:gd name="connsiteY0" fmla="*/ 789293 h 900264"/>
                <a:gd name="connsiteX1" fmla="*/ 679141 w 4048217"/>
                <a:gd name="connsiteY1" fmla="*/ 8058 h 900264"/>
                <a:gd name="connsiteX2" fmla="*/ 1105269 w 4048217"/>
                <a:gd name="connsiteY2" fmla="*/ 367603 h 900264"/>
                <a:gd name="connsiteX3" fmla="*/ 1944209 w 4048217"/>
                <a:gd name="connsiteY3" fmla="*/ 114590 h 900264"/>
                <a:gd name="connsiteX4" fmla="*/ 2916314 w 4048217"/>
                <a:gd name="connsiteY4" fmla="*/ 398675 h 900264"/>
                <a:gd name="connsiteX5" fmla="*/ 4048217 w 4048217"/>
                <a:gd name="connsiteY5" fmla="*/ 900264 h 900264"/>
                <a:gd name="connsiteX6" fmla="*/ 4048217 w 4048217"/>
                <a:gd name="connsiteY6" fmla="*/ 900264 h 900264"/>
                <a:gd name="connsiteX7" fmla="*/ 4048217 w 4048217"/>
                <a:gd name="connsiteY7" fmla="*/ 900264 h 90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8217" h="900264">
                  <a:moveTo>
                    <a:pt x="0" y="789293"/>
                  </a:moveTo>
                  <a:cubicBezTo>
                    <a:pt x="247465" y="433816"/>
                    <a:pt x="494930" y="78340"/>
                    <a:pt x="679141" y="8058"/>
                  </a:cubicBezTo>
                  <a:cubicBezTo>
                    <a:pt x="863352" y="-62224"/>
                    <a:pt x="894424" y="349848"/>
                    <a:pt x="1105269" y="367603"/>
                  </a:cubicBezTo>
                  <a:cubicBezTo>
                    <a:pt x="1316114" y="385358"/>
                    <a:pt x="1642368" y="109411"/>
                    <a:pt x="1944209" y="114590"/>
                  </a:cubicBezTo>
                  <a:cubicBezTo>
                    <a:pt x="2246050" y="119769"/>
                    <a:pt x="2565646" y="267729"/>
                    <a:pt x="2916314" y="398675"/>
                  </a:cubicBezTo>
                  <a:cubicBezTo>
                    <a:pt x="3266982" y="529621"/>
                    <a:pt x="4048217" y="900264"/>
                    <a:pt x="4048217" y="900264"/>
                  </a:cubicBezTo>
                  <a:lnTo>
                    <a:pt x="4048217" y="900264"/>
                  </a:lnTo>
                  <a:lnTo>
                    <a:pt x="4048217" y="900264"/>
                  </a:lnTo>
                </a:path>
              </a:pathLst>
            </a:custGeom>
            <a:noFill/>
            <a:ln>
              <a:solidFill>
                <a:schemeClr val="accent2">
                  <a:lumMod val="60000"/>
                  <a:lumOff val="40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ZoneTexte 11"/>
            <p:cNvSpPr txBox="1"/>
            <p:nvPr/>
          </p:nvSpPr>
          <p:spPr>
            <a:xfrm>
              <a:off x="7108456" y="3012208"/>
              <a:ext cx="1843774" cy="101566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pPr algn="ctr"/>
              <a:r>
                <a:rPr lang="fr-FR" sz="1200" b="1" dirty="0">
                  <a:solidFill>
                    <a:schemeClr val="tx2"/>
                  </a:solidFill>
                  <a:latin typeface="Arial" panose="020B0604020202020204" pitchFamily="34" charset="0"/>
                  <a:cs typeface="Arial" panose="020B0604020202020204" pitchFamily="34" charset="0"/>
                </a:rPr>
                <a:t>Documentations</a:t>
              </a:r>
            </a:p>
            <a:p>
              <a:pPr algn="ctr"/>
              <a:r>
                <a:rPr lang="fr-FR" sz="1200" b="1" dirty="0">
                  <a:solidFill>
                    <a:schemeClr val="tx2"/>
                  </a:solidFill>
                  <a:latin typeface="Arial" panose="020B0604020202020204" pitchFamily="34" charset="0"/>
                  <a:cs typeface="Arial" panose="020B0604020202020204" pitchFamily="34" charset="0"/>
                </a:rPr>
                <a:t>Aide en Ligne</a:t>
              </a:r>
            </a:p>
            <a:p>
              <a:pPr algn="ctr"/>
              <a:r>
                <a:rPr lang="fr-FR" sz="1200" b="1" dirty="0">
                  <a:solidFill>
                    <a:schemeClr val="tx2"/>
                  </a:solidFill>
                  <a:latin typeface="Arial" panose="020B0604020202020204" pitchFamily="34" charset="0"/>
                  <a:cs typeface="Arial" panose="020B0604020202020204" pitchFamily="34" charset="0"/>
                </a:rPr>
                <a:t>Actualités</a:t>
              </a:r>
            </a:p>
            <a:p>
              <a:pPr algn="ctr"/>
              <a:r>
                <a:rPr lang="fr-FR" sz="1200" b="1" dirty="0">
                  <a:solidFill>
                    <a:schemeClr val="tx2"/>
                  </a:solidFill>
                  <a:latin typeface="Arial" panose="020B0604020202020204" pitchFamily="34" charset="0"/>
                  <a:cs typeface="Arial" panose="020B0604020202020204" pitchFamily="34" charset="0"/>
                </a:rPr>
                <a:t>Demande de rappel</a:t>
              </a:r>
            </a:p>
            <a:p>
              <a:pPr algn="ctr"/>
              <a:r>
                <a:rPr lang="fr-FR" sz="1200" b="1">
                  <a:solidFill>
                    <a:schemeClr val="tx2"/>
                  </a:solidFill>
                  <a:latin typeface="Arial" panose="020B0604020202020204" pitchFamily="34" charset="0"/>
                  <a:cs typeface="Arial" panose="020B0604020202020204" pitchFamily="34" charset="0"/>
                </a:rPr>
                <a:t>Formations </a:t>
              </a:r>
              <a:r>
                <a:rPr lang="fr-FR" sz="1200" b="1" smtClean="0">
                  <a:solidFill>
                    <a:schemeClr val="tx2"/>
                  </a:solidFill>
                  <a:latin typeface="Arial" panose="020B0604020202020204" pitchFamily="34" charset="0"/>
                  <a:cs typeface="Arial" panose="020B0604020202020204" pitchFamily="34" charset="0"/>
                </a:rPr>
                <a:t>proposées</a:t>
              </a:r>
              <a:endParaRPr lang="fr-FR" sz="1200" b="1" dirty="0">
                <a:solidFill>
                  <a:schemeClr val="tx2"/>
                </a:solidFill>
                <a:latin typeface="Arial" panose="020B0604020202020204" pitchFamily="34" charset="0"/>
                <a:cs typeface="Arial" panose="020B0604020202020204" pitchFamily="34" charset="0"/>
              </a:endParaRPr>
            </a:p>
          </p:txBody>
        </p:sp>
      </p:grpSp>
      <p:grpSp>
        <p:nvGrpSpPr>
          <p:cNvPr id="21" name="Groupe 20"/>
          <p:cNvGrpSpPr/>
          <p:nvPr/>
        </p:nvGrpSpPr>
        <p:grpSpPr>
          <a:xfrm>
            <a:off x="355345" y="827483"/>
            <a:ext cx="3219866" cy="2416393"/>
            <a:chOff x="355345" y="827483"/>
            <a:chExt cx="3219866" cy="2416393"/>
          </a:xfrm>
        </p:grpSpPr>
        <p:pic>
          <p:nvPicPr>
            <p:cNvPr id="5" name="Imag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5345" y="827483"/>
              <a:ext cx="2889682" cy="2416393"/>
            </a:xfrm>
            <a:prstGeom prst="rect">
              <a:avLst/>
            </a:prstGeom>
          </p:spPr>
        </p:pic>
        <p:pic>
          <p:nvPicPr>
            <p:cNvPr id="307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4620" y="1362773"/>
              <a:ext cx="1400591" cy="8265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itre 7"/>
          <p:cNvSpPr>
            <a:spLocks noGrp="1"/>
          </p:cNvSpPr>
          <p:nvPr>
            <p:ph type="title"/>
          </p:nvPr>
        </p:nvSpPr>
        <p:spPr/>
        <p:txBody>
          <a:bodyPr/>
          <a:lstStyle/>
          <a:p>
            <a:r>
              <a:rPr lang="fr-FR" dirty="0"/>
              <a:t>Itinéraire Pharmagest</a:t>
            </a:r>
          </a:p>
        </p:txBody>
      </p:sp>
    </p:spTree>
    <p:extLst>
      <p:ext uri="{BB962C8B-B14F-4D97-AF65-F5344CB8AC3E}">
        <p14:creationId xmlns:p14="http://schemas.microsoft.com/office/powerpoint/2010/main" val="634478687"/>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534" y="258191"/>
            <a:ext cx="5256503" cy="3047653"/>
          </a:xfrm>
          <a:prstGeom prst="rect">
            <a:avLst/>
          </a:prstGeom>
        </p:spPr>
      </p:pic>
      <p:sp>
        <p:nvSpPr>
          <p:cNvPr id="14" name="Titre 6"/>
          <p:cNvSpPr txBox="1">
            <a:spLocks/>
          </p:cNvSpPr>
          <p:nvPr/>
        </p:nvSpPr>
        <p:spPr>
          <a:xfrm>
            <a:off x="666765" y="3617699"/>
            <a:ext cx="7702039" cy="636801"/>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11480"/>
            <a:r>
              <a:rPr lang="fr-FR" sz="2800" cap="none" dirty="0">
                <a:solidFill>
                  <a:srgbClr val="008A8B"/>
                </a:solidFill>
              </a:rPr>
              <a:t>Merci pour votre écoute !</a:t>
            </a:r>
          </a:p>
        </p:txBody>
      </p:sp>
    </p:spTree>
    <p:extLst>
      <p:ext uri="{BB962C8B-B14F-4D97-AF65-F5344CB8AC3E}">
        <p14:creationId xmlns:p14="http://schemas.microsoft.com/office/powerpoint/2010/main" val="108803226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6"/>
          <p:cNvSpPr txBox="1">
            <a:spLocks/>
          </p:cNvSpPr>
          <p:nvPr/>
        </p:nvSpPr>
        <p:spPr>
          <a:xfrm>
            <a:off x="259370" y="253720"/>
            <a:ext cx="8633805" cy="515819"/>
          </a:xfrm>
          <a:prstGeom prst="rect">
            <a:avLst/>
          </a:prstGeom>
        </p:spPr>
        <p:txBody>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3200" b="1" cap="none" dirty="0" smtClean="0">
                <a:solidFill>
                  <a:srgbClr val="008A8B"/>
                </a:solidFill>
              </a:rPr>
              <a:t>Sommaire</a:t>
            </a:r>
            <a:endParaRPr lang="fr-FR" sz="3600" b="1" cap="none" dirty="0">
              <a:solidFill>
                <a:srgbClr val="008A8B"/>
              </a:solidFill>
            </a:endParaRPr>
          </a:p>
        </p:txBody>
      </p:sp>
      <p:pic>
        <p:nvPicPr>
          <p:cNvPr id="6" name="Image 5"/>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723408" y="299769"/>
            <a:ext cx="486513" cy="486513"/>
          </a:xfrm>
          <a:prstGeom prst="rect">
            <a:avLst/>
          </a:prstGeom>
        </p:spPr>
      </p:pic>
      <p:sp>
        <p:nvSpPr>
          <p:cNvPr id="4" name="ZoneTexte 3"/>
          <p:cNvSpPr txBox="1"/>
          <p:nvPr/>
        </p:nvSpPr>
        <p:spPr>
          <a:xfrm>
            <a:off x="349761" y="832331"/>
            <a:ext cx="8543414" cy="3416320"/>
          </a:xfrm>
          <a:prstGeom prst="rect">
            <a:avLst/>
          </a:prstGeom>
          <a:noFill/>
        </p:spPr>
        <p:txBody>
          <a:bodyPr wrap="square" rtlCol="0">
            <a:spAutoFit/>
          </a:bodyPr>
          <a:lstStyle/>
          <a:p>
            <a:r>
              <a:rPr lang="fr-FR" sz="2000" b="1" dirty="0" smtClean="0">
                <a:solidFill>
                  <a:srgbClr val="008A8B"/>
                </a:solidFill>
                <a:latin typeface="+mj-lt"/>
              </a:rPr>
              <a:t>Les sorties de produits:</a:t>
            </a:r>
            <a:br>
              <a:rPr lang="fr-FR" sz="2000" b="1" dirty="0" smtClean="0">
                <a:solidFill>
                  <a:srgbClr val="008A8B"/>
                </a:solidFill>
                <a:latin typeface="+mj-lt"/>
              </a:rPr>
            </a:br>
            <a:endParaRPr lang="fr-FR" sz="2000" b="1" dirty="0" smtClean="0">
              <a:solidFill>
                <a:srgbClr val="008A8B"/>
              </a:solidFill>
              <a:latin typeface="+mj-lt"/>
            </a:endParaRPr>
          </a:p>
          <a:p>
            <a:r>
              <a:rPr lang="fr-FR" sz="1600" dirty="0" smtClean="0">
                <a:solidFill>
                  <a:srgbClr val="14324B"/>
                </a:solidFill>
              </a:rPr>
              <a:t>	Enregistrer tous les mouvements </a:t>
            </a:r>
            <a:br>
              <a:rPr lang="fr-FR" sz="1600" dirty="0" smtClean="0">
                <a:solidFill>
                  <a:srgbClr val="14324B"/>
                </a:solidFill>
              </a:rPr>
            </a:br>
            <a:r>
              <a:rPr lang="fr-FR" sz="1600" dirty="0" smtClean="0">
                <a:solidFill>
                  <a:srgbClr val="14324B"/>
                </a:solidFill>
              </a:rPr>
              <a:t>	</a:t>
            </a:r>
          </a:p>
          <a:p>
            <a:r>
              <a:rPr lang="fr-FR" sz="1600" dirty="0">
                <a:solidFill>
                  <a:srgbClr val="14324B"/>
                </a:solidFill>
              </a:rPr>
              <a:t>	</a:t>
            </a:r>
            <a:r>
              <a:rPr lang="fr-FR" sz="1600" dirty="0" smtClean="0">
                <a:solidFill>
                  <a:srgbClr val="14324B"/>
                </a:solidFill>
              </a:rPr>
              <a:t>La gestion des dus en vente</a:t>
            </a:r>
            <a:br>
              <a:rPr lang="fr-FR" sz="1600" dirty="0" smtClean="0">
                <a:solidFill>
                  <a:srgbClr val="14324B"/>
                </a:solidFill>
              </a:rPr>
            </a:br>
            <a:r>
              <a:rPr lang="fr-FR" sz="1600" dirty="0" smtClean="0">
                <a:solidFill>
                  <a:srgbClr val="14324B"/>
                </a:solidFill>
              </a:rPr>
              <a:t> </a:t>
            </a:r>
          </a:p>
          <a:p>
            <a:pPr lvl="1"/>
            <a:r>
              <a:rPr lang="fr-FR" sz="1600" dirty="0" smtClean="0">
                <a:solidFill>
                  <a:srgbClr val="14324B"/>
                </a:solidFill>
              </a:rPr>
              <a:t>Notifier les erreurs de stock en vente</a:t>
            </a:r>
            <a:br>
              <a:rPr lang="fr-FR" sz="1600" dirty="0" smtClean="0">
                <a:solidFill>
                  <a:srgbClr val="14324B"/>
                </a:solidFill>
              </a:rPr>
            </a:br>
            <a:r>
              <a:rPr lang="fr-FR" sz="1600" dirty="0" smtClean="0">
                <a:solidFill>
                  <a:srgbClr val="14324B"/>
                </a:solidFill>
              </a:rPr>
              <a:t> </a:t>
            </a:r>
          </a:p>
          <a:p>
            <a:r>
              <a:rPr lang="fr-FR" sz="1600" dirty="0" smtClean="0">
                <a:solidFill>
                  <a:srgbClr val="14324B"/>
                </a:solidFill>
              </a:rPr>
              <a:t>	Le contrôle de la caisse</a:t>
            </a:r>
            <a:br>
              <a:rPr lang="fr-FR" sz="1600" dirty="0" smtClean="0">
                <a:solidFill>
                  <a:srgbClr val="14324B"/>
                </a:solidFill>
              </a:rPr>
            </a:br>
            <a:r>
              <a:rPr lang="fr-FR" sz="1600" dirty="0" smtClean="0">
                <a:solidFill>
                  <a:srgbClr val="14324B"/>
                </a:solidFill>
              </a:rPr>
              <a:t> </a:t>
            </a:r>
            <a:br>
              <a:rPr lang="fr-FR" sz="1600" dirty="0" smtClean="0">
                <a:solidFill>
                  <a:srgbClr val="14324B"/>
                </a:solidFill>
              </a:rPr>
            </a:br>
            <a:r>
              <a:rPr lang="fr-FR" sz="1600" dirty="0">
                <a:solidFill>
                  <a:srgbClr val="14324B"/>
                </a:solidFill>
              </a:rPr>
              <a:t>	</a:t>
            </a:r>
            <a:r>
              <a:rPr lang="fr-FR" sz="1600" dirty="0" smtClean="0">
                <a:solidFill>
                  <a:srgbClr val="14324B"/>
                </a:solidFill>
              </a:rPr>
              <a:t>Etablir des protocoles </a:t>
            </a:r>
            <a:br>
              <a:rPr lang="fr-FR" sz="1600" dirty="0" smtClean="0">
                <a:solidFill>
                  <a:srgbClr val="14324B"/>
                </a:solidFill>
              </a:rPr>
            </a:br>
            <a:endParaRPr lang="fr-FR" sz="1600" dirty="0" smtClean="0">
              <a:solidFill>
                <a:srgbClr val="14324B"/>
              </a:solidFill>
            </a:endParaRPr>
          </a:p>
          <a:p>
            <a:r>
              <a:rPr lang="fr-FR" sz="1600" dirty="0" smtClean="0">
                <a:solidFill>
                  <a:srgbClr val="14324B"/>
                </a:solidFill>
              </a:rPr>
              <a:t>	</a:t>
            </a:r>
            <a:endParaRPr lang="fr-FR" sz="1600" dirty="0">
              <a:solidFill>
                <a:srgbClr val="14324B"/>
              </a:solidFill>
            </a:endParaRPr>
          </a:p>
        </p:txBody>
      </p:sp>
    </p:spTree>
    <p:extLst>
      <p:ext uri="{BB962C8B-B14F-4D97-AF65-F5344CB8AC3E}">
        <p14:creationId xmlns:p14="http://schemas.microsoft.com/office/powerpoint/2010/main" val="3951396241"/>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cercle vertueux de la gestion de Stocks</a:t>
            </a:r>
            <a:endParaRPr lang="fr-FR" dirty="0"/>
          </a:p>
        </p:txBody>
      </p:sp>
      <p:grpSp>
        <p:nvGrpSpPr>
          <p:cNvPr id="5" name="Grouper 4"/>
          <p:cNvGrpSpPr/>
          <p:nvPr/>
        </p:nvGrpSpPr>
        <p:grpSpPr>
          <a:xfrm>
            <a:off x="-2057181" y="4930013"/>
            <a:ext cx="911061" cy="869284"/>
            <a:chOff x="2403807" y="-441319"/>
            <a:chExt cx="576336" cy="549909"/>
          </a:xfrm>
        </p:grpSpPr>
        <p:sp>
          <p:nvSpPr>
            <p:cNvPr id="6" name="Freeform 41"/>
            <p:cNvSpPr>
              <a:spLocks noEditPoints="1"/>
            </p:cNvSpPr>
            <p:nvPr/>
          </p:nvSpPr>
          <p:spPr bwMode="auto">
            <a:xfrm>
              <a:off x="2403807" y="-441319"/>
              <a:ext cx="576336" cy="549909"/>
            </a:xfrm>
            <a:custGeom>
              <a:avLst/>
              <a:gdLst>
                <a:gd name="T0" fmla="*/ 197 w 209"/>
                <a:gd name="T1" fmla="*/ 95 h 199"/>
                <a:gd name="T2" fmla="*/ 187 w 209"/>
                <a:gd name="T3" fmla="*/ 82 h 199"/>
                <a:gd name="T4" fmla="*/ 188 w 209"/>
                <a:gd name="T5" fmla="*/ 78 h 199"/>
                <a:gd name="T6" fmla="*/ 184 w 209"/>
                <a:gd name="T7" fmla="*/ 74 h 199"/>
                <a:gd name="T8" fmla="*/ 178 w 209"/>
                <a:gd name="T9" fmla="*/ 70 h 199"/>
                <a:gd name="T10" fmla="*/ 177 w 209"/>
                <a:gd name="T11" fmla="*/ 68 h 199"/>
                <a:gd name="T12" fmla="*/ 179 w 209"/>
                <a:gd name="T13" fmla="*/ 62 h 199"/>
                <a:gd name="T14" fmla="*/ 176 w 209"/>
                <a:gd name="T15" fmla="*/ 55 h 199"/>
                <a:gd name="T16" fmla="*/ 151 w 209"/>
                <a:gd name="T17" fmla="*/ 53 h 199"/>
                <a:gd name="T18" fmla="*/ 143 w 209"/>
                <a:gd name="T19" fmla="*/ 50 h 199"/>
                <a:gd name="T20" fmla="*/ 139 w 209"/>
                <a:gd name="T21" fmla="*/ 44 h 199"/>
                <a:gd name="T22" fmla="*/ 54 w 209"/>
                <a:gd name="T23" fmla="*/ 26 h 199"/>
                <a:gd name="T24" fmla="*/ 17 w 209"/>
                <a:gd name="T25" fmla="*/ 121 h 199"/>
                <a:gd name="T26" fmla="*/ 17 w 209"/>
                <a:gd name="T27" fmla="*/ 121 h 199"/>
                <a:gd name="T28" fmla="*/ 36 w 209"/>
                <a:gd name="T29" fmla="*/ 146 h 199"/>
                <a:gd name="T30" fmla="*/ 83 w 209"/>
                <a:gd name="T31" fmla="*/ 173 h 199"/>
                <a:gd name="T32" fmla="*/ 83 w 209"/>
                <a:gd name="T33" fmla="*/ 199 h 199"/>
                <a:gd name="T34" fmla="*/ 156 w 209"/>
                <a:gd name="T35" fmla="*/ 199 h 199"/>
                <a:gd name="T36" fmla="*/ 185 w 209"/>
                <a:gd name="T37" fmla="*/ 132 h 199"/>
                <a:gd name="T38" fmla="*/ 207 w 209"/>
                <a:gd name="T39" fmla="*/ 106 h 199"/>
                <a:gd name="T40" fmla="*/ 197 w 209"/>
                <a:gd name="T41" fmla="*/ 95 h 199"/>
                <a:gd name="T42" fmla="*/ 124 w 209"/>
                <a:gd name="T43" fmla="*/ 90 h 199"/>
                <a:gd name="T44" fmla="*/ 115 w 209"/>
                <a:gd name="T45" fmla="*/ 90 h 199"/>
                <a:gd name="T46" fmla="*/ 110 w 209"/>
                <a:gd name="T47" fmla="*/ 90 h 199"/>
                <a:gd name="T48" fmla="*/ 105 w 209"/>
                <a:gd name="T49" fmla="*/ 90 h 199"/>
                <a:gd name="T50" fmla="*/ 66 w 209"/>
                <a:gd name="T51" fmla="*/ 90 h 199"/>
                <a:gd name="T52" fmla="*/ 59 w 209"/>
                <a:gd name="T53" fmla="*/ 90 h 199"/>
                <a:gd name="T54" fmla="*/ 47 w 209"/>
                <a:gd name="T55" fmla="*/ 90 h 199"/>
                <a:gd name="T56" fmla="*/ 28 w 209"/>
                <a:gd name="T57" fmla="*/ 90 h 199"/>
                <a:gd name="T58" fmla="*/ 86 w 209"/>
                <a:gd name="T59" fmla="*/ 35 h 199"/>
                <a:gd name="T60" fmla="*/ 143 w 209"/>
                <a:gd name="T61" fmla="*/ 90 h 199"/>
                <a:gd name="T62" fmla="*/ 124 w 209"/>
                <a:gd name="T63" fmla="*/ 9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199">
                  <a:moveTo>
                    <a:pt x="197" y="95"/>
                  </a:moveTo>
                  <a:cubicBezTo>
                    <a:pt x="189" y="91"/>
                    <a:pt x="201" y="83"/>
                    <a:pt x="187" y="82"/>
                  </a:cubicBezTo>
                  <a:cubicBezTo>
                    <a:pt x="187" y="82"/>
                    <a:pt x="189" y="81"/>
                    <a:pt x="188" y="78"/>
                  </a:cubicBezTo>
                  <a:cubicBezTo>
                    <a:pt x="187" y="75"/>
                    <a:pt x="186" y="75"/>
                    <a:pt x="184" y="74"/>
                  </a:cubicBezTo>
                  <a:cubicBezTo>
                    <a:pt x="182" y="74"/>
                    <a:pt x="178" y="70"/>
                    <a:pt x="178" y="70"/>
                  </a:cubicBezTo>
                  <a:cubicBezTo>
                    <a:pt x="178" y="70"/>
                    <a:pt x="177" y="69"/>
                    <a:pt x="177" y="68"/>
                  </a:cubicBezTo>
                  <a:cubicBezTo>
                    <a:pt x="178" y="66"/>
                    <a:pt x="179" y="62"/>
                    <a:pt x="179" y="62"/>
                  </a:cubicBezTo>
                  <a:cubicBezTo>
                    <a:pt x="179" y="62"/>
                    <a:pt x="180" y="57"/>
                    <a:pt x="176" y="55"/>
                  </a:cubicBezTo>
                  <a:cubicBezTo>
                    <a:pt x="172" y="53"/>
                    <a:pt x="151" y="53"/>
                    <a:pt x="151" y="53"/>
                  </a:cubicBezTo>
                  <a:cubicBezTo>
                    <a:pt x="151" y="53"/>
                    <a:pt x="145" y="53"/>
                    <a:pt x="143" y="50"/>
                  </a:cubicBezTo>
                  <a:cubicBezTo>
                    <a:pt x="141" y="46"/>
                    <a:pt x="140" y="45"/>
                    <a:pt x="139" y="44"/>
                  </a:cubicBezTo>
                  <a:cubicBezTo>
                    <a:pt x="101" y="0"/>
                    <a:pt x="54" y="26"/>
                    <a:pt x="54" y="26"/>
                  </a:cubicBezTo>
                  <a:cubicBezTo>
                    <a:pt x="17" y="43"/>
                    <a:pt x="0" y="85"/>
                    <a:pt x="17" y="121"/>
                  </a:cubicBezTo>
                  <a:cubicBezTo>
                    <a:pt x="17" y="121"/>
                    <a:pt x="17" y="121"/>
                    <a:pt x="17" y="121"/>
                  </a:cubicBezTo>
                  <a:cubicBezTo>
                    <a:pt x="25" y="136"/>
                    <a:pt x="36" y="146"/>
                    <a:pt x="36" y="146"/>
                  </a:cubicBezTo>
                  <a:cubicBezTo>
                    <a:pt x="57" y="163"/>
                    <a:pt x="77" y="159"/>
                    <a:pt x="83" y="173"/>
                  </a:cubicBezTo>
                  <a:cubicBezTo>
                    <a:pt x="89" y="187"/>
                    <a:pt x="83" y="199"/>
                    <a:pt x="83" y="199"/>
                  </a:cubicBezTo>
                  <a:cubicBezTo>
                    <a:pt x="156" y="199"/>
                    <a:pt x="156" y="199"/>
                    <a:pt x="156" y="199"/>
                  </a:cubicBezTo>
                  <a:cubicBezTo>
                    <a:pt x="156" y="178"/>
                    <a:pt x="156" y="150"/>
                    <a:pt x="185" y="132"/>
                  </a:cubicBezTo>
                  <a:cubicBezTo>
                    <a:pt x="191" y="128"/>
                    <a:pt x="209" y="113"/>
                    <a:pt x="207" y="106"/>
                  </a:cubicBezTo>
                  <a:cubicBezTo>
                    <a:pt x="206" y="99"/>
                    <a:pt x="201" y="97"/>
                    <a:pt x="197" y="95"/>
                  </a:cubicBezTo>
                  <a:moveTo>
                    <a:pt x="124" y="90"/>
                  </a:moveTo>
                  <a:cubicBezTo>
                    <a:pt x="115" y="90"/>
                    <a:pt x="115" y="90"/>
                    <a:pt x="115" y="90"/>
                  </a:cubicBezTo>
                  <a:cubicBezTo>
                    <a:pt x="110" y="90"/>
                    <a:pt x="110" y="90"/>
                    <a:pt x="110" y="90"/>
                  </a:cubicBezTo>
                  <a:cubicBezTo>
                    <a:pt x="105" y="90"/>
                    <a:pt x="105" y="90"/>
                    <a:pt x="105" y="90"/>
                  </a:cubicBezTo>
                  <a:cubicBezTo>
                    <a:pt x="66" y="90"/>
                    <a:pt x="66" y="90"/>
                    <a:pt x="66" y="90"/>
                  </a:cubicBezTo>
                  <a:cubicBezTo>
                    <a:pt x="59" y="90"/>
                    <a:pt x="59" y="90"/>
                    <a:pt x="59" y="90"/>
                  </a:cubicBezTo>
                  <a:cubicBezTo>
                    <a:pt x="47" y="90"/>
                    <a:pt x="47" y="90"/>
                    <a:pt x="47" y="90"/>
                  </a:cubicBezTo>
                  <a:cubicBezTo>
                    <a:pt x="28" y="90"/>
                    <a:pt x="28" y="90"/>
                    <a:pt x="28" y="90"/>
                  </a:cubicBezTo>
                  <a:cubicBezTo>
                    <a:pt x="29" y="60"/>
                    <a:pt x="54" y="35"/>
                    <a:pt x="86" y="35"/>
                  </a:cubicBezTo>
                  <a:cubicBezTo>
                    <a:pt x="117" y="35"/>
                    <a:pt x="143" y="60"/>
                    <a:pt x="143" y="90"/>
                  </a:cubicBezTo>
                  <a:cubicBezTo>
                    <a:pt x="124" y="90"/>
                    <a:pt x="124" y="90"/>
                    <a:pt x="124" y="9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7" name="Freeform 42"/>
            <p:cNvSpPr>
              <a:spLocks/>
            </p:cNvSpPr>
            <p:nvPr/>
          </p:nvSpPr>
          <p:spPr bwMode="auto">
            <a:xfrm>
              <a:off x="2586074" y="-242341"/>
              <a:ext cx="107261" cy="49745"/>
            </a:xfrm>
            <a:custGeom>
              <a:avLst/>
              <a:gdLst>
                <a:gd name="T0" fmla="*/ 20 w 39"/>
                <a:gd name="T1" fmla="*/ 0 h 18"/>
                <a:gd name="T2" fmla="*/ 20 w 39"/>
                <a:gd name="T3" fmla="*/ 0 h 18"/>
                <a:gd name="T4" fmla="*/ 0 w 39"/>
                <a:gd name="T5" fmla="*/ 18 h 18"/>
                <a:gd name="T6" fmla="*/ 0 w 39"/>
                <a:gd name="T7" fmla="*/ 18 h 18"/>
                <a:gd name="T8" fmla="*/ 39 w 39"/>
                <a:gd name="T9" fmla="*/ 18 h 18"/>
                <a:gd name="T10" fmla="*/ 20 w 39"/>
                <a:gd name="T11" fmla="*/ 0 h 18"/>
                <a:gd name="T12" fmla="*/ 20 w 39"/>
                <a:gd name="T13" fmla="*/ 0 h 18"/>
                <a:gd name="T14" fmla="*/ 20 w 3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8">
                  <a:moveTo>
                    <a:pt x="20" y="0"/>
                  </a:moveTo>
                  <a:cubicBezTo>
                    <a:pt x="20" y="0"/>
                    <a:pt x="20" y="0"/>
                    <a:pt x="20" y="0"/>
                  </a:cubicBezTo>
                  <a:cubicBezTo>
                    <a:pt x="9" y="0"/>
                    <a:pt x="1" y="8"/>
                    <a:pt x="0" y="18"/>
                  </a:cubicBezTo>
                  <a:cubicBezTo>
                    <a:pt x="0" y="18"/>
                    <a:pt x="0" y="18"/>
                    <a:pt x="0" y="18"/>
                  </a:cubicBezTo>
                  <a:cubicBezTo>
                    <a:pt x="39" y="18"/>
                    <a:pt x="39" y="18"/>
                    <a:pt x="39" y="18"/>
                  </a:cubicBezTo>
                  <a:cubicBezTo>
                    <a:pt x="39" y="8"/>
                    <a:pt x="30" y="0"/>
                    <a:pt x="20" y="0"/>
                  </a:cubicBezTo>
                  <a:cubicBezTo>
                    <a:pt x="20" y="0"/>
                    <a:pt x="20" y="0"/>
                    <a:pt x="20" y="0"/>
                  </a:cubicBezTo>
                  <a:cubicBezTo>
                    <a:pt x="20" y="0"/>
                    <a:pt x="20" y="0"/>
                    <a:pt x="20" y="0"/>
                  </a:cubicBezTo>
                </a:path>
              </a:pathLst>
            </a:custGeom>
            <a:solidFill>
              <a:schemeClr val="tx1">
                <a:alpha val="69000"/>
              </a:schemeClr>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8" name="Freeform 43"/>
            <p:cNvSpPr>
              <a:spLocks/>
            </p:cNvSpPr>
            <p:nvPr/>
          </p:nvSpPr>
          <p:spPr bwMode="auto">
            <a:xfrm>
              <a:off x="2481144" y="-344551"/>
              <a:ext cx="317121" cy="151953"/>
            </a:xfrm>
            <a:custGeom>
              <a:avLst/>
              <a:gdLst>
                <a:gd name="T0" fmla="*/ 58 w 115"/>
                <a:gd name="T1" fmla="*/ 0 h 55"/>
                <a:gd name="T2" fmla="*/ 58 w 115"/>
                <a:gd name="T3" fmla="*/ 0 h 55"/>
                <a:gd name="T4" fmla="*/ 0 w 115"/>
                <a:gd name="T5" fmla="*/ 55 h 55"/>
                <a:gd name="T6" fmla="*/ 19 w 115"/>
                <a:gd name="T7" fmla="*/ 55 h 55"/>
                <a:gd name="T8" fmla="*/ 19 w 115"/>
                <a:gd name="T9" fmla="*/ 55 h 55"/>
                <a:gd name="T10" fmla="*/ 58 w 115"/>
                <a:gd name="T11" fmla="*/ 18 h 55"/>
                <a:gd name="T12" fmla="*/ 58 w 115"/>
                <a:gd name="T13" fmla="*/ 18 h 55"/>
                <a:gd name="T14" fmla="*/ 58 w 115"/>
                <a:gd name="T15" fmla="*/ 18 h 55"/>
                <a:gd name="T16" fmla="*/ 58 w 115"/>
                <a:gd name="T17" fmla="*/ 18 h 55"/>
                <a:gd name="T18" fmla="*/ 58 w 115"/>
                <a:gd name="T19" fmla="*/ 18 h 55"/>
                <a:gd name="T20" fmla="*/ 96 w 115"/>
                <a:gd name="T21" fmla="*/ 55 h 55"/>
                <a:gd name="T22" fmla="*/ 96 w 115"/>
                <a:gd name="T23" fmla="*/ 55 h 55"/>
                <a:gd name="T24" fmla="*/ 115 w 115"/>
                <a:gd name="T25" fmla="*/ 55 h 55"/>
                <a:gd name="T26" fmla="*/ 115 w 115"/>
                <a:gd name="T27" fmla="*/ 55 h 55"/>
                <a:gd name="T28" fmla="*/ 58 w 115"/>
                <a:gd name="T29" fmla="*/ 0 h 55"/>
                <a:gd name="T30" fmla="*/ 58 w 115"/>
                <a:gd name="T31" fmla="*/ 0 h 55"/>
                <a:gd name="T32" fmla="*/ 58 w 115"/>
                <a:gd name="T33" fmla="*/ 0 h 55"/>
                <a:gd name="T34" fmla="*/ 58 w 115"/>
                <a:gd name="T3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55">
                  <a:moveTo>
                    <a:pt x="58" y="0"/>
                  </a:moveTo>
                  <a:cubicBezTo>
                    <a:pt x="58" y="0"/>
                    <a:pt x="58" y="0"/>
                    <a:pt x="58" y="0"/>
                  </a:cubicBezTo>
                  <a:cubicBezTo>
                    <a:pt x="26" y="0"/>
                    <a:pt x="1" y="25"/>
                    <a:pt x="0" y="55"/>
                  </a:cubicBezTo>
                  <a:cubicBezTo>
                    <a:pt x="19" y="55"/>
                    <a:pt x="19" y="55"/>
                    <a:pt x="19" y="55"/>
                  </a:cubicBezTo>
                  <a:cubicBezTo>
                    <a:pt x="19" y="55"/>
                    <a:pt x="19" y="55"/>
                    <a:pt x="19" y="55"/>
                  </a:cubicBezTo>
                  <a:cubicBezTo>
                    <a:pt x="20" y="35"/>
                    <a:pt x="37" y="18"/>
                    <a:pt x="58" y="18"/>
                  </a:cubicBezTo>
                  <a:cubicBezTo>
                    <a:pt x="58" y="18"/>
                    <a:pt x="58" y="18"/>
                    <a:pt x="58" y="18"/>
                  </a:cubicBezTo>
                  <a:cubicBezTo>
                    <a:pt x="58" y="18"/>
                    <a:pt x="58" y="18"/>
                    <a:pt x="58" y="18"/>
                  </a:cubicBezTo>
                  <a:cubicBezTo>
                    <a:pt x="58" y="18"/>
                    <a:pt x="58" y="18"/>
                    <a:pt x="58" y="18"/>
                  </a:cubicBezTo>
                  <a:cubicBezTo>
                    <a:pt x="58" y="18"/>
                    <a:pt x="58" y="18"/>
                    <a:pt x="58" y="18"/>
                  </a:cubicBezTo>
                  <a:cubicBezTo>
                    <a:pt x="79" y="18"/>
                    <a:pt x="96" y="35"/>
                    <a:pt x="96" y="55"/>
                  </a:cubicBezTo>
                  <a:cubicBezTo>
                    <a:pt x="96" y="55"/>
                    <a:pt x="96" y="55"/>
                    <a:pt x="96" y="55"/>
                  </a:cubicBezTo>
                  <a:cubicBezTo>
                    <a:pt x="115" y="55"/>
                    <a:pt x="115" y="55"/>
                    <a:pt x="115" y="55"/>
                  </a:cubicBezTo>
                  <a:cubicBezTo>
                    <a:pt x="115" y="55"/>
                    <a:pt x="115" y="55"/>
                    <a:pt x="115" y="55"/>
                  </a:cubicBezTo>
                  <a:cubicBezTo>
                    <a:pt x="115" y="25"/>
                    <a:pt x="89" y="0"/>
                    <a:pt x="58" y="0"/>
                  </a:cubicBezTo>
                  <a:cubicBezTo>
                    <a:pt x="58" y="0"/>
                    <a:pt x="58" y="0"/>
                    <a:pt x="58" y="0"/>
                  </a:cubicBezTo>
                  <a:cubicBezTo>
                    <a:pt x="58" y="0"/>
                    <a:pt x="58" y="0"/>
                    <a:pt x="58" y="0"/>
                  </a:cubicBezTo>
                  <a:cubicBezTo>
                    <a:pt x="58" y="0"/>
                    <a:pt x="58" y="0"/>
                    <a:pt x="58" y="0"/>
                  </a:cubicBezTo>
                </a:path>
              </a:pathLst>
            </a:custGeom>
            <a:solidFill>
              <a:schemeClr val="tx1">
                <a:alpha val="34000"/>
              </a:schemeClr>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9" name="Freeform 44"/>
            <p:cNvSpPr>
              <a:spLocks noEditPoints="1"/>
            </p:cNvSpPr>
            <p:nvPr/>
          </p:nvSpPr>
          <p:spPr bwMode="auto">
            <a:xfrm>
              <a:off x="2481144" y="-344551"/>
              <a:ext cx="317121" cy="151953"/>
            </a:xfrm>
            <a:custGeom>
              <a:avLst/>
              <a:gdLst>
                <a:gd name="T0" fmla="*/ 58 w 115"/>
                <a:gd name="T1" fmla="*/ 0 h 55"/>
                <a:gd name="T2" fmla="*/ 58 w 115"/>
                <a:gd name="T3" fmla="*/ 0 h 55"/>
                <a:gd name="T4" fmla="*/ 115 w 115"/>
                <a:gd name="T5" fmla="*/ 55 h 55"/>
                <a:gd name="T6" fmla="*/ 58 w 115"/>
                <a:gd name="T7" fmla="*/ 0 h 55"/>
                <a:gd name="T8" fmla="*/ 58 w 115"/>
                <a:gd name="T9" fmla="*/ 0 h 55"/>
                <a:gd name="T10" fmla="*/ 58 w 115"/>
                <a:gd name="T11" fmla="*/ 0 h 55"/>
                <a:gd name="T12" fmla="*/ 0 w 115"/>
                <a:gd name="T13" fmla="*/ 55 h 55"/>
                <a:gd name="T14" fmla="*/ 0 w 115"/>
                <a:gd name="T15" fmla="*/ 55 h 55"/>
                <a:gd name="T16" fmla="*/ 58 w 115"/>
                <a:gd name="T17" fmla="*/ 0 h 55"/>
                <a:gd name="T18" fmla="*/ 58 w 115"/>
                <a:gd name="T19" fmla="*/ 0 h 55"/>
                <a:gd name="T20" fmla="*/ 58 w 115"/>
                <a:gd name="T21" fmla="*/ 0 h 55"/>
                <a:gd name="T22" fmla="*/ 58 w 115"/>
                <a:gd name="T23" fmla="*/ 0 h 55"/>
                <a:gd name="T24" fmla="*/ 58 w 115"/>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55">
                  <a:moveTo>
                    <a:pt x="58" y="0"/>
                  </a:moveTo>
                  <a:cubicBezTo>
                    <a:pt x="58" y="0"/>
                    <a:pt x="58" y="0"/>
                    <a:pt x="58" y="0"/>
                  </a:cubicBezTo>
                  <a:cubicBezTo>
                    <a:pt x="89" y="0"/>
                    <a:pt x="115" y="25"/>
                    <a:pt x="115" y="55"/>
                  </a:cubicBezTo>
                  <a:cubicBezTo>
                    <a:pt x="115" y="25"/>
                    <a:pt x="89" y="0"/>
                    <a:pt x="58" y="0"/>
                  </a:cubicBezTo>
                  <a:cubicBezTo>
                    <a:pt x="58" y="0"/>
                    <a:pt x="58" y="0"/>
                    <a:pt x="58" y="0"/>
                  </a:cubicBezTo>
                  <a:moveTo>
                    <a:pt x="58" y="0"/>
                  </a:moveTo>
                  <a:cubicBezTo>
                    <a:pt x="26" y="0"/>
                    <a:pt x="1" y="25"/>
                    <a:pt x="0" y="55"/>
                  </a:cubicBezTo>
                  <a:cubicBezTo>
                    <a:pt x="0" y="55"/>
                    <a:pt x="0" y="55"/>
                    <a:pt x="0" y="55"/>
                  </a:cubicBezTo>
                  <a:cubicBezTo>
                    <a:pt x="1" y="25"/>
                    <a:pt x="26" y="0"/>
                    <a:pt x="58" y="0"/>
                  </a:cubicBezTo>
                  <a:moveTo>
                    <a:pt x="58" y="0"/>
                  </a:moveTo>
                  <a:cubicBezTo>
                    <a:pt x="58" y="0"/>
                    <a:pt x="58" y="0"/>
                    <a:pt x="58" y="0"/>
                  </a:cubicBezTo>
                  <a:cubicBezTo>
                    <a:pt x="58" y="0"/>
                    <a:pt x="58" y="0"/>
                    <a:pt x="58" y="0"/>
                  </a:cubicBezTo>
                  <a:cubicBezTo>
                    <a:pt x="58" y="0"/>
                    <a:pt x="58" y="0"/>
                    <a:pt x="58" y="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10" name="Freeform 45"/>
            <p:cNvSpPr>
              <a:spLocks/>
            </p:cNvSpPr>
            <p:nvPr/>
          </p:nvSpPr>
          <p:spPr bwMode="auto">
            <a:xfrm>
              <a:off x="2533609" y="-294806"/>
              <a:ext cx="212191" cy="102210"/>
            </a:xfrm>
            <a:custGeom>
              <a:avLst/>
              <a:gdLst>
                <a:gd name="T0" fmla="*/ 39 w 77"/>
                <a:gd name="T1" fmla="*/ 0 h 37"/>
                <a:gd name="T2" fmla="*/ 39 w 77"/>
                <a:gd name="T3" fmla="*/ 0 h 37"/>
                <a:gd name="T4" fmla="*/ 0 w 77"/>
                <a:gd name="T5" fmla="*/ 37 h 37"/>
                <a:gd name="T6" fmla="*/ 12 w 77"/>
                <a:gd name="T7" fmla="*/ 37 h 37"/>
                <a:gd name="T8" fmla="*/ 19 w 77"/>
                <a:gd name="T9" fmla="*/ 37 h 37"/>
                <a:gd name="T10" fmla="*/ 19 w 77"/>
                <a:gd name="T11" fmla="*/ 37 h 37"/>
                <a:gd name="T12" fmla="*/ 39 w 77"/>
                <a:gd name="T13" fmla="*/ 19 h 37"/>
                <a:gd name="T14" fmla="*/ 39 w 77"/>
                <a:gd name="T15" fmla="*/ 19 h 37"/>
                <a:gd name="T16" fmla="*/ 39 w 77"/>
                <a:gd name="T17" fmla="*/ 19 h 37"/>
                <a:gd name="T18" fmla="*/ 39 w 77"/>
                <a:gd name="T19" fmla="*/ 19 h 37"/>
                <a:gd name="T20" fmla="*/ 39 w 77"/>
                <a:gd name="T21" fmla="*/ 19 h 37"/>
                <a:gd name="T22" fmla="*/ 39 w 77"/>
                <a:gd name="T23" fmla="*/ 19 h 37"/>
                <a:gd name="T24" fmla="*/ 58 w 77"/>
                <a:gd name="T25" fmla="*/ 37 h 37"/>
                <a:gd name="T26" fmla="*/ 63 w 77"/>
                <a:gd name="T27" fmla="*/ 37 h 37"/>
                <a:gd name="T28" fmla="*/ 68 w 77"/>
                <a:gd name="T29" fmla="*/ 37 h 37"/>
                <a:gd name="T30" fmla="*/ 77 w 77"/>
                <a:gd name="T31" fmla="*/ 37 h 37"/>
                <a:gd name="T32" fmla="*/ 77 w 77"/>
                <a:gd name="T33" fmla="*/ 37 h 37"/>
                <a:gd name="T34" fmla="*/ 39 w 77"/>
                <a:gd name="T35" fmla="*/ 0 h 37"/>
                <a:gd name="T36" fmla="*/ 39 w 77"/>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37">
                  <a:moveTo>
                    <a:pt x="39" y="0"/>
                  </a:moveTo>
                  <a:cubicBezTo>
                    <a:pt x="39" y="0"/>
                    <a:pt x="39" y="0"/>
                    <a:pt x="39" y="0"/>
                  </a:cubicBezTo>
                  <a:cubicBezTo>
                    <a:pt x="18" y="0"/>
                    <a:pt x="1" y="17"/>
                    <a:pt x="0" y="37"/>
                  </a:cubicBezTo>
                  <a:cubicBezTo>
                    <a:pt x="12" y="37"/>
                    <a:pt x="12" y="37"/>
                    <a:pt x="12" y="37"/>
                  </a:cubicBezTo>
                  <a:cubicBezTo>
                    <a:pt x="19" y="37"/>
                    <a:pt x="19" y="37"/>
                    <a:pt x="19" y="37"/>
                  </a:cubicBezTo>
                  <a:cubicBezTo>
                    <a:pt x="19" y="37"/>
                    <a:pt x="19" y="37"/>
                    <a:pt x="19" y="37"/>
                  </a:cubicBezTo>
                  <a:cubicBezTo>
                    <a:pt x="20" y="27"/>
                    <a:pt x="28"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39" y="19"/>
                    <a:pt x="39" y="19"/>
                    <a:pt x="39" y="19"/>
                  </a:cubicBezTo>
                  <a:cubicBezTo>
                    <a:pt x="49" y="19"/>
                    <a:pt x="58" y="27"/>
                    <a:pt x="58" y="37"/>
                  </a:cubicBezTo>
                  <a:cubicBezTo>
                    <a:pt x="63" y="37"/>
                    <a:pt x="63" y="37"/>
                    <a:pt x="63" y="37"/>
                  </a:cubicBezTo>
                  <a:cubicBezTo>
                    <a:pt x="68" y="37"/>
                    <a:pt x="68" y="37"/>
                    <a:pt x="68" y="37"/>
                  </a:cubicBezTo>
                  <a:cubicBezTo>
                    <a:pt x="77" y="37"/>
                    <a:pt x="77" y="37"/>
                    <a:pt x="77" y="37"/>
                  </a:cubicBezTo>
                  <a:cubicBezTo>
                    <a:pt x="77" y="37"/>
                    <a:pt x="77" y="37"/>
                    <a:pt x="77" y="37"/>
                  </a:cubicBezTo>
                  <a:cubicBezTo>
                    <a:pt x="77" y="17"/>
                    <a:pt x="60" y="0"/>
                    <a:pt x="39" y="0"/>
                  </a:cubicBezTo>
                  <a:cubicBezTo>
                    <a:pt x="39" y="0"/>
                    <a:pt x="39" y="0"/>
                    <a:pt x="39" y="0"/>
                  </a:cubicBezTo>
                </a:path>
              </a:pathLst>
            </a:custGeom>
            <a:solidFill>
              <a:schemeClr val="tx1">
                <a:alpha val="54000"/>
              </a:schemeClr>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11" name="Freeform 46"/>
            <p:cNvSpPr>
              <a:spLocks noEditPoints="1"/>
            </p:cNvSpPr>
            <p:nvPr/>
          </p:nvSpPr>
          <p:spPr bwMode="auto">
            <a:xfrm>
              <a:off x="2586074" y="-242341"/>
              <a:ext cx="55185" cy="49745"/>
            </a:xfrm>
            <a:custGeom>
              <a:avLst/>
              <a:gdLst>
                <a:gd name="T0" fmla="*/ 20 w 20"/>
                <a:gd name="T1" fmla="*/ 0 h 18"/>
                <a:gd name="T2" fmla="*/ 0 w 20"/>
                <a:gd name="T3" fmla="*/ 18 h 18"/>
                <a:gd name="T4" fmla="*/ 20 w 20"/>
                <a:gd name="T5" fmla="*/ 0 h 18"/>
                <a:gd name="T6" fmla="*/ 20 w 20"/>
                <a:gd name="T7" fmla="*/ 0 h 18"/>
                <a:gd name="T8" fmla="*/ 20 w 20"/>
                <a:gd name="T9" fmla="*/ 0 h 18"/>
                <a:gd name="T10" fmla="*/ 20 w 20"/>
                <a:gd name="T11" fmla="*/ 0 h 18"/>
                <a:gd name="T12" fmla="*/ 20 w 2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20" y="0"/>
                  </a:moveTo>
                  <a:cubicBezTo>
                    <a:pt x="9" y="0"/>
                    <a:pt x="1" y="8"/>
                    <a:pt x="0" y="18"/>
                  </a:cubicBezTo>
                  <a:cubicBezTo>
                    <a:pt x="1" y="8"/>
                    <a:pt x="9" y="0"/>
                    <a:pt x="20" y="0"/>
                  </a:cubicBezTo>
                  <a:moveTo>
                    <a:pt x="20" y="0"/>
                  </a:moveTo>
                  <a:cubicBezTo>
                    <a:pt x="20" y="0"/>
                    <a:pt x="20" y="0"/>
                    <a:pt x="20" y="0"/>
                  </a:cubicBezTo>
                  <a:cubicBezTo>
                    <a:pt x="20" y="0"/>
                    <a:pt x="20" y="0"/>
                    <a:pt x="20" y="0"/>
                  </a:cubicBezTo>
                  <a:cubicBezTo>
                    <a:pt x="20" y="0"/>
                    <a:pt x="20" y="0"/>
                    <a:pt x="20" y="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sp>
          <p:nvSpPr>
            <p:cNvPr id="12" name="Freeform 47"/>
            <p:cNvSpPr>
              <a:spLocks noEditPoints="1"/>
            </p:cNvSpPr>
            <p:nvPr/>
          </p:nvSpPr>
          <p:spPr bwMode="auto">
            <a:xfrm>
              <a:off x="2533609" y="-294806"/>
              <a:ext cx="212191" cy="102210"/>
            </a:xfrm>
            <a:custGeom>
              <a:avLst/>
              <a:gdLst>
                <a:gd name="T0" fmla="*/ 39 w 77"/>
                <a:gd name="T1" fmla="*/ 0 h 37"/>
                <a:gd name="T2" fmla="*/ 0 w 77"/>
                <a:gd name="T3" fmla="*/ 37 h 37"/>
                <a:gd name="T4" fmla="*/ 0 w 77"/>
                <a:gd name="T5" fmla="*/ 37 h 37"/>
                <a:gd name="T6" fmla="*/ 39 w 77"/>
                <a:gd name="T7" fmla="*/ 0 h 37"/>
                <a:gd name="T8" fmla="*/ 39 w 77"/>
                <a:gd name="T9" fmla="*/ 0 h 37"/>
                <a:gd name="T10" fmla="*/ 39 w 77"/>
                <a:gd name="T11" fmla="*/ 0 h 37"/>
                <a:gd name="T12" fmla="*/ 39 w 77"/>
                <a:gd name="T13" fmla="*/ 0 h 37"/>
                <a:gd name="T14" fmla="*/ 77 w 77"/>
                <a:gd name="T15" fmla="*/ 37 h 37"/>
                <a:gd name="T16" fmla="*/ 39 w 77"/>
                <a:gd name="T17" fmla="*/ 0 h 37"/>
                <a:gd name="T18" fmla="*/ 39 w 77"/>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37">
                  <a:moveTo>
                    <a:pt x="39" y="0"/>
                  </a:moveTo>
                  <a:cubicBezTo>
                    <a:pt x="18" y="0"/>
                    <a:pt x="1" y="17"/>
                    <a:pt x="0" y="37"/>
                  </a:cubicBezTo>
                  <a:cubicBezTo>
                    <a:pt x="0" y="37"/>
                    <a:pt x="0" y="37"/>
                    <a:pt x="0" y="37"/>
                  </a:cubicBezTo>
                  <a:cubicBezTo>
                    <a:pt x="1" y="17"/>
                    <a:pt x="18" y="0"/>
                    <a:pt x="39" y="0"/>
                  </a:cubicBezTo>
                  <a:moveTo>
                    <a:pt x="39" y="0"/>
                  </a:moveTo>
                  <a:cubicBezTo>
                    <a:pt x="39" y="0"/>
                    <a:pt x="39" y="0"/>
                    <a:pt x="39" y="0"/>
                  </a:cubicBezTo>
                  <a:cubicBezTo>
                    <a:pt x="39" y="0"/>
                    <a:pt x="39" y="0"/>
                    <a:pt x="39" y="0"/>
                  </a:cubicBezTo>
                  <a:cubicBezTo>
                    <a:pt x="60" y="0"/>
                    <a:pt x="77" y="17"/>
                    <a:pt x="77" y="37"/>
                  </a:cubicBezTo>
                  <a:cubicBezTo>
                    <a:pt x="77" y="17"/>
                    <a:pt x="60" y="0"/>
                    <a:pt x="39" y="0"/>
                  </a:cubicBezTo>
                  <a:cubicBezTo>
                    <a:pt x="39" y="0"/>
                    <a:pt x="39" y="0"/>
                    <a:pt x="39" y="0"/>
                  </a:cubicBezTo>
                </a:path>
              </a:pathLst>
            </a:custGeom>
            <a:solidFill>
              <a:schemeClr val="tx1"/>
            </a:solidFill>
            <a:ln>
              <a:noFill/>
            </a:ln>
            <a:extLst/>
          </p:spPr>
          <p:style>
            <a:lnRef idx="0">
              <a:scrgbClr r="0" g="0" b="0"/>
            </a:lnRef>
            <a:fillRef idx="0">
              <a:scrgbClr r="0" g="0" b="0"/>
            </a:fillRef>
            <a:effectRef idx="0">
              <a:scrgbClr r="0" g="0" b="0"/>
            </a:effectRef>
            <a:fontRef idx="major"/>
          </p:style>
          <p:txBody>
            <a:bodyPr vert="horz" wrap="square" lIns="91440" tIns="45720" rIns="91440" bIns="45720" numCol="1" anchor="t" anchorCtr="0" compatLnSpc="1">
              <a:prstTxWarp prst="textNoShape">
                <a:avLst/>
              </a:prstTxWarp>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fr-FR" kern="1200" dirty="0"/>
            </a:p>
          </p:txBody>
        </p:sp>
      </p:grpSp>
    </p:spTree>
    <p:extLst>
      <p:ext uri="{BB962C8B-B14F-4D97-AF65-F5344CB8AC3E}">
        <p14:creationId xmlns:p14="http://schemas.microsoft.com/office/powerpoint/2010/main" val="2464422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746" y="2257667"/>
            <a:ext cx="1483463" cy="1145233"/>
          </a:xfrm>
          <a:prstGeom prst="rect">
            <a:avLst/>
          </a:prstGeom>
        </p:spPr>
      </p:pic>
      <p:grpSp>
        <p:nvGrpSpPr>
          <p:cNvPr id="4" name="Groupe 3"/>
          <p:cNvGrpSpPr/>
          <p:nvPr/>
        </p:nvGrpSpPr>
        <p:grpSpPr>
          <a:xfrm>
            <a:off x="1845643" y="1037191"/>
            <a:ext cx="4469557" cy="3480704"/>
            <a:chOff x="2382045" y="1485150"/>
            <a:chExt cx="5777706" cy="4739438"/>
          </a:xfrm>
        </p:grpSpPr>
        <p:grpSp>
          <p:nvGrpSpPr>
            <p:cNvPr id="7" name="Group 14"/>
            <p:cNvGrpSpPr>
              <a:grpSpLocks/>
            </p:cNvGrpSpPr>
            <p:nvPr/>
          </p:nvGrpSpPr>
          <p:grpSpPr bwMode="auto">
            <a:xfrm>
              <a:off x="3563938" y="1628775"/>
              <a:ext cx="4595813" cy="4595813"/>
              <a:chOff x="1383" y="1117"/>
              <a:chExt cx="2895" cy="2895"/>
            </a:xfrm>
          </p:grpSpPr>
          <p:sp>
            <p:nvSpPr>
              <p:cNvPr id="9" name="AutoShape 15"/>
              <p:cNvSpPr>
                <a:spLocks noChangeAspect="1" noChangeArrowheads="1"/>
              </p:cNvSpPr>
              <p:nvPr/>
            </p:nvSpPr>
            <p:spPr bwMode="auto">
              <a:xfrm>
                <a:off x="1383" y="1117"/>
                <a:ext cx="2895" cy="2895"/>
              </a:xfrm>
              <a:custGeom>
                <a:avLst/>
                <a:gdLst>
                  <a:gd name="T0" fmla="*/ 1448 w 21600"/>
                  <a:gd name="T1" fmla="*/ 0 h 21600"/>
                  <a:gd name="T2" fmla="*/ 424 w 21600"/>
                  <a:gd name="T3" fmla="*/ 424 h 21600"/>
                  <a:gd name="T4" fmla="*/ 0 w 21600"/>
                  <a:gd name="T5" fmla="*/ 1448 h 21600"/>
                  <a:gd name="T6" fmla="*/ 424 w 21600"/>
                  <a:gd name="T7" fmla="*/ 2471 h 21600"/>
                  <a:gd name="T8" fmla="*/ 1448 w 21600"/>
                  <a:gd name="T9" fmla="*/ 2895 h 21600"/>
                  <a:gd name="T10" fmla="*/ 2471 w 21600"/>
                  <a:gd name="T11" fmla="*/ 2471 h 21600"/>
                  <a:gd name="T12" fmla="*/ 2895 w 21600"/>
                  <a:gd name="T13" fmla="*/ 1448 h 21600"/>
                  <a:gd name="T14" fmla="*/ 2471 w 21600"/>
                  <a:gd name="T15" fmla="*/ 424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671" y="10800"/>
                    </a:moveTo>
                    <a:cubicBezTo>
                      <a:pt x="3671" y="14737"/>
                      <a:pt x="6863" y="17929"/>
                      <a:pt x="10800" y="17929"/>
                    </a:cubicBezTo>
                    <a:cubicBezTo>
                      <a:pt x="14737" y="17929"/>
                      <a:pt x="17929" y="14737"/>
                      <a:pt x="17929" y="10800"/>
                    </a:cubicBezTo>
                    <a:cubicBezTo>
                      <a:pt x="17929" y="6863"/>
                      <a:pt x="14737" y="3671"/>
                      <a:pt x="10800" y="3671"/>
                    </a:cubicBezTo>
                    <a:cubicBezTo>
                      <a:pt x="6863" y="3671"/>
                      <a:pt x="3671" y="6863"/>
                      <a:pt x="3671" y="10800"/>
                    </a:cubicBezTo>
                    <a:close/>
                  </a:path>
                </a:pathLst>
              </a:custGeom>
              <a:solidFill>
                <a:schemeClr val="bg1"/>
              </a:solidFill>
              <a:ln w="9525">
                <a:solidFill>
                  <a:srgbClr val="D9DB1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053" dirty="0"/>
              </a:p>
            </p:txBody>
          </p:sp>
          <p:sp>
            <p:nvSpPr>
              <p:cNvPr id="16" name="Text Box 21"/>
              <p:cNvSpPr txBox="1">
                <a:spLocks noChangeAspect="1" noChangeArrowheads="1"/>
              </p:cNvSpPr>
              <p:nvPr/>
            </p:nvSpPr>
            <p:spPr bwMode="auto">
              <a:xfrm>
                <a:off x="2096" y="1948"/>
                <a:ext cx="1496"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fr-FR" altLang="fr-FR" sz="1600" dirty="0">
                    <a:solidFill>
                      <a:srgbClr val="EFA148"/>
                    </a:solidFill>
                    <a:effectLst>
                      <a:outerShdw blurRad="38100" dist="38100" dir="2700000" algn="tl">
                        <a:srgbClr val="C0C0C0"/>
                      </a:outerShdw>
                    </a:effectLst>
                    <a:latin typeface="Arial" charset="0"/>
                    <a:cs typeface="Arial" charset="0"/>
                  </a:rPr>
                  <a:t>Amélioration de la rentabilité</a:t>
                </a:r>
              </a:p>
            </p:txBody>
          </p:sp>
          <p:sp>
            <p:nvSpPr>
              <p:cNvPr id="12" name="WordArt 22"/>
              <p:cNvSpPr>
                <a:spLocks noChangeAspect="1" noChangeArrowheads="1" noChangeShapeType="1" noTextEdit="1"/>
              </p:cNvSpPr>
              <p:nvPr/>
            </p:nvSpPr>
            <p:spPr bwMode="auto">
              <a:xfrm>
                <a:off x="2018" y="1752"/>
                <a:ext cx="1633" cy="163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6946271"/>
                  </a:avLst>
                </a:prstTxWarp>
              </a:bodyPr>
              <a:lstStyle/>
              <a:p>
                <a:pPr algn="ctr"/>
                <a:r>
                  <a:rPr lang="fr-FR" sz="3600" kern="10" dirty="0">
                    <a:solidFill>
                      <a:schemeClr val="tx2"/>
                    </a:solidFill>
                    <a:latin typeface="Arial Black"/>
                  </a:rPr>
                  <a:t>Diminution des coûts          Augmentation des ventes</a:t>
                </a:r>
              </a:p>
            </p:txBody>
          </p:sp>
          <p:sp>
            <p:nvSpPr>
              <p:cNvPr id="13" name="WordArt 23"/>
              <p:cNvSpPr>
                <a:spLocks noChangeAspect="1" noChangeArrowheads="1" noChangeShapeType="1" noTextEdit="1"/>
              </p:cNvSpPr>
              <p:nvPr/>
            </p:nvSpPr>
            <p:spPr bwMode="auto">
              <a:xfrm>
                <a:off x="1629" y="1444"/>
                <a:ext cx="2403" cy="240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5855884"/>
                  </a:avLst>
                </a:prstTxWarp>
              </a:bodyPr>
              <a:lstStyle/>
              <a:p>
                <a:pPr algn="ctr"/>
                <a:r>
                  <a:rPr lang="fr-FR" sz="3600" kern="10" dirty="0">
                    <a:solidFill>
                      <a:schemeClr val="tx2"/>
                    </a:solidFill>
                    <a:latin typeface="Arial"/>
                    <a:cs typeface="Arial"/>
                  </a:rPr>
                  <a:t>Amélioration de la productivité / Optimisation des stocks / Diminution des erreurs de stocks</a:t>
                </a:r>
              </a:p>
              <a:p>
                <a:pPr algn="ctr"/>
                <a:r>
                  <a:rPr lang="fr-FR" sz="3600" kern="10" dirty="0">
                    <a:solidFill>
                      <a:schemeClr val="tx2"/>
                    </a:solidFill>
                    <a:latin typeface="Arial"/>
                    <a:cs typeface="Arial"/>
                  </a:rPr>
                  <a:t>Amélioration de la satisfaction &amp; fidélisation des clients / Politique de prix affinée</a:t>
                </a:r>
              </a:p>
            </p:txBody>
          </p:sp>
        </p:grpSp>
        <p:cxnSp>
          <p:nvCxnSpPr>
            <p:cNvPr id="8" name="AutoShape 24"/>
            <p:cNvCxnSpPr>
              <a:cxnSpLocks noChangeShapeType="1"/>
            </p:cNvCxnSpPr>
            <p:nvPr/>
          </p:nvCxnSpPr>
          <p:spPr bwMode="auto">
            <a:xfrm rot="5400000" flipH="1" flipV="1">
              <a:off x="2771423" y="1095772"/>
              <a:ext cx="806363" cy="1585119"/>
            </a:xfrm>
            <a:prstGeom prst="bentConnector4">
              <a:avLst>
                <a:gd name="adj1" fmla="val -504320"/>
                <a:gd name="adj2" fmla="val 411391"/>
              </a:avLst>
            </a:prstGeom>
            <a:noFill/>
            <a:ln w="50800">
              <a:solidFill>
                <a:srgbClr val="14324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re 1"/>
          <p:cNvSpPr>
            <a:spLocks noGrp="1"/>
          </p:cNvSpPr>
          <p:nvPr>
            <p:ph type="title"/>
          </p:nvPr>
        </p:nvSpPr>
        <p:spPr/>
        <p:txBody>
          <a:bodyPr/>
          <a:lstStyle/>
          <a:p>
            <a:r>
              <a:rPr lang="fr-FR" dirty="0"/>
              <a:t>L</a:t>
            </a:r>
            <a:r>
              <a:rPr lang="fr-FR" dirty="0" smtClean="0"/>
              <a:t>e cercle vertueux de la gestion de stock </a:t>
            </a:r>
            <a:endParaRPr lang="fr-FR" dirty="0"/>
          </a:p>
        </p:txBody>
      </p:sp>
    </p:spTree>
    <p:extLst>
      <p:ext uri="{BB962C8B-B14F-4D97-AF65-F5344CB8AC3E}">
        <p14:creationId xmlns:p14="http://schemas.microsoft.com/office/powerpoint/2010/main" val="3238151173"/>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gestion de stock </a:t>
            </a:r>
            <a:endParaRPr lang="fr-FR" dirty="0"/>
          </a:p>
        </p:txBody>
      </p:sp>
      <p:graphicFrame>
        <p:nvGraphicFramePr>
          <p:cNvPr id="6" name="Espace réservé du contenu 5"/>
          <p:cNvGraphicFramePr>
            <a:graphicFrameLocks noGrp="1"/>
          </p:cNvGraphicFramePr>
          <p:nvPr>
            <p:ph sz="quarter" idx="14"/>
            <p:extLst>
              <p:ext uri="{D42A27DB-BD31-4B8C-83A1-F6EECF244321}">
                <p14:modId xmlns:p14="http://schemas.microsoft.com/office/powerpoint/2010/main" val="1909339584"/>
              </p:ext>
            </p:extLst>
          </p:nvPr>
        </p:nvGraphicFramePr>
        <p:xfrm>
          <a:off x="779463" y="1011238"/>
          <a:ext cx="7931150" cy="3954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388131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8757" y="89208"/>
            <a:ext cx="7442822" cy="684473"/>
          </a:xfrm>
        </p:spPr>
        <p:txBody>
          <a:bodyPr/>
          <a:lstStyle/>
          <a:p>
            <a:r>
              <a:rPr lang="fr-FR" dirty="0" smtClean="0"/>
              <a:t>La gestion de stock :  </a:t>
            </a:r>
            <a:r>
              <a:rPr lang="fr-FR" b="1" dirty="0" smtClean="0">
                <a:solidFill>
                  <a:srgbClr val="174C5D"/>
                </a:solidFill>
              </a:rPr>
              <a:t>ventes</a:t>
            </a:r>
            <a:r>
              <a:rPr lang="fr-FR" dirty="0" smtClean="0">
                <a:solidFill>
                  <a:srgbClr val="174C5D"/>
                </a:solidFill>
              </a:rPr>
              <a:t> et </a:t>
            </a:r>
            <a:r>
              <a:rPr lang="fr-FR" b="1" dirty="0" smtClean="0">
                <a:solidFill>
                  <a:srgbClr val="174C5D"/>
                </a:solidFill>
              </a:rPr>
              <a:t>sorties de stock</a:t>
            </a:r>
            <a:endParaRPr lang="fr-FR" b="1" dirty="0">
              <a:solidFill>
                <a:srgbClr val="174C5D"/>
              </a:solidFill>
            </a:endParaRPr>
          </a:p>
        </p:txBody>
      </p:sp>
      <p:graphicFrame>
        <p:nvGraphicFramePr>
          <p:cNvPr id="6" name="Espace réservé du contenu 5"/>
          <p:cNvGraphicFramePr>
            <a:graphicFrameLocks noGrp="1"/>
          </p:cNvGraphicFramePr>
          <p:nvPr>
            <p:ph sz="quarter" idx="14"/>
            <p:extLst>
              <p:ext uri="{D42A27DB-BD31-4B8C-83A1-F6EECF244321}">
                <p14:modId xmlns:p14="http://schemas.microsoft.com/office/powerpoint/2010/main" val="3936150596"/>
              </p:ext>
            </p:extLst>
          </p:nvPr>
        </p:nvGraphicFramePr>
        <p:xfrm>
          <a:off x="779463" y="1011238"/>
          <a:ext cx="7931150" cy="3954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lèche en arc 3"/>
          <p:cNvSpPr/>
          <p:nvPr/>
        </p:nvSpPr>
        <p:spPr>
          <a:xfrm rot="3390989">
            <a:off x="2682515" y="1493670"/>
            <a:ext cx="3733012" cy="3733012"/>
          </a:xfrm>
          <a:prstGeom prst="circularArrow">
            <a:avLst>
              <a:gd name="adj1" fmla="val 5085"/>
              <a:gd name="adj2" fmla="val 506626"/>
              <a:gd name="adj3" fmla="val 5072221"/>
              <a:gd name="adj4" fmla="val 2582483"/>
              <a:gd name="adj5" fmla="val 5932"/>
            </a:avLst>
          </a:prstGeom>
          <a:solidFill>
            <a:srgbClr val="B3D0DA"/>
          </a:solidFill>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spTree>
    <p:extLst>
      <p:ext uri="{BB962C8B-B14F-4D97-AF65-F5344CB8AC3E}">
        <p14:creationId xmlns:p14="http://schemas.microsoft.com/office/powerpoint/2010/main" val="88010743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174C5D"/>
                </a:solidFill>
              </a:rPr>
              <a:t>Vente : </a:t>
            </a:r>
            <a:r>
              <a:rPr lang="fr-FR" dirty="0" smtClean="0"/>
              <a:t>le contrôle du nombre de boîtes délivrées</a:t>
            </a:r>
            <a:endParaRPr lang="fr-FR" dirty="0"/>
          </a:p>
        </p:txBody>
      </p:sp>
      <p:pic>
        <p:nvPicPr>
          <p:cNvPr id="5" name="Image 4"/>
          <p:cNvPicPr>
            <a:picLocks noChangeAspect="1"/>
          </p:cNvPicPr>
          <p:nvPr/>
        </p:nvPicPr>
        <p:blipFill>
          <a:blip r:embed="rId3"/>
          <a:stretch>
            <a:fillRect/>
          </a:stretch>
        </p:blipFill>
        <p:spPr>
          <a:xfrm>
            <a:off x="824624" y="2107211"/>
            <a:ext cx="2605519" cy="1376249"/>
          </a:xfrm>
          <a:prstGeom prst="rect">
            <a:avLst/>
          </a:prstGeom>
          <a:ln>
            <a:solidFill>
              <a:schemeClr val="bg1">
                <a:lumMod val="75000"/>
              </a:schemeClr>
            </a:solidFill>
          </a:ln>
        </p:spPr>
      </p:pic>
      <p:pic>
        <p:nvPicPr>
          <p:cNvPr id="6" name="Image 5"/>
          <p:cNvPicPr>
            <a:picLocks noChangeAspect="1"/>
          </p:cNvPicPr>
          <p:nvPr/>
        </p:nvPicPr>
        <p:blipFill>
          <a:blip r:embed="rId4"/>
          <a:stretch>
            <a:fillRect/>
          </a:stretch>
        </p:blipFill>
        <p:spPr>
          <a:xfrm>
            <a:off x="4930261" y="3522044"/>
            <a:ext cx="2247261" cy="1287007"/>
          </a:xfrm>
          <a:prstGeom prst="rect">
            <a:avLst/>
          </a:prstGeom>
          <a:ln>
            <a:solidFill>
              <a:schemeClr val="bg1">
                <a:lumMod val="75000"/>
              </a:schemeClr>
            </a:solidFill>
          </a:ln>
        </p:spPr>
      </p:pic>
      <p:sp>
        <p:nvSpPr>
          <p:cNvPr id="10" name="Rectangle 9"/>
          <p:cNvSpPr/>
          <p:nvPr/>
        </p:nvSpPr>
        <p:spPr>
          <a:xfrm>
            <a:off x="4490058" y="2012258"/>
            <a:ext cx="3049731" cy="1047082"/>
          </a:xfrm>
          <a:prstGeom prst="rect">
            <a:avLst/>
          </a:prstGeom>
          <a:ln>
            <a:solidFill>
              <a:srgbClr val="008A8B"/>
            </a:solidFill>
          </a:ln>
        </p:spPr>
        <p:txBody>
          <a:bodyPr wrap="square">
            <a:spAutoFit/>
          </a:bodyPr>
          <a:lstStyle/>
          <a:p>
            <a:r>
              <a:rPr lang="fr-FR" sz="1600" dirty="0">
                <a:solidFill>
                  <a:srgbClr val="C00000"/>
                </a:solidFill>
              </a:rPr>
              <a:t>	</a:t>
            </a:r>
            <a:r>
              <a:rPr lang="fr-FR" sz="1600" dirty="0" smtClean="0"/>
              <a:t>- erreur de comptage </a:t>
            </a:r>
          </a:p>
          <a:p>
            <a:r>
              <a:rPr lang="fr-FR" sz="1600" dirty="0"/>
              <a:t>	</a:t>
            </a:r>
            <a:r>
              <a:rPr lang="fr-FR" sz="1600" dirty="0" smtClean="0"/>
              <a:t>- erreur dans la saisie</a:t>
            </a:r>
          </a:p>
          <a:p>
            <a:r>
              <a:rPr lang="fr-FR" sz="1600" dirty="0" smtClean="0"/>
              <a:t>	- dû généré ou pas </a:t>
            </a:r>
            <a:endParaRPr lang="fr-FR" sz="1600" dirty="0"/>
          </a:p>
          <a:p>
            <a:r>
              <a:rPr lang="fr-FR" dirty="0"/>
              <a:t>	</a:t>
            </a:r>
            <a:endParaRPr lang="fr-FR" dirty="0" smtClean="0"/>
          </a:p>
        </p:txBody>
      </p:sp>
      <p:cxnSp>
        <p:nvCxnSpPr>
          <p:cNvPr id="11" name="Connecteur droit 10"/>
          <p:cNvCxnSpPr/>
          <p:nvPr/>
        </p:nvCxnSpPr>
        <p:spPr>
          <a:xfrm>
            <a:off x="5447650" y="4284321"/>
            <a:ext cx="74460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avec flèche 3"/>
          <p:cNvCxnSpPr/>
          <p:nvPr/>
        </p:nvCxnSpPr>
        <p:spPr>
          <a:xfrm>
            <a:off x="3526774" y="2462463"/>
            <a:ext cx="770022"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6096000" y="3107052"/>
            <a:ext cx="8021" cy="397408"/>
          </a:xfrm>
          <a:prstGeom prst="straightConnector1">
            <a:avLst/>
          </a:prstGeom>
          <a:ln w="76200">
            <a:solidFill>
              <a:srgbClr val="14324B"/>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8757" y="941629"/>
            <a:ext cx="7036078" cy="941794"/>
          </a:xfrm>
          <a:prstGeom prst="rect">
            <a:avLst/>
          </a:prstGeom>
          <a:noFill/>
          <a:ln>
            <a:solidFill>
              <a:schemeClr val="tx1"/>
            </a:solidFill>
          </a:ln>
        </p:spPr>
        <p:txBody>
          <a:bodyPr wrap="square" lIns="91438" tIns="45719" rIns="91438" bIns="45719" rtlCol="0">
            <a:spAutoFit/>
          </a:bodyPr>
          <a:lstStyle/>
          <a:p>
            <a:pPr indent="-226689">
              <a:lnSpc>
                <a:spcPct val="115000"/>
              </a:lnSpc>
              <a:spcBef>
                <a:spcPts val="1000"/>
              </a:spcBef>
            </a:pPr>
            <a:r>
              <a:rPr lang="fr-FR" sz="2400" dirty="0" smtClean="0">
                <a:solidFill>
                  <a:schemeClr val="tx2"/>
                </a:solidFill>
              </a:rPr>
              <a:t>Cas d’usage : </a:t>
            </a:r>
            <a:r>
              <a:rPr lang="fr-FR" sz="2400" b="1" dirty="0" smtClean="0">
                <a:solidFill>
                  <a:srgbClr val="14324B"/>
                </a:solidFill>
              </a:rPr>
              <a:t>différence dans le nombre de boites délivrées</a:t>
            </a:r>
            <a:endParaRPr lang="fr-FR" sz="2400" b="1" dirty="0">
              <a:solidFill>
                <a:srgbClr val="14324B"/>
              </a:solidFill>
            </a:endParaRPr>
          </a:p>
        </p:txBody>
      </p:sp>
    </p:spTree>
    <p:extLst>
      <p:ext uri="{BB962C8B-B14F-4D97-AF65-F5344CB8AC3E}">
        <p14:creationId xmlns:p14="http://schemas.microsoft.com/office/powerpoint/2010/main" val="805390760"/>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Dividende">
  <a:themeElements>
    <a:clrScheme name="pharmagest carte 02">
      <a:dk1>
        <a:srgbClr val="008A8A"/>
      </a:dk1>
      <a:lt1>
        <a:srgbClr val="FFFFFF"/>
      </a:lt1>
      <a:dk2>
        <a:srgbClr val="174C5D"/>
      </a:dk2>
      <a:lt2>
        <a:srgbClr val="713E91"/>
      </a:lt2>
      <a:accent1>
        <a:srgbClr val="DAD836"/>
      </a:accent1>
      <a:accent2>
        <a:srgbClr val="6CB52C"/>
      </a:accent2>
      <a:accent3>
        <a:srgbClr val="EB5766"/>
      </a:accent3>
      <a:accent4>
        <a:srgbClr val="059BB3"/>
      </a:accent4>
      <a:accent5>
        <a:srgbClr val="E9F0F3"/>
      </a:accent5>
      <a:accent6>
        <a:srgbClr val="282828"/>
      </a:accent6>
      <a:hlink>
        <a:srgbClr val="828282"/>
      </a:hlink>
      <a:folHlink>
        <a:srgbClr val="A5A5A5"/>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Dividende</Template>
  <TotalTime>6055</TotalTime>
  <Words>2298</Words>
  <Application>Microsoft Office PowerPoint</Application>
  <PresentationFormat>Affichage à l'écran (16:10)</PresentationFormat>
  <Paragraphs>330</Paragraphs>
  <Slides>31</Slides>
  <Notes>31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31</vt:i4>
      </vt:variant>
    </vt:vector>
  </HeadingPairs>
  <TitlesOfParts>
    <vt:vector size="38" baseType="lpstr">
      <vt:lpstr>Arial</vt:lpstr>
      <vt:lpstr>Arial Black</vt:lpstr>
      <vt:lpstr>Calibri</vt:lpstr>
      <vt:lpstr>Century Gothic</vt:lpstr>
      <vt:lpstr>Wingdings</vt:lpstr>
      <vt:lpstr>Wingdings 2</vt:lpstr>
      <vt:lpstr>Dividende</vt:lpstr>
      <vt:lpstr>Présentation PowerPoint</vt:lpstr>
      <vt:lpstr>Les Bonnes pratiques de la gestion de stock au comptoir</vt:lpstr>
      <vt:lpstr>Les Bonnes Pratiques de la gestion de stock au comptoir </vt:lpstr>
      <vt:lpstr>Présentation PowerPoint</vt:lpstr>
      <vt:lpstr>Le cercle vertueux de la gestion de Stocks</vt:lpstr>
      <vt:lpstr>Le cercle vertueux de la gestion de stock </vt:lpstr>
      <vt:lpstr>La gestion de stock </vt:lpstr>
      <vt:lpstr>La gestion de stock :  ventes et sorties de stock</vt:lpstr>
      <vt:lpstr>Vente : le contrôle du nombre de boîtes délivrées</vt:lpstr>
      <vt:lpstr>Vente : le contrôle du nombre de boîtes délivrées</vt:lpstr>
      <vt:lpstr>Vente : le contrôle du nombre de boîtes délivrées</vt:lpstr>
      <vt:lpstr>Vente : la mise en attente </vt:lpstr>
      <vt:lpstr>Vente : Disponibilité produit et /ou commande</vt:lpstr>
      <vt:lpstr>Vente : Disponibilité produit et /ou commande</vt:lpstr>
      <vt:lpstr>Vente : les avances de produits </vt:lpstr>
      <vt:lpstr>Vente : les avoirs </vt:lpstr>
      <vt:lpstr>Vente : les cadeaux</vt:lpstr>
      <vt:lpstr>Vente : le pseudo article </vt:lpstr>
      <vt:lpstr>Vente : le pseudo article </vt:lpstr>
      <vt:lpstr>Vente : les rétrocessions </vt:lpstr>
      <vt:lpstr>Vente : les rétrocessions </vt:lpstr>
      <vt:lpstr>Vente : les rétrocessions </vt:lpstr>
      <vt:lpstr>Sorties de stock : les retours fournisseurs </vt:lpstr>
      <vt:lpstr>Sortie de stock : les retours fournisseurs ou gestion des E/S de stock</vt:lpstr>
      <vt:lpstr>Vente : mise en compte / relevé d’opération </vt:lpstr>
      <vt:lpstr>Vente : erreur de stock </vt:lpstr>
      <vt:lpstr>Gestion de la bande de caisse:</vt:lpstr>
      <vt:lpstr>Questions/Réponses</vt:lpstr>
      <vt:lpstr>Points clés à retenir</vt:lpstr>
      <vt:lpstr>Itinéraire Pharmagest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Simoutre</dc:creator>
  <cp:lastModifiedBy>Maryline CUBIZOLLES</cp:lastModifiedBy>
  <cp:revision>527</cp:revision>
  <dcterms:created xsi:type="dcterms:W3CDTF">2019-01-14T15:26:32Z</dcterms:created>
  <dcterms:modified xsi:type="dcterms:W3CDTF">2021-12-23T14:16:05Z</dcterms:modified>
</cp:coreProperties>
</file>