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handoutMasterIdLst>
    <p:handoutMasterId r:id="rId37"/>
  </p:handoutMasterIdLst>
  <p:sldIdLst>
    <p:sldId id="361" r:id="rId2"/>
    <p:sldId id="362" r:id="rId3"/>
    <p:sldId id="453" r:id="rId4"/>
    <p:sldId id="454" r:id="rId5"/>
    <p:sldId id="455" r:id="rId6"/>
    <p:sldId id="538" r:id="rId7"/>
    <p:sldId id="539" r:id="rId8"/>
    <p:sldId id="540" r:id="rId9"/>
    <p:sldId id="505" r:id="rId10"/>
    <p:sldId id="549" r:id="rId11"/>
    <p:sldId id="550" r:id="rId12"/>
    <p:sldId id="551" r:id="rId13"/>
    <p:sldId id="565" r:id="rId14"/>
    <p:sldId id="542" r:id="rId15"/>
    <p:sldId id="544" r:id="rId16"/>
    <p:sldId id="545" r:id="rId17"/>
    <p:sldId id="543" r:id="rId18"/>
    <p:sldId id="552" r:id="rId19"/>
    <p:sldId id="546" r:id="rId20"/>
    <p:sldId id="548" r:id="rId21"/>
    <p:sldId id="547" r:id="rId22"/>
    <p:sldId id="553" r:id="rId23"/>
    <p:sldId id="554" r:id="rId24"/>
    <p:sldId id="555" r:id="rId25"/>
    <p:sldId id="557" r:id="rId26"/>
    <p:sldId id="561" r:id="rId27"/>
    <p:sldId id="559" r:id="rId28"/>
    <p:sldId id="562" r:id="rId29"/>
    <p:sldId id="473" r:id="rId30"/>
    <p:sldId id="563" r:id="rId31"/>
    <p:sldId id="508" r:id="rId32"/>
    <p:sldId id="566" r:id="rId33"/>
    <p:sldId id="390" r:id="rId34"/>
    <p:sldId id="356" r:id="rId35"/>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15:guide id="2" pos="158" userDrawn="1">
          <p15:clr>
            <a:srgbClr val="A4A3A4"/>
          </p15:clr>
        </p15:guide>
        <p15:guide id="3" orient="horz" pos="1823" userDrawn="1">
          <p15:clr>
            <a:srgbClr val="A4A3A4"/>
          </p15:clr>
        </p15:guide>
        <p15:guide id="4" pos="481">
          <p15:clr>
            <a:srgbClr val="A4A3A4"/>
          </p15:clr>
        </p15:guide>
        <p15:guide id="5" orient="horz" pos="55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rlane FRANCOIS" initials="OF" lastIdx="1" clrIdx="0">
    <p:extLst>
      <p:ext uri="{19B8F6BF-5375-455C-9EA6-DF929625EA0E}">
        <p15:presenceInfo xmlns:p15="http://schemas.microsoft.com/office/powerpoint/2012/main" userId="S-1-5-21-2818738322-1418815281-1853095835-1018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BB42C"/>
    <a:srgbClr val="723E91"/>
    <a:srgbClr val="E7A3FF"/>
    <a:srgbClr val="D9DB1F"/>
    <a:srgbClr val="EDB9FF"/>
    <a:srgbClr val="E497FF"/>
    <a:srgbClr val="DB75FF"/>
    <a:srgbClr val="BD99D3"/>
    <a:srgbClr val="9E69BF"/>
    <a:srgbClr val="FF9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7292A2E-F333-43FB-9621-5CBBE7FDCDCB}" styleName="Style léger 2 - Accentuation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85627" autoAdjust="0"/>
  </p:normalViewPr>
  <p:slideViewPr>
    <p:cSldViewPr snapToGrid="0" snapToObjects="1">
      <p:cViewPr varScale="1">
        <p:scale>
          <a:sx n="119" d="100"/>
          <a:sy n="119" d="100"/>
        </p:scale>
        <p:origin x="1392" y="102"/>
      </p:cViewPr>
      <p:guideLst>
        <p:guide pos="158"/>
        <p:guide orient="horz" pos="1823"/>
        <p:guide pos="481"/>
        <p:guide orient="horz" pos="55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57" d="100"/>
          <a:sy n="57" d="100"/>
        </p:scale>
        <p:origin x="2184"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468B3D-866A-44EC-AE0D-981130BAD2B6}" type="doc">
      <dgm:prSet loTypeId="urn:microsoft.com/office/officeart/2005/8/layout/cycle8" loCatId="cycle" qsTypeId="urn:microsoft.com/office/officeart/2005/8/quickstyle/simple1" qsCatId="simple" csTypeId="urn:microsoft.com/office/officeart/2005/8/colors/accent1_2" csCatId="accent1" phldr="1"/>
      <dgm:spPr/>
    </dgm:pt>
    <dgm:pt modelId="{765334F6-B416-45A3-9930-6230FCCF4C5B}">
      <dgm:prSet phldrT="[Texte]"/>
      <dgm:spPr>
        <a:solidFill>
          <a:srgbClr val="008A8B"/>
        </a:solidFill>
      </dgm:spPr>
      <dgm:t>
        <a:bodyPr/>
        <a:lstStyle/>
        <a:p>
          <a:r>
            <a:rPr lang="fr-FR" dirty="0" smtClean="0"/>
            <a:t>réception</a:t>
          </a:r>
          <a:endParaRPr lang="fr-FR" dirty="0"/>
        </a:p>
      </dgm:t>
    </dgm:pt>
    <dgm:pt modelId="{4B5E9E42-8282-44A8-9BB0-F85792A71BE8}" type="parTrans" cxnId="{1E87D2F2-EA26-4EBE-B96D-37712FDB66FF}">
      <dgm:prSet/>
      <dgm:spPr/>
      <dgm:t>
        <a:bodyPr/>
        <a:lstStyle/>
        <a:p>
          <a:endParaRPr lang="fr-FR"/>
        </a:p>
      </dgm:t>
    </dgm:pt>
    <dgm:pt modelId="{110FFC70-4C1F-4C88-A164-F9CE95D67601}" type="sibTrans" cxnId="{1E87D2F2-EA26-4EBE-B96D-37712FDB66FF}">
      <dgm:prSet/>
      <dgm:spPr/>
      <dgm:t>
        <a:bodyPr/>
        <a:lstStyle/>
        <a:p>
          <a:endParaRPr lang="fr-FR"/>
        </a:p>
      </dgm:t>
    </dgm:pt>
    <dgm:pt modelId="{0B9DBD62-33E6-4591-8739-9316BE44EE39}">
      <dgm:prSet phldrT="[Texte]"/>
      <dgm:spPr>
        <a:solidFill>
          <a:srgbClr val="723E91"/>
        </a:solidFill>
      </dgm:spPr>
      <dgm:t>
        <a:bodyPr/>
        <a:lstStyle/>
        <a:p>
          <a:r>
            <a:rPr lang="fr-FR" dirty="0" smtClean="0"/>
            <a:t>contrôles</a:t>
          </a:r>
          <a:endParaRPr lang="fr-FR" dirty="0"/>
        </a:p>
      </dgm:t>
    </dgm:pt>
    <dgm:pt modelId="{48E02CCE-7479-40AB-AA08-843E83008BB8}" type="parTrans" cxnId="{9F6CCF33-654C-46F8-A6C0-9B4576B0C0B0}">
      <dgm:prSet/>
      <dgm:spPr/>
      <dgm:t>
        <a:bodyPr/>
        <a:lstStyle/>
        <a:p>
          <a:endParaRPr lang="fr-FR"/>
        </a:p>
      </dgm:t>
    </dgm:pt>
    <dgm:pt modelId="{D7BD6A39-457A-42EC-A7DE-184DAAADC942}" type="sibTrans" cxnId="{9F6CCF33-654C-46F8-A6C0-9B4576B0C0B0}">
      <dgm:prSet/>
      <dgm:spPr/>
      <dgm:t>
        <a:bodyPr/>
        <a:lstStyle/>
        <a:p>
          <a:endParaRPr lang="fr-FR"/>
        </a:p>
      </dgm:t>
    </dgm:pt>
    <dgm:pt modelId="{D11B8FAA-109E-4063-8D36-328D6882B0C2}">
      <dgm:prSet phldrT="[Texte]"/>
      <dgm:spPr>
        <a:solidFill>
          <a:schemeClr val="tx2"/>
        </a:solidFill>
        <a:ln>
          <a:solidFill>
            <a:schemeClr val="lt1">
              <a:hueOff val="0"/>
              <a:satOff val="0"/>
              <a:lumOff val="0"/>
            </a:schemeClr>
          </a:solidFill>
        </a:ln>
      </dgm:spPr>
      <dgm:t>
        <a:bodyPr/>
        <a:lstStyle/>
        <a:p>
          <a:r>
            <a:rPr lang="fr-FR" dirty="0" smtClean="0"/>
            <a:t>ventes</a:t>
          </a:r>
          <a:endParaRPr lang="fr-FR" dirty="0"/>
        </a:p>
      </dgm:t>
    </dgm:pt>
    <dgm:pt modelId="{520EBE30-0AE8-4BBC-9CC8-5CFA81A49472}" type="parTrans" cxnId="{5E72CC67-B07E-4FF2-9D09-E4CF2B508195}">
      <dgm:prSet/>
      <dgm:spPr/>
      <dgm:t>
        <a:bodyPr/>
        <a:lstStyle/>
        <a:p>
          <a:endParaRPr lang="fr-FR"/>
        </a:p>
      </dgm:t>
    </dgm:pt>
    <dgm:pt modelId="{A13FB3B8-7D2C-417F-9C8C-7BDDD1119C75}" type="sibTrans" cxnId="{5E72CC67-B07E-4FF2-9D09-E4CF2B508195}">
      <dgm:prSet/>
      <dgm:spPr/>
      <dgm:t>
        <a:bodyPr/>
        <a:lstStyle/>
        <a:p>
          <a:endParaRPr lang="fr-FR"/>
        </a:p>
      </dgm:t>
    </dgm:pt>
    <dgm:pt modelId="{218FA4FA-0E35-474D-8B1D-AA1A91604604}" type="pres">
      <dgm:prSet presAssocID="{E5468B3D-866A-44EC-AE0D-981130BAD2B6}" presName="compositeShape" presStyleCnt="0">
        <dgm:presLayoutVars>
          <dgm:chMax val="7"/>
          <dgm:dir/>
          <dgm:resizeHandles val="exact"/>
        </dgm:presLayoutVars>
      </dgm:prSet>
      <dgm:spPr/>
    </dgm:pt>
    <dgm:pt modelId="{6E390907-7CEE-4195-9958-26CD85370031}" type="pres">
      <dgm:prSet presAssocID="{E5468B3D-866A-44EC-AE0D-981130BAD2B6}" presName="wedge1" presStyleLbl="node1" presStyleIdx="0" presStyleCnt="3"/>
      <dgm:spPr/>
      <dgm:t>
        <a:bodyPr/>
        <a:lstStyle/>
        <a:p>
          <a:endParaRPr lang="fr-FR"/>
        </a:p>
      </dgm:t>
    </dgm:pt>
    <dgm:pt modelId="{F4B548F4-BBCD-45D7-B13F-450D9B8FE869}" type="pres">
      <dgm:prSet presAssocID="{E5468B3D-866A-44EC-AE0D-981130BAD2B6}" presName="dummy1a" presStyleCnt="0"/>
      <dgm:spPr/>
    </dgm:pt>
    <dgm:pt modelId="{B8C7CB81-8F78-45AF-8CAB-726FCCD5EB5E}" type="pres">
      <dgm:prSet presAssocID="{E5468B3D-866A-44EC-AE0D-981130BAD2B6}" presName="dummy1b" presStyleCnt="0"/>
      <dgm:spPr/>
    </dgm:pt>
    <dgm:pt modelId="{0137191F-B253-4940-BC4C-44E401276198}" type="pres">
      <dgm:prSet presAssocID="{E5468B3D-866A-44EC-AE0D-981130BAD2B6}" presName="wedge1Tx" presStyleLbl="node1" presStyleIdx="0" presStyleCnt="3">
        <dgm:presLayoutVars>
          <dgm:chMax val="0"/>
          <dgm:chPref val="0"/>
          <dgm:bulletEnabled val="1"/>
        </dgm:presLayoutVars>
      </dgm:prSet>
      <dgm:spPr/>
      <dgm:t>
        <a:bodyPr/>
        <a:lstStyle/>
        <a:p>
          <a:endParaRPr lang="fr-FR"/>
        </a:p>
      </dgm:t>
    </dgm:pt>
    <dgm:pt modelId="{B83F1819-CA7D-4C41-B0A2-C0328A2ED165}" type="pres">
      <dgm:prSet presAssocID="{E5468B3D-866A-44EC-AE0D-981130BAD2B6}" presName="wedge2" presStyleLbl="node1" presStyleIdx="1" presStyleCnt="3"/>
      <dgm:spPr/>
      <dgm:t>
        <a:bodyPr/>
        <a:lstStyle/>
        <a:p>
          <a:endParaRPr lang="fr-FR"/>
        </a:p>
      </dgm:t>
    </dgm:pt>
    <dgm:pt modelId="{7A6CF498-E58B-4947-9FCE-CDD51F6EA1B4}" type="pres">
      <dgm:prSet presAssocID="{E5468B3D-866A-44EC-AE0D-981130BAD2B6}" presName="dummy2a" presStyleCnt="0"/>
      <dgm:spPr/>
    </dgm:pt>
    <dgm:pt modelId="{E64CB859-3861-412A-9223-C1C90D57BDBF}" type="pres">
      <dgm:prSet presAssocID="{E5468B3D-866A-44EC-AE0D-981130BAD2B6}" presName="dummy2b" presStyleCnt="0"/>
      <dgm:spPr/>
    </dgm:pt>
    <dgm:pt modelId="{FEAD5661-AC1C-44AB-BA5E-7D91C43D90B7}" type="pres">
      <dgm:prSet presAssocID="{E5468B3D-866A-44EC-AE0D-981130BAD2B6}" presName="wedge2Tx" presStyleLbl="node1" presStyleIdx="1" presStyleCnt="3">
        <dgm:presLayoutVars>
          <dgm:chMax val="0"/>
          <dgm:chPref val="0"/>
          <dgm:bulletEnabled val="1"/>
        </dgm:presLayoutVars>
      </dgm:prSet>
      <dgm:spPr/>
      <dgm:t>
        <a:bodyPr/>
        <a:lstStyle/>
        <a:p>
          <a:endParaRPr lang="fr-FR"/>
        </a:p>
      </dgm:t>
    </dgm:pt>
    <dgm:pt modelId="{CC189272-88E4-4482-AC8C-475B1BE498AC}" type="pres">
      <dgm:prSet presAssocID="{E5468B3D-866A-44EC-AE0D-981130BAD2B6}" presName="wedge3" presStyleLbl="node1" presStyleIdx="2" presStyleCnt="3"/>
      <dgm:spPr/>
      <dgm:t>
        <a:bodyPr/>
        <a:lstStyle/>
        <a:p>
          <a:endParaRPr lang="fr-FR"/>
        </a:p>
      </dgm:t>
    </dgm:pt>
    <dgm:pt modelId="{807A73DB-2502-4FCF-8F0A-34C9DF0942A0}" type="pres">
      <dgm:prSet presAssocID="{E5468B3D-866A-44EC-AE0D-981130BAD2B6}" presName="dummy3a" presStyleCnt="0"/>
      <dgm:spPr/>
    </dgm:pt>
    <dgm:pt modelId="{A25A356E-BECC-4658-895C-1ED9BA2DD408}" type="pres">
      <dgm:prSet presAssocID="{E5468B3D-866A-44EC-AE0D-981130BAD2B6}" presName="dummy3b" presStyleCnt="0"/>
      <dgm:spPr/>
    </dgm:pt>
    <dgm:pt modelId="{532CBA67-41E4-4815-973B-9F40F5C14C5E}" type="pres">
      <dgm:prSet presAssocID="{E5468B3D-866A-44EC-AE0D-981130BAD2B6}" presName="wedge3Tx" presStyleLbl="node1" presStyleIdx="2" presStyleCnt="3">
        <dgm:presLayoutVars>
          <dgm:chMax val="0"/>
          <dgm:chPref val="0"/>
          <dgm:bulletEnabled val="1"/>
        </dgm:presLayoutVars>
      </dgm:prSet>
      <dgm:spPr/>
      <dgm:t>
        <a:bodyPr/>
        <a:lstStyle/>
        <a:p>
          <a:endParaRPr lang="fr-FR"/>
        </a:p>
      </dgm:t>
    </dgm:pt>
    <dgm:pt modelId="{25FE7C21-CDB7-4C52-812C-8CE1D3826DB7}" type="pres">
      <dgm:prSet presAssocID="{110FFC70-4C1F-4C88-A164-F9CE95D67601}" presName="arrowWedge1" presStyleLbl="fgSibTrans2D1" presStyleIdx="0" presStyleCnt="3"/>
      <dgm:spPr>
        <a:solidFill>
          <a:schemeClr val="tx1">
            <a:lumMod val="75000"/>
          </a:schemeClr>
        </a:solidFill>
      </dgm:spPr>
    </dgm:pt>
    <dgm:pt modelId="{B2F6F02D-0340-4E0C-8398-A1700721B913}" type="pres">
      <dgm:prSet presAssocID="{D7BD6A39-457A-42EC-A7DE-184DAAADC942}" presName="arrowWedge2" presStyleLbl="fgSibTrans2D1" presStyleIdx="1" presStyleCnt="3"/>
      <dgm:spPr>
        <a:solidFill>
          <a:srgbClr val="412559"/>
        </a:solidFill>
        <a:ln>
          <a:solidFill>
            <a:srgbClr val="412559"/>
          </a:solidFill>
        </a:ln>
      </dgm:spPr>
    </dgm:pt>
    <dgm:pt modelId="{352689BA-791A-450D-B658-8462D15F2DFB}" type="pres">
      <dgm:prSet presAssocID="{A13FB3B8-7D2C-417F-9C8C-7BDDD1119C75}" presName="arrowWedge3" presStyleLbl="fgSibTrans2D1" presStyleIdx="2" presStyleCnt="3"/>
      <dgm:spPr>
        <a:solidFill>
          <a:srgbClr val="14324B"/>
        </a:solidFill>
      </dgm:spPr>
    </dgm:pt>
  </dgm:ptLst>
  <dgm:cxnLst>
    <dgm:cxn modelId="{5E72CC67-B07E-4FF2-9D09-E4CF2B508195}" srcId="{E5468B3D-866A-44EC-AE0D-981130BAD2B6}" destId="{D11B8FAA-109E-4063-8D36-328D6882B0C2}" srcOrd="2" destOrd="0" parTransId="{520EBE30-0AE8-4BBC-9CC8-5CFA81A49472}" sibTransId="{A13FB3B8-7D2C-417F-9C8C-7BDDD1119C75}"/>
    <dgm:cxn modelId="{9F6CCF33-654C-46F8-A6C0-9B4576B0C0B0}" srcId="{E5468B3D-866A-44EC-AE0D-981130BAD2B6}" destId="{0B9DBD62-33E6-4591-8739-9316BE44EE39}" srcOrd="1" destOrd="0" parTransId="{48E02CCE-7479-40AB-AA08-843E83008BB8}" sibTransId="{D7BD6A39-457A-42EC-A7DE-184DAAADC942}"/>
    <dgm:cxn modelId="{2AFA82A4-AC77-4C15-85B1-41DF19ADE154}" type="presOf" srcId="{765334F6-B416-45A3-9930-6230FCCF4C5B}" destId="{6E390907-7CEE-4195-9958-26CD85370031}" srcOrd="0" destOrd="0" presId="urn:microsoft.com/office/officeart/2005/8/layout/cycle8"/>
    <dgm:cxn modelId="{B1CB6581-3A13-4550-891C-4B641A287857}" type="presOf" srcId="{E5468B3D-866A-44EC-AE0D-981130BAD2B6}" destId="{218FA4FA-0E35-474D-8B1D-AA1A91604604}" srcOrd="0" destOrd="0" presId="urn:microsoft.com/office/officeart/2005/8/layout/cycle8"/>
    <dgm:cxn modelId="{0A73D79A-5D69-4734-A908-1458F4CFD549}" type="presOf" srcId="{765334F6-B416-45A3-9930-6230FCCF4C5B}" destId="{0137191F-B253-4940-BC4C-44E401276198}" srcOrd="1" destOrd="0" presId="urn:microsoft.com/office/officeart/2005/8/layout/cycle8"/>
    <dgm:cxn modelId="{78500E8E-E482-414D-887A-AEE91CC0B63F}" type="presOf" srcId="{0B9DBD62-33E6-4591-8739-9316BE44EE39}" destId="{FEAD5661-AC1C-44AB-BA5E-7D91C43D90B7}" srcOrd="1" destOrd="0" presId="urn:microsoft.com/office/officeart/2005/8/layout/cycle8"/>
    <dgm:cxn modelId="{DC38918B-214E-4C9C-B34E-CAB90FD8AE7E}" type="presOf" srcId="{D11B8FAA-109E-4063-8D36-328D6882B0C2}" destId="{532CBA67-41E4-4815-973B-9F40F5C14C5E}" srcOrd="1" destOrd="0" presId="urn:microsoft.com/office/officeart/2005/8/layout/cycle8"/>
    <dgm:cxn modelId="{4491E065-C2DB-49C5-AD96-384D0C8C562E}" type="presOf" srcId="{D11B8FAA-109E-4063-8D36-328D6882B0C2}" destId="{CC189272-88E4-4482-AC8C-475B1BE498AC}" srcOrd="0" destOrd="0" presId="urn:microsoft.com/office/officeart/2005/8/layout/cycle8"/>
    <dgm:cxn modelId="{1E87D2F2-EA26-4EBE-B96D-37712FDB66FF}" srcId="{E5468B3D-866A-44EC-AE0D-981130BAD2B6}" destId="{765334F6-B416-45A3-9930-6230FCCF4C5B}" srcOrd="0" destOrd="0" parTransId="{4B5E9E42-8282-44A8-9BB0-F85792A71BE8}" sibTransId="{110FFC70-4C1F-4C88-A164-F9CE95D67601}"/>
    <dgm:cxn modelId="{B40A540E-8C04-4F52-84D6-9A74465B945F}" type="presOf" srcId="{0B9DBD62-33E6-4591-8739-9316BE44EE39}" destId="{B83F1819-CA7D-4C41-B0A2-C0328A2ED165}" srcOrd="0" destOrd="0" presId="urn:microsoft.com/office/officeart/2005/8/layout/cycle8"/>
    <dgm:cxn modelId="{510768F5-7CB3-42A2-BA3C-4D05D65EC367}" type="presParOf" srcId="{218FA4FA-0E35-474D-8B1D-AA1A91604604}" destId="{6E390907-7CEE-4195-9958-26CD85370031}" srcOrd="0" destOrd="0" presId="urn:microsoft.com/office/officeart/2005/8/layout/cycle8"/>
    <dgm:cxn modelId="{B3B66415-3283-4F03-91FD-2629F6EEAC4C}" type="presParOf" srcId="{218FA4FA-0E35-474D-8B1D-AA1A91604604}" destId="{F4B548F4-BBCD-45D7-B13F-450D9B8FE869}" srcOrd="1" destOrd="0" presId="urn:microsoft.com/office/officeart/2005/8/layout/cycle8"/>
    <dgm:cxn modelId="{6BE8E165-BE4E-43F8-B775-661DFDB87D55}" type="presParOf" srcId="{218FA4FA-0E35-474D-8B1D-AA1A91604604}" destId="{B8C7CB81-8F78-45AF-8CAB-726FCCD5EB5E}" srcOrd="2" destOrd="0" presId="urn:microsoft.com/office/officeart/2005/8/layout/cycle8"/>
    <dgm:cxn modelId="{4CD1A5A1-8193-4092-9552-FC4063C8792D}" type="presParOf" srcId="{218FA4FA-0E35-474D-8B1D-AA1A91604604}" destId="{0137191F-B253-4940-BC4C-44E401276198}" srcOrd="3" destOrd="0" presId="urn:microsoft.com/office/officeart/2005/8/layout/cycle8"/>
    <dgm:cxn modelId="{42E9BBD6-21B0-4309-8E15-C1FAAF05E154}" type="presParOf" srcId="{218FA4FA-0E35-474D-8B1D-AA1A91604604}" destId="{B83F1819-CA7D-4C41-B0A2-C0328A2ED165}" srcOrd="4" destOrd="0" presId="urn:microsoft.com/office/officeart/2005/8/layout/cycle8"/>
    <dgm:cxn modelId="{B3234D42-1029-4D21-822B-C3BA0D79F35B}" type="presParOf" srcId="{218FA4FA-0E35-474D-8B1D-AA1A91604604}" destId="{7A6CF498-E58B-4947-9FCE-CDD51F6EA1B4}" srcOrd="5" destOrd="0" presId="urn:microsoft.com/office/officeart/2005/8/layout/cycle8"/>
    <dgm:cxn modelId="{038C36ED-9740-4291-95AB-F29C156BEA0E}" type="presParOf" srcId="{218FA4FA-0E35-474D-8B1D-AA1A91604604}" destId="{E64CB859-3861-412A-9223-C1C90D57BDBF}" srcOrd="6" destOrd="0" presId="urn:microsoft.com/office/officeart/2005/8/layout/cycle8"/>
    <dgm:cxn modelId="{9B12E7DF-55CE-4C5E-8DEA-A5B17AD66EA1}" type="presParOf" srcId="{218FA4FA-0E35-474D-8B1D-AA1A91604604}" destId="{FEAD5661-AC1C-44AB-BA5E-7D91C43D90B7}" srcOrd="7" destOrd="0" presId="urn:microsoft.com/office/officeart/2005/8/layout/cycle8"/>
    <dgm:cxn modelId="{30492F34-9469-44CB-8D48-02EA019617A4}" type="presParOf" srcId="{218FA4FA-0E35-474D-8B1D-AA1A91604604}" destId="{CC189272-88E4-4482-AC8C-475B1BE498AC}" srcOrd="8" destOrd="0" presId="urn:microsoft.com/office/officeart/2005/8/layout/cycle8"/>
    <dgm:cxn modelId="{EC8C4763-092D-4B24-B18F-F015F806BEBE}" type="presParOf" srcId="{218FA4FA-0E35-474D-8B1D-AA1A91604604}" destId="{807A73DB-2502-4FCF-8F0A-34C9DF0942A0}" srcOrd="9" destOrd="0" presId="urn:microsoft.com/office/officeart/2005/8/layout/cycle8"/>
    <dgm:cxn modelId="{2145A4EC-06DA-45E4-B8B3-5F7F3FE41D7B}" type="presParOf" srcId="{218FA4FA-0E35-474D-8B1D-AA1A91604604}" destId="{A25A356E-BECC-4658-895C-1ED9BA2DD408}" srcOrd="10" destOrd="0" presId="urn:microsoft.com/office/officeart/2005/8/layout/cycle8"/>
    <dgm:cxn modelId="{B0848F54-447E-48FD-8B83-DE4139A12AC5}" type="presParOf" srcId="{218FA4FA-0E35-474D-8B1D-AA1A91604604}" destId="{532CBA67-41E4-4815-973B-9F40F5C14C5E}" srcOrd="11" destOrd="0" presId="urn:microsoft.com/office/officeart/2005/8/layout/cycle8"/>
    <dgm:cxn modelId="{77808B63-22DB-4666-A76C-60C3AE2DBABA}" type="presParOf" srcId="{218FA4FA-0E35-474D-8B1D-AA1A91604604}" destId="{25FE7C21-CDB7-4C52-812C-8CE1D3826DB7}" srcOrd="12" destOrd="0" presId="urn:microsoft.com/office/officeart/2005/8/layout/cycle8"/>
    <dgm:cxn modelId="{8052B5DE-4AD2-4838-A36F-143ACE320057}" type="presParOf" srcId="{218FA4FA-0E35-474D-8B1D-AA1A91604604}" destId="{B2F6F02D-0340-4E0C-8398-A1700721B913}" srcOrd="13" destOrd="0" presId="urn:microsoft.com/office/officeart/2005/8/layout/cycle8"/>
    <dgm:cxn modelId="{6C467E22-CF35-4026-9BAC-413E13555CB3}" type="presParOf" srcId="{218FA4FA-0E35-474D-8B1D-AA1A91604604}" destId="{352689BA-791A-450D-B658-8462D15F2DFB}"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468B3D-866A-44EC-AE0D-981130BAD2B6}" type="doc">
      <dgm:prSet loTypeId="urn:microsoft.com/office/officeart/2005/8/layout/cycle8" loCatId="cycle" qsTypeId="urn:microsoft.com/office/officeart/2005/8/quickstyle/simple1" qsCatId="simple" csTypeId="urn:microsoft.com/office/officeart/2005/8/colors/accent0_3" csCatId="mainScheme" phldr="1"/>
      <dgm:spPr/>
    </dgm:pt>
    <dgm:pt modelId="{D11B8FAA-109E-4063-8D36-328D6882B0C2}">
      <dgm:prSet phldrT="[Texte]" custT="1"/>
      <dgm:spPr>
        <a:solidFill>
          <a:srgbClr val="723E91"/>
        </a:solidFill>
        <a:ln>
          <a:solidFill>
            <a:srgbClr val="723E91"/>
          </a:solidFill>
        </a:ln>
      </dgm:spPr>
      <dgm:t>
        <a:bodyPr/>
        <a:lstStyle/>
        <a:p>
          <a:r>
            <a:rPr lang="fr-FR" sz="1100" dirty="0" smtClean="0"/>
            <a:t>contrôle</a:t>
          </a:r>
          <a:endParaRPr lang="fr-FR" sz="1100" dirty="0"/>
        </a:p>
      </dgm:t>
    </dgm:pt>
    <dgm:pt modelId="{520EBE30-0AE8-4BBC-9CC8-5CFA81A49472}" type="parTrans" cxnId="{5E72CC67-B07E-4FF2-9D09-E4CF2B508195}">
      <dgm:prSet/>
      <dgm:spPr/>
      <dgm:t>
        <a:bodyPr/>
        <a:lstStyle/>
        <a:p>
          <a:endParaRPr lang="fr-FR"/>
        </a:p>
      </dgm:t>
    </dgm:pt>
    <dgm:pt modelId="{A13FB3B8-7D2C-417F-9C8C-7BDDD1119C75}" type="sibTrans" cxnId="{5E72CC67-B07E-4FF2-9D09-E4CF2B508195}">
      <dgm:prSet/>
      <dgm:spPr/>
      <dgm:t>
        <a:bodyPr/>
        <a:lstStyle/>
        <a:p>
          <a:endParaRPr lang="fr-FR"/>
        </a:p>
      </dgm:t>
    </dgm:pt>
    <dgm:pt modelId="{603A6B4B-6235-42C4-935D-0A8C4E97DCB2}">
      <dgm:prSet custT="1"/>
      <dgm:spPr>
        <a:solidFill>
          <a:srgbClr val="9E69BF"/>
        </a:solidFill>
        <a:ln>
          <a:solidFill>
            <a:srgbClr val="9E69BF"/>
          </a:solidFill>
        </a:ln>
      </dgm:spPr>
      <dgm:t>
        <a:bodyPr/>
        <a:lstStyle/>
        <a:p>
          <a:pPr algn="l"/>
          <a:r>
            <a:rPr lang="fr-FR" sz="1100" b="0" dirty="0" smtClean="0"/>
            <a:t>Inventaire tournant</a:t>
          </a:r>
        </a:p>
      </dgm:t>
    </dgm:pt>
    <dgm:pt modelId="{7D01F77E-7360-4931-98D0-74EEF7CA5F2C}" type="parTrans" cxnId="{91FEB372-F0D6-4112-8477-1BCCF9E3F058}">
      <dgm:prSet/>
      <dgm:spPr/>
      <dgm:t>
        <a:bodyPr/>
        <a:lstStyle/>
        <a:p>
          <a:endParaRPr lang="fr-FR"/>
        </a:p>
      </dgm:t>
    </dgm:pt>
    <dgm:pt modelId="{E8E4D973-78D0-422D-A8DD-46A7FECCA819}" type="sibTrans" cxnId="{91FEB372-F0D6-4112-8477-1BCCF9E3F058}">
      <dgm:prSet/>
      <dgm:spPr/>
      <dgm:t>
        <a:bodyPr/>
        <a:lstStyle/>
        <a:p>
          <a:endParaRPr lang="fr-FR"/>
        </a:p>
      </dgm:t>
    </dgm:pt>
    <dgm:pt modelId="{6DA1A598-F415-4D59-9701-E014EBF5A975}">
      <dgm:prSet custT="1"/>
      <dgm:spPr>
        <a:solidFill>
          <a:srgbClr val="BD99D3"/>
        </a:solidFill>
        <a:ln>
          <a:solidFill>
            <a:srgbClr val="BD99D3"/>
          </a:solidFill>
        </a:ln>
      </dgm:spPr>
      <dgm:t>
        <a:bodyPr/>
        <a:lstStyle/>
        <a:p>
          <a:r>
            <a:rPr lang="fr-FR" sz="1100" b="0" dirty="0" smtClean="0"/>
            <a:t>Les erreurs à éviter</a:t>
          </a:r>
          <a:endParaRPr lang="fr-FR" sz="1100" b="1" dirty="0" smtClean="0"/>
        </a:p>
      </dgm:t>
    </dgm:pt>
    <dgm:pt modelId="{22435C00-03BC-49B5-811B-0CDA7D291515}" type="parTrans" cxnId="{F7E7446F-F379-452C-AA6E-B0CDB9C14A33}">
      <dgm:prSet/>
      <dgm:spPr/>
      <dgm:t>
        <a:bodyPr/>
        <a:lstStyle/>
        <a:p>
          <a:endParaRPr lang="fr-FR"/>
        </a:p>
      </dgm:t>
    </dgm:pt>
    <dgm:pt modelId="{391D36A1-C16F-4366-BC69-18A2E9060E68}" type="sibTrans" cxnId="{F7E7446F-F379-452C-AA6E-B0CDB9C14A33}">
      <dgm:prSet/>
      <dgm:spPr/>
      <dgm:t>
        <a:bodyPr/>
        <a:lstStyle/>
        <a:p>
          <a:endParaRPr lang="fr-FR"/>
        </a:p>
      </dgm:t>
    </dgm:pt>
    <dgm:pt modelId="{5B2255E3-C494-42BF-A417-BDA98004E56D}">
      <dgm:prSet/>
      <dgm:spPr>
        <a:solidFill>
          <a:srgbClr val="DB75FF"/>
        </a:solidFill>
        <a:ln>
          <a:solidFill>
            <a:srgbClr val="DB75FF"/>
          </a:solidFill>
        </a:ln>
      </dgm:spPr>
      <dgm:t>
        <a:bodyPr/>
        <a:lstStyle/>
        <a:p>
          <a:r>
            <a:rPr lang="fr-FR" b="0" dirty="0" smtClean="0"/>
            <a:t>Les corrections de stock</a:t>
          </a:r>
        </a:p>
      </dgm:t>
    </dgm:pt>
    <dgm:pt modelId="{08AFDBBF-1EEB-4E05-92B5-E5C5E94D6B6B}" type="parTrans" cxnId="{E53E2329-8105-4039-A06E-AFD882AECBDE}">
      <dgm:prSet/>
      <dgm:spPr/>
      <dgm:t>
        <a:bodyPr/>
        <a:lstStyle/>
        <a:p>
          <a:endParaRPr lang="fr-FR"/>
        </a:p>
      </dgm:t>
    </dgm:pt>
    <dgm:pt modelId="{65AD1392-7060-44EA-A3EC-071E15868934}" type="sibTrans" cxnId="{E53E2329-8105-4039-A06E-AFD882AECBDE}">
      <dgm:prSet/>
      <dgm:spPr/>
      <dgm:t>
        <a:bodyPr/>
        <a:lstStyle/>
        <a:p>
          <a:endParaRPr lang="fr-FR"/>
        </a:p>
      </dgm:t>
    </dgm:pt>
    <dgm:pt modelId="{3760C467-A796-4252-A5DB-3CE064AECE4A}">
      <dgm:prSet/>
      <dgm:spPr>
        <a:solidFill>
          <a:srgbClr val="E497FF"/>
        </a:solidFill>
        <a:ln>
          <a:solidFill>
            <a:srgbClr val="E497FF"/>
          </a:solidFill>
        </a:ln>
      </dgm:spPr>
      <dgm:t>
        <a:bodyPr/>
        <a:lstStyle/>
        <a:p>
          <a:r>
            <a:rPr lang="fr-FR" b="0" dirty="0" smtClean="0"/>
            <a:t>La cause de l’erreur</a:t>
          </a:r>
        </a:p>
      </dgm:t>
    </dgm:pt>
    <dgm:pt modelId="{87621713-0AB9-450D-B9BD-8C638EF8CADC}" type="parTrans" cxnId="{2DED397F-7BD4-40BB-9511-AC72EE42CAB3}">
      <dgm:prSet/>
      <dgm:spPr/>
      <dgm:t>
        <a:bodyPr/>
        <a:lstStyle/>
        <a:p>
          <a:endParaRPr lang="fr-FR"/>
        </a:p>
      </dgm:t>
    </dgm:pt>
    <dgm:pt modelId="{C9B4CC92-E8DE-4DC2-90A2-14295E644A58}" type="sibTrans" cxnId="{2DED397F-7BD4-40BB-9511-AC72EE42CAB3}">
      <dgm:prSet/>
      <dgm:spPr/>
      <dgm:t>
        <a:bodyPr/>
        <a:lstStyle/>
        <a:p>
          <a:endParaRPr lang="fr-FR"/>
        </a:p>
      </dgm:t>
    </dgm:pt>
    <dgm:pt modelId="{6194DF8D-49AB-4462-A4FD-2549042B4348}">
      <dgm:prSet/>
      <dgm:spPr>
        <a:solidFill>
          <a:srgbClr val="E7A3FF"/>
        </a:solidFill>
        <a:ln>
          <a:solidFill>
            <a:srgbClr val="EDB9FF"/>
          </a:solidFill>
        </a:ln>
      </dgm:spPr>
      <dgm:t>
        <a:bodyPr/>
        <a:lstStyle/>
        <a:p>
          <a:r>
            <a:rPr lang="fr-FR" b="0" dirty="0" smtClean="0"/>
            <a:t>Contrôle d’incohérence </a:t>
          </a:r>
        </a:p>
      </dgm:t>
    </dgm:pt>
    <dgm:pt modelId="{6415A92E-6EB3-4CB4-85AD-C1B5DAA53B82}" type="parTrans" cxnId="{9F0B0DF5-F003-4375-8F64-30567CC9B5D2}">
      <dgm:prSet/>
      <dgm:spPr/>
      <dgm:t>
        <a:bodyPr/>
        <a:lstStyle/>
        <a:p>
          <a:endParaRPr lang="fr-FR"/>
        </a:p>
      </dgm:t>
    </dgm:pt>
    <dgm:pt modelId="{7164296D-4D9C-4853-99A0-7F16C2781CC6}" type="sibTrans" cxnId="{9F0B0DF5-F003-4375-8F64-30567CC9B5D2}">
      <dgm:prSet/>
      <dgm:spPr/>
      <dgm:t>
        <a:bodyPr/>
        <a:lstStyle/>
        <a:p>
          <a:endParaRPr lang="fr-FR"/>
        </a:p>
      </dgm:t>
    </dgm:pt>
    <dgm:pt modelId="{218FA4FA-0E35-474D-8B1D-AA1A91604604}" type="pres">
      <dgm:prSet presAssocID="{E5468B3D-866A-44EC-AE0D-981130BAD2B6}" presName="compositeShape" presStyleCnt="0">
        <dgm:presLayoutVars>
          <dgm:chMax val="7"/>
          <dgm:dir/>
          <dgm:resizeHandles val="exact"/>
        </dgm:presLayoutVars>
      </dgm:prSet>
      <dgm:spPr/>
    </dgm:pt>
    <dgm:pt modelId="{6E390907-7CEE-4195-9958-26CD85370031}" type="pres">
      <dgm:prSet presAssocID="{E5468B3D-866A-44EC-AE0D-981130BAD2B6}" presName="wedge1" presStyleLbl="node1" presStyleIdx="0" presStyleCnt="6" custLinFactNeighborX="1925" custLinFactNeighborY="555"/>
      <dgm:spPr/>
      <dgm:t>
        <a:bodyPr/>
        <a:lstStyle/>
        <a:p>
          <a:endParaRPr lang="fr-FR"/>
        </a:p>
      </dgm:t>
    </dgm:pt>
    <dgm:pt modelId="{F4B548F4-BBCD-45D7-B13F-450D9B8FE869}" type="pres">
      <dgm:prSet presAssocID="{E5468B3D-866A-44EC-AE0D-981130BAD2B6}" presName="dummy1a" presStyleCnt="0"/>
      <dgm:spPr/>
    </dgm:pt>
    <dgm:pt modelId="{B8C7CB81-8F78-45AF-8CAB-726FCCD5EB5E}" type="pres">
      <dgm:prSet presAssocID="{E5468B3D-866A-44EC-AE0D-981130BAD2B6}" presName="dummy1b" presStyleCnt="0"/>
      <dgm:spPr/>
    </dgm:pt>
    <dgm:pt modelId="{0137191F-B253-4940-BC4C-44E401276198}" type="pres">
      <dgm:prSet presAssocID="{E5468B3D-866A-44EC-AE0D-981130BAD2B6}" presName="wedge1Tx" presStyleLbl="node1" presStyleIdx="0" presStyleCnt="6">
        <dgm:presLayoutVars>
          <dgm:chMax val="0"/>
          <dgm:chPref val="0"/>
          <dgm:bulletEnabled val="1"/>
        </dgm:presLayoutVars>
      </dgm:prSet>
      <dgm:spPr/>
      <dgm:t>
        <a:bodyPr/>
        <a:lstStyle/>
        <a:p>
          <a:endParaRPr lang="fr-FR"/>
        </a:p>
      </dgm:t>
    </dgm:pt>
    <dgm:pt modelId="{B83F1819-CA7D-4C41-B0A2-C0328A2ED165}" type="pres">
      <dgm:prSet presAssocID="{E5468B3D-866A-44EC-AE0D-981130BAD2B6}" presName="wedge2" presStyleLbl="node1" presStyleIdx="1" presStyleCnt="6" custLinFactNeighborX="2134" custLinFactNeighborY="-8"/>
      <dgm:spPr/>
      <dgm:t>
        <a:bodyPr/>
        <a:lstStyle/>
        <a:p>
          <a:endParaRPr lang="fr-FR"/>
        </a:p>
      </dgm:t>
    </dgm:pt>
    <dgm:pt modelId="{7A6CF498-E58B-4947-9FCE-CDD51F6EA1B4}" type="pres">
      <dgm:prSet presAssocID="{E5468B3D-866A-44EC-AE0D-981130BAD2B6}" presName="dummy2a" presStyleCnt="0"/>
      <dgm:spPr/>
    </dgm:pt>
    <dgm:pt modelId="{E64CB859-3861-412A-9223-C1C90D57BDBF}" type="pres">
      <dgm:prSet presAssocID="{E5468B3D-866A-44EC-AE0D-981130BAD2B6}" presName="dummy2b" presStyleCnt="0"/>
      <dgm:spPr/>
    </dgm:pt>
    <dgm:pt modelId="{FEAD5661-AC1C-44AB-BA5E-7D91C43D90B7}" type="pres">
      <dgm:prSet presAssocID="{E5468B3D-866A-44EC-AE0D-981130BAD2B6}" presName="wedge2Tx" presStyleLbl="node1" presStyleIdx="1" presStyleCnt="6">
        <dgm:presLayoutVars>
          <dgm:chMax val="0"/>
          <dgm:chPref val="0"/>
          <dgm:bulletEnabled val="1"/>
        </dgm:presLayoutVars>
      </dgm:prSet>
      <dgm:spPr/>
      <dgm:t>
        <a:bodyPr/>
        <a:lstStyle/>
        <a:p>
          <a:endParaRPr lang="fr-FR"/>
        </a:p>
      </dgm:t>
    </dgm:pt>
    <dgm:pt modelId="{CC189272-88E4-4482-AC8C-475B1BE498AC}" type="pres">
      <dgm:prSet presAssocID="{E5468B3D-866A-44EC-AE0D-981130BAD2B6}" presName="wedge3" presStyleLbl="node1" presStyleIdx="2" presStyleCnt="6" custLinFactNeighborX="1207" custLinFactNeighborY="-928"/>
      <dgm:spPr/>
      <dgm:t>
        <a:bodyPr/>
        <a:lstStyle/>
        <a:p>
          <a:endParaRPr lang="fr-FR"/>
        </a:p>
      </dgm:t>
    </dgm:pt>
    <dgm:pt modelId="{807A73DB-2502-4FCF-8F0A-34C9DF0942A0}" type="pres">
      <dgm:prSet presAssocID="{E5468B3D-866A-44EC-AE0D-981130BAD2B6}" presName="dummy3a" presStyleCnt="0"/>
      <dgm:spPr/>
    </dgm:pt>
    <dgm:pt modelId="{A25A356E-BECC-4658-895C-1ED9BA2DD408}" type="pres">
      <dgm:prSet presAssocID="{E5468B3D-866A-44EC-AE0D-981130BAD2B6}" presName="dummy3b" presStyleCnt="0"/>
      <dgm:spPr/>
    </dgm:pt>
    <dgm:pt modelId="{532CBA67-41E4-4815-973B-9F40F5C14C5E}" type="pres">
      <dgm:prSet presAssocID="{E5468B3D-866A-44EC-AE0D-981130BAD2B6}" presName="wedge3Tx" presStyleLbl="node1" presStyleIdx="2" presStyleCnt="6">
        <dgm:presLayoutVars>
          <dgm:chMax val="0"/>
          <dgm:chPref val="0"/>
          <dgm:bulletEnabled val="1"/>
        </dgm:presLayoutVars>
      </dgm:prSet>
      <dgm:spPr/>
      <dgm:t>
        <a:bodyPr/>
        <a:lstStyle/>
        <a:p>
          <a:endParaRPr lang="fr-FR"/>
        </a:p>
      </dgm:t>
    </dgm:pt>
    <dgm:pt modelId="{8684E3F8-55F6-41D1-A592-01E93FECADEB}" type="pres">
      <dgm:prSet presAssocID="{E5468B3D-866A-44EC-AE0D-981130BAD2B6}" presName="wedge4" presStyleLbl="node1" presStyleIdx="3" presStyleCnt="6"/>
      <dgm:spPr/>
      <dgm:t>
        <a:bodyPr/>
        <a:lstStyle/>
        <a:p>
          <a:endParaRPr lang="fr-FR"/>
        </a:p>
      </dgm:t>
    </dgm:pt>
    <dgm:pt modelId="{18287B79-7E48-42C8-883C-868AAF7CA610}" type="pres">
      <dgm:prSet presAssocID="{E5468B3D-866A-44EC-AE0D-981130BAD2B6}" presName="dummy4a" presStyleCnt="0"/>
      <dgm:spPr/>
    </dgm:pt>
    <dgm:pt modelId="{A2DC752E-2565-45A6-ABF0-A33819E61835}" type="pres">
      <dgm:prSet presAssocID="{E5468B3D-866A-44EC-AE0D-981130BAD2B6}" presName="dummy4b" presStyleCnt="0"/>
      <dgm:spPr/>
    </dgm:pt>
    <dgm:pt modelId="{59CAE7EF-6ADE-4BFD-B490-156BB36080EE}" type="pres">
      <dgm:prSet presAssocID="{E5468B3D-866A-44EC-AE0D-981130BAD2B6}" presName="wedge4Tx" presStyleLbl="node1" presStyleIdx="3" presStyleCnt="6">
        <dgm:presLayoutVars>
          <dgm:chMax val="0"/>
          <dgm:chPref val="0"/>
          <dgm:bulletEnabled val="1"/>
        </dgm:presLayoutVars>
      </dgm:prSet>
      <dgm:spPr/>
      <dgm:t>
        <a:bodyPr/>
        <a:lstStyle/>
        <a:p>
          <a:endParaRPr lang="fr-FR"/>
        </a:p>
      </dgm:t>
    </dgm:pt>
    <dgm:pt modelId="{DB2DF23A-A633-4141-945E-C645204EA8EA}" type="pres">
      <dgm:prSet presAssocID="{E5468B3D-866A-44EC-AE0D-981130BAD2B6}" presName="wedge5" presStyleLbl="node1" presStyleIdx="4" presStyleCnt="6"/>
      <dgm:spPr/>
      <dgm:t>
        <a:bodyPr/>
        <a:lstStyle/>
        <a:p>
          <a:endParaRPr lang="fr-FR"/>
        </a:p>
      </dgm:t>
    </dgm:pt>
    <dgm:pt modelId="{0C1773A8-2C79-40E5-80A1-97CB5DC6924F}" type="pres">
      <dgm:prSet presAssocID="{E5468B3D-866A-44EC-AE0D-981130BAD2B6}" presName="dummy5a" presStyleCnt="0"/>
      <dgm:spPr/>
    </dgm:pt>
    <dgm:pt modelId="{6DCE3832-0C1E-4E08-AEAC-89DB03714C46}" type="pres">
      <dgm:prSet presAssocID="{E5468B3D-866A-44EC-AE0D-981130BAD2B6}" presName="dummy5b" presStyleCnt="0"/>
      <dgm:spPr/>
    </dgm:pt>
    <dgm:pt modelId="{969117CC-8CDB-4EEE-BA7A-8DA25F49F634}" type="pres">
      <dgm:prSet presAssocID="{E5468B3D-866A-44EC-AE0D-981130BAD2B6}" presName="wedge5Tx" presStyleLbl="node1" presStyleIdx="4" presStyleCnt="6">
        <dgm:presLayoutVars>
          <dgm:chMax val="0"/>
          <dgm:chPref val="0"/>
          <dgm:bulletEnabled val="1"/>
        </dgm:presLayoutVars>
      </dgm:prSet>
      <dgm:spPr/>
      <dgm:t>
        <a:bodyPr/>
        <a:lstStyle/>
        <a:p>
          <a:endParaRPr lang="fr-FR"/>
        </a:p>
      </dgm:t>
    </dgm:pt>
    <dgm:pt modelId="{A08DE234-8689-4924-8982-241D34BA7C7A}" type="pres">
      <dgm:prSet presAssocID="{E5468B3D-866A-44EC-AE0D-981130BAD2B6}" presName="wedge6" presStyleLbl="node1" presStyleIdx="5" presStyleCnt="6" custAng="0"/>
      <dgm:spPr/>
      <dgm:t>
        <a:bodyPr/>
        <a:lstStyle/>
        <a:p>
          <a:endParaRPr lang="fr-FR"/>
        </a:p>
      </dgm:t>
    </dgm:pt>
    <dgm:pt modelId="{0C7F9449-EEF4-4264-9F20-D86CAB83B8F5}" type="pres">
      <dgm:prSet presAssocID="{E5468B3D-866A-44EC-AE0D-981130BAD2B6}" presName="dummy6a" presStyleCnt="0"/>
      <dgm:spPr/>
    </dgm:pt>
    <dgm:pt modelId="{E47C388B-B4BF-42B9-B36E-77D81B471F5D}" type="pres">
      <dgm:prSet presAssocID="{E5468B3D-866A-44EC-AE0D-981130BAD2B6}" presName="dummy6b" presStyleCnt="0"/>
      <dgm:spPr/>
    </dgm:pt>
    <dgm:pt modelId="{64DE05D6-A11F-4D70-9B33-43190050BEF9}" type="pres">
      <dgm:prSet presAssocID="{E5468B3D-866A-44EC-AE0D-981130BAD2B6}" presName="wedge6Tx" presStyleLbl="node1" presStyleIdx="5" presStyleCnt="6">
        <dgm:presLayoutVars>
          <dgm:chMax val="0"/>
          <dgm:chPref val="0"/>
          <dgm:bulletEnabled val="1"/>
        </dgm:presLayoutVars>
      </dgm:prSet>
      <dgm:spPr/>
      <dgm:t>
        <a:bodyPr/>
        <a:lstStyle/>
        <a:p>
          <a:endParaRPr lang="fr-FR"/>
        </a:p>
      </dgm:t>
    </dgm:pt>
    <dgm:pt modelId="{9DA86A7B-A9BC-43A8-B395-23CA1B3EF809}" type="pres">
      <dgm:prSet presAssocID="{A13FB3B8-7D2C-417F-9C8C-7BDDD1119C75}" presName="arrowWedge1" presStyleLbl="fgSibTrans2D1" presStyleIdx="0" presStyleCnt="6" custLinFactNeighborX="8821" custLinFactNeighborY="-5081"/>
      <dgm:spPr>
        <a:solidFill>
          <a:srgbClr val="723E91"/>
        </a:solidFill>
      </dgm:spPr>
    </dgm:pt>
    <dgm:pt modelId="{1AD50379-BF62-4D07-BA07-7EAA14C83AD2}" type="pres">
      <dgm:prSet presAssocID="{E8E4D973-78D0-422D-A8DD-46A7FECCA819}" presName="arrowWedge2" presStyleLbl="fgSibTrans2D1" presStyleIdx="1" presStyleCnt="6" custLinFactNeighborX="9884" custLinFactNeighborY="-1410"/>
      <dgm:spPr>
        <a:solidFill>
          <a:srgbClr val="9E69BF"/>
        </a:solidFill>
      </dgm:spPr>
    </dgm:pt>
    <dgm:pt modelId="{9B67C5C4-2ABA-406E-B34D-9A6288BA2324}" type="pres">
      <dgm:prSet presAssocID="{391D36A1-C16F-4366-BC69-18A2E9060E68}" presName="arrowWedge3" presStyleLbl="fgSibTrans2D1" presStyleIdx="2" presStyleCnt="6" custLinFactNeighborX="6591" custLinFactNeighborY="4863"/>
      <dgm:spPr>
        <a:solidFill>
          <a:srgbClr val="BD99D3"/>
        </a:solidFill>
      </dgm:spPr>
      <dgm:t>
        <a:bodyPr/>
        <a:lstStyle/>
        <a:p>
          <a:endParaRPr lang="fr-FR"/>
        </a:p>
      </dgm:t>
    </dgm:pt>
    <dgm:pt modelId="{D424299D-1475-427D-AF48-33E629057B66}" type="pres">
      <dgm:prSet presAssocID="{65AD1392-7060-44EA-A3EC-071E15868934}" presName="arrowWedge4" presStyleLbl="fgSibTrans2D1" presStyleIdx="3" presStyleCnt="6" custFlipHor="1" custScaleX="16061" custScaleY="41544" custLinFactX="34293" custLinFactNeighborX="100000" custLinFactNeighborY="6231"/>
      <dgm:spPr>
        <a:solidFill>
          <a:schemeClr val="bg1"/>
        </a:solidFill>
      </dgm:spPr>
    </dgm:pt>
    <dgm:pt modelId="{1BA27ACC-3396-4DC7-8383-D4D94A050432}" type="pres">
      <dgm:prSet presAssocID="{C9B4CC92-E8DE-4DC2-90A2-14295E644A58}" presName="arrowWedge5" presStyleLbl="fgSibTrans2D1" presStyleIdx="4" presStyleCnt="6" custLinFactNeighborX="-7735" custLinFactNeighborY="-2484"/>
      <dgm:spPr>
        <a:solidFill>
          <a:srgbClr val="E497FF"/>
        </a:solidFill>
      </dgm:spPr>
    </dgm:pt>
    <dgm:pt modelId="{0D9E0EEF-510E-4C1E-A700-810185537C2D}" type="pres">
      <dgm:prSet presAssocID="{7164296D-4D9C-4853-99A0-7F16C2781CC6}" presName="arrowWedge6" presStyleLbl="fgSibTrans2D1" presStyleIdx="5" presStyleCnt="6" custLinFactNeighborX="-6583" custLinFactNeighborY="-5511"/>
      <dgm:spPr>
        <a:solidFill>
          <a:srgbClr val="EDB9FF"/>
        </a:solidFill>
      </dgm:spPr>
    </dgm:pt>
  </dgm:ptLst>
  <dgm:cxnLst>
    <dgm:cxn modelId="{44F874E6-BC56-453C-9B94-92ACE58975DC}" type="presOf" srcId="{E5468B3D-866A-44EC-AE0D-981130BAD2B6}" destId="{218FA4FA-0E35-474D-8B1D-AA1A91604604}" srcOrd="0" destOrd="0" presId="urn:microsoft.com/office/officeart/2005/8/layout/cycle8"/>
    <dgm:cxn modelId="{26947796-ACA1-443B-BAF0-5098EA75FDFE}" type="presOf" srcId="{6194DF8D-49AB-4462-A4FD-2549042B4348}" destId="{64DE05D6-A11F-4D70-9B33-43190050BEF9}" srcOrd="1" destOrd="0" presId="urn:microsoft.com/office/officeart/2005/8/layout/cycle8"/>
    <dgm:cxn modelId="{C73A7C85-4EBC-4853-9F50-C57F1C390BC9}" type="presOf" srcId="{D11B8FAA-109E-4063-8D36-328D6882B0C2}" destId="{6E390907-7CEE-4195-9958-26CD85370031}" srcOrd="0" destOrd="0" presId="urn:microsoft.com/office/officeart/2005/8/layout/cycle8"/>
    <dgm:cxn modelId="{9F0B0DF5-F003-4375-8F64-30567CC9B5D2}" srcId="{E5468B3D-866A-44EC-AE0D-981130BAD2B6}" destId="{6194DF8D-49AB-4462-A4FD-2549042B4348}" srcOrd="5" destOrd="0" parTransId="{6415A92E-6EB3-4CB4-85AD-C1B5DAA53B82}" sibTransId="{7164296D-4D9C-4853-99A0-7F16C2781CC6}"/>
    <dgm:cxn modelId="{2DED397F-7BD4-40BB-9511-AC72EE42CAB3}" srcId="{E5468B3D-866A-44EC-AE0D-981130BAD2B6}" destId="{3760C467-A796-4252-A5DB-3CE064AECE4A}" srcOrd="4" destOrd="0" parTransId="{87621713-0AB9-450D-B9BD-8C638EF8CADC}" sibTransId="{C9B4CC92-E8DE-4DC2-90A2-14295E644A58}"/>
    <dgm:cxn modelId="{3950E8A6-3E56-4FBE-BD81-74A56947B011}" type="presOf" srcId="{3760C467-A796-4252-A5DB-3CE064AECE4A}" destId="{DB2DF23A-A633-4141-945E-C645204EA8EA}" srcOrd="0" destOrd="0" presId="urn:microsoft.com/office/officeart/2005/8/layout/cycle8"/>
    <dgm:cxn modelId="{91FEB372-F0D6-4112-8477-1BCCF9E3F058}" srcId="{E5468B3D-866A-44EC-AE0D-981130BAD2B6}" destId="{603A6B4B-6235-42C4-935D-0A8C4E97DCB2}" srcOrd="1" destOrd="0" parTransId="{7D01F77E-7360-4931-98D0-74EEF7CA5F2C}" sibTransId="{E8E4D973-78D0-422D-A8DD-46A7FECCA819}"/>
    <dgm:cxn modelId="{D0F71EC1-893B-4C11-B661-A51695D14280}" type="presOf" srcId="{3760C467-A796-4252-A5DB-3CE064AECE4A}" destId="{969117CC-8CDB-4EEE-BA7A-8DA25F49F634}" srcOrd="1" destOrd="0" presId="urn:microsoft.com/office/officeart/2005/8/layout/cycle8"/>
    <dgm:cxn modelId="{A146D8AE-8C0C-48A3-B5E8-2959261A3CD3}" type="presOf" srcId="{6194DF8D-49AB-4462-A4FD-2549042B4348}" destId="{A08DE234-8689-4924-8982-241D34BA7C7A}" srcOrd="0" destOrd="0" presId="urn:microsoft.com/office/officeart/2005/8/layout/cycle8"/>
    <dgm:cxn modelId="{A6DFDB61-4EEC-4B74-8C7A-1541B0C46AD5}" type="presOf" srcId="{603A6B4B-6235-42C4-935D-0A8C4E97DCB2}" destId="{B83F1819-CA7D-4C41-B0A2-C0328A2ED165}" srcOrd="0" destOrd="0" presId="urn:microsoft.com/office/officeart/2005/8/layout/cycle8"/>
    <dgm:cxn modelId="{F7E7446F-F379-452C-AA6E-B0CDB9C14A33}" srcId="{E5468B3D-866A-44EC-AE0D-981130BAD2B6}" destId="{6DA1A598-F415-4D59-9701-E014EBF5A975}" srcOrd="2" destOrd="0" parTransId="{22435C00-03BC-49B5-811B-0CDA7D291515}" sibTransId="{391D36A1-C16F-4366-BC69-18A2E9060E68}"/>
    <dgm:cxn modelId="{5E72CC67-B07E-4FF2-9D09-E4CF2B508195}" srcId="{E5468B3D-866A-44EC-AE0D-981130BAD2B6}" destId="{D11B8FAA-109E-4063-8D36-328D6882B0C2}" srcOrd="0" destOrd="0" parTransId="{520EBE30-0AE8-4BBC-9CC8-5CFA81A49472}" sibTransId="{A13FB3B8-7D2C-417F-9C8C-7BDDD1119C75}"/>
    <dgm:cxn modelId="{BAF2639B-F515-41F8-B47D-AEA30CC7CD6C}" type="presOf" srcId="{5B2255E3-C494-42BF-A417-BDA98004E56D}" destId="{8684E3F8-55F6-41D1-A592-01E93FECADEB}" srcOrd="0" destOrd="0" presId="urn:microsoft.com/office/officeart/2005/8/layout/cycle8"/>
    <dgm:cxn modelId="{E53E2329-8105-4039-A06E-AFD882AECBDE}" srcId="{E5468B3D-866A-44EC-AE0D-981130BAD2B6}" destId="{5B2255E3-C494-42BF-A417-BDA98004E56D}" srcOrd="3" destOrd="0" parTransId="{08AFDBBF-1EEB-4E05-92B5-E5C5E94D6B6B}" sibTransId="{65AD1392-7060-44EA-A3EC-071E15868934}"/>
    <dgm:cxn modelId="{CE806C18-3207-43DA-99D6-1787118C43A3}" type="presOf" srcId="{D11B8FAA-109E-4063-8D36-328D6882B0C2}" destId="{0137191F-B253-4940-BC4C-44E401276198}" srcOrd="1" destOrd="0" presId="urn:microsoft.com/office/officeart/2005/8/layout/cycle8"/>
    <dgm:cxn modelId="{2DB20E9D-8577-4A44-A147-52F40D0A4400}" type="presOf" srcId="{6DA1A598-F415-4D59-9701-E014EBF5A975}" destId="{CC189272-88E4-4482-AC8C-475B1BE498AC}" srcOrd="0" destOrd="0" presId="urn:microsoft.com/office/officeart/2005/8/layout/cycle8"/>
    <dgm:cxn modelId="{CE1671D4-8C90-4E15-B03A-AB7CA3D94136}" type="presOf" srcId="{5B2255E3-C494-42BF-A417-BDA98004E56D}" destId="{59CAE7EF-6ADE-4BFD-B490-156BB36080EE}" srcOrd="1" destOrd="0" presId="urn:microsoft.com/office/officeart/2005/8/layout/cycle8"/>
    <dgm:cxn modelId="{6B495BBE-18B7-42DF-B69E-261415D2CC8C}" type="presOf" srcId="{6DA1A598-F415-4D59-9701-E014EBF5A975}" destId="{532CBA67-41E4-4815-973B-9F40F5C14C5E}" srcOrd="1" destOrd="0" presId="urn:microsoft.com/office/officeart/2005/8/layout/cycle8"/>
    <dgm:cxn modelId="{1F5D2FAD-2002-4173-A339-A1681B240B4B}" type="presOf" srcId="{603A6B4B-6235-42C4-935D-0A8C4E97DCB2}" destId="{FEAD5661-AC1C-44AB-BA5E-7D91C43D90B7}" srcOrd="1" destOrd="0" presId="urn:microsoft.com/office/officeart/2005/8/layout/cycle8"/>
    <dgm:cxn modelId="{E02BF59D-D22B-473B-88BF-ACA0D96049C1}" type="presParOf" srcId="{218FA4FA-0E35-474D-8B1D-AA1A91604604}" destId="{6E390907-7CEE-4195-9958-26CD85370031}" srcOrd="0" destOrd="0" presId="urn:microsoft.com/office/officeart/2005/8/layout/cycle8"/>
    <dgm:cxn modelId="{B32A154A-0AB8-45E4-B16C-E1496DE0DA5D}" type="presParOf" srcId="{218FA4FA-0E35-474D-8B1D-AA1A91604604}" destId="{F4B548F4-BBCD-45D7-B13F-450D9B8FE869}" srcOrd="1" destOrd="0" presId="urn:microsoft.com/office/officeart/2005/8/layout/cycle8"/>
    <dgm:cxn modelId="{2A7068E3-68C0-4F3B-A83B-1124F548B6F0}" type="presParOf" srcId="{218FA4FA-0E35-474D-8B1D-AA1A91604604}" destId="{B8C7CB81-8F78-45AF-8CAB-726FCCD5EB5E}" srcOrd="2" destOrd="0" presId="urn:microsoft.com/office/officeart/2005/8/layout/cycle8"/>
    <dgm:cxn modelId="{6A58E643-6B90-49C0-BF24-AE33A0F586C3}" type="presParOf" srcId="{218FA4FA-0E35-474D-8B1D-AA1A91604604}" destId="{0137191F-B253-4940-BC4C-44E401276198}" srcOrd="3" destOrd="0" presId="urn:microsoft.com/office/officeart/2005/8/layout/cycle8"/>
    <dgm:cxn modelId="{1AFFE45D-7EB7-4155-9527-BF75F09C08D6}" type="presParOf" srcId="{218FA4FA-0E35-474D-8B1D-AA1A91604604}" destId="{B83F1819-CA7D-4C41-B0A2-C0328A2ED165}" srcOrd="4" destOrd="0" presId="urn:microsoft.com/office/officeart/2005/8/layout/cycle8"/>
    <dgm:cxn modelId="{F0B1F5A6-80EE-426D-8D1A-2BD25C02180A}" type="presParOf" srcId="{218FA4FA-0E35-474D-8B1D-AA1A91604604}" destId="{7A6CF498-E58B-4947-9FCE-CDD51F6EA1B4}" srcOrd="5" destOrd="0" presId="urn:microsoft.com/office/officeart/2005/8/layout/cycle8"/>
    <dgm:cxn modelId="{F6376550-C4F7-4024-B12F-DB22C0A98C21}" type="presParOf" srcId="{218FA4FA-0E35-474D-8B1D-AA1A91604604}" destId="{E64CB859-3861-412A-9223-C1C90D57BDBF}" srcOrd="6" destOrd="0" presId="urn:microsoft.com/office/officeart/2005/8/layout/cycle8"/>
    <dgm:cxn modelId="{A693C317-92BC-43C6-8EC1-5CAA6E60A87F}" type="presParOf" srcId="{218FA4FA-0E35-474D-8B1D-AA1A91604604}" destId="{FEAD5661-AC1C-44AB-BA5E-7D91C43D90B7}" srcOrd="7" destOrd="0" presId="urn:microsoft.com/office/officeart/2005/8/layout/cycle8"/>
    <dgm:cxn modelId="{C1AB04EE-C01A-40B1-AC3F-4F97D4FED02B}" type="presParOf" srcId="{218FA4FA-0E35-474D-8B1D-AA1A91604604}" destId="{CC189272-88E4-4482-AC8C-475B1BE498AC}" srcOrd="8" destOrd="0" presId="urn:microsoft.com/office/officeart/2005/8/layout/cycle8"/>
    <dgm:cxn modelId="{44919A89-4656-4B4B-848F-2ACF53234B94}" type="presParOf" srcId="{218FA4FA-0E35-474D-8B1D-AA1A91604604}" destId="{807A73DB-2502-4FCF-8F0A-34C9DF0942A0}" srcOrd="9" destOrd="0" presId="urn:microsoft.com/office/officeart/2005/8/layout/cycle8"/>
    <dgm:cxn modelId="{2E4776F4-DA63-4D1B-B8B0-19F2B8E46588}" type="presParOf" srcId="{218FA4FA-0E35-474D-8B1D-AA1A91604604}" destId="{A25A356E-BECC-4658-895C-1ED9BA2DD408}" srcOrd="10" destOrd="0" presId="urn:microsoft.com/office/officeart/2005/8/layout/cycle8"/>
    <dgm:cxn modelId="{D5410FE7-BB69-4B23-B1F6-6EA437B97817}" type="presParOf" srcId="{218FA4FA-0E35-474D-8B1D-AA1A91604604}" destId="{532CBA67-41E4-4815-973B-9F40F5C14C5E}" srcOrd="11" destOrd="0" presId="urn:microsoft.com/office/officeart/2005/8/layout/cycle8"/>
    <dgm:cxn modelId="{939135F3-2EC8-4225-BF2B-F982E8B84C49}" type="presParOf" srcId="{218FA4FA-0E35-474D-8B1D-AA1A91604604}" destId="{8684E3F8-55F6-41D1-A592-01E93FECADEB}" srcOrd="12" destOrd="0" presId="urn:microsoft.com/office/officeart/2005/8/layout/cycle8"/>
    <dgm:cxn modelId="{D23B1B0B-6DA2-4AC4-9449-D35BECF06312}" type="presParOf" srcId="{218FA4FA-0E35-474D-8B1D-AA1A91604604}" destId="{18287B79-7E48-42C8-883C-868AAF7CA610}" srcOrd="13" destOrd="0" presId="urn:microsoft.com/office/officeart/2005/8/layout/cycle8"/>
    <dgm:cxn modelId="{7EECC692-A0E6-434F-AEB6-A6E54A43C10B}" type="presParOf" srcId="{218FA4FA-0E35-474D-8B1D-AA1A91604604}" destId="{A2DC752E-2565-45A6-ABF0-A33819E61835}" srcOrd="14" destOrd="0" presId="urn:microsoft.com/office/officeart/2005/8/layout/cycle8"/>
    <dgm:cxn modelId="{729442E3-F002-4887-BD3D-972C517E3A3A}" type="presParOf" srcId="{218FA4FA-0E35-474D-8B1D-AA1A91604604}" destId="{59CAE7EF-6ADE-4BFD-B490-156BB36080EE}" srcOrd="15" destOrd="0" presId="urn:microsoft.com/office/officeart/2005/8/layout/cycle8"/>
    <dgm:cxn modelId="{D0F3F8ED-A1C9-4C23-80D1-451AA187A6B8}" type="presParOf" srcId="{218FA4FA-0E35-474D-8B1D-AA1A91604604}" destId="{DB2DF23A-A633-4141-945E-C645204EA8EA}" srcOrd="16" destOrd="0" presId="urn:microsoft.com/office/officeart/2005/8/layout/cycle8"/>
    <dgm:cxn modelId="{44933643-A5CA-454E-87EE-D94596FD2F9C}" type="presParOf" srcId="{218FA4FA-0E35-474D-8B1D-AA1A91604604}" destId="{0C1773A8-2C79-40E5-80A1-97CB5DC6924F}" srcOrd="17" destOrd="0" presId="urn:microsoft.com/office/officeart/2005/8/layout/cycle8"/>
    <dgm:cxn modelId="{6DFC14FF-6859-4DE7-9329-C96D0113FAD8}" type="presParOf" srcId="{218FA4FA-0E35-474D-8B1D-AA1A91604604}" destId="{6DCE3832-0C1E-4E08-AEAC-89DB03714C46}" srcOrd="18" destOrd="0" presId="urn:microsoft.com/office/officeart/2005/8/layout/cycle8"/>
    <dgm:cxn modelId="{6D36DF50-B979-46AA-99E1-5FC93E88D640}" type="presParOf" srcId="{218FA4FA-0E35-474D-8B1D-AA1A91604604}" destId="{969117CC-8CDB-4EEE-BA7A-8DA25F49F634}" srcOrd="19" destOrd="0" presId="urn:microsoft.com/office/officeart/2005/8/layout/cycle8"/>
    <dgm:cxn modelId="{4E4BE83D-06C3-4B42-A12F-9B0C6676399E}" type="presParOf" srcId="{218FA4FA-0E35-474D-8B1D-AA1A91604604}" destId="{A08DE234-8689-4924-8982-241D34BA7C7A}" srcOrd="20" destOrd="0" presId="urn:microsoft.com/office/officeart/2005/8/layout/cycle8"/>
    <dgm:cxn modelId="{90252C12-ABAF-4F6B-9E81-A4F42627C1FD}" type="presParOf" srcId="{218FA4FA-0E35-474D-8B1D-AA1A91604604}" destId="{0C7F9449-EEF4-4264-9F20-D86CAB83B8F5}" srcOrd="21" destOrd="0" presId="urn:microsoft.com/office/officeart/2005/8/layout/cycle8"/>
    <dgm:cxn modelId="{22008D73-331F-48E4-9930-7AD8BB48A67B}" type="presParOf" srcId="{218FA4FA-0E35-474D-8B1D-AA1A91604604}" destId="{E47C388B-B4BF-42B9-B36E-77D81B471F5D}" srcOrd="22" destOrd="0" presId="urn:microsoft.com/office/officeart/2005/8/layout/cycle8"/>
    <dgm:cxn modelId="{4AB31447-C518-4DA8-844B-E3DB01145C26}" type="presParOf" srcId="{218FA4FA-0E35-474D-8B1D-AA1A91604604}" destId="{64DE05D6-A11F-4D70-9B33-43190050BEF9}" srcOrd="23" destOrd="0" presId="urn:microsoft.com/office/officeart/2005/8/layout/cycle8"/>
    <dgm:cxn modelId="{BDB7C475-8B0C-4468-B83D-5CF85DF4BC9D}" type="presParOf" srcId="{218FA4FA-0E35-474D-8B1D-AA1A91604604}" destId="{9DA86A7B-A9BC-43A8-B395-23CA1B3EF809}" srcOrd="24" destOrd="0" presId="urn:microsoft.com/office/officeart/2005/8/layout/cycle8"/>
    <dgm:cxn modelId="{84FD1374-B7D0-4F09-B534-5922569EB3E9}" type="presParOf" srcId="{218FA4FA-0E35-474D-8B1D-AA1A91604604}" destId="{1AD50379-BF62-4D07-BA07-7EAA14C83AD2}" srcOrd="25" destOrd="0" presId="urn:microsoft.com/office/officeart/2005/8/layout/cycle8"/>
    <dgm:cxn modelId="{04B74086-A772-475A-BBE6-7CE30BF2860B}" type="presParOf" srcId="{218FA4FA-0E35-474D-8B1D-AA1A91604604}" destId="{9B67C5C4-2ABA-406E-B34D-9A6288BA2324}" srcOrd="26" destOrd="0" presId="urn:microsoft.com/office/officeart/2005/8/layout/cycle8"/>
    <dgm:cxn modelId="{675BDD65-0FA0-4A81-874E-D1B70B4ACB7B}" type="presParOf" srcId="{218FA4FA-0E35-474D-8B1D-AA1A91604604}" destId="{D424299D-1475-427D-AF48-33E629057B66}" srcOrd="27" destOrd="0" presId="urn:microsoft.com/office/officeart/2005/8/layout/cycle8"/>
    <dgm:cxn modelId="{ADA749D4-FE90-4BBF-89DC-5DFC004CD55B}" type="presParOf" srcId="{218FA4FA-0E35-474D-8B1D-AA1A91604604}" destId="{1BA27ACC-3396-4DC7-8383-D4D94A050432}" srcOrd="28" destOrd="0" presId="urn:microsoft.com/office/officeart/2005/8/layout/cycle8"/>
    <dgm:cxn modelId="{D4DDA86E-B7F1-4E91-95AE-DF613A74CFA5}" type="presParOf" srcId="{218FA4FA-0E35-474D-8B1D-AA1A91604604}" destId="{0D9E0EEF-510E-4C1E-A700-810185537C2D}" srcOrd="29"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90907-7CEE-4195-9958-26CD85370031}">
      <dsp:nvSpPr>
        <dsp:cNvPr id="0" name=""/>
        <dsp:cNvSpPr/>
      </dsp:nvSpPr>
      <dsp:spPr>
        <a:xfrm>
          <a:off x="2373113" y="257040"/>
          <a:ext cx="3321748" cy="3321748"/>
        </a:xfrm>
        <a:prstGeom prst="pie">
          <a:avLst>
            <a:gd name="adj1" fmla="val 16200000"/>
            <a:gd name="adj2" fmla="val 1800000"/>
          </a:avLst>
        </a:prstGeom>
        <a:solidFill>
          <a:srgbClr val="008A8B"/>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fr-FR" sz="1800" kern="1200" dirty="0" smtClean="0"/>
            <a:t>réception</a:t>
          </a:r>
          <a:endParaRPr lang="fr-FR" sz="1800" kern="1200" dirty="0"/>
        </a:p>
      </dsp:txBody>
      <dsp:txXfrm>
        <a:off x="4123753" y="960934"/>
        <a:ext cx="1186338" cy="988615"/>
      </dsp:txXfrm>
    </dsp:sp>
    <dsp:sp modelId="{B83F1819-CA7D-4C41-B0A2-C0328A2ED165}">
      <dsp:nvSpPr>
        <dsp:cNvPr id="0" name=""/>
        <dsp:cNvSpPr/>
      </dsp:nvSpPr>
      <dsp:spPr>
        <a:xfrm>
          <a:off x="2304700" y="375673"/>
          <a:ext cx="3321748" cy="3321748"/>
        </a:xfrm>
        <a:prstGeom prst="pie">
          <a:avLst>
            <a:gd name="adj1" fmla="val 1800000"/>
            <a:gd name="adj2" fmla="val 9000000"/>
          </a:avLst>
        </a:prstGeom>
        <a:solidFill>
          <a:srgbClr val="723E9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fr-FR" sz="1800" kern="1200" dirty="0" smtClean="0"/>
            <a:t>contrôles</a:t>
          </a:r>
          <a:endParaRPr lang="fr-FR" sz="1800" kern="1200" dirty="0"/>
        </a:p>
      </dsp:txBody>
      <dsp:txXfrm>
        <a:off x="3095593" y="2530855"/>
        <a:ext cx="1779507" cy="869981"/>
      </dsp:txXfrm>
    </dsp:sp>
    <dsp:sp modelId="{CC189272-88E4-4482-AC8C-475B1BE498AC}">
      <dsp:nvSpPr>
        <dsp:cNvPr id="0" name=""/>
        <dsp:cNvSpPr/>
      </dsp:nvSpPr>
      <dsp:spPr>
        <a:xfrm>
          <a:off x="2236288" y="257040"/>
          <a:ext cx="3321748" cy="3321748"/>
        </a:xfrm>
        <a:prstGeom prst="pie">
          <a:avLst>
            <a:gd name="adj1" fmla="val 9000000"/>
            <a:gd name="adj2" fmla="val 16200000"/>
          </a:avLst>
        </a:prstGeom>
        <a:solidFill>
          <a:schemeClr val="tx2"/>
        </a:solidFill>
        <a:ln w="22225" cap="rnd"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fr-FR" sz="1800" kern="1200" dirty="0" smtClean="0"/>
            <a:t>ventes</a:t>
          </a:r>
          <a:endParaRPr lang="fr-FR" sz="1800" kern="1200" dirty="0"/>
        </a:p>
      </dsp:txBody>
      <dsp:txXfrm>
        <a:off x="2621057" y="960934"/>
        <a:ext cx="1186338" cy="988615"/>
      </dsp:txXfrm>
    </dsp:sp>
    <dsp:sp modelId="{25FE7C21-CDB7-4C52-812C-8CE1D3826DB7}">
      <dsp:nvSpPr>
        <dsp:cNvPr id="0" name=""/>
        <dsp:cNvSpPr/>
      </dsp:nvSpPr>
      <dsp:spPr>
        <a:xfrm>
          <a:off x="2167755" y="51407"/>
          <a:ext cx="3733012" cy="3733012"/>
        </a:xfrm>
        <a:prstGeom prst="circularArrow">
          <a:avLst>
            <a:gd name="adj1" fmla="val 5085"/>
            <a:gd name="adj2" fmla="val 327528"/>
            <a:gd name="adj3" fmla="val 1472472"/>
            <a:gd name="adj4" fmla="val 16199432"/>
            <a:gd name="adj5" fmla="val 5932"/>
          </a:avLst>
        </a:prstGeom>
        <a:solidFill>
          <a:schemeClr val="tx1">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B2F6F02D-0340-4E0C-8398-A1700721B913}">
      <dsp:nvSpPr>
        <dsp:cNvPr id="0" name=""/>
        <dsp:cNvSpPr/>
      </dsp:nvSpPr>
      <dsp:spPr>
        <a:xfrm>
          <a:off x="2099068" y="169831"/>
          <a:ext cx="3733012" cy="3733012"/>
        </a:xfrm>
        <a:prstGeom prst="circularArrow">
          <a:avLst>
            <a:gd name="adj1" fmla="val 5085"/>
            <a:gd name="adj2" fmla="val 327528"/>
            <a:gd name="adj3" fmla="val 8671970"/>
            <a:gd name="adj4" fmla="val 1800502"/>
            <a:gd name="adj5" fmla="val 5932"/>
          </a:avLst>
        </a:prstGeom>
        <a:solidFill>
          <a:srgbClr val="412559"/>
        </a:solidFill>
        <a:ln>
          <a:solidFill>
            <a:srgbClr val="412559"/>
          </a:solidFill>
        </a:ln>
        <a:effectLst/>
      </dsp:spPr>
      <dsp:style>
        <a:lnRef idx="0">
          <a:scrgbClr r="0" g="0" b="0"/>
        </a:lnRef>
        <a:fillRef idx="1">
          <a:scrgbClr r="0" g="0" b="0"/>
        </a:fillRef>
        <a:effectRef idx="0">
          <a:scrgbClr r="0" g="0" b="0"/>
        </a:effectRef>
        <a:fontRef idx="minor">
          <a:schemeClr val="lt1"/>
        </a:fontRef>
      </dsp:style>
    </dsp:sp>
    <dsp:sp modelId="{352689BA-791A-450D-B658-8462D15F2DFB}">
      <dsp:nvSpPr>
        <dsp:cNvPr id="0" name=""/>
        <dsp:cNvSpPr/>
      </dsp:nvSpPr>
      <dsp:spPr>
        <a:xfrm>
          <a:off x="2030382" y="51407"/>
          <a:ext cx="3733012" cy="3733012"/>
        </a:xfrm>
        <a:prstGeom prst="circularArrow">
          <a:avLst>
            <a:gd name="adj1" fmla="val 5085"/>
            <a:gd name="adj2" fmla="val 327528"/>
            <a:gd name="adj3" fmla="val 15873039"/>
            <a:gd name="adj4" fmla="val 9000000"/>
            <a:gd name="adj5" fmla="val 5932"/>
          </a:avLst>
        </a:prstGeom>
        <a:solidFill>
          <a:srgbClr val="14324B"/>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C9212E-F2BA-F14D-ADC2-37B951F1005F}" type="datetimeFigureOut">
              <a:rPr lang="fr-FR" smtClean="0"/>
              <a:t>24/08/2021</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F36A36-870A-3645-A6DD-4AF191F9714E}" type="slidenum">
              <a:rPr lang="fr-FR" smtClean="0"/>
              <a:t>‹N°›</a:t>
            </a:fld>
            <a:endParaRPr lang="fr-FR" dirty="0"/>
          </a:p>
        </p:txBody>
      </p:sp>
    </p:spTree>
    <p:extLst>
      <p:ext uri="{BB962C8B-B14F-4D97-AF65-F5344CB8AC3E}">
        <p14:creationId xmlns:p14="http://schemas.microsoft.com/office/powerpoint/2010/main" val="7620280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70481F-772D-C844-89C3-DB4E0E2C5A10}" type="datetimeFigureOut">
              <a:rPr lang="fr-FR" smtClean="0"/>
              <a:t>24/08/2021</a:t>
            </a:fld>
            <a:endParaRPr lang="fr-FR" dirty="0"/>
          </a:p>
        </p:txBody>
      </p:sp>
      <p:sp>
        <p:nvSpPr>
          <p:cNvPr id="4" name="Espace réservé de l’image des diapositives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704321-FFF8-2E4F-B659-9EBE398D190F}" type="slidenum">
              <a:rPr lang="fr-FR" smtClean="0"/>
              <a:t>‹N°›</a:t>
            </a:fld>
            <a:endParaRPr lang="fr-FR" dirty="0"/>
          </a:p>
        </p:txBody>
      </p:sp>
    </p:spTree>
    <p:extLst>
      <p:ext uri="{BB962C8B-B14F-4D97-AF65-F5344CB8AC3E}">
        <p14:creationId xmlns:p14="http://schemas.microsoft.com/office/powerpoint/2010/main" val="1284697339"/>
      </p:ext>
    </p:extLst>
  </p:cSld>
  <p:clrMap bg1="lt1" tx1="dk1" bg2="lt2" tx2="dk2" accent1="accent1" accent2="accent2" accent3="accent3" accent4="accent4" accent5="accent5" accent6="accent6" hlink="hlink" folHlink="folHlink"/>
  <p:hf hdr="0" ftr="0" dt="0"/>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i="1" dirty="0" smtClean="0"/>
              <a:t>Renseigner  le N° de téléphone</a:t>
            </a:r>
            <a:r>
              <a:rPr lang="fr-FR" i="1" baseline="0" dirty="0" smtClean="0"/>
              <a:t> communiquée dans l’invitation pour les personnes dont le poste n’est pas équipés de son et/ou micro </a:t>
            </a:r>
          </a:p>
          <a:p>
            <a:r>
              <a:rPr lang="fr-FR" i="1" baseline="0" dirty="0" smtClean="0"/>
              <a:t>Renseigner ou le communiquer verbalement  le N° de la réunion , + mot de passe (dans les 2  mails envoyés)</a:t>
            </a:r>
            <a:endParaRPr lang="fr-FR" i="1" dirty="0"/>
          </a:p>
        </p:txBody>
      </p:sp>
      <p:sp>
        <p:nvSpPr>
          <p:cNvPr id="4" name="Espace réservé du numéro de diapositive 3"/>
          <p:cNvSpPr>
            <a:spLocks noGrp="1"/>
          </p:cNvSpPr>
          <p:nvPr>
            <p:ph type="sldNum" sz="quarter" idx="10"/>
          </p:nvPr>
        </p:nvSpPr>
        <p:spPr/>
        <p:txBody>
          <a:bodyPr/>
          <a:lstStyle/>
          <a:p>
            <a:fld id="{D4704321-FFF8-2E4F-B659-9EBE398D190F}" type="slidenum">
              <a:rPr lang="fr-FR" smtClean="0"/>
              <a:t>1</a:t>
            </a:fld>
            <a:endParaRPr lang="fr-FR" dirty="0"/>
          </a:p>
        </p:txBody>
      </p:sp>
    </p:spTree>
    <p:extLst>
      <p:ext uri="{BB962C8B-B14F-4D97-AF65-F5344CB8AC3E}">
        <p14:creationId xmlns:p14="http://schemas.microsoft.com/office/powerpoint/2010/main" val="2252171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 typeface="Arial" panose="020B0604020202020204" pitchFamily="34" charset="0"/>
              <a:buNone/>
            </a:pPr>
            <a:r>
              <a:rPr lang="fr-FR" baseline="0" dirty="0" smtClean="0"/>
              <a:t>Une mise en attente déstocke les produits saisis, et répond à une problématique empêchant la validation du dossier. Cette mise en attente doit être régularisée dès que cela est possible.</a:t>
            </a:r>
            <a:br>
              <a:rPr lang="fr-FR" baseline="0" dirty="0" smtClean="0"/>
            </a:br>
            <a:r>
              <a:rPr lang="fr-FR" baseline="0" dirty="0" smtClean="0"/>
              <a:t>En conclusion, la mise en attente est provisoire.</a:t>
            </a:r>
            <a:br>
              <a:rPr lang="fr-FR" baseline="0" dirty="0" smtClean="0"/>
            </a:br>
            <a:r>
              <a:rPr lang="fr-FR" baseline="0" dirty="0" smtClean="0"/>
              <a:t>Pourquoi vérifier cette liste, par exemple, il est possible que le dossier ait été facturé sans passer par le reprise de l’attente </a:t>
            </a:r>
            <a:r>
              <a:rPr lang="fr-FR" baseline="0" dirty="0" smtClean="0">
                <a:sym typeface="Wingdings" panose="05000000000000000000" pitchFamily="2" charset="2"/>
              </a:rPr>
              <a:t> le produit a donc été sorti 2 fois du stock erreur de stock </a:t>
            </a:r>
          </a:p>
          <a:p>
            <a:pPr marL="0" indent="0">
              <a:buFont typeface="Arial" panose="020B0604020202020204" pitchFamily="34" charset="0"/>
              <a:buNone/>
            </a:pPr>
            <a:r>
              <a:rPr lang="fr-FR" baseline="0" dirty="0" smtClean="0">
                <a:sym typeface="Wingdings" panose="05000000000000000000" pitchFamily="2" charset="2"/>
              </a:rPr>
              <a:t>Si vous devez supprimer une attente, sachez que le stock est mis à jour automatiquement.</a:t>
            </a:r>
            <a:br>
              <a:rPr lang="fr-FR" baseline="0" dirty="0" smtClean="0">
                <a:sym typeface="Wingdings" panose="05000000000000000000" pitchFamily="2" charset="2"/>
              </a:rPr>
            </a:br>
            <a:r>
              <a:rPr lang="fr-FR" baseline="0" dirty="0" smtClean="0">
                <a:sym typeface="Wingdings" panose="05000000000000000000" pitchFamily="2" charset="2"/>
              </a:rPr>
              <a:t>Pour supprimer une FA, la rappeler puis faire ESC , vous aurez la possibilité de la supprimer </a:t>
            </a:r>
          </a:p>
          <a:p>
            <a:pPr marL="0" indent="0">
              <a:buFont typeface="Arial" panose="020B0604020202020204" pitchFamily="34" charset="0"/>
              <a:buNone/>
            </a:pPr>
            <a:r>
              <a:rPr lang="fr-FR" baseline="0" dirty="0" smtClean="0"/>
              <a:t/>
            </a:r>
            <a:br>
              <a:rPr lang="fr-FR" baseline="0" dirty="0" smtClean="0"/>
            </a:br>
            <a:endParaRPr lang="fr-FR" baseline="0" dirty="0" smtClean="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10</a:t>
            </a:fld>
            <a:endParaRPr lang="fr-FR" dirty="0"/>
          </a:p>
        </p:txBody>
      </p:sp>
    </p:spTree>
    <p:extLst>
      <p:ext uri="{BB962C8B-B14F-4D97-AF65-F5344CB8AC3E}">
        <p14:creationId xmlns:p14="http://schemas.microsoft.com/office/powerpoint/2010/main" val="1941196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 typeface="Arial" panose="020B0604020202020204" pitchFamily="34" charset="0"/>
              <a:buNone/>
            </a:pPr>
            <a:r>
              <a:rPr lang="fr-FR" baseline="0" dirty="0" smtClean="0"/>
              <a:t>Les produits sont avancés à vos patient en attendant une nouvelle prescription du médecin et dans le but de ne pas interrompre leur traitement.</a:t>
            </a:r>
            <a:br>
              <a:rPr lang="fr-FR" baseline="0" dirty="0" smtClean="0"/>
            </a:br>
            <a:r>
              <a:rPr lang="fr-FR" baseline="0" dirty="0" smtClean="0"/>
              <a:t>Dans les cas habituels, le produit avancé doit être régularisé dans le mois en cours ou qui suit, il est donc anormal de trouver un produit avancé &gt; 2 mois (sauf exception départ à l’étranger ...)</a:t>
            </a:r>
            <a:br>
              <a:rPr lang="fr-FR" baseline="0" dirty="0" smtClean="0"/>
            </a:br>
            <a:r>
              <a:rPr lang="fr-FR" baseline="0" dirty="0" smtClean="0"/>
              <a:t>la ? A se poser, est-il normal que ce produit figure toujours dans cette liste ( a-t-on oublié , loupé la récupération)</a:t>
            </a:r>
            <a:br>
              <a:rPr lang="fr-FR" baseline="0" dirty="0" smtClean="0"/>
            </a:br>
            <a:r>
              <a:rPr lang="fr-FR" baseline="0" dirty="0" smtClean="0"/>
              <a:t>lors de la suppression d’un produit avancé, il conviendra de choisir la maj ou pas du stock suivant la situation </a:t>
            </a:r>
          </a:p>
          <a:p>
            <a:pPr marL="0" indent="0">
              <a:buFont typeface="Arial" panose="020B0604020202020204" pitchFamily="34" charset="0"/>
              <a:buNone/>
            </a:pPr>
            <a:endParaRPr lang="fr-FR" baseline="0" dirty="0" smtClean="0"/>
          </a:p>
          <a:p>
            <a:pPr marL="0" indent="0">
              <a:buFont typeface="Arial" panose="020B0604020202020204" pitchFamily="34" charset="0"/>
              <a:buNone/>
            </a:pPr>
            <a:endParaRPr lang="fr-FR" baseline="0" dirty="0" smtClean="0">
              <a:sym typeface="Wingdings" panose="05000000000000000000" pitchFamily="2" charset="2"/>
            </a:endParaRPr>
          </a:p>
          <a:p>
            <a:pPr marL="0" indent="0">
              <a:buFont typeface="Arial" panose="020B0604020202020204" pitchFamily="34" charset="0"/>
              <a:buNone/>
            </a:pPr>
            <a:r>
              <a:rPr lang="fr-FR" baseline="0" dirty="0" smtClean="0"/>
              <a:t/>
            </a:r>
            <a:br>
              <a:rPr lang="fr-FR" baseline="0" dirty="0" smtClean="0"/>
            </a:br>
            <a:endParaRPr lang="fr-FR" baseline="0" dirty="0" smtClean="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11</a:t>
            </a:fld>
            <a:endParaRPr lang="fr-FR" dirty="0"/>
          </a:p>
        </p:txBody>
      </p:sp>
    </p:spTree>
    <p:extLst>
      <p:ext uri="{BB962C8B-B14F-4D97-AF65-F5344CB8AC3E}">
        <p14:creationId xmlns:p14="http://schemas.microsoft.com/office/powerpoint/2010/main" val="145664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 typeface="Arial" panose="020B0604020202020204" pitchFamily="34" charset="0"/>
              <a:buNone/>
            </a:pPr>
            <a:r>
              <a:rPr lang="fr-FR" baseline="0" dirty="0" smtClean="0"/>
              <a:t>Une erreur sur un produit dû cache souvent une erreur de stock </a:t>
            </a:r>
            <a:br>
              <a:rPr lang="fr-FR" baseline="0" dirty="0" smtClean="0"/>
            </a:br>
            <a:r>
              <a:rPr lang="fr-FR" baseline="0" dirty="0" smtClean="0"/>
              <a:t>si vous supprimez un dû reçu, le système propose d’incrémenter le stock ou pas, idem si vous le diminuez</a:t>
            </a:r>
          </a:p>
          <a:p>
            <a:pPr marL="0" indent="0">
              <a:buFont typeface="Arial" panose="020B0604020202020204" pitchFamily="34" charset="0"/>
              <a:buNone/>
            </a:pPr>
            <a:endParaRPr lang="fr-FR" baseline="0" dirty="0" smtClean="0"/>
          </a:p>
          <a:p>
            <a:pPr marL="0" indent="0">
              <a:buFont typeface="Arial" panose="020B0604020202020204" pitchFamily="34" charset="0"/>
              <a:buNone/>
            </a:pPr>
            <a:r>
              <a:rPr lang="fr-FR" baseline="0" dirty="0" smtClean="0"/>
              <a:t>Si vous supprimez un dû non réceptionné ( en attente de commande ou commandé) le dû sera supprimé </a:t>
            </a:r>
            <a:br>
              <a:rPr lang="fr-FR" baseline="0" dirty="0" smtClean="0"/>
            </a:br>
            <a:endParaRPr lang="fr-FR" baseline="0" dirty="0" smtClean="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12</a:t>
            </a:fld>
            <a:endParaRPr lang="fr-FR" dirty="0"/>
          </a:p>
        </p:txBody>
      </p:sp>
    </p:spTree>
    <p:extLst>
      <p:ext uri="{BB962C8B-B14F-4D97-AF65-F5344CB8AC3E}">
        <p14:creationId xmlns:p14="http://schemas.microsoft.com/office/powerpoint/2010/main" val="1458951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L’inventaire</a:t>
            </a:r>
            <a:r>
              <a:rPr lang="fr-FR" baseline="0" dirty="0" smtClean="0"/>
              <a:t> permet d’avoir une valorisation de ses stocks à tout moment, l’inventaire de fin d’exercice permet de donner à son comptable l’inventaire détaillé à la fin de son exercice ( élément indispensable au comptable car déterminant dans le calcul de la marge)</a:t>
            </a:r>
            <a:endParaRPr lang="fr-FR" dirty="0" smtClean="0"/>
          </a:p>
          <a:p>
            <a:endParaRPr lang="fr-FR" dirty="0" smtClean="0"/>
          </a:p>
          <a:p>
            <a:r>
              <a:rPr lang="fr-FR" dirty="0" smtClean="0"/>
              <a:t>La mise en place régulière d’inventaires tournants (sondage), permet de détecter les erreurs de stock avant qu’elles ne posent pb.</a:t>
            </a:r>
            <a:br>
              <a:rPr lang="fr-FR" dirty="0" smtClean="0"/>
            </a:br>
            <a:r>
              <a:rPr lang="fr-FR" dirty="0" smtClean="0"/>
              <a:t> </a:t>
            </a:r>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13</a:t>
            </a:fld>
            <a:endParaRPr lang="fr-FR" dirty="0"/>
          </a:p>
        </p:txBody>
      </p:sp>
    </p:spTree>
    <p:extLst>
      <p:ext uri="{BB962C8B-B14F-4D97-AF65-F5344CB8AC3E}">
        <p14:creationId xmlns:p14="http://schemas.microsoft.com/office/powerpoint/2010/main" val="4084756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L’inventaire tournant permet de compter</a:t>
            </a:r>
            <a:r>
              <a:rPr lang="fr-FR" baseline="0" dirty="0" smtClean="0"/>
              <a:t> physiquement le stock et de le rétablir au besoin sur un ensemble restreint de produits. Il alimente la date d’inventaire dans la fiche produit. Il affiche les écarts d’inventaire et les valorise.</a:t>
            </a:r>
          </a:p>
          <a:p>
            <a:r>
              <a:rPr lang="fr-FR" baseline="0" dirty="0" smtClean="0"/>
              <a:t> Ce qui permet d’avoir une concordance entre les stocks physiques et informatique. </a:t>
            </a:r>
            <a:r>
              <a:rPr lang="fr-FR" dirty="0" smtClean="0"/>
              <a:t>La mise en place régulière d’inventaires tournants (sondage), permet de détecter les erreurs de stock avant qu’elles ne posent pb. </a:t>
            </a:r>
            <a:br>
              <a:rPr lang="fr-FR" dirty="0" smtClean="0"/>
            </a:br>
            <a:endParaRPr lang="fr-FR" dirty="0" smtClean="0"/>
          </a:p>
          <a:p>
            <a:pPr marL="0" indent="0">
              <a:buFont typeface="Arial" panose="020B0604020202020204" pitchFamily="34" charset="0"/>
              <a:buNone/>
            </a:pPr>
            <a:endParaRPr lang="fr-FR" baseline="0" dirty="0" smtClean="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14</a:t>
            </a:fld>
            <a:endParaRPr lang="fr-FR" dirty="0"/>
          </a:p>
        </p:txBody>
      </p:sp>
    </p:spTree>
    <p:extLst>
      <p:ext uri="{BB962C8B-B14F-4D97-AF65-F5344CB8AC3E}">
        <p14:creationId xmlns:p14="http://schemas.microsoft.com/office/powerpoint/2010/main" val="1901490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smtClean="0"/>
              <a:t>L’inventaire tournant vous permet de compter le stock d’un ensemble de produit, nous vous conseillons de travailler par zone géographique.</a:t>
            </a:r>
            <a:br>
              <a:rPr lang="fr-FR" baseline="0" dirty="0" smtClean="0"/>
            </a:br>
            <a:r>
              <a:rPr lang="fr-FR" baseline="0" dirty="0" smtClean="0"/>
              <a:t>Ainsi vous savez où vous commencez et ou vous en êtes et où vous terminez!</a:t>
            </a:r>
          </a:p>
          <a:p>
            <a:r>
              <a:rPr lang="fr-FR" baseline="0" dirty="0" smtClean="0"/>
              <a:t>L’inventaire tournant se fait pharmacie ouverte, il est donc important pendant l’inventaire d’une zone qu’il n’y ait pas de mouvements ( autant que faire se peut!)</a:t>
            </a:r>
            <a:br>
              <a:rPr lang="fr-FR" baseline="0" dirty="0" smtClean="0"/>
            </a:br>
            <a:r>
              <a:rPr lang="fr-FR" baseline="0" dirty="0" smtClean="0"/>
              <a:t>et enfin  une fois que vous avez inventorié toute la pharmacie, il faut contrôler ce que l’on appelle les stock fantômes ( ce qui n’est pas dans le stock physique et qui est dans le stock informatique)et c’est là qu’intervient la date de début d’inventaire.</a:t>
            </a:r>
            <a:br>
              <a:rPr lang="fr-FR" baseline="0" dirty="0" smtClean="0"/>
            </a:br>
            <a:endParaRPr lang="fr-FR" baseline="0" dirty="0" smtClean="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15</a:t>
            </a:fld>
            <a:endParaRPr lang="fr-FR" dirty="0"/>
          </a:p>
        </p:txBody>
      </p:sp>
    </p:spTree>
    <p:extLst>
      <p:ext uri="{BB962C8B-B14F-4D97-AF65-F5344CB8AC3E}">
        <p14:creationId xmlns:p14="http://schemas.microsoft.com/office/powerpoint/2010/main" val="2322958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smtClean="0"/>
              <a:t>Grâce au lecteur portatif , vous vous déplacez avec la lecteur portatif dans la zone de la pharmacie à inventorier, puis choisissez inventaire, vous scanner, comptez et renseignez la quantité et ainsi de suite.</a:t>
            </a:r>
            <a:br>
              <a:rPr lang="fr-FR" baseline="0" dirty="0" smtClean="0"/>
            </a:br>
            <a:r>
              <a:rPr lang="fr-FR" baseline="0" dirty="0" smtClean="0"/>
              <a:t>Une fois la zone inventoriée, vous validez. Sur LGPI vous importez le fichier pour mettre à jour les stocks de ces produits dans LGPI </a:t>
            </a:r>
            <a:br>
              <a:rPr lang="fr-FR" baseline="0" dirty="0" smtClean="0"/>
            </a:br>
            <a:r>
              <a:rPr lang="fr-FR" baseline="0" dirty="0" smtClean="0"/>
              <a:t>attention, si vous n’avez pas activé la gestion multi stock , si dans les produits que vous inventoriez il sont stockés dans un autre dépôt, n’oubliez pas des les inventorier!</a:t>
            </a:r>
            <a:br>
              <a:rPr lang="fr-FR" baseline="0" dirty="0" smtClean="0"/>
            </a:br>
            <a:r>
              <a:rPr lang="fr-FR" baseline="0" dirty="0" smtClean="0"/>
              <a:t>Si vous êtes en multistock, l’inventaire se fait dépôt par dépôt </a:t>
            </a:r>
          </a:p>
          <a:p>
            <a:endParaRPr lang="fr-FR" baseline="0" dirty="0" smtClean="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16</a:t>
            </a:fld>
            <a:endParaRPr lang="fr-FR" dirty="0"/>
          </a:p>
        </p:txBody>
      </p:sp>
    </p:spTree>
    <p:extLst>
      <p:ext uri="{BB962C8B-B14F-4D97-AF65-F5344CB8AC3E}">
        <p14:creationId xmlns:p14="http://schemas.microsoft.com/office/powerpoint/2010/main" val="2935714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Choisir le dépôt inventorié si</a:t>
            </a:r>
            <a:r>
              <a:rPr lang="fr-FR" baseline="0" dirty="0" smtClean="0"/>
              <a:t> vous avez créé dans LGPI plusieurs dépôts, </a:t>
            </a:r>
            <a:br>
              <a:rPr lang="fr-FR" baseline="0" dirty="0" smtClean="0"/>
            </a:br>
            <a:r>
              <a:rPr lang="fr-FR" baseline="0" dirty="0" smtClean="0"/>
              <a:t>notez que vous avez la possibilité d’affecter une zone géographique aux produits inventoriés en cochant affectation des produits importés à une zone géo. C’est l’occasion de mettre en place des zones géographique!</a:t>
            </a:r>
            <a:br>
              <a:rPr lang="fr-FR" baseline="0" dirty="0" smtClean="0"/>
            </a:br>
            <a:r>
              <a:rPr lang="fr-FR" baseline="0" dirty="0" smtClean="0"/>
              <a:t>Le stock informatique est mis à jour, vous disposez de différents état comme les écarts, produits non reconnus ... </a:t>
            </a:r>
            <a:br>
              <a:rPr lang="fr-FR" baseline="0" dirty="0" smtClean="0"/>
            </a:br>
            <a:r>
              <a:rPr lang="fr-FR" baseline="0" dirty="0" smtClean="0"/>
              <a:t>Ces états peuvent être mémorisés dans un dossier sur votre poste LGPI.</a:t>
            </a:r>
          </a:p>
          <a:p>
            <a:r>
              <a:rPr lang="fr-FR" dirty="0" smtClean="0"/>
              <a:t>Il convient</a:t>
            </a:r>
            <a:r>
              <a:rPr lang="fr-FR" baseline="0" dirty="0" smtClean="0"/>
              <a:t> de vérifier les écarts( au moins ceux qui présente un écart important) </a:t>
            </a:r>
            <a:endParaRPr lang="fr-FR" dirty="0" smtClean="0"/>
          </a:p>
          <a:p>
            <a:endParaRPr lang="fr-FR" dirty="0" smtClean="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17</a:t>
            </a:fld>
            <a:endParaRPr lang="fr-FR" dirty="0"/>
          </a:p>
        </p:txBody>
      </p:sp>
    </p:spTree>
    <p:extLst>
      <p:ext uri="{BB962C8B-B14F-4D97-AF65-F5344CB8AC3E}">
        <p14:creationId xmlns:p14="http://schemas.microsoft.com/office/powerpoint/2010/main" val="12775389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Sans le PDA,</a:t>
            </a:r>
            <a:r>
              <a:rPr lang="fr-FR" baseline="0" dirty="0" smtClean="0"/>
              <a:t> il est possible de réaliser des inventaires tournants mais c’est plus fastidieux!</a:t>
            </a:r>
          </a:p>
          <a:p>
            <a:r>
              <a:rPr lang="fr-FR" baseline="0" dirty="0" smtClean="0"/>
              <a:t>voici un exemple de procédure, il en existe d’autres.</a:t>
            </a:r>
            <a:br>
              <a:rPr lang="fr-FR" baseline="0" dirty="0" smtClean="0"/>
            </a:br>
            <a:r>
              <a:rPr lang="fr-FR" baseline="0" dirty="0" smtClean="0"/>
              <a:t>Éditer l’inventaire pour une zone géographique , compter le stock officine de cette zone géographique, reporter sur l’édition le stock s’il est différent</a:t>
            </a:r>
            <a:br>
              <a:rPr lang="fr-FR" baseline="0" dirty="0" smtClean="0"/>
            </a:br>
            <a:r>
              <a:rPr lang="fr-FR" baseline="0" dirty="0" smtClean="0"/>
              <a:t>en saisie d’inventaire , choisir la zone géographique puis reporter les modifications et valider.</a:t>
            </a:r>
            <a:endParaRPr lang="fr-FR" dirty="0" smtClean="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18</a:t>
            </a:fld>
            <a:endParaRPr lang="fr-FR" dirty="0"/>
          </a:p>
        </p:txBody>
      </p:sp>
    </p:spTree>
    <p:extLst>
      <p:ext uri="{BB962C8B-B14F-4D97-AF65-F5344CB8AC3E}">
        <p14:creationId xmlns:p14="http://schemas.microsoft.com/office/powerpoint/2010/main" val="1608572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Dès</a:t>
            </a:r>
            <a:r>
              <a:rPr lang="fr-FR" baseline="0" dirty="0" smtClean="0"/>
              <a:t> lors que vous avez inventorié l’ensemble de votre stock, il faut maintenant regarder les produits en stock informatique et qui n’ont pas été inventorié : les stocks fantômes !</a:t>
            </a:r>
            <a:endParaRPr lang="fr-FR" dirty="0" smtClean="0"/>
          </a:p>
          <a:p>
            <a:endParaRPr lang="fr-FR" dirty="0" smtClean="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19</a:t>
            </a:fld>
            <a:endParaRPr lang="fr-FR" dirty="0"/>
          </a:p>
        </p:txBody>
      </p:sp>
    </p:spTree>
    <p:extLst>
      <p:ext uri="{BB962C8B-B14F-4D97-AF65-F5344CB8AC3E}">
        <p14:creationId xmlns:p14="http://schemas.microsoft.com/office/powerpoint/2010/main" val="2123712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713232" rtl="0" eaLnBrk="1" fontAlgn="auto" latinLnBrk="0" hangingPunct="1">
              <a:lnSpc>
                <a:spcPct val="100000"/>
              </a:lnSpc>
              <a:spcBef>
                <a:spcPts val="0"/>
              </a:spcBef>
              <a:spcAft>
                <a:spcPts val="0"/>
              </a:spcAft>
              <a:buClrTx/>
              <a:buSzTx/>
              <a:buFontTx/>
              <a:buNone/>
              <a:tabLst/>
              <a:defRPr/>
            </a:pPr>
            <a:r>
              <a:rPr lang="fr-FR" sz="1000" i="1" dirty="0" smtClean="0"/>
              <a:t>Faire l’appel pour vérifier</a:t>
            </a:r>
            <a:r>
              <a:rPr lang="fr-FR" sz="1000" i="1" baseline="0" dirty="0" smtClean="0"/>
              <a:t> les présences</a:t>
            </a:r>
            <a:r>
              <a:rPr lang="fr-FR" sz="1000" i="1" dirty="0" smtClean="0"/>
              <a:t> , ne</a:t>
            </a:r>
            <a:r>
              <a:rPr lang="fr-FR" sz="1000" i="1" baseline="0" dirty="0" smtClean="0"/>
              <a:t> pas oublier de couper l’ensemble de micros pour que tout le monde puisse profiter au mieux de la e-formation ,en expliquant que les participants peuvent à tout moment réactiver leur micros s’il souhaitent intervenir et qu’à l’issue de la formation, du temps est prévu pour  échanger ,répondre aux questions .</a:t>
            </a:r>
          </a:p>
          <a:p>
            <a:pPr marL="0" marR="0" indent="0" algn="l" defTabSz="713232" rtl="0" eaLnBrk="1" fontAlgn="auto" latinLnBrk="0" hangingPunct="1">
              <a:lnSpc>
                <a:spcPct val="100000"/>
              </a:lnSpc>
              <a:spcBef>
                <a:spcPts val="0"/>
              </a:spcBef>
              <a:spcAft>
                <a:spcPts val="0"/>
              </a:spcAft>
              <a:buClrTx/>
              <a:buSzTx/>
              <a:buFontTx/>
              <a:buNone/>
              <a:tabLst/>
              <a:defRPr/>
            </a:pPr>
            <a:r>
              <a:rPr lang="fr-FR" sz="1000" i="1" baseline="0" dirty="0" smtClean="0"/>
              <a:t>, utilisez le chat pour communiquer si besoin ( avant le démarrage de la formation).</a:t>
            </a:r>
            <a:br>
              <a:rPr lang="fr-FR" sz="1000" i="1" baseline="0" dirty="0" smtClean="0"/>
            </a:br>
            <a:r>
              <a:rPr lang="fr-FR" sz="1000" i="1" baseline="0" dirty="0" smtClean="0"/>
              <a:t>Préciser que des documentations et des fiches pratiques sont accessibles depuis mon assistance et depuis le portail  ( il n’est pas indispensable de tout </a:t>
            </a:r>
            <a:endParaRPr lang="fr-FR" i="1" dirty="0" smtClean="0"/>
          </a:p>
          <a:p>
            <a:endParaRPr lang="fr-FR" i="1" dirty="0"/>
          </a:p>
        </p:txBody>
      </p:sp>
      <p:sp>
        <p:nvSpPr>
          <p:cNvPr id="4" name="Espace réservé du numéro de diapositive 3"/>
          <p:cNvSpPr>
            <a:spLocks noGrp="1"/>
          </p:cNvSpPr>
          <p:nvPr>
            <p:ph type="sldNum" sz="quarter" idx="10"/>
          </p:nvPr>
        </p:nvSpPr>
        <p:spPr/>
        <p:txBody>
          <a:bodyPr/>
          <a:lstStyle/>
          <a:p>
            <a:fld id="{D4704321-FFF8-2E4F-B659-9EBE398D190F}" type="slidenum">
              <a:rPr lang="fr-FR" smtClean="0"/>
              <a:t>2</a:t>
            </a:fld>
            <a:endParaRPr lang="fr-FR" dirty="0"/>
          </a:p>
        </p:txBody>
      </p:sp>
    </p:spTree>
    <p:extLst>
      <p:ext uri="{BB962C8B-B14F-4D97-AF65-F5344CB8AC3E}">
        <p14:creationId xmlns:p14="http://schemas.microsoft.com/office/powerpoint/2010/main" val="20776415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En conclusion,</a:t>
            </a:r>
            <a:r>
              <a:rPr lang="fr-FR" baseline="0" dirty="0" smtClean="0"/>
              <a:t> il est important d’utiliser le module d’inventaire dans LGPI car il permet de mettre à jour le stock, d’identifier, de valoriser, de sauvegarder ,de rectifier les écarts et enfin de mettre à jour la date d’inventaire dans la fiche produit. </a:t>
            </a:r>
            <a:br>
              <a:rPr lang="fr-FR" baseline="0" dirty="0" smtClean="0"/>
            </a:br>
            <a:r>
              <a:rPr lang="fr-FR" baseline="0" dirty="0" smtClean="0"/>
              <a:t>La date d’inventaire renseignée dans la fiche produit facilitera vos recherches en cas d’erreur de stock.</a:t>
            </a:r>
            <a:endParaRPr lang="fr-FR" dirty="0" smtClean="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20</a:t>
            </a:fld>
            <a:endParaRPr lang="fr-FR" dirty="0"/>
          </a:p>
        </p:txBody>
      </p:sp>
    </p:spTree>
    <p:extLst>
      <p:ext uri="{BB962C8B-B14F-4D97-AF65-F5344CB8AC3E}">
        <p14:creationId xmlns:p14="http://schemas.microsoft.com/office/powerpoint/2010/main" val="11399586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 conditionnement est utilisé pour qu’un même cip soit utilisé pour commander la boîte</a:t>
            </a:r>
            <a:r>
              <a:rPr lang="fr-FR" baseline="0" dirty="0" smtClean="0"/>
              <a:t> et pour être vendu à l’unité , le stock correspond aux unités </a:t>
            </a:r>
          </a:p>
          <a:p>
            <a:r>
              <a:rPr lang="fr-FR" baseline="0" dirty="0" smtClean="0"/>
              <a:t>Exemple : la boîte de seringue qui contient 10 seringues et qui sont vendues à l’unité.</a:t>
            </a:r>
          </a:p>
          <a:p>
            <a:endParaRPr lang="fr-FR" dirty="0" smtClean="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21</a:t>
            </a:fld>
            <a:endParaRPr lang="fr-FR" dirty="0"/>
          </a:p>
        </p:txBody>
      </p:sp>
    </p:spTree>
    <p:extLst>
      <p:ext uri="{BB962C8B-B14F-4D97-AF65-F5344CB8AC3E}">
        <p14:creationId xmlns:p14="http://schemas.microsoft.com/office/powerpoint/2010/main" val="3045277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a:t>
            </a:r>
            <a:r>
              <a:rPr lang="fr-FR" baseline="0" dirty="0" smtClean="0"/>
              <a:t> les produits stupéfiants délivrés à l’unité, le stock est unitaire.</a:t>
            </a:r>
            <a:endParaRPr lang="fr-FR" dirty="0" smtClean="0"/>
          </a:p>
          <a:p>
            <a:r>
              <a:rPr lang="fr-FR" dirty="0" smtClean="0"/>
              <a:t>Lors</a:t>
            </a:r>
            <a:r>
              <a:rPr lang="fr-FR" baseline="0" dirty="0" smtClean="0"/>
              <a:t> de l’import d’un produit stupéfiant délivré à l’unité, pensez à cocher « A délivrer à l’unité » , car cela permet lors de la réception de commande de multiplier le nombre de boîtes par le nombre d’unités renseignées. </a:t>
            </a:r>
            <a:br>
              <a:rPr lang="fr-FR" baseline="0" dirty="0" smtClean="0"/>
            </a:br>
            <a:r>
              <a:rPr lang="fr-FR" baseline="0" dirty="0" smtClean="0"/>
              <a:t>Attention, le fait de cocher à délivrer à l’unité ne convertit pas le stock.</a:t>
            </a:r>
            <a:endParaRPr lang="fr-FR" dirty="0" smtClean="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22</a:t>
            </a:fld>
            <a:endParaRPr lang="fr-FR" dirty="0"/>
          </a:p>
        </p:txBody>
      </p:sp>
    </p:spTree>
    <p:extLst>
      <p:ext uri="{BB962C8B-B14F-4D97-AF65-F5344CB8AC3E}">
        <p14:creationId xmlns:p14="http://schemas.microsoft.com/office/powerpoint/2010/main" val="15003290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Lors</a:t>
            </a:r>
            <a:r>
              <a:rPr lang="fr-FR" baseline="0" dirty="0" smtClean="0"/>
              <a:t>que vous réaliser un BL en rétrocession/ retour, vous pouvez choisir de mettre à jour ou pas le stock.</a:t>
            </a:r>
            <a:br>
              <a:rPr lang="fr-FR" baseline="0" dirty="0" smtClean="0"/>
            </a:br>
            <a:r>
              <a:rPr lang="fr-FR" baseline="0" dirty="0" smtClean="0"/>
              <a:t>Lors de sa suppression le stock sera mis à jour ou pas selon le choix effectué initialement. Ce n’est pas modifiable</a:t>
            </a:r>
          </a:p>
          <a:p>
            <a:endParaRPr lang="fr-FR" dirty="0" smtClean="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23</a:t>
            </a:fld>
            <a:endParaRPr lang="fr-FR" dirty="0"/>
          </a:p>
        </p:txBody>
      </p:sp>
    </p:spTree>
    <p:extLst>
      <p:ext uri="{BB962C8B-B14F-4D97-AF65-F5344CB8AC3E}">
        <p14:creationId xmlns:p14="http://schemas.microsoft.com/office/powerpoint/2010/main" val="32779312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smtClean="0"/>
              <a:t>Lors d’une vente, le produit est déstocké à la ligne sans attendre la validation de la vente ( ce qui permet d’avoir un stock réel)</a:t>
            </a:r>
            <a:br>
              <a:rPr lang="fr-FR" baseline="0" dirty="0" smtClean="0"/>
            </a:br>
            <a:r>
              <a:rPr lang="fr-FR" baseline="0" dirty="0" smtClean="0"/>
              <a:t>si un problème survient empêchant la vente, le produit est déstocké mais le vente n’est pas achevée, </a:t>
            </a:r>
            <a:br>
              <a:rPr lang="fr-FR" baseline="0" dirty="0" smtClean="0"/>
            </a:br>
            <a:r>
              <a:rPr lang="fr-FR" baseline="0" dirty="0" smtClean="0"/>
              <a:t>cette vente fait partie des ventes non terminées, elle peut être récupérée de manière immédiate et rapide si le paramétrage est activé</a:t>
            </a:r>
            <a:br>
              <a:rPr lang="fr-FR" baseline="0" dirty="0" smtClean="0"/>
            </a:br>
            <a:r>
              <a:rPr lang="fr-FR" baseline="0" dirty="0" smtClean="0"/>
              <a:t>sinon il est possible de consulter et traiter à postériori dans la traçabilité.</a:t>
            </a:r>
          </a:p>
          <a:p>
            <a:r>
              <a:rPr lang="fr-FR" dirty="0" smtClean="0"/>
              <a:t>Attention si vous établissez de nouveau la vente</a:t>
            </a:r>
            <a:r>
              <a:rPr lang="fr-FR" dirty="0" smtClean="0">
                <a:sym typeface="Wingdings" panose="05000000000000000000" pitchFamily="2" charset="2"/>
              </a:rPr>
              <a:t> le produit est de</a:t>
            </a:r>
            <a:r>
              <a:rPr lang="fr-FR" baseline="0" dirty="0" smtClean="0">
                <a:sym typeface="Wingdings" panose="05000000000000000000" pitchFamily="2" charset="2"/>
              </a:rPr>
              <a:t> nouveau déstocké, donc il faut faire appel au gestionnaire de stock pour rectifier le stock.</a:t>
            </a:r>
            <a:endParaRPr lang="fr-FR" dirty="0" smtClean="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24</a:t>
            </a:fld>
            <a:endParaRPr lang="fr-FR" dirty="0"/>
          </a:p>
        </p:txBody>
      </p:sp>
    </p:spTree>
    <p:extLst>
      <p:ext uri="{BB962C8B-B14F-4D97-AF65-F5344CB8AC3E}">
        <p14:creationId xmlns:p14="http://schemas.microsoft.com/office/powerpoint/2010/main" val="40021169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a:t>
            </a:r>
            <a:r>
              <a:rPr lang="fr-FR" baseline="0" dirty="0" smtClean="0"/>
              <a:t> correction de stock sera réalisée en entrée/sorties de stock. Saisissez le produit le mouvement (entrée ou sorties) puis le justificatif.</a:t>
            </a:r>
            <a:br>
              <a:rPr lang="fr-FR" baseline="0" dirty="0" smtClean="0"/>
            </a:br>
            <a:r>
              <a:rPr lang="fr-FR" baseline="0" dirty="0" smtClean="0"/>
              <a:t>(ne pas modifier le stock dans la fiche produit car il n’y a pas de saisie de justificatif)</a:t>
            </a:r>
            <a:br>
              <a:rPr lang="fr-FR" baseline="0" dirty="0" smtClean="0"/>
            </a:br>
            <a:r>
              <a:rPr lang="fr-FR" baseline="0" dirty="0" smtClean="0"/>
              <a:t>Avant de corriger un stock, il convient de rechercher la cause pour éviter que ce type d’erreur ne se produise à nouveau.</a:t>
            </a:r>
            <a:br>
              <a:rPr lang="fr-FR" baseline="0" dirty="0" smtClean="0"/>
            </a:br>
            <a:r>
              <a:rPr lang="fr-FR" baseline="0" dirty="0" smtClean="0"/>
              <a:t>En fonction de vos habilitations, vous pouvez ou pas créer de nouveau justificatif.</a:t>
            </a:r>
            <a:endParaRPr lang="fr-FR" dirty="0" smtClean="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25</a:t>
            </a:fld>
            <a:endParaRPr lang="fr-FR" dirty="0"/>
          </a:p>
        </p:txBody>
      </p:sp>
    </p:spTree>
    <p:extLst>
      <p:ext uri="{BB962C8B-B14F-4D97-AF65-F5344CB8AC3E}">
        <p14:creationId xmlns:p14="http://schemas.microsoft.com/office/powerpoint/2010/main" val="20535894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a:t>
            </a:r>
            <a:r>
              <a:rPr lang="fr-FR" baseline="0" dirty="0" smtClean="0"/>
              <a:t> vous aider dans votre recherche d’erreur de stock , il est conseillé d’activer l’affichage du stock avant réception </a:t>
            </a:r>
            <a:endParaRPr lang="fr-FR" dirty="0" smtClean="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26</a:t>
            </a:fld>
            <a:endParaRPr lang="fr-FR" dirty="0"/>
          </a:p>
        </p:txBody>
      </p:sp>
    </p:spTree>
    <p:extLst>
      <p:ext uri="{BB962C8B-B14F-4D97-AF65-F5344CB8AC3E}">
        <p14:creationId xmlns:p14="http://schemas.microsoft.com/office/powerpoint/2010/main" val="189501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Lors du constat</a:t>
            </a:r>
            <a:r>
              <a:rPr lang="fr-FR" baseline="0" dirty="0" smtClean="0"/>
              <a:t> d’une erreur de stock, on peut suivre ce protocole qui consiste regarder la quantité en stock avant la dernière réception , déduire les ventes réalisées ajouter les quantités réceptionnées.</a:t>
            </a:r>
            <a:br>
              <a:rPr lang="fr-FR" baseline="0" dirty="0" smtClean="0"/>
            </a:br>
            <a:r>
              <a:rPr lang="fr-FR" baseline="0" dirty="0" smtClean="0"/>
              <a:t>Si le résultat de votre calcul ne correspond pas au stock physique , regarder dans la traçabilité les ventes non terminées, abandonnées... les modifications de stock.</a:t>
            </a:r>
            <a:br>
              <a:rPr lang="fr-FR" baseline="0" dirty="0" smtClean="0"/>
            </a:br>
            <a:r>
              <a:rPr lang="fr-FR" baseline="0" dirty="0" smtClean="0"/>
              <a:t>Et enfin si l’erreur est + ancienne , on peut utiliser le même protocole , en partant du dernier inventaire </a:t>
            </a:r>
          </a:p>
          <a:p>
            <a:endParaRPr lang="fr-FR" dirty="0" smtClean="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27</a:t>
            </a:fld>
            <a:endParaRPr lang="fr-FR" dirty="0"/>
          </a:p>
        </p:txBody>
      </p:sp>
    </p:spTree>
    <p:extLst>
      <p:ext uri="{BB962C8B-B14F-4D97-AF65-F5344CB8AC3E}">
        <p14:creationId xmlns:p14="http://schemas.microsoft.com/office/powerpoint/2010/main" val="12250643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713232" rtl="0" eaLnBrk="1" fontAlgn="auto" latinLnBrk="0" hangingPunct="1">
              <a:lnSpc>
                <a:spcPct val="100000"/>
              </a:lnSpc>
              <a:spcBef>
                <a:spcPts val="0"/>
              </a:spcBef>
              <a:spcAft>
                <a:spcPts val="0"/>
              </a:spcAft>
              <a:buClrTx/>
              <a:buSzTx/>
              <a:buFontTx/>
              <a:buNone/>
              <a:tabLst/>
              <a:defRPr/>
            </a:pPr>
            <a:r>
              <a:rPr lang="fr-FR" sz="1000" b="1" i="1" dirty="0" smtClean="0"/>
              <a:t>La difficulté majeure d’une erreur de stock est de trouver son origine! </a:t>
            </a:r>
            <a:r>
              <a:rPr lang="fr-FR" sz="1000" dirty="0" smtClean="0">
                <a:solidFill>
                  <a:srgbClr val="723E91"/>
                </a:solidFill>
              </a:rPr>
              <a:t>Mise en place de recherche d’erreurs</a:t>
            </a:r>
          </a:p>
          <a:p>
            <a:endParaRPr lang="fr-FR" dirty="0" smtClean="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28</a:t>
            </a:fld>
            <a:endParaRPr lang="fr-FR" dirty="0"/>
          </a:p>
        </p:txBody>
      </p:sp>
    </p:spTree>
    <p:extLst>
      <p:ext uri="{BB962C8B-B14F-4D97-AF65-F5344CB8AC3E}">
        <p14:creationId xmlns:p14="http://schemas.microsoft.com/office/powerpoint/2010/main" val="23377220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Et enfin,</a:t>
            </a:r>
            <a:r>
              <a:rPr lang="fr-FR" baseline="0" dirty="0" smtClean="0"/>
              <a:t> vous pouvez vérifier les incohérences telles que les produits donc le stock est &gt; à ( a définir en fonction de la phie)</a:t>
            </a:r>
            <a:br>
              <a:rPr lang="fr-FR" baseline="0" dirty="0" smtClean="0"/>
            </a:br>
            <a:r>
              <a:rPr lang="fr-FR" baseline="0" dirty="0" smtClean="0"/>
              <a:t>mais aussi les produits en stock non vendus depuis 6 mois par exemple</a:t>
            </a:r>
          </a:p>
          <a:p>
            <a:endParaRPr lang="fr-FR" dirty="0" smtClean="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30</a:t>
            </a:fld>
            <a:endParaRPr lang="fr-FR" dirty="0"/>
          </a:p>
        </p:txBody>
      </p:sp>
    </p:spTree>
    <p:extLst>
      <p:ext uri="{BB962C8B-B14F-4D97-AF65-F5344CB8AC3E}">
        <p14:creationId xmlns:p14="http://schemas.microsoft.com/office/powerpoint/2010/main" val="3335684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713232" rtl="0" eaLnBrk="1" fontAlgn="auto" latinLnBrk="0" hangingPunct="1">
              <a:lnSpc>
                <a:spcPct val="100000"/>
              </a:lnSpc>
              <a:spcBef>
                <a:spcPts val="0"/>
              </a:spcBef>
              <a:spcAft>
                <a:spcPts val="0"/>
              </a:spcAft>
              <a:buClrTx/>
              <a:buSzTx/>
              <a:buFontTx/>
              <a:buNone/>
              <a:tabLst/>
              <a:defRPr/>
            </a:pPr>
            <a:r>
              <a:rPr lang="fr-FR" i="1" dirty="0" smtClean="0"/>
              <a:t>Ajouter le nom du formateur</a:t>
            </a:r>
          </a:p>
          <a:p>
            <a:pPr marL="0" marR="0" indent="0" algn="l" defTabSz="713232" rtl="0" eaLnBrk="1" fontAlgn="auto" latinLnBrk="0" hangingPunct="1">
              <a:lnSpc>
                <a:spcPct val="100000"/>
              </a:lnSpc>
              <a:spcBef>
                <a:spcPts val="0"/>
              </a:spcBef>
              <a:spcAft>
                <a:spcPts val="0"/>
              </a:spcAft>
              <a:buClrTx/>
              <a:buSzTx/>
              <a:buFontTx/>
              <a:buNone/>
              <a:tabLst/>
              <a:defRPr/>
            </a:pPr>
            <a:r>
              <a:rPr lang="fr-FR" i="1" dirty="0" smtClean="0"/>
              <a:t>Bonjour et bienvenue Aujourd’hui,</a:t>
            </a:r>
            <a:r>
              <a:rPr lang="fr-FR" i="1" baseline="0" dirty="0" smtClean="0"/>
              <a:t> nous allons aborder les bonnes pratiques de la gestion de stock  pour contrôler, comprendre et réajuster les stocks.</a:t>
            </a:r>
            <a:br>
              <a:rPr lang="fr-FR" i="1" baseline="0" dirty="0" smtClean="0"/>
            </a:br>
            <a:r>
              <a:rPr lang="fr-FR" i="1" baseline="0" dirty="0" smtClean="0"/>
              <a:t>Cette mise en place des bonnes pratiques va nous permettre de fiabiliser les stocks informatiques par rapport aux stocks physique.</a:t>
            </a:r>
          </a:p>
          <a:p>
            <a:pPr marL="0" marR="0" indent="0" algn="l" defTabSz="713232" rtl="0" eaLnBrk="1" fontAlgn="auto" latinLnBrk="0" hangingPunct="1">
              <a:lnSpc>
                <a:spcPct val="100000"/>
              </a:lnSpc>
              <a:spcBef>
                <a:spcPts val="0"/>
              </a:spcBef>
              <a:spcAft>
                <a:spcPts val="0"/>
              </a:spcAft>
              <a:buClrTx/>
              <a:buSzTx/>
              <a:buFontTx/>
              <a:buNone/>
              <a:tabLst/>
              <a:defRPr/>
            </a:pPr>
            <a:r>
              <a:rPr lang="fr-FR" i="1" baseline="0" dirty="0" smtClean="0"/>
              <a:t>Ainsi vous améliorer la rentabilité de votre officine par la maîtrise de vos stocks.</a:t>
            </a:r>
          </a:p>
          <a:p>
            <a:pPr marL="0" marR="0" indent="0" algn="l" defTabSz="713232" rtl="0" eaLnBrk="1" fontAlgn="auto" latinLnBrk="0" hangingPunct="1">
              <a:lnSpc>
                <a:spcPct val="100000"/>
              </a:lnSpc>
              <a:spcBef>
                <a:spcPts val="0"/>
              </a:spcBef>
              <a:spcAft>
                <a:spcPts val="0"/>
              </a:spcAft>
              <a:buClrTx/>
              <a:buSzTx/>
              <a:buFontTx/>
              <a:buNone/>
              <a:tabLst/>
              <a:defRPr/>
            </a:pPr>
            <a:r>
              <a:rPr lang="fr-FR" i="1" baseline="0" dirty="0" smtClean="0"/>
              <a:t>Découvrons le sommaire </a:t>
            </a:r>
            <a:endParaRPr lang="fr-FR" i="1" dirty="0" smtClean="0"/>
          </a:p>
          <a:p>
            <a:pPr marL="0" marR="0" indent="0" algn="l" defTabSz="713232" rtl="0" eaLnBrk="1" fontAlgn="auto" latinLnBrk="0" hangingPunct="1">
              <a:lnSpc>
                <a:spcPct val="100000"/>
              </a:lnSpc>
              <a:spcBef>
                <a:spcPts val="0"/>
              </a:spcBef>
              <a:spcAft>
                <a:spcPts val="0"/>
              </a:spcAft>
              <a:buClrTx/>
              <a:buSzTx/>
              <a:buFontTx/>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D4704321-FFF8-2E4F-B659-9EBE398D190F}" type="slidenum">
              <a:rPr lang="fr-FR" smtClean="0"/>
              <a:t>3</a:t>
            </a:fld>
            <a:endParaRPr lang="fr-FR" dirty="0"/>
          </a:p>
        </p:txBody>
      </p:sp>
    </p:spTree>
    <p:extLst>
      <p:ext uri="{BB962C8B-B14F-4D97-AF65-F5344CB8AC3E}">
        <p14:creationId xmlns:p14="http://schemas.microsoft.com/office/powerpoint/2010/main" val="41782518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Questions</a:t>
            </a:r>
            <a:r>
              <a:rPr lang="fr-FR" baseline="0" dirty="0" smtClean="0"/>
              <a:t> / réponses </a:t>
            </a:r>
          </a:p>
        </p:txBody>
      </p:sp>
      <p:sp>
        <p:nvSpPr>
          <p:cNvPr id="4" name="Espace réservé du numéro de diapositive 3"/>
          <p:cNvSpPr>
            <a:spLocks noGrp="1"/>
          </p:cNvSpPr>
          <p:nvPr>
            <p:ph type="sldNum" sz="quarter" idx="10"/>
          </p:nvPr>
        </p:nvSpPr>
        <p:spPr/>
        <p:txBody>
          <a:bodyPr/>
          <a:lstStyle/>
          <a:p>
            <a:fld id="{D4704321-FFF8-2E4F-B659-9EBE398D190F}" type="slidenum">
              <a:rPr lang="fr-FR" smtClean="0"/>
              <a:t>31</a:t>
            </a:fld>
            <a:endParaRPr lang="fr-FR" dirty="0"/>
          </a:p>
        </p:txBody>
      </p:sp>
    </p:spTree>
    <p:extLst>
      <p:ext uri="{BB962C8B-B14F-4D97-AF65-F5344CB8AC3E}">
        <p14:creationId xmlns:p14="http://schemas.microsoft.com/office/powerpoint/2010/main" val="32926631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Dans</a:t>
            </a:r>
            <a:r>
              <a:rPr lang="fr-FR" baseline="0" dirty="0" smtClean="0"/>
              <a:t> les points clefs à retenir, des contrôles réguliers doivent être réalisés, l’inventaire tournant est le moyen le + efficace pour fiabiliser le stock.</a:t>
            </a:r>
            <a:br>
              <a:rPr lang="fr-FR" baseline="0" dirty="0" smtClean="0"/>
            </a:br>
            <a:r>
              <a:rPr lang="fr-FR" baseline="0" dirty="0" smtClean="0"/>
              <a:t>Le Pda de par son autonomie permet de réaliser facilement et rapidement des inventaires tournants.</a:t>
            </a:r>
            <a:br>
              <a:rPr lang="fr-FR" baseline="0" dirty="0" smtClean="0"/>
            </a:br>
            <a:r>
              <a:rPr lang="fr-FR" baseline="0" dirty="0" smtClean="0"/>
              <a:t>Le gestionnaire de stock s’applique à rechercher la cause des erreurs de stock pour que ces erreurs ne se reproduisent pas.</a:t>
            </a:r>
            <a:br>
              <a:rPr lang="fr-FR" baseline="0" dirty="0" smtClean="0"/>
            </a:br>
            <a:r>
              <a:rPr lang="fr-FR" baseline="0" dirty="0" smtClean="0"/>
              <a:t>Pour cela il utilise des protocoles définis.</a:t>
            </a:r>
            <a:br>
              <a:rPr lang="fr-FR" baseline="0" dirty="0" smtClean="0"/>
            </a:br>
            <a:r>
              <a:rPr lang="fr-FR" baseline="0" dirty="0" smtClean="0"/>
              <a:t>Les habilitations pour rechercher et réajuster le stock sont limitées au gestionnaire de stock .</a:t>
            </a:r>
          </a:p>
          <a:p>
            <a:r>
              <a:rPr lang="fr-FR" baseline="0" dirty="0" smtClean="0"/>
              <a:t>Documentation sur la gestion des opérateurs pour les habilitations et sur le PDA.</a:t>
            </a:r>
            <a:br>
              <a:rPr lang="fr-FR" baseline="0" dirty="0" smtClean="0"/>
            </a:br>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D4704321-FFF8-2E4F-B659-9EBE398D190F}" type="slidenum">
              <a:rPr lang="fr-FR" smtClean="0"/>
              <a:t>32</a:t>
            </a:fld>
            <a:endParaRPr lang="fr-FR" dirty="0"/>
          </a:p>
        </p:txBody>
      </p:sp>
    </p:spTree>
    <p:extLst>
      <p:ext uri="{BB962C8B-B14F-4D97-AF65-F5344CB8AC3E}">
        <p14:creationId xmlns:p14="http://schemas.microsoft.com/office/powerpoint/2010/main" val="10266777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000" i="1" dirty="0" smtClean="0"/>
              <a:t>On profite de la formation pour indiquer aux clients ce qui suit, depuis la sortie de Mon Assistance V2 :</a:t>
            </a:r>
          </a:p>
          <a:p>
            <a:r>
              <a:rPr lang="fr-FR" sz="1000" dirty="0" smtClean="0"/>
              <a:t>Veuillez trouver ci-joint une proposition de fin de formation pour mettre en avant le BESOIN D’AIDE disponible depuis le portail LGPI et l’Espace client. </a:t>
            </a:r>
          </a:p>
          <a:p>
            <a:r>
              <a:rPr lang="fr-FR" sz="1000" dirty="0" smtClean="0"/>
              <a:t>Ce site permet de partir du besoin du client vers une solution. En 2 clics le client obtient une réponse. </a:t>
            </a:r>
          </a:p>
          <a:p>
            <a:r>
              <a:rPr lang="fr-FR" sz="1000" dirty="0" smtClean="0"/>
              <a:t> </a:t>
            </a:r>
          </a:p>
          <a:p>
            <a:r>
              <a:rPr lang="fr-FR" sz="1000" dirty="0" smtClean="0"/>
              <a:t>L’objection la plus répandue dans Mon Assistance V2 c’est le manque de numéros d’appels de l’Assistance. Ceux-ci sont enrichis dans le Besoin d’aide (onglet Accéder à mes contacts Pharmagest) avec les coordonnées des contacts affectés à la pharmacie,</a:t>
            </a:r>
            <a:r>
              <a:rPr lang="fr-FR" sz="1000" baseline="0" dirty="0" smtClean="0"/>
              <a:t> et l’ensemble des contacts de la région,</a:t>
            </a:r>
            <a:endParaRPr lang="fr-FR" sz="1000" dirty="0" smtClean="0"/>
          </a:p>
        </p:txBody>
      </p:sp>
      <p:sp>
        <p:nvSpPr>
          <p:cNvPr id="4" name="Espace réservé du numéro de diapositive 3"/>
          <p:cNvSpPr>
            <a:spLocks noGrp="1"/>
          </p:cNvSpPr>
          <p:nvPr>
            <p:ph type="sldNum" sz="quarter" idx="10"/>
          </p:nvPr>
        </p:nvSpPr>
        <p:spPr/>
        <p:txBody>
          <a:bodyPr/>
          <a:lstStyle/>
          <a:p>
            <a:fld id="{D4704321-FFF8-2E4F-B659-9EBE398D190F}" type="slidenum">
              <a:rPr lang="fr-FR" smtClean="0"/>
              <a:t>33</a:t>
            </a:fld>
            <a:endParaRPr lang="fr-FR" dirty="0"/>
          </a:p>
        </p:txBody>
      </p:sp>
    </p:spTree>
    <p:extLst>
      <p:ext uri="{BB962C8B-B14F-4D97-AF65-F5344CB8AC3E}">
        <p14:creationId xmlns:p14="http://schemas.microsoft.com/office/powerpoint/2010/main" val="12512122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D4704321-FFF8-2E4F-B659-9EBE398D190F}" type="slidenum">
              <a:rPr lang="fr-FR" smtClean="0"/>
              <a:t>34</a:t>
            </a:fld>
            <a:endParaRPr lang="fr-FR" dirty="0"/>
          </a:p>
        </p:txBody>
      </p:sp>
    </p:spTree>
    <p:extLst>
      <p:ext uri="{BB962C8B-B14F-4D97-AF65-F5344CB8AC3E}">
        <p14:creationId xmlns:p14="http://schemas.microsoft.com/office/powerpoint/2010/main" val="3834666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Au sommaire nous aborderons</a:t>
            </a:r>
            <a:r>
              <a:rPr lang="fr-FR" baseline="0" dirty="0" smtClean="0"/>
              <a:t> les contrôles réguliers à réaliser, nous verrons comment réaliser des inventaires tout au long de l’année,</a:t>
            </a:r>
            <a:br>
              <a:rPr lang="fr-FR" baseline="0" dirty="0" smtClean="0"/>
            </a:br>
            <a:r>
              <a:rPr lang="fr-FR" baseline="0" dirty="0" smtClean="0"/>
              <a:t>nous nous intéresserons aux erreurs de stock les + courantes .Nous regarderons comment trouver la cause des erreurs de stock</a:t>
            </a:r>
            <a:br>
              <a:rPr lang="fr-FR" baseline="0" dirty="0" smtClean="0"/>
            </a:br>
            <a:r>
              <a:rPr lang="fr-FR" baseline="0" dirty="0" smtClean="0"/>
              <a:t>et pour aller + loin la possibilité d’éditer des listes de produits qui peuvent supposer des incohérences.</a:t>
            </a:r>
            <a:br>
              <a:rPr lang="fr-FR" baseline="0" dirty="0" smtClean="0"/>
            </a:br>
            <a:endParaRPr lang="fr-FR" dirty="0"/>
          </a:p>
        </p:txBody>
      </p:sp>
      <p:sp>
        <p:nvSpPr>
          <p:cNvPr id="4" name="Espace réservé du numéro de diapositive 3"/>
          <p:cNvSpPr>
            <a:spLocks noGrp="1"/>
          </p:cNvSpPr>
          <p:nvPr>
            <p:ph type="sldNum" sz="quarter" idx="10"/>
          </p:nvPr>
        </p:nvSpPr>
        <p:spPr/>
        <p:txBody>
          <a:bodyPr/>
          <a:lstStyle/>
          <a:p>
            <a:fld id="{D4704321-FFF8-2E4F-B659-9EBE398D190F}" type="slidenum">
              <a:rPr lang="fr-FR" smtClean="0"/>
              <a:t>4</a:t>
            </a:fld>
            <a:endParaRPr lang="fr-FR" dirty="0"/>
          </a:p>
        </p:txBody>
      </p:sp>
    </p:spTree>
    <p:extLst>
      <p:ext uri="{BB962C8B-B14F-4D97-AF65-F5344CB8AC3E}">
        <p14:creationId xmlns:p14="http://schemas.microsoft.com/office/powerpoint/2010/main" val="462115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D4704321-FFF8-2E4F-B659-9EBE398D190F}" type="slidenum">
              <a:rPr lang="fr-FR" smtClean="0"/>
              <a:t>5</a:t>
            </a:fld>
            <a:endParaRPr lang="fr-FR" dirty="0"/>
          </a:p>
        </p:txBody>
      </p:sp>
    </p:spTree>
    <p:extLst>
      <p:ext uri="{BB962C8B-B14F-4D97-AF65-F5344CB8AC3E}">
        <p14:creationId xmlns:p14="http://schemas.microsoft.com/office/powerpoint/2010/main" val="2929053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 gestion</a:t>
            </a:r>
            <a:r>
              <a:rPr lang="fr-FR" baseline="0" dirty="0" smtClean="0"/>
              <a:t> des stocks est un élément clef de la rentabilité de l’officine, l’enjeu est de trouver un équilibre, de ne jamais être en rupture de stock sans pour autant stocker des quantités inutilement!</a:t>
            </a:r>
          </a:p>
          <a:p>
            <a:r>
              <a:rPr lang="fr-FR" baseline="0" dirty="0" smtClean="0"/>
              <a:t>En effet avoir le produit au bon moment avec la bonne quantité permet de satisfaire le patient, de le fidéliser donc à terme d’augmenter ses ventes sans pour autant augmenter le coût de stockage.</a:t>
            </a:r>
            <a:br>
              <a:rPr lang="fr-FR" baseline="0" dirty="0" smtClean="0"/>
            </a:br>
            <a:r>
              <a:rPr lang="fr-FR" b="1" dirty="0" smtClean="0"/>
              <a:t>Pour cela , le stock informatique et physique doit être strictement concordant.</a:t>
            </a:r>
          </a:p>
          <a:p>
            <a:r>
              <a:rPr lang="fr-FR" b="1" dirty="0" smtClean="0"/>
              <a:t>Les erreurs de stock</a:t>
            </a:r>
            <a:r>
              <a:rPr lang="fr-FR" b="1" baseline="0" dirty="0" smtClean="0"/>
              <a:t> ne sont pas une fatalité, les BP vont vous amener à réduire ces erreurs.</a:t>
            </a:r>
          </a:p>
          <a:p>
            <a:r>
              <a:rPr lang="fr-FR" b="1" dirty="0" smtClean="0"/>
              <a:t/>
            </a:r>
            <a:br>
              <a:rPr lang="fr-FR" b="1" dirty="0" smtClean="0"/>
            </a:br>
            <a:endParaRPr lang="fr-FR" b="1" dirty="0" smtClean="0"/>
          </a:p>
          <a:p>
            <a:endParaRPr lang="fr-FR" dirty="0"/>
          </a:p>
        </p:txBody>
      </p:sp>
      <p:sp>
        <p:nvSpPr>
          <p:cNvPr id="4" name="Espace réservé du numéro de diapositive 3"/>
          <p:cNvSpPr>
            <a:spLocks noGrp="1"/>
          </p:cNvSpPr>
          <p:nvPr>
            <p:ph type="sldNum" sz="quarter" idx="10"/>
          </p:nvPr>
        </p:nvSpPr>
        <p:spPr/>
        <p:txBody>
          <a:bodyPr/>
          <a:lstStyle/>
          <a:p>
            <a:fld id="{E323A405-17FF-457A-9329-2886E5215369}" type="slidenum">
              <a:rPr lang="fr-FR" smtClean="0"/>
              <a:t>6</a:t>
            </a:fld>
            <a:endParaRPr lang="fr-FR" dirty="0"/>
          </a:p>
        </p:txBody>
      </p:sp>
    </p:spTree>
    <p:extLst>
      <p:ext uri="{BB962C8B-B14F-4D97-AF65-F5344CB8AC3E}">
        <p14:creationId xmlns:p14="http://schemas.microsoft.com/office/powerpoint/2010/main" val="2424520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Une gestion de stock se constitue</a:t>
            </a:r>
            <a:r>
              <a:rPr lang="fr-FR" baseline="0" dirty="0" smtClean="0"/>
              <a:t> à partir de sorties et d’entrée de produits, voir de réajustements si nécessaire.</a:t>
            </a:r>
          </a:p>
          <a:p>
            <a:r>
              <a:rPr lang="fr-FR" baseline="0" dirty="0" smtClean="0"/>
              <a:t>Pour une gestion de stock fiable les ventes  comme les réception de commande  doivent faire l’objet d’une attention particulière ainsi que des opérations régulières de contrôle des stock.</a:t>
            </a:r>
            <a:br>
              <a:rPr lang="fr-FR" baseline="0" dirty="0" smtClean="0"/>
            </a:br>
            <a:r>
              <a:rPr lang="fr-FR" b="1" baseline="0" dirty="0" smtClean="0"/>
              <a:t>Nous vous proposons 3  formations sur les bonnes pratiques en gestion de stock , une sur les bp au comptoir , une autre sur les réceptions, une dernière sur les opérations de contrôle</a:t>
            </a:r>
          </a:p>
          <a:p>
            <a:r>
              <a:rPr lang="fr-FR" b="1" baseline="0" dirty="0" smtClean="0"/>
              <a:t>Elles peuvent être suivies dans n’importe quel ordre!</a:t>
            </a:r>
            <a:r>
              <a:rPr lang="fr-FR" baseline="0" dirty="0" smtClean="0"/>
              <a:t/>
            </a:r>
            <a:br>
              <a:rPr lang="fr-FR" baseline="0" dirty="0" smtClean="0"/>
            </a:br>
            <a:r>
              <a:rPr lang="fr-FR" baseline="0" dirty="0" smtClean="0"/>
              <a:t>Nous allons nous intéresser aux opérations de contrôle des stocks, d’inventaire tournant et de recherche de la causalité des erreurs de stock.</a:t>
            </a:r>
            <a:endParaRPr lang="fr-FR" dirty="0"/>
          </a:p>
        </p:txBody>
      </p:sp>
      <p:sp>
        <p:nvSpPr>
          <p:cNvPr id="4" name="Espace réservé du numéro de diapositive 3"/>
          <p:cNvSpPr>
            <a:spLocks noGrp="1"/>
          </p:cNvSpPr>
          <p:nvPr>
            <p:ph type="sldNum" sz="quarter" idx="10"/>
          </p:nvPr>
        </p:nvSpPr>
        <p:spPr/>
        <p:txBody>
          <a:bodyPr/>
          <a:lstStyle/>
          <a:p>
            <a:fld id="{D4704321-FFF8-2E4F-B659-9EBE398D190F}" type="slidenum">
              <a:rPr lang="fr-FR" smtClean="0"/>
              <a:t>7</a:t>
            </a:fld>
            <a:endParaRPr lang="fr-FR" dirty="0"/>
          </a:p>
        </p:txBody>
      </p:sp>
    </p:spTree>
    <p:extLst>
      <p:ext uri="{BB962C8B-B14F-4D97-AF65-F5344CB8AC3E}">
        <p14:creationId xmlns:p14="http://schemas.microsoft.com/office/powerpoint/2010/main" val="632002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Dans les bonnes pratiques en gestion</a:t>
            </a:r>
            <a:r>
              <a:rPr lang="fr-FR" baseline="0" dirty="0" smtClean="0"/>
              <a:t> de </a:t>
            </a:r>
            <a:r>
              <a:rPr lang="fr-FR" dirty="0" smtClean="0"/>
              <a:t>stock,</a:t>
            </a:r>
            <a:r>
              <a:rPr lang="fr-FR" baseline="0" dirty="0" smtClean="0"/>
              <a:t> il est nécessaire de contrôler ses stocks, d’inventorier ses produits tout au long de l’année, de rechercher les erreurs, de réajuster.</a:t>
            </a:r>
          </a:p>
          <a:p>
            <a:r>
              <a:rPr lang="fr-FR" baseline="0" dirty="0" smtClean="0"/>
              <a:t>Nous allons donc étudier les différents cas de figure.</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D4704321-FFF8-2E4F-B659-9EBE398D190F}" type="slidenum">
              <a:rPr lang="fr-FR" smtClean="0"/>
              <a:t>8</a:t>
            </a:fld>
            <a:endParaRPr lang="fr-FR" dirty="0"/>
          </a:p>
        </p:txBody>
      </p:sp>
    </p:spTree>
    <p:extLst>
      <p:ext uri="{BB962C8B-B14F-4D97-AF65-F5344CB8AC3E}">
        <p14:creationId xmlns:p14="http://schemas.microsoft.com/office/powerpoint/2010/main" val="2038793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 typeface="Arial" panose="020B0604020202020204" pitchFamily="34" charset="0"/>
              <a:buNone/>
            </a:pPr>
            <a:r>
              <a:rPr lang="fr-FR" baseline="0" dirty="0" smtClean="0"/>
              <a:t>L’équipe au comptoir n’intervient pas sur le stock excepté les dus , mais doit signaler une erreur de stock par F2 trace stock.</a:t>
            </a:r>
            <a:br>
              <a:rPr lang="fr-FR" baseline="0" dirty="0" smtClean="0"/>
            </a:br>
            <a:r>
              <a:rPr lang="fr-FR" baseline="0" dirty="0" smtClean="0"/>
              <a:t>La recherche peut être réalisée sur l’ensemble des produits ou par sélection (désignation (dés la 1</a:t>
            </a:r>
            <a:r>
              <a:rPr lang="fr-FR" baseline="30000" dirty="0" smtClean="0"/>
              <a:t>ère</a:t>
            </a:r>
            <a:r>
              <a:rPr lang="fr-FR" baseline="0" dirty="0" smtClean="0"/>
              <a:t> lettre),code produit )</a:t>
            </a:r>
            <a:br>
              <a:rPr lang="fr-FR" baseline="0" dirty="0" smtClean="0"/>
            </a:br>
            <a:r>
              <a:rPr lang="fr-FR" baseline="0" dirty="0" smtClean="0"/>
              <a:t>Il est possible de trier cette liste par ordre alphabétique ou code produit ou bien encore zone géographique.</a:t>
            </a:r>
            <a:br>
              <a:rPr lang="fr-FR" baseline="0" dirty="0" smtClean="0"/>
            </a:br>
            <a:r>
              <a:rPr lang="fr-FR" baseline="0" dirty="0" smtClean="0"/>
              <a:t>Le gestionnaire de stock peut ainsi par la liste des stock a contrôler vérifier le stock de chaque produit figurant sur cette édition.</a:t>
            </a:r>
            <a:br>
              <a:rPr lang="fr-FR" baseline="0" dirty="0" smtClean="0"/>
            </a:br>
            <a:r>
              <a:rPr lang="fr-FR" baseline="0" dirty="0" smtClean="0"/>
              <a:t>Pour chaque produit, vous visualisez le stock réel, le dépôt, la zone géo, le stock total si plusieurs dépôts, le commentaire saisi par l’opérateur au moment du constat ou bien la notion du dû forcé( si suppression de du ou création de de dû avec raz du stock) </a:t>
            </a:r>
            <a:br>
              <a:rPr lang="fr-FR" baseline="0" dirty="0" smtClean="0"/>
            </a:br>
            <a:r>
              <a:rPr lang="fr-FR" baseline="0" dirty="0" smtClean="0"/>
              <a:t>Une fois la liste imprimée et vérifiée , la touche Fin valider permet de purger cette liste.</a:t>
            </a:r>
          </a:p>
          <a:p>
            <a:pPr marL="0" indent="0">
              <a:buFont typeface="Arial" panose="020B0604020202020204" pitchFamily="34" charset="0"/>
              <a:buNone/>
            </a:pPr>
            <a:endParaRPr lang="fr-FR" baseline="0" dirty="0" smtClean="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9</a:t>
            </a:fld>
            <a:endParaRPr lang="fr-FR" dirty="0"/>
          </a:p>
        </p:txBody>
      </p:sp>
    </p:spTree>
    <p:extLst>
      <p:ext uri="{BB962C8B-B14F-4D97-AF65-F5344CB8AC3E}">
        <p14:creationId xmlns:p14="http://schemas.microsoft.com/office/powerpoint/2010/main" val="20343789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7.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DE LA PRESENTATION">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xmlns="" id="{2B23D6FB-D556-4CAC-979F-F0B6995590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89534" y="258191"/>
            <a:ext cx="5256503" cy="3047653"/>
          </a:xfrm>
          <a:prstGeom prst="rect">
            <a:avLst/>
          </a:prstGeom>
        </p:spPr>
      </p:pic>
      <p:sp>
        <p:nvSpPr>
          <p:cNvPr id="10" name="Titre 6">
            <a:extLst>
              <a:ext uri="{FF2B5EF4-FFF2-40B4-BE49-F238E27FC236}">
                <a16:creationId xmlns:a16="http://schemas.microsoft.com/office/drawing/2014/main" xmlns="" id="{798A253F-FD6E-4C5D-BF84-6843A2281EDE}"/>
              </a:ext>
            </a:extLst>
          </p:cNvPr>
          <p:cNvSpPr txBox="1">
            <a:spLocks/>
          </p:cNvSpPr>
          <p:nvPr userDrawn="1"/>
        </p:nvSpPr>
        <p:spPr>
          <a:xfrm>
            <a:off x="666765" y="3352144"/>
            <a:ext cx="7702039" cy="937682"/>
          </a:xfrm>
          <a:prstGeom prst="rect">
            <a:avLst/>
          </a:prstGeom>
        </p:spPr>
        <p:txBody>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defTabSz="411480"/>
            <a:r>
              <a:rPr lang="fr-FR" sz="1400" b="1" cap="none" dirty="0">
                <a:solidFill>
                  <a:srgbClr val="008A8B"/>
                </a:solidFill>
              </a:rPr>
              <a:t>Bonjour et bienvenue à cette session de e-formation,</a:t>
            </a:r>
            <a:br>
              <a:rPr lang="fr-FR" sz="1400" b="1" cap="none" dirty="0">
                <a:solidFill>
                  <a:srgbClr val="008A8B"/>
                </a:solidFill>
              </a:rPr>
            </a:br>
            <a:r>
              <a:rPr lang="fr-FR" sz="1400" b="1" cap="none" dirty="0">
                <a:solidFill>
                  <a:srgbClr val="008A8B"/>
                </a:solidFill>
              </a:rPr>
              <a:t>La conférence va commencer dans quelques minutes. </a:t>
            </a:r>
          </a:p>
          <a:p>
            <a:pPr algn="ctr" defTabSz="411480"/>
            <a:endParaRPr lang="fr-FR" sz="1400" b="1" cap="none" dirty="0">
              <a:solidFill>
                <a:srgbClr val="008A8B"/>
              </a:solidFill>
            </a:endParaRPr>
          </a:p>
          <a:p>
            <a:pPr algn="ctr" defTabSz="411480"/>
            <a:r>
              <a:rPr lang="fr-FR" sz="1400" cap="none" dirty="0">
                <a:solidFill>
                  <a:srgbClr val="008A8B"/>
                </a:solidFill>
              </a:rPr>
              <a:t>Deux solutions </a:t>
            </a:r>
            <a:r>
              <a:rPr lang="fr-FR" sz="1400" b="1" cap="none" dirty="0">
                <a:solidFill>
                  <a:srgbClr val="008A8B"/>
                </a:solidFill>
              </a:rPr>
              <a:t>pour écouter cette conférence </a:t>
            </a:r>
            <a:r>
              <a:rPr lang="fr-FR" sz="1400" cap="none" dirty="0">
                <a:solidFill>
                  <a:srgbClr val="008A8B"/>
                </a:solidFill>
              </a:rPr>
              <a:t>:</a:t>
            </a:r>
          </a:p>
        </p:txBody>
      </p:sp>
      <p:sp>
        <p:nvSpPr>
          <p:cNvPr id="11" name="Rectangle 10">
            <a:extLst>
              <a:ext uri="{FF2B5EF4-FFF2-40B4-BE49-F238E27FC236}">
                <a16:creationId xmlns:a16="http://schemas.microsoft.com/office/drawing/2014/main" xmlns="" id="{C31AFC2E-ACCE-4CF7-9F65-E83B97803E7C}"/>
              </a:ext>
            </a:extLst>
          </p:cNvPr>
          <p:cNvSpPr/>
          <p:nvPr userDrawn="1"/>
        </p:nvSpPr>
        <p:spPr>
          <a:xfrm>
            <a:off x="1476925" y="4372441"/>
            <a:ext cx="3616271" cy="830997"/>
          </a:xfrm>
          <a:prstGeom prst="rect">
            <a:avLst/>
          </a:prstGeom>
        </p:spPr>
        <p:txBody>
          <a:bodyPr wrap="square">
            <a:spAutoFit/>
          </a:bodyPr>
          <a:lstStyle/>
          <a:p>
            <a:pPr lvl="0" defTabSz="411480"/>
            <a:r>
              <a:rPr lang="fr-FR" sz="1400" dirty="0">
                <a:solidFill>
                  <a:srgbClr val="008A8B"/>
                </a:solidFill>
              </a:rPr>
              <a:t>Avec</a:t>
            </a:r>
            <a:r>
              <a:rPr lang="fr-FR" sz="1400" b="1" dirty="0">
                <a:solidFill>
                  <a:srgbClr val="008A8B"/>
                </a:solidFill>
              </a:rPr>
              <a:t> votre ordinateur</a:t>
            </a:r>
          </a:p>
          <a:p>
            <a:pPr lvl="0" defTabSz="411480"/>
            <a:r>
              <a:rPr lang="fr-FR" sz="1400" dirty="0">
                <a:solidFill>
                  <a:srgbClr val="008A8B"/>
                </a:solidFill>
              </a:rPr>
              <a:t>Vérifiez l’activation et le </a:t>
            </a:r>
            <a:br>
              <a:rPr lang="fr-FR" sz="1400" dirty="0">
                <a:solidFill>
                  <a:srgbClr val="008A8B"/>
                </a:solidFill>
              </a:rPr>
            </a:br>
            <a:r>
              <a:rPr lang="fr-FR" sz="1400" dirty="0">
                <a:solidFill>
                  <a:srgbClr val="008A8B"/>
                </a:solidFill>
              </a:rPr>
              <a:t>volume de l’enceinte intégrée</a:t>
            </a:r>
          </a:p>
          <a:p>
            <a:pPr lvl="0" defTabSz="411480"/>
            <a:endParaRPr lang="fr-FR" sz="600" dirty="0">
              <a:solidFill>
                <a:srgbClr val="008A8B"/>
              </a:solidFill>
            </a:endParaRPr>
          </a:p>
        </p:txBody>
      </p:sp>
      <p:sp>
        <p:nvSpPr>
          <p:cNvPr id="13" name="Rectangle 12">
            <a:extLst>
              <a:ext uri="{FF2B5EF4-FFF2-40B4-BE49-F238E27FC236}">
                <a16:creationId xmlns:a16="http://schemas.microsoft.com/office/drawing/2014/main" xmlns="" id="{1858EB37-D11D-4DDF-A671-C72539A695A6}"/>
              </a:ext>
            </a:extLst>
          </p:cNvPr>
          <p:cNvSpPr/>
          <p:nvPr userDrawn="1"/>
        </p:nvSpPr>
        <p:spPr>
          <a:xfrm>
            <a:off x="5212410" y="4373038"/>
            <a:ext cx="3680765" cy="523220"/>
          </a:xfrm>
          <a:prstGeom prst="rect">
            <a:avLst/>
          </a:prstGeom>
        </p:spPr>
        <p:txBody>
          <a:bodyPr wrap="square">
            <a:spAutoFit/>
          </a:bodyPr>
          <a:lstStyle/>
          <a:p>
            <a:pPr lvl="0" defTabSz="411480"/>
            <a:r>
              <a:rPr lang="fr-FR" sz="1400" dirty="0">
                <a:solidFill>
                  <a:srgbClr val="008A8B"/>
                </a:solidFill>
              </a:rPr>
              <a:t>Numéro</a:t>
            </a:r>
            <a:br>
              <a:rPr lang="fr-FR" sz="1400" dirty="0">
                <a:solidFill>
                  <a:srgbClr val="008A8B"/>
                </a:solidFill>
              </a:rPr>
            </a:br>
            <a:r>
              <a:rPr lang="fr-FR" sz="1400" dirty="0">
                <a:solidFill>
                  <a:srgbClr val="008A8B"/>
                </a:solidFill>
              </a:rPr>
              <a:t>Numéro  de formation</a:t>
            </a:r>
          </a:p>
        </p:txBody>
      </p:sp>
      <p:pic>
        <p:nvPicPr>
          <p:cNvPr id="16" name="Image 15">
            <a:extLst>
              <a:ext uri="{FF2B5EF4-FFF2-40B4-BE49-F238E27FC236}">
                <a16:creationId xmlns:a16="http://schemas.microsoft.com/office/drawing/2014/main" xmlns="" id="{2DBAFB44-1971-4A6E-9C26-E857F63AB8F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7" name="Rectangle 16">
            <a:extLst>
              <a:ext uri="{FF2B5EF4-FFF2-40B4-BE49-F238E27FC236}">
                <a16:creationId xmlns:a16="http://schemas.microsoft.com/office/drawing/2014/main" xmlns="" id="{607E4FC6-9438-474F-AD6F-FA479CDF24D3}"/>
              </a:ext>
            </a:extLst>
          </p:cNvPr>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9" name="Image 18">
            <a:extLst>
              <a:ext uri="{FF2B5EF4-FFF2-40B4-BE49-F238E27FC236}">
                <a16:creationId xmlns:a16="http://schemas.microsoft.com/office/drawing/2014/main" xmlns="" id="{9A1488D7-475E-498E-AECF-D3297346934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pic>
        <p:nvPicPr>
          <p:cNvPr id="21" name="Picture 4" descr="304739561">
            <a:extLst>
              <a:ext uri="{FF2B5EF4-FFF2-40B4-BE49-F238E27FC236}">
                <a16:creationId xmlns:a16="http://schemas.microsoft.com/office/drawing/2014/main" xmlns="" id="{C9773243-0268-4E14-A8B9-1A3EF55127F6}"/>
              </a:ext>
            </a:extLst>
          </p:cNvPr>
          <p:cNvPicPr>
            <a:picLocks noChangeAspect="1" noChangeArrowheads="1"/>
          </p:cNvPicPr>
          <p:nvPr userDrawn="1"/>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8757" y="4283120"/>
            <a:ext cx="698168" cy="698168"/>
          </a:xfrm>
          <a:prstGeom prst="rect">
            <a:avLst/>
          </a:prstGeom>
          <a:noFill/>
          <a:extLst>
            <a:ext uri="{909E8E84-426E-40DD-AFC4-6F175D3DCCD1}">
              <a14:hiddenFill xmlns:a14="http://schemas.microsoft.com/office/drawing/2010/main">
                <a:solidFill>
                  <a:srgbClr val="FFFFFF"/>
                </a:solidFill>
              </a14:hiddenFill>
            </a:ext>
          </a:extLst>
        </p:spPr>
      </p:pic>
      <p:pic>
        <p:nvPicPr>
          <p:cNvPr id="22" name="Image 21">
            <a:extLst>
              <a:ext uri="{FF2B5EF4-FFF2-40B4-BE49-F238E27FC236}">
                <a16:creationId xmlns:a16="http://schemas.microsoft.com/office/drawing/2014/main" xmlns="" id="{41643E40-1199-4A4B-8116-1FE8A49078A9}"/>
              </a:ext>
            </a:extLst>
          </p:cNvPr>
          <p:cNvPicPr>
            <a:picLocks noChangeAspect="1"/>
          </p:cNvPicPr>
          <p:nvPr userDrawn="1"/>
        </p:nvPicPr>
        <p:blipFill>
          <a:blip r:embed="rId6">
            <a:duotone>
              <a:schemeClr val="accent4">
                <a:shade val="45000"/>
                <a:satMod val="135000"/>
              </a:schemeClr>
              <a:prstClr val="white"/>
            </a:duotone>
          </a:blip>
          <a:stretch>
            <a:fillRect/>
          </a:stretch>
        </p:blipFill>
        <p:spPr>
          <a:xfrm>
            <a:off x="8388652" y="4398895"/>
            <a:ext cx="548794" cy="582393"/>
          </a:xfrm>
          <a:prstGeom prst="rect">
            <a:avLst/>
          </a:prstGeom>
        </p:spPr>
      </p:pic>
      <p:sp>
        <p:nvSpPr>
          <p:cNvPr id="2" name="Rectangle 1">
            <a:extLst>
              <a:ext uri="{FF2B5EF4-FFF2-40B4-BE49-F238E27FC236}">
                <a16:creationId xmlns:a16="http://schemas.microsoft.com/office/drawing/2014/main" xmlns="" id="{B2EEB047-A144-4235-A3FF-66788542E325}"/>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
        <p:nvSpPr>
          <p:cNvPr id="6" name="Espace réservé du texte 5">
            <a:extLst>
              <a:ext uri="{FF2B5EF4-FFF2-40B4-BE49-F238E27FC236}">
                <a16:creationId xmlns:a16="http://schemas.microsoft.com/office/drawing/2014/main" xmlns="" id="{327284F5-F588-47AB-B453-C4A316668D37}"/>
              </a:ext>
            </a:extLst>
          </p:cNvPr>
          <p:cNvSpPr>
            <a:spLocks noGrp="1"/>
          </p:cNvSpPr>
          <p:nvPr>
            <p:ph type="body" sz="quarter" idx="10" hasCustomPrompt="1"/>
          </p:nvPr>
        </p:nvSpPr>
        <p:spPr>
          <a:xfrm>
            <a:off x="6110287" y="4388638"/>
            <a:ext cx="1556787" cy="285087"/>
          </a:xfrm>
          <a:prstGeom prst="rect">
            <a:avLst/>
          </a:prstGeom>
        </p:spPr>
        <p:txBody>
          <a:bodyPr/>
          <a:lstStyle>
            <a:lvl1pPr marL="0" indent="0">
              <a:buNone/>
              <a:defRPr b="1"/>
            </a:lvl1pPr>
          </a:lstStyle>
          <a:p>
            <a:pPr lvl="0"/>
            <a:r>
              <a:rPr lang="fr-FR" dirty="0"/>
              <a:t>Indiquer le tel</a:t>
            </a:r>
          </a:p>
        </p:txBody>
      </p:sp>
      <p:sp>
        <p:nvSpPr>
          <p:cNvPr id="25" name="Espace réservé du texte 5">
            <a:extLst>
              <a:ext uri="{FF2B5EF4-FFF2-40B4-BE49-F238E27FC236}">
                <a16:creationId xmlns:a16="http://schemas.microsoft.com/office/drawing/2014/main" xmlns="" id="{A1AD5D2E-833C-47E7-AB71-9A2A6CCD8032}"/>
              </a:ext>
            </a:extLst>
          </p:cNvPr>
          <p:cNvSpPr>
            <a:spLocks noGrp="1"/>
          </p:cNvSpPr>
          <p:nvPr>
            <p:ph type="body" sz="quarter" idx="11" hasCustomPrompt="1"/>
          </p:nvPr>
        </p:nvSpPr>
        <p:spPr>
          <a:xfrm>
            <a:off x="7196263" y="4586580"/>
            <a:ext cx="1556787" cy="285087"/>
          </a:xfrm>
          <a:prstGeom prst="rect">
            <a:avLst/>
          </a:prstGeom>
        </p:spPr>
        <p:txBody>
          <a:bodyPr/>
          <a:lstStyle>
            <a:lvl1pPr marL="0" indent="0">
              <a:buNone/>
              <a:defRPr b="1"/>
            </a:lvl1pPr>
          </a:lstStyle>
          <a:p>
            <a:pPr lvl="0"/>
            <a:r>
              <a:rPr lang="fr-FR" dirty="0"/>
              <a:t>No réunion</a:t>
            </a:r>
          </a:p>
        </p:txBody>
      </p:sp>
      <p:sp>
        <p:nvSpPr>
          <p:cNvPr id="18" name="Rectangle 17"/>
          <p:cNvSpPr>
            <a:spLocks noChangeAspect="1"/>
          </p:cNvSpPr>
          <p:nvPr userDrawn="1"/>
        </p:nvSpPr>
        <p:spPr>
          <a:xfrm>
            <a:off x="1" y="532440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20" name="Image 19"/>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360098" y="5331489"/>
            <a:ext cx="654544" cy="360727"/>
          </a:xfrm>
          <a:prstGeom prst="rect">
            <a:avLst/>
          </a:prstGeom>
        </p:spPr>
      </p:pic>
      <p:pic>
        <p:nvPicPr>
          <p:cNvPr id="23" name="Image 2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3415" y="5430006"/>
            <a:ext cx="84681" cy="188180"/>
          </a:xfrm>
          <a:prstGeom prst="rect">
            <a:avLst/>
          </a:prstGeom>
        </p:spPr>
      </p:pic>
      <p:sp>
        <p:nvSpPr>
          <p:cNvPr id="26" name="Rectangle 25">
            <a:extLst>
              <a:ext uri="{FF2B5EF4-FFF2-40B4-BE49-F238E27FC236}">
                <a16:creationId xmlns:a16="http://schemas.microsoft.com/office/drawing/2014/main" xmlns="" id="{5CB75843-F2EE-4F4E-8A28-8B345B53B908}"/>
              </a:ext>
            </a:extLst>
          </p:cNvPr>
          <p:cNvSpPr/>
          <p:nvPr userDrawn="1"/>
        </p:nvSpPr>
        <p:spPr>
          <a:xfrm>
            <a:off x="687600" y="5374800"/>
            <a:ext cx="1786066" cy="246221"/>
          </a:xfrm>
          <a:prstGeom prst="rect">
            <a:avLst/>
          </a:prstGeom>
        </p:spPr>
        <p:txBody>
          <a:bodyPr wrap="none">
            <a:spAutoFit/>
          </a:bodyPr>
          <a:lstStyle/>
          <a:p>
            <a:r>
              <a:rPr lang="en-US" sz="1000" dirty="0" smtClean="0">
                <a:solidFill>
                  <a:schemeClr val="bg1"/>
                </a:solidFill>
              </a:rPr>
              <a:t>PHARMAGEST </a:t>
            </a:r>
            <a:r>
              <a:rPr lang="en-US" sz="1000" dirty="0">
                <a:solidFill>
                  <a:schemeClr val="bg1"/>
                </a:solidFill>
              </a:rPr>
              <a:t>ACADEMY</a:t>
            </a:r>
          </a:p>
        </p:txBody>
      </p:sp>
      <p:cxnSp>
        <p:nvCxnSpPr>
          <p:cNvPr id="4" name="Connecteur droit 3"/>
          <p:cNvCxnSpPr/>
          <p:nvPr userDrawn="1"/>
        </p:nvCxnSpPr>
        <p:spPr>
          <a:xfrm rot="-360000">
            <a:off x="777600" y="5619600"/>
            <a:ext cx="140400" cy="1800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3" name="Rectangle 2"/>
          <p:cNvSpPr/>
          <p:nvPr userDrawn="1"/>
        </p:nvSpPr>
        <p:spPr>
          <a:xfrm>
            <a:off x="2" y="0"/>
            <a:ext cx="9143998" cy="5715000"/>
          </a:xfrm>
          <a:prstGeom prst="rect">
            <a:avLst/>
          </a:prstGeom>
          <a:gradFill>
            <a:gsLst>
              <a:gs pos="28000">
                <a:schemeClr val="tx1">
                  <a:alpha val="84000"/>
                </a:schemeClr>
              </a:gs>
              <a:gs pos="100000">
                <a:schemeClr val="tx1">
                  <a:alpha val="50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31" name="Grouper 30"/>
          <p:cNvGrpSpPr/>
          <p:nvPr/>
        </p:nvGrpSpPr>
        <p:grpSpPr>
          <a:xfrm>
            <a:off x="-2918185" y="-284493"/>
            <a:ext cx="7110072" cy="6784052"/>
            <a:chOff x="3528866" y="1002119"/>
            <a:chExt cx="2354263" cy="2246313"/>
          </a:xfrm>
        </p:grpSpPr>
        <p:sp>
          <p:nvSpPr>
            <p:cNvPr id="44" name="Freeform 41"/>
            <p:cNvSpPr>
              <a:spLocks noEditPoints="1"/>
            </p:cNvSpPr>
            <p:nvPr/>
          </p:nvSpPr>
          <p:spPr bwMode="auto">
            <a:xfrm>
              <a:off x="3528866" y="1002119"/>
              <a:ext cx="2354263" cy="2246313"/>
            </a:xfrm>
            <a:custGeom>
              <a:avLst/>
              <a:gdLst>
                <a:gd name="T0" fmla="*/ 197 w 209"/>
                <a:gd name="T1" fmla="*/ 95 h 199"/>
                <a:gd name="T2" fmla="*/ 187 w 209"/>
                <a:gd name="T3" fmla="*/ 82 h 199"/>
                <a:gd name="T4" fmla="*/ 188 w 209"/>
                <a:gd name="T5" fmla="*/ 78 h 199"/>
                <a:gd name="T6" fmla="*/ 184 w 209"/>
                <a:gd name="T7" fmla="*/ 74 h 199"/>
                <a:gd name="T8" fmla="*/ 178 w 209"/>
                <a:gd name="T9" fmla="*/ 70 h 199"/>
                <a:gd name="T10" fmla="*/ 177 w 209"/>
                <a:gd name="T11" fmla="*/ 68 h 199"/>
                <a:gd name="T12" fmla="*/ 179 w 209"/>
                <a:gd name="T13" fmla="*/ 62 h 199"/>
                <a:gd name="T14" fmla="*/ 176 w 209"/>
                <a:gd name="T15" fmla="*/ 55 h 199"/>
                <a:gd name="T16" fmla="*/ 151 w 209"/>
                <a:gd name="T17" fmla="*/ 53 h 199"/>
                <a:gd name="T18" fmla="*/ 143 w 209"/>
                <a:gd name="T19" fmla="*/ 50 h 199"/>
                <a:gd name="T20" fmla="*/ 139 w 209"/>
                <a:gd name="T21" fmla="*/ 44 h 199"/>
                <a:gd name="T22" fmla="*/ 54 w 209"/>
                <a:gd name="T23" fmla="*/ 26 h 199"/>
                <a:gd name="T24" fmla="*/ 17 w 209"/>
                <a:gd name="T25" fmla="*/ 121 h 199"/>
                <a:gd name="T26" fmla="*/ 17 w 209"/>
                <a:gd name="T27" fmla="*/ 121 h 199"/>
                <a:gd name="T28" fmla="*/ 36 w 209"/>
                <a:gd name="T29" fmla="*/ 146 h 199"/>
                <a:gd name="T30" fmla="*/ 83 w 209"/>
                <a:gd name="T31" fmla="*/ 173 h 199"/>
                <a:gd name="T32" fmla="*/ 83 w 209"/>
                <a:gd name="T33" fmla="*/ 199 h 199"/>
                <a:gd name="T34" fmla="*/ 156 w 209"/>
                <a:gd name="T35" fmla="*/ 199 h 199"/>
                <a:gd name="T36" fmla="*/ 185 w 209"/>
                <a:gd name="T37" fmla="*/ 132 h 199"/>
                <a:gd name="T38" fmla="*/ 207 w 209"/>
                <a:gd name="T39" fmla="*/ 106 h 199"/>
                <a:gd name="T40" fmla="*/ 197 w 209"/>
                <a:gd name="T41" fmla="*/ 95 h 199"/>
                <a:gd name="T42" fmla="*/ 124 w 209"/>
                <a:gd name="T43" fmla="*/ 90 h 199"/>
                <a:gd name="T44" fmla="*/ 115 w 209"/>
                <a:gd name="T45" fmla="*/ 90 h 199"/>
                <a:gd name="T46" fmla="*/ 110 w 209"/>
                <a:gd name="T47" fmla="*/ 90 h 199"/>
                <a:gd name="T48" fmla="*/ 105 w 209"/>
                <a:gd name="T49" fmla="*/ 90 h 199"/>
                <a:gd name="T50" fmla="*/ 66 w 209"/>
                <a:gd name="T51" fmla="*/ 90 h 199"/>
                <a:gd name="T52" fmla="*/ 59 w 209"/>
                <a:gd name="T53" fmla="*/ 90 h 199"/>
                <a:gd name="T54" fmla="*/ 47 w 209"/>
                <a:gd name="T55" fmla="*/ 90 h 199"/>
                <a:gd name="T56" fmla="*/ 28 w 209"/>
                <a:gd name="T57" fmla="*/ 90 h 199"/>
                <a:gd name="T58" fmla="*/ 86 w 209"/>
                <a:gd name="T59" fmla="*/ 35 h 199"/>
                <a:gd name="T60" fmla="*/ 143 w 209"/>
                <a:gd name="T61" fmla="*/ 90 h 199"/>
                <a:gd name="T62" fmla="*/ 124 w 209"/>
                <a:gd name="T63" fmla="*/ 9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9" h="199">
                  <a:moveTo>
                    <a:pt x="197" y="95"/>
                  </a:moveTo>
                  <a:cubicBezTo>
                    <a:pt x="189" y="91"/>
                    <a:pt x="201" y="83"/>
                    <a:pt x="187" y="82"/>
                  </a:cubicBezTo>
                  <a:cubicBezTo>
                    <a:pt x="187" y="82"/>
                    <a:pt x="189" y="81"/>
                    <a:pt x="188" y="78"/>
                  </a:cubicBezTo>
                  <a:cubicBezTo>
                    <a:pt x="187" y="75"/>
                    <a:pt x="186" y="75"/>
                    <a:pt x="184" y="74"/>
                  </a:cubicBezTo>
                  <a:cubicBezTo>
                    <a:pt x="182" y="74"/>
                    <a:pt x="178" y="70"/>
                    <a:pt x="178" y="70"/>
                  </a:cubicBezTo>
                  <a:cubicBezTo>
                    <a:pt x="178" y="70"/>
                    <a:pt x="177" y="69"/>
                    <a:pt x="177" y="68"/>
                  </a:cubicBezTo>
                  <a:cubicBezTo>
                    <a:pt x="178" y="66"/>
                    <a:pt x="179" y="62"/>
                    <a:pt x="179" y="62"/>
                  </a:cubicBezTo>
                  <a:cubicBezTo>
                    <a:pt x="179" y="62"/>
                    <a:pt x="180" y="57"/>
                    <a:pt x="176" y="55"/>
                  </a:cubicBezTo>
                  <a:cubicBezTo>
                    <a:pt x="172" y="53"/>
                    <a:pt x="151" y="53"/>
                    <a:pt x="151" y="53"/>
                  </a:cubicBezTo>
                  <a:cubicBezTo>
                    <a:pt x="151" y="53"/>
                    <a:pt x="145" y="53"/>
                    <a:pt x="143" y="50"/>
                  </a:cubicBezTo>
                  <a:cubicBezTo>
                    <a:pt x="141" y="46"/>
                    <a:pt x="140" y="45"/>
                    <a:pt x="139" y="44"/>
                  </a:cubicBezTo>
                  <a:cubicBezTo>
                    <a:pt x="101" y="0"/>
                    <a:pt x="54" y="26"/>
                    <a:pt x="54" y="26"/>
                  </a:cubicBezTo>
                  <a:cubicBezTo>
                    <a:pt x="17" y="43"/>
                    <a:pt x="0" y="85"/>
                    <a:pt x="17" y="121"/>
                  </a:cubicBezTo>
                  <a:cubicBezTo>
                    <a:pt x="17" y="121"/>
                    <a:pt x="17" y="121"/>
                    <a:pt x="17" y="121"/>
                  </a:cubicBezTo>
                  <a:cubicBezTo>
                    <a:pt x="25" y="136"/>
                    <a:pt x="36" y="146"/>
                    <a:pt x="36" y="146"/>
                  </a:cubicBezTo>
                  <a:cubicBezTo>
                    <a:pt x="57" y="163"/>
                    <a:pt x="77" y="159"/>
                    <a:pt x="83" y="173"/>
                  </a:cubicBezTo>
                  <a:cubicBezTo>
                    <a:pt x="89" y="187"/>
                    <a:pt x="83" y="199"/>
                    <a:pt x="83" y="199"/>
                  </a:cubicBezTo>
                  <a:cubicBezTo>
                    <a:pt x="156" y="199"/>
                    <a:pt x="156" y="199"/>
                    <a:pt x="156" y="199"/>
                  </a:cubicBezTo>
                  <a:cubicBezTo>
                    <a:pt x="156" y="178"/>
                    <a:pt x="156" y="150"/>
                    <a:pt x="185" y="132"/>
                  </a:cubicBezTo>
                  <a:cubicBezTo>
                    <a:pt x="191" y="128"/>
                    <a:pt x="209" y="113"/>
                    <a:pt x="207" y="106"/>
                  </a:cubicBezTo>
                  <a:cubicBezTo>
                    <a:pt x="206" y="99"/>
                    <a:pt x="201" y="97"/>
                    <a:pt x="197" y="95"/>
                  </a:cubicBezTo>
                  <a:moveTo>
                    <a:pt x="124" y="90"/>
                  </a:moveTo>
                  <a:cubicBezTo>
                    <a:pt x="115" y="90"/>
                    <a:pt x="115" y="90"/>
                    <a:pt x="115" y="90"/>
                  </a:cubicBezTo>
                  <a:cubicBezTo>
                    <a:pt x="110" y="90"/>
                    <a:pt x="110" y="90"/>
                    <a:pt x="110" y="90"/>
                  </a:cubicBezTo>
                  <a:cubicBezTo>
                    <a:pt x="105" y="90"/>
                    <a:pt x="105" y="90"/>
                    <a:pt x="105" y="90"/>
                  </a:cubicBezTo>
                  <a:cubicBezTo>
                    <a:pt x="66" y="90"/>
                    <a:pt x="66" y="90"/>
                    <a:pt x="66" y="90"/>
                  </a:cubicBezTo>
                  <a:cubicBezTo>
                    <a:pt x="59" y="90"/>
                    <a:pt x="59" y="90"/>
                    <a:pt x="59" y="90"/>
                  </a:cubicBezTo>
                  <a:cubicBezTo>
                    <a:pt x="47" y="90"/>
                    <a:pt x="47" y="90"/>
                    <a:pt x="47" y="90"/>
                  </a:cubicBezTo>
                  <a:cubicBezTo>
                    <a:pt x="28" y="90"/>
                    <a:pt x="28" y="90"/>
                    <a:pt x="28" y="90"/>
                  </a:cubicBezTo>
                  <a:cubicBezTo>
                    <a:pt x="29" y="60"/>
                    <a:pt x="54" y="35"/>
                    <a:pt x="86" y="35"/>
                  </a:cubicBezTo>
                  <a:cubicBezTo>
                    <a:pt x="117" y="35"/>
                    <a:pt x="143" y="60"/>
                    <a:pt x="143" y="90"/>
                  </a:cubicBezTo>
                  <a:cubicBezTo>
                    <a:pt x="124" y="90"/>
                    <a:pt x="124" y="90"/>
                    <a:pt x="124" y="90"/>
                  </a:cubicBezTo>
                </a:path>
              </a:pathLst>
            </a:custGeom>
            <a:solidFill>
              <a:srgbClr val="FFFFFF">
                <a:alpha val="23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45" name="Freeform 42"/>
            <p:cNvSpPr>
              <a:spLocks/>
            </p:cNvSpPr>
            <p:nvPr/>
          </p:nvSpPr>
          <p:spPr bwMode="auto">
            <a:xfrm>
              <a:off x="4273403" y="1814919"/>
              <a:ext cx="438150" cy="203200"/>
            </a:xfrm>
            <a:custGeom>
              <a:avLst/>
              <a:gdLst>
                <a:gd name="T0" fmla="*/ 20 w 39"/>
                <a:gd name="T1" fmla="*/ 0 h 18"/>
                <a:gd name="T2" fmla="*/ 20 w 39"/>
                <a:gd name="T3" fmla="*/ 0 h 18"/>
                <a:gd name="T4" fmla="*/ 0 w 39"/>
                <a:gd name="T5" fmla="*/ 18 h 18"/>
                <a:gd name="T6" fmla="*/ 0 w 39"/>
                <a:gd name="T7" fmla="*/ 18 h 18"/>
                <a:gd name="T8" fmla="*/ 39 w 39"/>
                <a:gd name="T9" fmla="*/ 18 h 18"/>
                <a:gd name="T10" fmla="*/ 20 w 39"/>
                <a:gd name="T11" fmla="*/ 0 h 18"/>
                <a:gd name="T12" fmla="*/ 20 w 39"/>
                <a:gd name="T13" fmla="*/ 0 h 18"/>
                <a:gd name="T14" fmla="*/ 20 w 39"/>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8">
                  <a:moveTo>
                    <a:pt x="20" y="0"/>
                  </a:moveTo>
                  <a:cubicBezTo>
                    <a:pt x="20" y="0"/>
                    <a:pt x="20" y="0"/>
                    <a:pt x="20" y="0"/>
                  </a:cubicBezTo>
                  <a:cubicBezTo>
                    <a:pt x="9" y="0"/>
                    <a:pt x="1" y="8"/>
                    <a:pt x="0" y="18"/>
                  </a:cubicBezTo>
                  <a:cubicBezTo>
                    <a:pt x="0" y="18"/>
                    <a:pt x="0" y="18"/>
                    <a:pt x="0" y="18"/>
                  </a:cubicBezTo>
                  <a:cubicBezTo>
                    <a:pt x="39" y="18"/>
                    <a:pt x="39" y="18"/>
                    <a:pt x="39" y="18"/>
                  </a:cubicBezTo>
                  <a:cubicBezTo>
                    <a:pt x="39" y="8"/>
                    <a:pt x="30" y="0"/>
                    <a:pt x="20" y="0"/>
                  </a:cubicBezTo>
                  <a:cubicBezTo>
                    <a:pt x="20" y="0"/>
                    <a:pt x="20" y="0"/>
                    <a:pt x="20" y="0"/>
                  </a:cubicBezTo>
                  <a:cubicBezTo>
                    <a:pt x="20" y="0"/>
                    <a:pt x="20" y="0"/>
                    <a:pt x="20" y="0"/>
                  </a:cubicBezTo>
                </a:path>
              </a:pathLst>
            </a:custGeom>
            <a:solidFill>
              <a:srgbClr val="FFFFFF">
                <a:alpha val="46000"/>
              </a:srgbClr>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46" name="Freeform 43"/>
            <p:cNvSpPr>
              <a:spLocks/>
            </p:cNvSpPr>
            <p:nvPr/>
          </p:nvSpPr>
          <p:spPr bwMode="auto">
            <a:xfrm>
              <a:off x="3844778" y="1397406"/>
              <a:ext cx="1295400" cy="620713"/>
            </a:xfrm>
            <a:custGeom>
              <a:avLst/>
              <a:gdLst>
                <a:gd name="T0" fmla="*/ 58 w 115"/>
                <a:gd name="T1" fmla="*/ 0 h 55"/>
                <a:gd name="T2" fmla="*/ 58 w 115"/>
                <a:gd name="T3" fmla="*/ 0 h 55"/>
                <a:gd name="T4" fmla="*/ 0 w 115"/>
                <a:gd name="T5" fmla="*/ 55 h 55"/>
                <a:gd name="T6" fmla="*/ 19 w 115"/>
                <a:gd name="T7" fmla="*/ 55 h 55"/>
                <a:gd name="T8" fmla="*/ 19 w 115"/>
                <a:gd name="T9" fmla="*/ 55 h 55"/>
                <a:gd name="T10" fmla="*/ 58 w 115"/>
                <a:gd name="T11" fmla="*/ 18 h 55"/>
                <a:gd name="T12" fmla="*/ 58 w 115"/>
                <a:gd name="T13" fmla="*/ 18 h 55"/>
                <a:gd name="T14" fmla="*/ 58 w 115"/>
                <a:gd name="T15" fmla="*/ 18 h 55"/>
                <a:gd name="T16" fmla="*/ 58 w 115"/>
                <a:gd name="T17" fmla="*/ 18 h 55"/>
                <a:gd name="T18" fmla="*/ 58 w 115"/>
                <a:gd name="T19" fmla="*/ 18 h 55"/>
                <a:gd name="T20" fmla="*/ 96 w 115"/>
                <a:gd name="T21" fmla="*/ 55 h 55"/>
                <a:gd name="T22" fmla="*/ 96 w 115"/>
                <a:gd name="T23" fmla="*/ 55 h 55"/>
                <a:gd name="T24" fmla="*/ 115 w 115"/>
                <a:gd name="T25" fmla="*/ 55 h 55"/>
                <a:gd name="T26" fmla="*/ 115 w 115"/>
                <a:gd name="T27" fmla="*/ 55 h 55"/>
                <a:gd name="T28" fmla="*/ 58 w 115"/>
                <a:gd name="T29" fmla="*/ 0 h 55"/>
                <a:gd name="T30" fmla="*/ 58 w 115"/>
                <a:gd name="T31" fmla="*/ 0 h 55"/>
                <a:gd name="T32" fmla="*/ 58 w 115"/>
                <a:gd name="T33" fmla="*/ 0 h 55"/>
                <a:gd name="T34" fmla="*/ 58 w 115"/>
                <a:gd name="T3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55">
                  <a:moveTo>
                    <a:pt x="58" y="0"/>
                  </a:moveTo>
                  <a:cubicBezTo>
                    <a:pt x="58" y="0"/>
                    <a:pt x="58" y="0"/>
                    <a:pt x="58" y="0"/>
                  </a:cubicBezTo>
                  <a:cubicBezTo>
                    <a:pt x="26" y="0"/>
                    <a:pt x="1" y="25"/>
                    <a:pt x="0" y="55"/>
                  </a:cubicBezTo>
                  <a:cubicBezTo>
                    <a:pt x="19" y="55"/>
                    <a:pt x="19" y="55"/>
                    <a:pt x="19" y="55"/>
                  </a:cubicBezTo>
                  <a:cubicBezTo>
                    <a:pt x="19" y="55"/>
                    <a:pt x="19" y="55"/>
                    <a:pt x="19" y="55"/>
                  </a:cubicBezTo>
                  <a:cubicBezTo>
                    <a:pt x="20" y="35"/>
                    <a:pt x="37" y="18"/>
                    <a:pt x="58" y="18"/>
                  </a:cubicBezTo>
                  <a:cubicBezTo>
                    <a:pt x="58" y="18"/>
                    <a:pt x="58" y="18"/>
                    <a:pt x="58" y="18"/>
                  </a:cubicBezTo>
                  <a:cubicBezTo>
                    <a:pt x="58" y="18"/>
                    <a:pt x="58" y="18"/>
                    <a:pt x="58" y="18"/>
                  </a:cubicBezTo>
                  <a:cubicBezTo>
                    <a:pt x="58" y="18"/>
                    <a:pt x="58" y="18"/>
                    <a:pt x="58" y="18"/>
                  </a:cubicBezTo>
                  <a:cubicBezTo>
                    <a:pt x="58" y="18"/>
                    <a:pt x="58" y="18"/>
                    <a:pt x="58" y="18"/>
                  </a:cubicBezTo>
                  <a:cubicBezTo>
                    <a:pt x="79" y="18"/>
                    <a:pt x="96" y="35"/>
                    <a:pt x="96" y="55"/>
                  </a:cubicBezTo>
                  <a:cubicBezTo>
                    <a:pt x="96" y="55"/>
                    <a:pt x="96" y="55"/>
                    <a:pt x="96" y="55"/>
                  </a:cubicBezTo>
                  <a:cubicBezTo>
                    <a:pt x="115" y="55"/>
                    <a:pt x="115" y="55"/>
                    <a:pt x="115" y="55"/>
                  </a:cubicBezTo>
                  <a:cubicBezTo>
                    <a:pt x="115" y="55"/>
                    <a:pt x="115" y="55"/>
                    <a:pt x="115" y="55"/>
                  </a:cubicBezTo>
                  <a:cubicBezTo>
                    <a:pt x="115" y="25"/>
                    <a:pt x="89" y="0"/>
                    <a:pt x="58" y="0"/>
                  </a:cubicBezTo>
                  <a:cubicBezTo>
                    <a:pt x="58" y="0"/>
                    <a:pt x="58" y="0"/>
                    <a:pt x="58" y="0"/>
                  </a:cubicBezTo>
                  <a:cubicBezTo>
                    <a:pt x="58" y="0"/>
                    <a:pt x="58" y="0"/>
                    <a:pt x="58" y="0"/>
                  </a:cubicBezTo>
                  <a:cubicBezTo>
                    <a:pt x="58" y="0"/>
                    <a:pt x="58" y="0"/>
                    <a:pt x="58" y="0"/>
                  </a:cubicBezTo>
                </a:path>
              </a:pathLst>
            </a:custGeom>
            <a:solidFill>
              <a:srgbClr val="FFFFFF">
                <a:alpha val="10000"/>
              </a:srgbClr>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47" name="Freeform 44"/>
            <p:cNvSpPr>
              <a:spLocks noEditPoints="1"/>
            </p:cNvSpPr>
            <p:nvPr/>
          </p:nvSpPr>
          <p:spPr bwMode="auto">
            <a:xfrm>
              <a:off x="3844778" y="1397406"/>
              <a:ext cx="1295400" cy="620713"/>
            </a:xfrm>
            <a:custGeom>
              <a:avLst/>
              <a:gdLst>
                <a:gd name="T0" fmla="*/ 58 w 115"/>
                <a:gd name="T1" fmla="*/ 0 h 55"/>
                <a:gd name="T2" fmla="*/ 58 w 115"/>
                <a:gd name="T3" fmla="*/ 0 h 55"/>
                <a:gd name="T4" fmla="*/ 115 w 115"/>
                <a:gd name="T5" fmla="*/ 55 h 55"/>
                <a:gd name="T6" fmla="*/ 58 w 115"/>
                <a:gd name="T7" fmla="*/ 0 h 55"/>
                <a:gd name="T8" fmla="*/ 58 w 115"/>
                <a:gd name="T9" fmla="*/ 0 h 55"/>
                <a:gd name="T10" fmla="*/ 58 w 115"/>
                <a:gd name="T11" fmla="*/ 0 h 55"/>
                <a:gd name="T12" fmla="*/ 0 w 115"/>
                <a:gd name="T13" fmla="*/ 55 h 55"/>
                <a:gd name="T14" fmla="*/ 0 w 115"/>
                <a:gd name="T15" fmla="*/ 55 h 55"/>
                <a:gd name="T16" fmla="*/ 58 w 115"/>
                <a:gd name="T17" fmla="*/ 0 h 55"/>
                <a:gd name="T18" fmla="*/ 58 w 115"/>
                <a:gd name="T19" fmla="*/ 0 h 55"/>
                <a:gd name="T20" fmla="*/ 58 w 115"/>
                <a:gd name="T21" fmla="*/ 0 h 55"/>
                <a:gd name="T22" fmla="*/ 58 w 115"/>
                <a:gd name="T23" fmla="*/ 0 h 55"/>
                <a:gd name="T24" fmla="*/ 58 w 115"/>
                <a:gd name="T2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 h="55">
                  <a:moveTo>
                    <a:pt x="58" y="0"/>
                  </a:moveTo>
                  <a:cubicBezTo>
                    <a:pt x="58" y="0"/>
                    <a:pt x="58" y="0"/>
                    <a:pt x="58" y="0"/>
                  </a:cubicBezTo>
                  <a:cubicBezTo>
                    <a:pt x="89" y="0"/>
                    <a:pt x="115" y="25"/>
                    <a:pt x="115" y="55"/>
                  </a:cubicBezTo>
                  <a:cubicBezTo>
                    <a:pt x="115" y="25"/>
                    <a:pt x="89" y="0"/>
                    <a:pt x="58" y="0"/>
                  </a:cubicBezTo>
                  <a:cubicBezTo>
                    <a:pt x="58" y="0"/>
                    <a:pt x="58" y="0"/>
                    <a:pt x="58" y="0"/>
                  </a:cubicBezTo>
                  <a:moveTo>
                    <a:pt x="58" y="0"/>
                  </a:moveTo>
                  <a:cubicBezTo>
                    <a:pt x="26" y="0"/>
                    <a:pt x="1" y="25"/>
                    <a:pt x="0" y="55"/>
                  </a:cubicBezTo>
                  <a:cubicBezTo>
                    <a:pt x="0" y="55"/>
                    <a:pt x="0" y="55"/>
                    <a:pt x="0" y="55"/>
                  </a:cubicBezTo>
                  <a:cubicBezTo>
                    <a:pt x="1" y="25"/>
                    <a:pt x="26" y="0"/>
                    <a:pt x="58" y="0"/>
                  </a:cubicBezTo>
                  <a:moveTo>
                    <a:pt x="58" y="0"/>
                  </a:moveTo>
                  <a:cubicBezTo>
                    <a:pt x="58" y="0"/>
                    <a:pt x="58" y="0"/>
                    <a:pt x="58" y="0"/>
                  </a:cubicBezTo>
                  <a:cubicBezTo>
                    <a:pt x="58" y="0"/>
                    <a:pt x="58" y="0"/>
                    <a:pt x="58" y="0"/>
                  </a:cubicBezTo>
                  <a:cubicBezTo>
                    <a:pt x="58" y="0"/>
                    <a:pt x="58" y="0"/>
                    <a:pt x="5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48" name="Freeform 45"/>
            <p:cNvSpPr>
              <a:spLocks/>
            </p:cNvSpPr>
            <p:nvPr/>
          </p:nvSpPr>
          <p:spPr bwMode="auto">
            <a:xfrm>
              <a:off x="4059091" y="1600606"/>
              <a:ext cx="866775" cy="417513"/>
            </a:xfrm>
            <a:custGeom>
              <a:avLst/>
              <a:gdLst>
                <a:gd name="T0" fmla="*/ 39 w 77"/>
                <a:gd name="T1" fmla="*/ 0 h 37"/>
                <a:gd name="T2" fmla="*/ 39 w 77"/>
                <a:gd name="T3" fmla="*/ 0 h 37"/>
                <a:gd name="T4" fmla="*/ 0 w 77"/>
                <a:gd name="T5" fmla="*/ 37 h 37"/>
                <a:gd name="T6" fmla="*/ 12 w 77"/>
                <a:gd name="T7" fmla="*/ 37 h 37"/>
                <a:gd name="T8" fmla="*/ 19 w 77"/>
                <a:gd name="T9" fmla="*/ 37 h 37"/>
                <a:gd name="T10" fmla="*/ 19 w 77"/>
                <a:gd name="T11" fmla="*/ 37 h 37"/>
                <a:gd name="T12" fmla="*/ 39 w 77"/>
                <a:gd name="T13" fmla="*/ 19 h 37"/>
                <a:gd name="T14" fmla="*/ 39 w 77"/>
                <a:gd name="T15" fmla="*/ 19 h 37"/>
                <a:gd name="T16" fmla="*/ 39 w 77"/>
                <a:gd name="T17" fmla="*/ 19 h 37"/>
                <a:gd name="T18" fmla="*/ 39 w 77"/>
                <a:gd name="T19" fmla="*/ 19 h 37"/>
                <a:gd name="T20" fmla="*/ 39 w 77"/>
                <a:gd name="T21" fmla="*/ 19 h 37"/>
                <a:gd name="T22" fmla="*/ 39 w 77"/>
                <a:gd name="T23" fmla="*/ 19 h 37"/>
                <a:gd name="T24" fmla="*/ 58 w 77"/>
                <a:gd name="T25" fmla="*/ 37 h 37"/>
                <a:gd name="T26" fmla="*/ 63 w 77"/>
                <a:gd name="T27" fmla="*/ 37 h 37"/>
                <a:gd name="T28" fmla="*/ 68 w 77"/>
                <a:gd name="T29" fmla="*/ 37 h 37"/>
                <a:gd name="T30" fmla="*/ 77 w 77"/>
                <a:gd name="T31" fmla="*/ 37 h 37"/>
                <a:gd name="T32" fmla="*/ 77 w 77"/>
                <a:gd name="T33" fmla="*/ 37 h 37"/>
                <a:gd name="T34" fmla="*/ 39 w 77"/>
                <a:gd name="T35" fmla="*/ 0 h 37"/>
                <a:gd name="T36" fmla="*/ 39 w 77"/>
                <a:gd name="T3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37">
                  <a:moveTo>
                    <a:pt x="39" y="0"/>
                  </a:moveTo>
                  <a:cubicBezTo>
                    <a:pt x="39" y="0"/>
                    <a:pt x="39" y="0"/>
                    <a:pt x="39" y="0"/>
                  </a:cubicBezTo>
                  <a:cubicBezTo>
                    <a:pt x="18" y="0"/>
                    <a:pt x="1" y="17"/>
                    <a:pt x="0" y="37"/>
                  </a:cubicBezTo>
                  <a:cubicBezTo>
                    <a:pt x="12" y="37"/>
                    <a:pt x="12" y="37"/>
                    <a:pt x="12" y="37"/>
                  </a:cubicBezTo>
                  <a:cubicBezTo>
                    <a:pt x="19" y="37"/>
                    <a:pt x="19" y="37"/>
                    <a:pt x="19" y="37"/>
                  </a:cubicBezTo>
                  <a:cubicBezTo>
                    <a:pt x="19" y="37"/>
                    <a:pt x="19" y="37"/>
                    <a:pt x="19" y="37"/>
                  </a:cubicBezTo>
                  <a:cubicBezTo>
                    <a:pt x="20" y="27"/>
                    <a:pt x="28" y="19"/>
                    <a:pt x="39" y="19"/>
                  </a:cubicBezTo>
                  <a:cubicBezTo>
                    <a:pt x="39" y="19"/>
                    <a:pt x="39" y="19"/>
                    <a:pt x="39" y="19"/>
                  </a:cubicBezTo>
                  <a:cubicBezTo>
                    <a:pt x="39" y="19"/>
                    <a:pt x="39" y="19"/>
                    <a:pt x="39" y="19"/>
                  </a:cubicBezTo>
                  <a:cubicBezTo>
                    <a:pt x="39" y="19"/>
                    <a:pt x="39" y="19"/>
                    <a:pt x="39" y="19"/>
                  </a:cubicBezTo>
                  <a:cubicBezTo>
                    <a:pt x="39" y="19"/>
                    <a:pt x="39" y="19"/>
                    <a:pt x="39" y="19"/>
                  </a:cubicBezTo>
                  <a:cubicBezTo>
                    <a:pt x="39" y="19"/>
                    <a:pt x="39" y="19"/>
                    <a:pt x="39" y="19"/>
                  </a:cubicBezTo>
                  <a:cubicBezTo>
                    <a:pt x="49" y="19"/>
                    <a:pt x="58" y="27"/>
                    <a:pt x="58" y="37"/>
                  </a:cubicBezTo>
                  <a:cubicBezTo>
                    <a:pt x="63" y="37"/>
                    <a:pt x="63" y="37"/>
                    <a:pt x="63" y="37"/>
                  </a:cubicBezTo>
                  <a:cubicBezTo>
                    <a:pt x="68" y="37"/>
                    <a:pt x="68" y="37"/>
                    <a:pt x="68" y="37"/>
                  </a:cubicBezTo>
                  <a:cubicBezTo>
                    <a:pt x="77" y="37"/>
                    <a:pt x="77" y="37"/>
                    <a:pt x="77" y="37"/>
                  </a:cubicBezTo>
                  <a:cubicBezTo>
                    <a:pt x="77" y="37"/>
                    <a:pt x="77" y="37"/>
                    <a:pt x="77" y="37"/>
                  </a:cubicBezTo>
                  <a:cubicBezTo>
                    <a:pt x="77" y="17"/>
                    <a:pt x="60" y="0"/>
                    <a:pt x="39" y="0"/>
                  </a:cubicBezTo>
                  <a:cubicBezTo>
                    <a:pt x="39" y="0"/>
                    <a:pt x="39" y="0"/>
                    <a:pt x="39" y="0"/>
                  </a:cubicBezTo>
                </a:path>
              </a:pathLst>
            </a:custGeom>
            <a:solidFill>
              <a:srgbClr val="FFFFFF">
                <a:alpha val="33000"/>
              </a:srgbClr>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49" name="Freeform 46"/>
            <p:cNvSpPr>
              <a:spLocks noEditPoints="1"/>
            </p:cNvSpPr>
            <p:nvPr/>
          </p:nvSpPr>
          <p:spPr bwMode="auto">
            <a:xfrm>
              <a:off x="4273403" y="1814919"/>
              <a:ext cx="225425" cy="203200"/>
            </a:xfrm>
            <a:custGeom>
              <a:avLst/>
              <a:gdLst>
                <a:gd name="T0" fmla="*/ 20 w 20"/>
                <a:gd name="T1" fmla="*/ 0 h 18"/>
                <a:gd name="T2" fmla="*/ 0 w 20"/>
                <a:gd name="T3" fmla="*/ 18 h 18"/>
                <a:gd name="T4" fmla="*/ 20 w 20"/>
                <a:gd name="T5" fmla="*/ 0 h 18"/>
                <a:gd name="T6" fmla="*/ 20 w 20"/>
                <a:gd name="T7" fmla="*/ 0 h 18"/>
                <a:gd name="T8" fmla="*/ 20 w 20"/>
                <a:gd name="T9" fmla="*/ 0 h 18"/>
                <a:gd name="T10" fmla="*/ 20 w 20"/>
                <a:gd name="T11" fmla="*/ 0 h 18"/>
                <a:gd name="T12" fmla="*/ 20 w 2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0" h="18">
                  <a:moveTo>
                    <a:pt x="20" y="0"/>
                  </a:moveTo>
                  <a:cubicBezTo>
                    <a:pt x="9" y="0"/>
                    <a:pt x="1" y="8"/>
                    <a:pt x="0" y="18"/>
                  </a:cubicBezTo>
                  <a:cubicBezTo>
                    <a:pt x="1" y="8"/>
                    <a:pt x="9" y="0"/>
                    <a:pt x="20" y="0"/>
                  </a:cubicBezTo>
                  <a:moveTo>
                    <a:pt x="20" y="0"/>
                  </a:moveTo>
                  <a:cubicBezTo>
                    <a:pt x="20" y="0"/>
                    <a:pt x="20" y="0"/>
                    <a:pt x="20" y="0"/>
                  </a:cubicBezTo>
                  <a:cubicBezTo>
                    <a:pt x="20" y="0"/>
                    <a:pt x="20" y="0"/>
                    <a:pt x="20" y="0"/>
                  </a:cubicBezTo>
                  <a:cubicBezTo>
                    <a:pt x="20" y="0"/>
                    <a:pt x="20" y="0"/>
                    <a:pt x="2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50" name="Freeform 47"/>
            <p:cNvSpPr>
              <a:spLocks noEditPoints="1"/>
            </p:cNvSpPr>
            <p:nvPr/>
          </p:nvSpPr>
          <p:spPr bwMode="auto">
            <a:xfrm>
              <a:off x="4059091" y="1600606"/>
              <a:ext cx="866775" cy="417513"/>
            </a:xfrm>
            <a:custGeom>
              <a:avLst/>
              <a:gdLst>
                <a:gd name="T0" fmla="*/ 39 w 77"/>
                <a:gd name="T1" fmla="*/ 0 h 37"/>
                <a:gd name="T2" fmla="*/ 0 w 77"/>
                <a:gd name="T3" fmla="*/ 37 h 37"/>
                <a:gd name="T4" fmla="*/ 0 w 77"/>
                <a:gd name="T5" fmla="*/ 37 h 37"/>
                <a:gd name="T6" fmla="*/ 39 w 77"/>
                <a:gd name="T7" fmla="*/ 0 h 37"/>
                <a:gd name="T8" fmla="*/ 39 w 77"/>
                <a:gd name="T9" fmla="*/ 0 h 37"/>
                <a:gd name="T10" fmla="*/ 39 w 77"/>
                <a:gd name="T11" fmla="*/ 0 h 37"/>
                <a:gd name="T12" fmla="*/ 39 w 77"/>
                <a:gd name="T13" fmla="*/ 0 h 37"/>
                <a:gd name="T14" fmla="*/ 77 w 77"/>
                <a:gd name="T15" fmla="*/ 37 h 37"/>
                <a:gd name="T16" fmla="*/ 39 w 77"/>
                <a:gd name="T17" fmla="*/ 0 h 37"/>
                <a:gd name="T18" fmla="*/ 39 w 77"/>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37">
                  <a:moveTo>
                    <a:pt x="39" y="0"/>
                  </a:moveTo>
                  <a:cubicBezTo>
                    <a:pt x="18" y="0"/>
                    <a:pt x="1" y="17"/>
                    <a:pt x="0" y="37"/>
                  </a:cubicBezTo>
                  <a:cubicBezTo>
                    <a:pt x="0" y="37"/>
                    <a:pt x="0" y="37"/>
                    <a:pt x="0" y="37"/>
                  </a:cubicBezTo>
                  <a:cubicBezTo>
                    <a:pt x="1" y="17"/>
                    <a:pt x="18" y="0"/>
                    <a:pt x="39" y="0"/>
                  </a:cubicBezTo>
                  <a:moveTo>
                    <a:pt x="39" y="0"/>
                  </a:moveTo>
                  <a:cubicBezTo>
                    <a:pt x="39" y="0"/>
                    <a:pt x="39" y="0"/>
                    <a:pt x="39" y="0"/>
                  </a:cubicBezTo>
                  <a:cubicBezTo>
                    <a:pt x="39" y="0"/>
                    <a:pt x="39" y="0"/>
                    <a:pt x="39" y="0"/>
                  </a:cubicBezTo>
                  <a:cubicBezTo>
                    <a:pt x="60" y="0"/>
                    <a:pt x="77" y="17"/>
                    <a:pt x="77" y="37"/>
                  </a:cubicBezTo>
                  <a:cubicBezTo>
                    <a:pt x="77" y="17"/>
                    <a:pt x="60" y="0"/>
                    <a:pt x="39" y="0"/>
                  </a:cubicBezTo>
                  <a:cubicBezTo>
                    <a:pt x="39" y="0"/>
                    <a:pt x="39" y="0"/>
                    <a:pt x="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sp>
        <p:nvSpPr>
          <p:cNvPr id="2" name="Title 1"/>
          <p:cNvSpPr>
            <a:spLocks noGrp="1"/>
          </p:cNvSpPr>
          <p:nvPr>
            <p:ph type="title" hasCustomPrompt="1"/>
          </p:nvPr>
        </p:nvSpPr>
        <p:spPr>
          <a:xfrm>
            <a:off x="656035" y="2192283"/>
            <a:ext cx="7058175" cy="1330433"/>
          </a:xfrm>
          <a:prstGeom prst="rect">
            <a:avLst/>
          </a:prstGeom>
        </p:spPr>
        <p:txBody>
          <a:bodyPr lIns="0" tIns="0" rIns="0" bIns="0" anchor="b">
            <a:noAutofit/>
          </a:bodyPr>
          <a:lstStyle>
            <a:lvl1pPr algn="l">
              <a:defRPr sz="4400" b="1" cap="none">
                <a:solidFill>
                  <a:schemeClr val="bg1"/>
                </a:solidFill>
                <a:latin typeface="Century Gothic" charset="0"/>
                <a:ea typeface="Century Gothic" charset="0"/>
                <a:cs typeface="Century Gothic" charset="0"/>
              </a:defRPr>
            </a:lvl1pPr>
          </a:lstStyle>
          <a:p>
            <a:r>
              <a:rPr lang="fr-FR" dirty="0"/>
              <a:t>Titre chapitre avec logo</a:t>
            </a:r>
            <a:endParaRPr lang="en-US" dirty="0"/>
          </a:p>
        </p:txBody>
      </p:sp>
      <p:sp>
        <p:nvSpPr>
          <p:cNvPr id="13" name="Rectangle 12"/>
          <p:cNvSpPr/>
          <p:nvPr userDrawn="1"/>
        </p:nvSpPr>
        <p:spPr>
          <a:xfrm>
            <a:off x="673360" y="3586673"/>
            <a:ext cx="529188" cy="49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solidFill>
                <a:schemeClr val="bg1"/>
              </a:solidFill>
            </a:endParaRPr>
          </a:p>
        </p:txBody>
      </p:sp>
      <p:sp>
        <p:nvSpPr>
          <p:cNvPr id="19" name="Rectangle 18"/>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20" name="Image 1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21" name="Rectangle 20"/>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30" name="Image 2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24" name="Rectangle 23">
            <a:extLst>
              <a:ext uri="{FF2B5EF4-FFF2-40B4-BE49-F238E27FC236}">
                <a16:creationId xmlns:a16="http://schemas.microsoft.com/office/drawing/2014/main" xmlns="" id="{DD22D8B3-0470-43C1-BDE3-A8DBA0219729}"/>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cSld>
  <p:clrMapOvr>
    <a:masterClrMapping/>
  </p:clrMapOvr>
  <p:extLst>
    <p:ext uri="{DCECCB84-F9BA-43D5-87BE-67443E8EF086}">
      <p15:sldGuideLst xmlns:p15="http://schemas.microsoft.com/office/powerpoint/2012/main">
        <p15:guide id="1" orient="horz" pos="1800">
          <p15:clr>
            <a:srgbClr val="FBAE40"/>
          </p15:clr>
        </p15:guide>
        <p15:guide id="2" pos="2880">
          <p15:clr>
            <a:srgbClr val="FBAE40"/>
          </p15:clr>
        </p15:guide>
        <p15:guide id="3" pos="413">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e seul  1 colon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8757" y="89208"/>
            <a:ext cx="5042179" cy="684473"/>
          </a:xfrm>
          <a:prstGeom prst="rect">
            <a:avLst/>
          </a:prstGeom>
        </p:spPr>
        <p:txBody>
          <a:bodyPr lIns="0" tIns="0" rIns="0" bIns="0" anchor="b">
            <a:noAutofit/>
          </a:bodyPr>
          <a:lstStyle>
            <a:lvl1pPr algn="l">
              <a:lnSpc>
                <a:spcPct val="90000"/>
              </a:lnSpc>
              <a:defRPr sz="2400" b="0" cap="none">
                <a:solidFill>
                  <a:srgbClr val="008A8B"/>
                </a:solidFill>
                <a:latin typeface="Century Gothic" charset="0"/>
                <a:ea typeface="Century Gothic" charset="0"/>
                <a:cs typeface="Century Gothic" charset="0"/>
              </a:defRPr>
            </a:lvl1pPr>
          </a:lstStyle>
          <a:p>
            <a:r>
              <a:rPr lang="en-US" dirty="0" err="1"/>
              <a:t>Texte</a:t>
            </a:r>
            <a:r>
              <a:rPr lang="en-US" dirty="0"/>
              <a:t> </a:t>
            </a:r>
            <a:r>
              <a:rPr lang="en-US" dirty="0" err="1"/>
              <a:t>seul</a:t>
            </a:r>
            <a:r>
              <a:rPr lang="en-US" dirty="0"/>
              <a:t> sur </a:t>
            </a:r>
            <a:r>
              <a:rPr lang="en-US" dirty="0" err="1"/>
              <a:t>une</a:t>
            </a:r>
            <a:r>
              <a:rPr lang="en-US" dirty="0"/>
              <a:t> </a:t>
            </a:r>
            <a:r>
              <a:rPr lang="en-US" dirty="0" err="1"/>
              <a:t>colonne</a:t>
            </a:r>
            <a:endParaRPr lang="en-US" dirty="0"/>
          </a:p>
        </p:txBody>
      </p:sp>
      <p:sp>
        <p:nvSpPr>
          <p:cNvPr id="13" name="Rectangle 12"/>
          <p:cNvSpPr/>
          <p:nvPr userDrawn="1"/>
        </p:nvSpPr>
        <p:spPr>
          <a:xfrm>
            <a:off x="778757" y="835515"/>
            <a:ext cx="397586" cy="37403"/>
          </a:xfrm>
          <a:prstGeom prst="rect">
            <a:avLst/>
          </a:prstGeom>
          <a:solidFill>
            <a:srgbClr val="008A8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sp>
        <p:nvSpPr>
          <p:cNvPr id="19" name="Espace réservé du contenu 18"/>
          <p:cNvSpPr>
            <a:spLocks noGrp="1"/>
          </p:cNvSpPr>
          <p:nvPr>
            <p:ph sz="quarter" idx="14" hasCustomPrompt="1"/>
          </p:nvPr>
        </p:nvSpPr>
        <p:spPr>
          <a:xfrm>
            <a:off x="778757" y="1011170"/>
            <a:ext cx="7932287" cy="3954022"/>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mn-lt"/>
                <a:ea typeface="Arial" charset="0"/>
                <a:cs typeface="Arial" charset="0"/>
              </a:defRPr>
            </a:lvl2pPr>
            <a:lvl3pPr marL="7938" indent="0">
              <a:lnSpc>
                <a:spcPct val="110000"/>
              </a:lnSpc>
              <a:buClr>
                <a:srgbClr val="14324B"/>
              </a:buClr>
              <a:buSzPct val="100000"/>
              <a:buFontTx/>
              <a:buNone/>
              <a:tabLst/>
              <a:defRPr sz="1100" baseline="0">
                <a:latin typeface="+mn-lt"/>
                <a:ea typeface="Arial" charset="0"/>
                <a:cs typeface="Arial" charset="0"/>
              </a:defRPr>
            </a:lvl3pPr>
            <a:lvl4pPr marL="136525" indent="-128588">
              <a:buSzPct val="100000"/>
              <a:buFontTx/>
              <a:buBlip>
                <a:blip r:embed="rId2"/>
              </a:buBlip>
              <a:tabLst/>
              <a:defRPr sz="1100" baseline="0">
                <a:latin typeface="Century Gothic" charset="0"/>
                <a:ea typeface="Century Gothic" charset="0"/>
                <a:cs typeface="Century Gothic" charset="0"/>
              </a:defRPr>
            </a:lvl4pPr>
            <a:lvl5pPr marL="273050" indent="-136525">
              <a:buClr>
                <a:schemeClr val="tx2"/>
              </a:buClr>
              <a:tabLst/>
              <a:defRPr sz="1000"/>
            </a:lvl5pPr>
          </a:lstStyle>
          <a:p>
            <a:pPr lvl="0"/>
            <a:r>
              <a:rPr lang="fr-FR" dirty="0"/>
              <a:t>Texte chapeau : </a:t>
            </a:r>
            <a:r>
              <a:rPr lang="la-Latn" dirty="0"/>
              <a:t>Lorem ipsum dolor sit amet, consectetur adipiscing elit. Sed non risus. Suspendisse lectus tortor, dignissim sit amet, adipiscing nec, ultricies sed, dolor. Cras elementum ultrices diam. Maecenas ligula massa, varius a, semper congue, euismod non.</a:t>
            </a:r>
          </a:p>
          <a:p>
            <a:pPr lvl="1"/>
            <a:r>
              <a:rPr lang="fr-FR" dirty="0"/>
              <a:t>Titre niveau 01</a:t>
            </a:r>
          </a:p>
          <a:p>
            <a:pPr lvl="2"/>
            <a:r>
              <a:rPr lang="fr-FR" dirty="0"/>
              <a:t>Texte normal : </a:t>
            </a:r>
            <a:r>
              <a:rPr lang="la-Latn" dirty="0"/>
              <a:t>Lorem ipsum dolor sit amet, consectetur adipiscing elit. Sed non risus. Suspendisse lectus tortor, dignissim sit amet, adipiscing nec, ultricies sed, dolor. Cras elementum ultrices diam. Maecenas ligula massa, varius a, semper congue, euismod non, mi. Proin porttitor, orci nec nonummy molestie, enim est eleifend mi, non fermentum diam nisl sit amet erat. </a:t>
            </a:r>
            <a:endParaRPr lang="fr-FR" dirty="0"/>
          </a:p>
          <a:p>
            <a:pPr lvl="3"/>
            <a:r>
              <a:rPr lang="fr-FR" dirty="0"/>
              <a:t>Puce premier niveau : </a:t>
            </a:r>
            <a:r>
              <a:rPr lang="la-Latn" dirty="0"/>
              <a:t>Lorem ipsum dolor sit amet, consectetur adipiscing elit. Sed non risus. Suspendisse lectus tortor, dignissim sit amet, adipiscing nec, ultricies sed, dolor. </a:t>
            </a:r>
          </a:p>
          <a:p>
            <a:pPr lvl="3"/>
            <a:r>
              <a:rPr lang="la-Latn" dirty="0"/>
              <a:t>Cras elementum ultrices diam. Maecenas ligula massa, varius a, semper congue, euismod non, mi. Proin porttitor, orci nec nonummy molestie, enim est eleifend mi, non fermentum diam nisl sit amet erat.  </a:t>
            </a:r>
          </a:p>
          <a:p>
            <a:pPr lvl="4"/>
            <a:r>
              <a:rPr lang="la-Latn" dirty="0"/>
              <a:t> </a:t>
            </a:r>
            <a:r>
              <a:rPr lang="fr-FR" dirty="0"/>
              <a:t>Puce deuxième niveau </a:t>
            </a:r>
          </a:p>
          <a:p>
            <a:pPr lvl="4"/>
            <a:r>
              <a:rPr lang="la-Latn" dirty="0"/>
              <a:t>Lorem ipsum dolor sit amet, </a:t>
            </a:r>
          </a:p>
          <a:p>
            <a:pPr lvl="4"/>
            <a:r>
              <a:rPr lang="la-Latn" dirty="0"/>
              <a:t>Consectetur adipiscing elit. </a:t>
            </a:r>
          </a:p>
          <a:p>
            <a:pPr lvl="4"/>
            <a:r>
              <a:rPr lang="la-Latn" dirty="0"/>
              <a:t>Sed non risus. Suspendisse lectus tortor, dignissim sit ametse.</a:t>
            </a:r>
            <a:endParaRPr lang="fr-FR" dirty="0"/>
          </a:p>
        </p:txBody>
      </p:sp>
      <p:sp>
        <p:nvSpPr>
          <p:cNvPr id="12" name="Rectangle 11"/>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11" name="Rectangle 10">
            <a:extLst>
              <a:ext uri="{FF2B5EF4-FFF2-40B4-BE49-F238E27FC236}">
                <a16:creationId xmlns:a16="http://schemas.microsoft.com/office/drawing/2014/main" xmlns="" id="{4336116A-27B3-4057-96F4-F66A13D0BBC5}"/>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cSld>
  <p:clrMapOvr>
    <a:masterClrMapping/>
  </p:clrMapOvr>
  <p:transition spd="slow">
    <p:push/>
  </p:transition>
  <p:extLst>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guide id="6" pos="548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e seul  2 colonn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8757" y="89208"/>
            <a:ext cx="5042179" cy="684473"/>
          </a:xfrm>
          <a:prstGeom prst="rect">
            <a:avLst/>
          </a:prstGeom>
        </p:spPr>
        <p:txBody>
          <a:bodyPr lIns="0" tIns="0" rIns="0" bIns="0" anchor="b">
            <a:noAutofit/>
          </a:bodyPr>
          <a:lstStyle>
            <a:lvl1pPr algn="l">
              <a:lnSpc>
                <a:spcPct val="90000"/>
              </a:lnSpc>
              <a:defRPr sz="2400" b="0" cap="none">
                <a:solidFill>
                  <a:srgbClr val="008A8B"/>
                </a:solidFill>
                <a:latin typeface="Century Gothic" charset="0"/>
                <a:ea typeface="Century Gothic" charset="0"/>
                <a:cs typeface="Century Gothic" charset="0"/>
              </a:defRPr>
            </a:lvl1pPr>
          </a:lstStyle>
          <a:p>
            <a:r>
              <a:rPr lang="en-US" dirty="0" err="1"/>
              <a:t>Texte</a:t>
            </a:r>
            <a:r>
              <a:rPr lang="en-US" dirty="0"/>
              <a:t> </a:t>
            </a:r>
            <a:r>
              <a:rPr lang="en-US" dirty="0" err="1"/>
              <a:t>seul</a:t>
            </a:r>
            <a:r>
              <a:rPr lang="en-US" dirty="0"/>
              <a:t> sur 2 </a:t>
            </a:r>
            <a:r>
              <a:rPr lang="en-US" dirty="0" err="1"/>
              <a:t>colonnes</a:t>
            </a:r>
            <a:endParaRPr lang="en-US" dirty="0"/>
          </a:p>
        </p:txBody>
      </p:sp>
      <p:sp>
        <p:nvSpPr>
          <p:cNvPr id="13" name="Rectangle 12"/>
          <p:cNvSpPr/>
          <p:nvPr userDrawn="1"/>
        </p:nvSpPr>
        <p:spPr>
          <a:xfrm>
            <a:off x="778757" y="835515"/>
            <a:ext cx="397586" cy="37403"/>
          </a:xfrm>
          <a:prstGeom prst="rect">
            <a:avLst/>
          </a:prstGeom>
          <a:solidFill>
            <a:srgbClr val="008A8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sp>
        <p:nvSpPr>
          <p:cNvPr id="19" name="Espace réservé du contenu 18"/>
          <p:cNvSpPr>
            <a:spLocks noGrp="1"/>
          </p:cNvSpPr>
          <p:nvPr>
            <p:ph sz="quarter" idx="14" hasCustomPrompt="1"/>
          </p:nvPr>
        </p:nvSpPr>
        <p:spPr>
          <a:xfrm>
            <a:off x="778757" y="1011170"/>
            <a:ext cx="7932287" cy="826774"/>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Arial" charset="0"/>
                <a:ea typeface="Arial" charset="0"/>
                <a:cs typeface="Arial" charset="0"/>
              </a:defRPr>
            </a:lvl2pPr>
            <a:lvl3pPr marL="7938" indent="0">
              <a:lnSpc>
                <a:spcPct val="110000"/>
              </a:lnSpc>
              <a:buClr>
                <a:srgbClr val="14324B"/>
              </a:buClr>
              <a:buSzPct val="100000"/>
              <a:buFontTx/>
              <a:buNone/>
              <a:tabLst/>
              <a:defRPr sz="1100" baseline="0">
                <a:latin typeface="+mn-lt"/>
                <a:ea typeface="Arial" charset="0"/>
                <a:cs typeface="Arial" charset="0"/>
              </a:defRPr>
            </a:lvl3pPr>
            <a:lvl4pPr marL="136525" indent="-128588">
              <a:buSzPct val="100000"/>
              <a:buFontTx/>
              <a:buBlip>
                <a:blip r:embed="rId2"/>
              </a:buBlip>
              <a:tabLst/>
              <a:defRPr sz="1100" baseline="0">
                <a:latin typeface="Century Gothic" charset="0"/>
                <a:ea typeface="Century Gothic" charset="0"/>
                <a:cs typeface="Century Gothic" charset="0"/>
              </a:defRPr>
            </a:lvl4pPr>
            <a:lvl5pPr marL="273050" indent="-136525">
              <a:buClr>
                <a:schemeClr val="tx2"/>
              </a:buClr>
              <a:tabLst/>
              <a:defRPr sz="1000"/>
            </a:lvl5pPr>
          </a:lstStyle>
          <a:p>
            <a:pPr lvl="0"/>
            <a:r>
              <a:rPr lang="fr-FR" dirty="0"/>
              <a:t>Texte chapeau : </a:t>
            </a:r>
            <a:r>
              <a:rPr lang="la-Latn" dirty="0"/>
              <a:t>Lorem ipsum dolor sit amet, consectetur adipiscing elit. Sed non risus. Suspendisse lectus tortor, dignissim sit amet, adipiscing nec, ultricies sed, dolor. Cras elementum ultrices diam. Maecenas ligula massa, varius a, semper congue, euismod non.</a:t>
            </a:r>
          </a:p>
        </p:txBody>
      </p:sp>
      <p:sp>
        <p:nvSpPr>
          <p:cNvPr id="12" name="Rectangle 11"/>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20" name="Espace réservé du contenu 18"/>
          <p:cNvSpPr>
            <a:spLocks noGrp="1"/>
          </p:cNvSpPr>
          <p:nvPr>
            <p:ph sz="quarter" idx="15" hasCustomPrompt="1"/>
          </p:nvPr>
        </p:nvSpPr>
        <p:spPr>
          <a:xfrm>
            <a:off x="778757" y="2075433"/>
            <a:ext cx="3793243" cy="2898903"/>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mn-lt"/>
                <a:ea typeface="Arial" charset="0"/>
                <a:cs typeface="Arial" charset="0"/>
              </a:defRPr>
            </a:lvl2pPr>
            <a:lvl3pPr marL="7938" indent="0">
              <a:lnSpc>
                <a:spcPct val="110000"/>
              </a:lnSpc>
              <a:buClr>
                <a:srgbClr val="14324B"/>
              </a:buClr>
              <a:buSzPct val="100000"/>
              <a:buFontTx/>
              <a:buNone/>
              <a:tabLst/>
              <a:defRPr sz="1100" baseline="0">
                <a:latin typeface="+mn-lt"/>
                <a:ea typeface="Arial" charset="0"/>
                <a:cs typeface="Arial" charset="0"/>
              </a:defRPr>
            </a:lvl3pPr>
            <a:lvl4pPr marL="136525" indent="-128588">
              <a:buSzPct val="100000"/>
              <a:buFontTx/>
              <a:buBlip>
                <a:blip r:embed="rId2"/>
              </a:buBlip>
              <a:tabLst/>
              <a:defRPr sz="1100" baseline="0">
                <a:latin typeface="Century Gothic" charset="0"/>
                <a:ea typeface="Century Gothic" charset="0"/>
                <a:cs typeface="Century Gothic" charset="0"/>
              </a:defRPr>
            </a:lvl4pPr>
            <a:lvl5pPr marL="273050" indent="-136525">
              <a:buClr>
                <a:schemeClr val="tx2"/>
              </a:buClr>
              <a:tabLst/>
              <a:defRPr sz="1000"/>
            </a:lvl5pPr>
          </a:lstStyle>
          <a:p>
            <a:pPr lvl="1"/>
            <a:r>
              <a:rPr lang="fr-FR" dirty="0"/>
              <a:t>Titre niveau 01</a:t>
            </a:r>
          </a:p>
          <a:p>
            <a:pPr lvl="2"/>
            <a:r>
              <a:rPr lang="fr-FR" dirty="0"/>
              <a:t>Texte normal : </a:t>
            </a:r>
            <a:r>
              <a:rPr lang="la-Latn" dirty="0"/>
              <a:t>Lorem ipsum dolor sit amet, consectetur adipiscing elit. Sed non risus. Suspendisse lectus tortor, dignissim sit amet, adipiscing nec, ultricies sed, dolor. Cras elementum ultrices st eleifend mi, non fermentum diam nisl sit amet erat. </a:t>
            </a:r>
            <a:endParaRPr lang="fr-FR" dirty="0"/>
          </a:p>
          <a:p>
            <a:pPr lvl="3"/>
            <a:r>
              <a:rPr lang="fr-FR" dirty="0"/>
              <a:t>Puce premier niveau : </a:t>
            </a:r>
            <a:r>
              <a:rPr lang="la-Latn" dirty="0"/>
              <a:t>nec, ultricies sed, dolor. </a:t>
            </a:r>
          </a:p>
          <a:p>
            <a:pPr lvl="3"/>
            <a:r>
              <a:rPr lang="la-Latn" dirty="0"/>
              <a:t>Cras elementum ultrices diam. Maecenas ligula massa, varius a, erat.  </a:t>
            </a:r>
          </a:p>
          <a:p>
            <a:pPr lvl="4"/>
            <a:r>
              <a:rPr lang="la-Latn" dirty="0"/>
              <a:t> </a:t>
            </a:r>
            <a:r>
              <a:rPr lang="fr-FR" dirty="0"/>
              <a:t>Puce deuxième niveau </a:t>
            </a:r>
          </a:p>
          <a:p>
            <a:pPr lvl="4"/>
            <a:r>
              <a:rPr lang="la-Latn" dirty="0"/>
              <a:t>Lorem ipsum dolor sit amet, </a:t>
            </a:r>
          </a:p>
          <a:p>
            <a:pPr lvl="4"/>
            <a:r>
              <a:rPr lang="la-Latn" dirty="0"/>
              <a:t>Consectetur adipiscing elit. </a:t>
            </a:r>
            <a:endParaRPr lang="fr-FR" dirty="0"/>
          </a:p>
        </p:txBody>
      </p:sp>
      <p:sp>
        <p:nvSpPr>
          <p:cNvPr id="21" name="Espace réservé du contenu 18"/>
          <p:cNvSpPr>
            <a:spLocks noGrp="1"/>
          </p:cNvSpPr>
          <p:nvPr>
            <p:ph sz="quarter" idx="16" hasCustomPrompt="1"/>
          </p:nvPr>
        </p:nvSpPr>
        <p:spPr>
          <a:xfrm>
            <a:off x="4918957" y="2075433"/>
            <a:ext cx="3793243" cy="2898903"/>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mn-lt"/>
                <a:ea typeface="Arial" charset="0"/>
                <a:cs typeface="Arial" charset="0"/>
              </a:defRPr>
            </a:lvl2pPr>
            <a:lvl3pPr marL="7938" indent="0">
              <a:lnSpc>
                <a:spcPct val="110000"/>
              </a:lnSpc>
              <a:buClr>
                <a:srgbClr val="14324B"/>
              </a:buClr>
              <a:buSzPct val="100000"/>
              <a:buFontTx/>
              <a:buNone/>
              <a:tabLst/>
              <a:defRPr sz="1100" baseline="0">
                <a:latin typeface="+mn-lt"/>
                <a:ea typeface="Arial" charset="0"/>
                <a:cs typeface="Arial" charset="0"/>
              </a:defRPr>
            </a:lvl3pPr>
            <a:lvl4pPr marL="136525" indent="-128588">
              <a:buSzPct val="100000"/>
              <a:buFontTx/>
              <a:buBlip>
                <a:blip r:embed="rId2"/>
              </a:buBlip>
              <a:tabLst/>
              <a:defRPr sz="1100" baseline="0">
                <a:latin typeface="Century Gothic" charset="0"/>
                <a:ea typeface="Century Gothic" charset="0"/>
                <a:cs typeface="Century Gothic" charset="0"/>
              </a:defRPr>
            </a:lvl4pPr>
            <a:lvl5pPr marL="273050" indent="-136525">
              <a:buClr>
                <a:schemeClr val="tx2"/>
              </a:buClr>
              <a:tabLst/>
              <a:defRPr sz="1000"/>
            </a:lvl5pPr>
          </a:lstStyle>
          <a:p>
            <a:pPr lvl="1"/>
            <a:r>
              <a:rPr lang="fr-FR" dirty="0"/>
              <a:t>Titre niveau 01</a:t>
            </a:r>
          </a:p>
          <a:p>
            <a:pPr lvl="2"/>
            <a:r>
              <a:rPr lang="fr-FR" dirty="0"/>
              <a:t>Texte normal : </a:t>
            </a:r>
            <a:r>
              <a:rPr lang="la-Latn" dirty="0"/>
              <a:t>Lorem ipsum dolor sit amet, consectetur adipiscing elit. Sed non risus. Suspendisse lectus tortor, dignissim sit amet, adipiscing nec, ultricies sed, dolor. Cras elementum ultrices st eleifend mi, non fermentum diam nisl sit amet erat. </a:t>
            </a:r>
            <a:endParaRPr lang="fr-FR" dirty="0"/>
          </a:p>
          <a:p>
            <a:pPr lvl="3"/>
            <a:r>
              <a:rPr lang="fr-FR" dirty="0"/>
              <a:t>Puce premier niveau : </a:t>
            </a:r>
            <a:r>
              <a:rPr lang="la-Latn" dirty="0"/>
              <a:t>nec, ultricies sed, dolor. </a:t>
            </a:r>
          </a:p>
          <a:p>
            <a:pPr lvl="3"/>
            <a:r>
              <a:rPr lang="la-Latn" dirty="0"/>
              <a:t>Cras elementum ultrices diam. Maecenas ligula massa, varius a, erat.  </a:t>
            </a:r>
          </a:p>
          <a:p>
            <a:pPr lvl="4"/>
            <a:r>
              <a:rPr lang="la-Latn" dirty="0"/>
              <a:t> </a:t>
            </a:r>
            <a:r>
              <a:rPr lang="fr-FR" dirty="0"/>
              <a:t>Puce deuxième niveau </a:t>
            </a:r>
          </a:p>
          <a:p>
            <a:pPr lvl="4"/>
            <a:r>
              <a:rPr lang="la-Latn" dirty="0"/>
              <a:t>Lorem ipsum dolor sit amet, </a:t>
            </a:r>
          </a:p>
          <a:p>
            <a:pPr lvl="4"/>
            <a:r>
              <a:rPr lang="la-Latn" dirty="0"/>
              <a:t>Consectetur adipiscing elit. </a:t>
            </a:r>
            <a:endParaRPr lang="fr-FR" dirty="0"/>
          </a:p>
        </p:txBody>
      </p:sp>
      <p:sp>
        <p:nvSpPr>
          <p:cNvPr id="22" name="Rectangle 21">
            <a:extLst>
              <a:ext uri="{FF2B5EF4-FFF2-40B4-BE49-F238E27FC236}">
                <a16:creationId xmlns:a16="http://schemas.microsoft.com/office/drawing/2014/main" xmlns="" id="{69B7171F-F9BF-41E1-9D6F-A8EE3A6E2F8F}"/>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cSld>
  <p:clrMapOvr>
    <a:masterClrMapping/>
  </p:clrMapOvr>
  <p:transition spd="slow">
    <p:push/>
  </p:transition>
  <p:extLst>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guide id="6" pos="548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e seul  3 colonn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8757" y="89208"/>
            <a:ext cx="5042179" cy="684473"/>
          </a:xfrm>
          <a:prstGeom prst="rect">
            <a:avLst/>
          </a:prstGeom>
        </p:spPr>
        <p:txBody>
          <a:bodyPr lIns="0" tIns="0" rIns="0" bIns="0" anchor="b">
            <a:noAutofit/>
          </a:bodyPr>
          <a:lstStyle>
            <a:lvl1pPr algn="l">
              <a:lnSpc>
                <a:spcPct val="90000"/>
              </a:lnSpc>
              <a:defRPr sz="2400" b="0" cap="none">
                <a:solidFill>
                  <a:srgbClr val="008A8B"/>
                </a:solidFill>
                <a:latin typeface="Century Gothic" charset="0"/>
                <a:ea typeface="Century Gothic" charset="0"/>
                <a:cs typeface="Century Gothic" charset="0"/>
              </a:defRPr>
            </a:lvl1pPr>
          </a:lstStyle>
          <a:p>
            <a:r>
              <a:rPr lang="en-US" dirty="0" err="1"/>
              <a:t>Texte</a:t>
            </a:r>
            <a:r>
              <a:rPr lang="en-US" dirty="0"/>
              <a:t> </a:t>
            </a:r>
            <a:r>
              <a:rPr lang="en-US" dirty="0" err="1"/>
              <a:t>seul</a:t>
            </a:r>
            <a:r>
              <a:rPr lang="en-US" dirty="0"/>
              <a:t> sur 3 </a:t>
            </a:r>
            <a:r>
              <a:rPr lang="en-US" dirty="0" err="1"/>
              <a:t>colonnes</a:t>
            </a:r>
            <a:endParaRPr lang="en-US" dirty="0"/>
          </a:p>
        </p:txBody>
      </p:sp>
      <p:sp>
        <p:nvSpPr>
          <p:cNvPr id="13" name="Rectangle 12"/>
          <p:cNvSpPr/>
          <p:nvPr userDrawn="1"/>
        </p:nvSpPr>
        <p:spPr>
          <a:xfrm>
            <a:off x="778757" y="835515"/>
            <a:ext cx="397586" cy="37403"/>
          </a:xfrm>
          <a:prstGeom prst="rect">
            <a:avLst/>
          </a:prstGeom>
          <a:solidFill>
            <a:srgbClr val="008A8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sp>
        <p:nvSpPr>
          <p:cNvPr id="19" name="Espace réservé du contenu 18"/>
          <p:cNvSpPr>
            <a:spLocks noGrp="1"/>
          </p:cNvSpPr>
          <p:nvPr>
            <p:ph sz="quarter" idx="14" hasCustomPrompt="1"/>
          </p:nvPr>
        </p:nvSpPr>
        <p:spPr>
          <a:xfrm>
            <a:off x="778757" y="1011170"/>
            <a:ext cx="7932287" cy="826774"/>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Arial" charset="0"/>
                <a:ea typeface="Arial" charset="0"/>
                <a:cs typeface="Arial" charset="0"/>
              </a:defRPr>
            </a:lvl2pPr>
            <a:lvl3pPr marL="7938" indent="0">
              <a:lnSpc>
                <a:spcPct val="110000"/>
              </a:lnSpc>
              <a:buClr>
                <a:srgbClr val="14324B"/>
              </a:buClr>
              <a:buSzPct val="100000"/>
              <a:buFontTx/>
              <a:buNone/>
              <a:tabLst/>
              <a:defRPr sz="1100" baseline="0">
                <a:latin typeface="+mn-lt"/>
                <a:ea typeface="Arial" charset="0"/>
                <a:cs typeface="Arial" charset="0"/>
              </a:defRPr>
            </a:lvl3pPr>
            <a:lvl4pPr marL="136525" indent="-128588">
              <a:buSzPct val="100000"/>
              <a:buFontTx/>
              <a:buBlip>
                <a:blip r:embed="rId2"/>
              </a:buBlip>
              <a:tabLst/>
              <a:defRPr sz="1100" baseline="0">
                <a:latin typeface="Century Gothic" charset="0"/>
                <a:ea typeface="Century Gothic" charset="0"/>
                <a:cs typeface="Century Gothic" charset="0"/>
              </a:defRPr>
            </a:lvl4pPr>
            <a:lvl5pPr marL="273050" indent="-136525">
              <a:buClr>
                <a:schemeClr val="tx2"/>
              </a:buClr>
              <a:tabLst/>
              <a:defRPr sz="1000"/>
            </a:lvl5pPr>
          </a:lstStyle>
          <a:p>
            <a:pPr lvl="0"/>
            <a:r>
              <a:rPr lang="fr-FR" dirty="0"/>
              <a:t>Texte chapeau : </a:t>
            </a:r>
            <a:r>
              <a:rPr lang="la-Latn" dirty="0"/>
              <a:t>Lorem ipsum dolor sit amet, consectetur adipiscing elit. Sed non risus. Suspendisse lectus tortor, dignissim sit amet, adipiscing nec, ultricies sed, dolor. Cras elementum ultrices diam. Maecenas ligula massa, varius a, semper congue, euismod non.</a:t>
            </a:r>
          </a:p>
        </p:txBody>
      </p:sp>
      <p:sp>
        <p:nvSpPr>
          <p:cNvPr id="12" name="Rectangle 11"/>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20" name="Espace réservé du contenu 18"/>
          <p:cNvSpPr>
            <a:spLocks noGrp="1"/>
          </p:cNvSpPr>
          <p:nvPr>
            <p:ph sz="quarter" idx="15" hasCustomPrompt="1"/>
          </p:nvPr>
        </p:nvSpPr>
        <p:spPr>
          <a:xfrm>
            <a:off x="778757" y="2075433"/>
            <a:ext cx="2415675" cy="2898903"/>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mn-lt"/>
                <a:ea typeface="Arial" charset="0"/>
                <a:cs typeface="Arial" charset="0"/>
              </a:defRPr>
            </a:lvl2pPr>
            <a:lvl3pPr marL="7938" indent="0">
              <a:lnSpc>
                <a:spcPct val="110000"/>
              </a:lnSpc>
              <a:buClr>
                <a:srgbClr val="14324B"/>
              </a:buClr>
              <a:buSzPct val="100000"/>
              <a:buFontTx/>
              <a:buNone/>
              <a:tabLst/>
              <a:defRPr sz="1100" baseline="0">
                <a:latin typeface="+mn-lt"/>
                <a:ea typeface="Arial" charset="0"/>
                <a:cs typeface="Arial" charset="0"/>
              </a:defRPr>
            </a:lvl3pPr>
            <a:lvl4pPr marL="136525" indent="-128588">
              <a:buSzPct val="100000"/>
              <a:buFontTx/>
              <a:buBlip>
                <a:blip r:embed="rId2"/>
              </a:buBlip>
              <a:tabLst/>
              <a:defRPr sz="1100" baseline="0">
                <a:latin typeface="Century Gothic" charset="0"/>
                <a:ea typeface="Century Gothic" charset="0"/>
                <a:cs typeface="Century Gothic" charset="0"/>
              </a:defRPr>
            </a:lvl4pPr>
            <a:lvl5pPr marL="273050" indent="-136525">
              <a:buClr>
                <a:schemeClr val="tx2"/>
              </a:buClr>
              <a:tabLst/>
              <a:defRPr sz="1000"/>
            </a:lvl5pPr>
          </a:lstStyle>
          <a:p>
            <a:pPr lvl="1"/>
            <a:r>
              <a:rPr lang="fr-FR" dirty="0"/>
              <a:t>Titre niveau 01</a:t>
            </a:r>
          </a:p>
          <a:p>
            <a:pPr lvl="2"/>
            <a:r>
              <a:rPr lang="fr-FR" dirty="0"/>
              <a:t>Texte normal : </a:t>
            </a:r>
            <a:r>
              <a:rPr lang="la-Latn" dirty="0"/>
              <a:t>Lorem ipsum dolor sit amet, consectetur adipiscing elit. Sed non risus. Suspendisse lectus tortor, dignissim sit amet, adipiscing nec, ultricies sed, dolor. Cras elementum ultrices st eleifend mi, non fermentum diam nisl sit amet erat. </a:t>
            </a:r>
            <a:endParaRPr lang="fr-FR" dirty="0"/>
          </a:p>
          <a:p>
            <a:pPr lvl="3"/>
            <a:r>
              <a:rPr lang="fr-FR" dirty="0"/>
              <a:t>Puce premier niveau : </a:t>
            </a:r>
            <a:r>
              <a:rPr lang="la-Latn" dirty="0"/>
              <a:t>nec, ultricies sed, dolor. </a:t>
            </a:r>
          </a:p>
          <a:p>
            <a:pPr lvl="3"/>
            <a:r>
              <a:rPr lang="la-Latn" dirty="0"/>
              <a:t>Cras elementum ultrices diam. Maecenas ligula massa, varius a, erat.  </a:t>
            </a:r>
            <a:endParaRPr lang="fr-FR" dirty="0"/>
          </a:p>
        </p:txBody>
      </p:sp>
      <p:sp>
        <p:nvSpPr>
          <p:cNvPr id="21" name="Espace réservé du contenu 18"/>
          <p:cNvSpPr>
            <a:spLocks noGrp="1"/>
          </p:cNvSpPr>
          <p:nvPr>
            <p:ph sz="quarter" idx="16" hasCustomPrompt="1"/>
          </p:nvPr>
        </p:nvSpPr>
        <p:spPr>
          <a:xfrm>
            <a:off x="3541389" y="2075433"/>
            <a:ext cx="2415675" cy="2898903"/>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mn-lt"/>
                <a:ea typeface="Arial" charset="0"/>
                <a:cs typeface="Arial" charset="0"/>
              </a:defRPr>
            </a:lvl2pPr>
            <a:lvl3pPr marL="7938" indent="0">
              <a:lnSpc>
                <a:spcPct val="110000"/>
              </a:lnSpc>
              <a:buClr>
                <a:srgbClr val="14324B"/>
              </a:buClr>
              <a:buSzPct val="100000"/>
              <a:buFontTx/>
              <a:buNone/>
              <a:tabLst/>
              <a:defRPr sz="1100" baseline="0">
                <a:latin typeface="+mn-lt"/>
                <a:ea typeface="Arial" charset="0"/>
                <a:cs typeface="Arial" charset="0"/>
              </a:defRPr>
            </a:lvl3pPr>
            <a:lvl4pPr marL="136525" indent="-128588">
              <a:buSzPct val="100000"/>
              <a:buFontTx/>
              <a:buBlip>
                <a:blip r:embed="rId2"/>
              </a:buBlip>
              <a:tabLst/>
              <a:defRPr sz="1100" baseline="0">
                <a:latin typeface="Century Gothic" charset="0"/>
                <a:ea typeface="Century Gothic" charset="0"/>
                <a:cs typeface="Century Gothic" charset="0"/>
              </a:defRPr>
            </a:lvl4pPr>
            <a:lvl5pPr marL="273050" indent="-136525">
              <a:buClr>
                <a:schemeClr val="tx2"/>
              </a:buClr>
              <a:tabLst/>
              <a:defRPr sz="1000"/>
            </a:lvl5pPr>
          </a:lstStyle>
          <a:p>
            <a:pPr lvl="1"/>
            <a:r>
              <a:rPr lang="fr-FR" dirty="0"/>
              <a:t>Titre niveau 01</a:t>
            </a:r>
          </a:p>
          <a:p>
            <a:pPr lvl="2"/>
            <a:r>
              <a:rPr lang="fr-FR" dirty="0"/>
              <a:t>Texte normal : </a:t>
            </a:r>
            <a:r>
              <a:rPr lang="la-Latn" dirty="0"/>
              <a:t>Lorem ipsum dolor sit amet, consectetur adipiscing elit. Sed non risus. Suspendisse lectus tortor, dignissim sit amet, adipiscing </a:t>
            </a:r>
            <a:r>
              <a:rPr lang="fr-FR" dirty="0"/>
              <a:t>Puce premier niveau : </a:t>
            </a:r>
            <a:r>
              <a:rPr lang="la-Latn" dirty="0"/>
              <a:t>nec, ultricies sed, dolor. </a:t>
            </a:r>
          </a:p>
          <a:p>
            <a:pPr lvl="3"/>
            <a:r>
              <a:rPr lang="la-Latn" dirty="0"/>
              <a:t>Cras elementum ultrices diam. Maecenas ligula massa, varius a, erat.  </a:t>
            </a:r>
          </a:p>
          <a:p>
            <a:pPr lvl="4"/>
            <a:r>
              <a:rPr lang="la-Latn" dirty="0"/>
              <a:t> </a:t>
            </a:r>
            <a:r>
              <a:rPr lang="fr-FR" dirty="0"/>
              <a:t>Puce deuxième niveau </a:t>
            </a:r>
          </a:p>
          <a:p>
            <a:pPr lvl="4"/>
            <a:r>
              <a:rPr lang="la-Latn" dirty="0"/>
              <a:t>Lorem ipsum dolor sit amet, </a:t>
            </a:r>
          </a:p>
          <a:p>
            <a:pPr lvl="4"/>
            <a:r>
              <a:rPr lang="la-Latn" dirty="0"/>
              <a:t>Consectetur adipiscing elit. </a:t>
            </a:r>
            <a:endParaRPr lang="fr-FR" dirty="0"/>
          </a:p>
        </p:txBody>
      </p:sp>
      <p:sp>
        <p:nvSpPr>
          <p:cNvPr id="26" name="Espace réservé du contenu 18"/>
          <p:cNvSpPr>
            <a:spLocks noGrp="1"/>
          </p:cNvSpPr>
          <p:nvPr>
            <p:ph sz="quarter" idx="17" hasCustomPrompt="1"/>
          </p:nvPr>
        </p:nvSpPr>
        <p:spPr>
          <a:xfrm>
            <a:off x="6308341" y="2075433"/>
            <a:ext cx="2415675" cy="2898903"/>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mn-lt"/>
                <a:ea typeface="Arial" charset="0"/>
                <a:cs typeface="Arial" charset="0"/>
              </a:defRPr>
            </a:lvl2pPr>
            <a:lvl3pPr marL="7938" indent="0">
              <a:lnSpc>
                <a:spcPct val="110000"/>
              </a:lnSpc>
              <a:buClr>
                <a:srgbClr val="14324B"/>
              </a:buClr>
              <a:buSzPct val="100000"/>
              <a:buFontTx/>
              <a:buNone/>
              <a:tabLst/>
              <a:defRPr sz="1100" baseline="0">
                <a:latin typeface="+mn-lt"/>
                <a:ea typeface="Arial" charset="0"/>
                <a:cs typeface="Arial" charset="0"/>
              </a:defRPr>
            </a:lvl3pPr>
            <a:lvl4pPr marL="136525" marR="0" indent="-128588" algn="l" defTabSz="342900" rtl="0" eaLnBrk="1" fontAlgn="auto" latinLnBrk="0" hangingPunct="1">
              <a:lnSpc>
                <a:spcPct val="100000"/>
              </a:lnSpc>
              <a:spcBef>
                <a:spcPct val="20000"/>
              </a:spcBef>
              <a:spcAft>
                <a:spcPts val="450"/>
              </a:spcAft>
              <a:buClr>
                <a:schemeClr val="accent2"/>
              </a:buClr>
              <a:buSzPct val="100000"/>
              <a:buFontTx/>
              <a:buBlip>
                <a:blip r:embed="rId2"/>
              </a:buBlip>
              <a:tabLst/>
              <a:defRPr sz="1100" baseline="0">
                <a:latin typeface="Century Gothic" charset="0"/>
                <a:ea typeface="Century Gothic" charset="0"/>
                <a:cs typeface="Century Gothic" charset="0"/>
              </a:defRPr>
            </a:lvl4pPr>
            <a:lvl5pPr marL="273050" indent="-136525">
              <a:buClr>
                <a:schemeClr val="tx2"/>
              </a:buClr>
              <a:tabLst/>
              <a:defRPr sz="1000"/>
            </a:lvl5pPr>
          </a:lstStyle>
          <a:p>
            <a:pPr lvl="1"/>
            <a:r>
              <a:rPr lang="fr-FR" dirty="0"/>
              <a:t>Titre niveau 01</a:t>
            </a:r>
          </a:p>
          <a:p>
            <a:pPr lvl="2"/>
            <a:r>
              <a:rPr lang="fr-FR" dirty="0"/>
              <a:t>Texte normal : </a:t>
            </a:r>
            <a:r>
              <a:rPr lang="la-Latn" dirty="0"/>
              <a:t>Lorem ipsum dolor sit amet, consectetur adipiscing elit. Sed non risus. Suspendisse lectus tortor, dignissim sit amet, adipiscing nec, ultricies sed, dolor. Cras elementum ultrices st eleifend mi, non fermentum diam nisl sit amet erat. Aconsectetur adipiscing elit. Sed non risus. Suspendisse lectus tortor, dignissim sit amet, adipiscing nec, ultricies sed, dolor. Cras elementum ultrices st eleifend mi, non fentum diam erat. elit. </a:t>
            </a:r>
            <a:endParaRPr lang="fr-FR" dirty="0"/>
          </a:p>
        </p:txBody>
      </p:sp>
      <p:sp>
        <p:nvSpPr>
          <p:cNvPr id="22" name="Rectangle 21">
            <a:extLst>
              <a:ext uri="{FF2B5EF4-FFF2-40B4-BE49-F238E27FC236}">
                <a16:creationId xmlns:a16="http://schemas.microsoft.com/office/drawing/2014/main" xmlns="" id="{2F3B2B31-9B77-4007-9F19-7D0F02AA27D9}"/>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cSld>
  <p:clrMapOvr>
    <a:masterClrMapping/>
  </p:clrMapOvr>
  <p:transition spd="slow">
    <p:push/>
  </p:transition>
  <p:extLst>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guide id="6" pos="548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e 2 col +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8757" y="89208"/>
            <a:ext cx="5042179" cy="684473"/>
          </a:xfrm>
          <a:prstGeom prst="rect">
            <a:avLst/>
          </a:prstGeom>
        </p:spPr>
        <p:txBody>
          <a:bodyPr lIns="0" tIns="0" rIns="0" bIns="0" anchor="b">
            <a:noAutofit/>
          </a:bodyPr>
          <a:lstStyle>
            <a:lvl1pPr algn="l">
              <a:lnSpc>
                <a:spcPct val="90000"/>
              </a:lnSpc>
              <a:defRPr sz="2400" b="0" cap="none">
                <a:solidFill>
                  <a:srgbClr val="008A8B"/>
                </a:solidFill>
                <a:latin typeface="Century Gothic" charset="0"/>
                <a:ea typeface="Century Gothic" charset="0"/>
                <a:cs typeface="Century Gothic" charset="0"/>
              </a:defRPr>
            </a:lvl1pPr>
          </a:lstStyle>
          <a:p>
            <a:r>
              <a:rPr lang="en-US" dirty="0" err="1"/>
              <a:t>Texte</a:t>
            </a:r>
            <a:r>
              <a:rPr lang="en-US" dirty="0"/>
              <a:t> sur 2 </a:t>
            </a:r>
            <a:r>
              <a:rPr lang="en-US" dirty="0" err="1"/>
              <a:t>colonnes</a:t>
            </a:r>
            <a:r>
              <a:rPr lang="en-US" dirty="0"/>
              <a:t> et 1 image</a:t>
            </a:r>
          </a:p>
        </p:txBody>
      </p:sp>
      <p:sp>
        <p:nvSpPr>
          <p:cNvPr id="13" name="Rectangle 12"/>
          <p:cNvSpPr/>
          <p:nvPr userDrawn="1"/>
        </p:nvSpPr>
        <p:spPr>
          <a:xfrm>
            <a:off x="778757" y="835515"/>
            <a:ext cx="397586" cy="37403"/>
          </a:xfrm>
          <a:prstGeom prst="rect">
            <a:avLst/>
          </a:prstGeom>
          <a:solidFill>
            <a:srgbClr val="008A8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sp>
        <p:nvSpPr>
          <p:cNvPr id="19" name="Espace réservé du contenu 18"/>
          <p:cNvSpPr>
            <a:spLocks noGrp="1"/>
          </p:cNvSpPr>
          <p:nvPr>
            <p:ph sz="quarter" idx="14" hasCustomPrompt="1"/>
          </p:nvPr>
        </p:nvSpPr>
        <p:spPr>
          <a:xfrm>
            <a:off x="778757" y="1011170"/>
            <a:ext cx="5178307" cy="826774"/>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Arial" charset="0"/>
                <a:ea typeface="Arial" charset="0"/>
                <a:cs typeface="Arial" charset="0"/>
              </a:defRPr>
            </a:lvl2pPr>
            <a:lvl3pPr marL="7938" indent="0">
              <a:lnSpc>
                <a:spcPct val="110000"/>
              </a:lnSpc>
              <a:buClr>
                <a:srgbClr val="14324B"/>
              </a:buClr>
              <a:buSzPct val="100000"/>
              <a:buFontTx/>
              <a:buNone/>
              <a:tabLst/>
              <a:defRPr sz="1100" baseline="0">
                <a:latin typeface="+mn-lt"/>
                <a:ea typeface="Arial" charset="0"/>
                <a:cs typeface="Arial" charset="0"/>
              </a:defRPr>
            </a:lvl3pPr>
            <a:lvl4pPr marL="136525" indent="-128588">
              <a:buSzPct val="100000"/>
              <a:buFontTx/>
              <a:buBlip>
                <a:blip r:embed="rId2"/>
              </a:buBlip>
              <a:tabLst/>
              <a:defRPr sz="1100" baseline="0">
                <a:latin typeface="Century Gothic" charset="0"/>
                <a:ea typeface="Century Gothic" charset="0"/>
                <a:cs typeface="Century Gothic" charset="0"/>
              </a:defRPr>
            </a:lvl4pPr>
            <a:lvl5pPr marL="273050" indent="-136525">
              <a:buClr>
                <a:schemeClr val="tx2"/>
              </a:buClr>
              <a:tabLst/>
              <a:defRPr sz="1000"/>
            </a:lvl5pPr>
          </a:lstStyle>
          <a:p>
            <a:pPr lvl="0"/>
            <a:r>
              <a:rPr lang="fr-FR" dirty="0"/>
              <a:t>Texte chapeau : </a:t>
            </a:r>
            <a:r>
              <a:rPr lang="la-Latn" dirty="0"/>
              <a:t>Lorem ipsum dolor sit amet, consectetur adipiscing elit. Sed non risus. Suspendisse lectus tortor, non.</a:t>
            </a:r>
          </a:p>
        </p:txBody>
      </p:sp>
      <p:sp>
        <p:nvSpPr>
          <p:cNvPr id="12" name="Rectangle 11"/>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20" name="Espace réservé du contenu 18"/>
          <p:cNvSpPr>
            <a:spLocks noGrp="1"/>
          </p:cNvSpPr>
          <p:nvPr>
            <p:ph sz="quarter" idx="15" hasCustomPrompt="1"/>
          </p:nvPr>
        </p:nvSpPr>
        <p:spPr>
          <a:xfrm>
            <a:off x="778757" y="2075433"/>
            <a:ext cx="2415675" cy="2898903"/>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mn-lt"/>
                <a:ea typeface="Arial" charset="0"/>
                <a:cs typeface="Arial" charset="0"/>
              </a:defRPr>
            </a:lvl2pPr>
            <a:lvl3pPr marL="7938" indent="0">
              <a:lnSpc>
                <a:spcPct val="110000"/>
              </a:lnSpc>
              <a:buClr>
                <a:srgbClr val="14324B"/>
              </a:buClr>
              <a:buSzPct val="100000"/>
              <a:buFontTx/>
              <a:buNone/>
              <a:tabLst/>
              <a:defRPr sz="1100" baseline="0">
                <a:latin typeface="+mn-lt"/>
                <a:ea typeface="Arial" charset="0"/>
                <a:cs typeface="Arial" charset="0"/>
              </a:defRPr>
            </a:lvl3pPr>
            <a:lvl4pPr marL="136525" indent="-128588">
              <a:buSzPct val="100000"/>
              <a:buFontTx/>
              <a:buBlip>
                <a:blip r:embed="rId2"/>
              </a:buBlip>
              <a:tabLst/>
              <a:defRPr sz="1100" baseline="0">
                <a:latin typeface="Century Gothic" charset="0"/>
                <a:ea typeface="Century Gothic" charset="0"/>
                <a:cs typeface="Century Gothic" charset="0"/>
              </a:defRPr>
            </a:lvl4pPr>
            <a:lvl5pPr marL="273050" indent="-136525">
              <a:buClr>
                <a:schemeClr val="tx2"/>
              </a:buClr>
              <a:tabLst/>
              <a:defRPr sz="1000"/>
            </a:lvl5pPr>
          </a:lstStyle>
          <a:p>
            <a:pPr lvl="1"/>
            <a:r>
              <a:rPr lang="fr-FR" dirty="0"/>
              <a:t>Titre niveau 01</a:t>
            </a:r>
          </a:p>
          <a:p>
            <a:pPr lvl="2"/>
            <a:r>
              <a:rPr lang="fr-FR" dirty="0"/>
              <a:t>Texte normal : </a:t>
            </a:r>
            <a:r>
              <a:rPr lang="la-Latn" dirty="0"/>
              <a:t>Lorem ipsum dolor sit amet, consectetur adipiscing elit. Sed non risus. Suspendisse lectus tortor, dignissim sit amet, adipiscing nec, ultricies sed, dolor. Cras elementum ultrices st eleifend mi, non fermentum diam nisl sit amet erat. </a:t>
            </a:r>
            <a:endParaRPr lang="fr-FR" dirty="0"/>
          </a:p>
          <a:p>
            <a:pPr lvl="3"/>
            <a:r>
              <a:rPr lang="fr-FR" dirty="0"/>
              <a:t>Puce premier niveau : </a:t>
            </a:r>
            <a:r>
              <a:rPr lang="la-Latn" dirty="0"/>
              <a:t>nec, ultricies sed, dolor. </a:t>
            </a:r>
          </a:p>
          <a:p>
            <a:pPr lvl="3"/>
            <a:r>
              <a:rPr lang="la-Latn" dirty="0"/>
              <a:t>Cras elementum ultrices diam. Maecenas ligula massa, varius a, erat.  </a:t>
            </a:r>
            <a:endParaRPr lang="fr-FR" dirty="0"/>
          </a:p>
        </p:txBody>
      </p:sp>
      <p:sp>
        <p:nvSpPr>
          <p:cNvPr id="21" name="Espace réservé du contenu 18"/>
          <p:cNvSpPr>
            <a:spLocks noGrp="1"/>
          </p:cNvSpPr>
          <p:nvPr>
            <p:ph sz="quarter" idx="16" hasCustomPrompt="1"/>
          </p:nvPr>
        </p:nvSpPr>
        <p:spPr>
          <a:xfrm>
            <a:off x="3541389" y="2075433"/>
            <a:ext cx="2415675" cy="2898903"/>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mn-lt"/>
                <a:ea typeface="Arial" charset="0"/>
                <a:cs typeface="Arial" charset="0"/>
              </a:defRPr>
            </a:lvl2pPr>
            <a:lvl3pPr marL="7938" indent="0">
              <a:lnSpc>
                <a:spcPct val="110000"/>
              </a:lnSpc>
              <a:buClr>
                <a:srgbClr val="14324B"/>
              </a:buClr>
              <a:buSzPct val="100000"/>
              <a:buFontTx/>
              <a:buNone/>
              <a:tabLst/>
              <a:defRPr sz="1100" baseline="0">
                <a:latin typeface="+mn-lt"/>
                <a:ea typeface="Arial" charset="0"/>
                <a:cs typeface="Arial" charset="0"/>
              </a:defRPr>
            </a:lvl3pPr>
            <a:lvl4pPr marL="136525" indent="-128588">
              <a:buSzPct val="100000"/>
              <a:buFontTx/>
              <a:buBlip>
                <a:blip r:embed="rId2"/>
              </a:buBlip>
              <a:tabLst/>
              <a:defRPr sz="1100" baseline="0">
                <a:latin typeface="Century Gothic" charset="0"/>
                <a:ea typeface="Century Gothic" charset="0"/>
                <a:cs typeface="Century Gothic" charset="0"/>
              </a:defRPr>
            </a:lvl4pPr>
            <a:lvl5pPr marL="273050" indent="-136525">
              <a:buClr>
                <a:schemeClr val="tx2"/>
              </a:buClr>
              <a:tabLst/>
              <a:defRPr sz="1000"/>
            </a:lvl5pPr>
          </a:lstStyle>
          <a:p>
            <a:pPr lvl="1"/>
            <a:r>
              <a:rPr lang="fr-FR" dirty="0"/>
              <a:t>Titre niveau 01</a:t>
            </a:r>
          </a:p>
          <a:p>
            <a:pPr lvl="2"/>
            <a:r>
              <a:rPr lang="fr-FR" dirty="0"/>
              <a:t>Texte normal : </a:t>
            </a:r>
            <a:r>
              <a:rPr lang="la-Latn" dirty="0"/>
              <a:t>Lorem ipsum dolor sit amet, consectetur adipiscing elit. Sed non risus. Suspendisse lectus tortor, dignissim sit amet, adipiscing </a:t>
            </a:r>
            <a:r>
              <a:rPr lang="fr-FR" dirty="0"/>
              <a:t>Puce premier niveau : </a:t>
            </a:r>
            <a:r>
              <a:rPr lang="la-Latn" dirty="0"/>
              <a:t>nec, ultricies sed, dolor. </a:t>
            </a:r>
          </a:p>
          <a:p>
            <a:pPr lvl="3"/>
            <a:r>
              <a:rPr lang="la-Latn" dirty="0"/>
              <a:t>Cras elementum ultrices diam. Maecenas ligula massa, varius a, erat.  </a:t>
            </a:r>
          </a:p>
          <a:p>
            <a:pPr lvl="4"/>
            <a:r>
              <a:rPr lang="la-Latn" dirty="0"/>
              <a:t> </a:t>
            </a:r>
            <a:r>
              <a:rPr lang="fr-FR" dirty="0"/>
              <a:t>Puce deuxième niveau </a:t>
            </a:r>
          </a:p>
          <a:p>
            <a:pPr lvl="4"/>
            <a:r>
              <a:rPr lang="la-Latn" dirty="0"/>
              <a:t>Lorem ipsum dolor sit amet, </a:t>
            </a:r>
          </a:p>
          <a:p>
            <a:pPr lvl="4"/>
            <a:r>
              <a:rPr lang="la-Latn" dirty="0"/>
              <a:t>Consectetur adipiscing elit. </a:t>
            </a:r>
            <a:endParaRPr lang="fr-FR" dirty="0"/>
          </a:p>
        </p:txBody>
      </p:sp>
      <p:sp>
        <p:nvSpPr>
          <p:cNvPr id="22" name="Rectangle 21">
            <a:extLst>
              <a:ext uri="{FF2B5EF4-FFF2-40B4-BE49-F238E27FC236}">
                <a16:creationId xmlns:a16="http://schemas.microsoft.com/office/drawing/2014/main" xmlns="" id="{ECB974E2-C219-436C-AD71-36DD85F0B6BC}"/>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cSld>
  <p:clrMapOvr>
    <a:masterClrMapping/>
  </p:clrMapOvr>
  <p:transition spd="slow">
    <p:push/>
  </p:transition>
  <p:extLst>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guide id="6" pos="548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e 1 col +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8757" y="89208"/>
            <a:ext cx="7933443" cy="684473"/>
          </a:xfrm>
          <a:prstGeom prst="rect">
            <a:avLst/>
          </a:prstGeom>
        </p:spPr>
        <p:txBody>
          <a:bodyPr lIns="0" tIns="0" rIns="0" bIns="0" anchor="b">
            <a:noAutofit/>
          </a:bodyPr>
          <a:lstStyle>
            <a:lvl1pPr algn="l">
              <a:lnSpc>
                <a:spcPct val="90000"/>
              </a:lnSpc>
              <a:defRPr sz="2400" b="0" cap="none">
                <a:solidFill>
                  <a:srgbClr val="008A8B"/>
                </a:solidFill>
                <a:latin typeface="Century Gothic" charset="0"/>
                <a:ea typeface="Century Gothic" charset="0"/>
                <a:cs typeface="Century Gothic" charset="0"/>
              </a:defRPr>
            </a:lvl1pPr>
          </a:lstStyle>
          <a:p>
            <a:r>
              <a:rPr lang="en-US" dirty="0" err="1"/>
              <a:t>Texte</a:t>
            </a:r>
            <a:r>
              <a:rPr lang="en-US" dirty="0"/>
              <a:t> sur 1 </a:t>
            </a:r>
            <a:r>
              <a:rPr lang="en-US" dirty="0" err="1"/>
              <a:t>colonne</a:t>
            </a:r>
            <a:r>
              <a:rPr lang="en-US" dirty="0"/>
              <a:t> et 1 image</a:t>
            </a:r>
          </a:p>
        </p:txBody>
      </p:sp>
      <p:sp>
        <p:nvSpPr>
          <p:cNvPr id="13" name="Rectangle 12"/>
          <p:cNvSpPr/>
          <p:nvPr userDrawn="1"/>
        </p:nvSpPr>
        <p:spPr>
          <a:xfrm>
            <a:off x="778757" y="835515"/>
            <a:ext cx="397586" cy="37403"/>
          </a:xfrm>
          <a:prstGeom prst="rect">
            <a:avLst/>
          </a:prstGeom>
          <a:solidFill>
            <a:srgbClr val="008A8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sp>
        <p:nvSpPr>
          <p:cNvPr id="12" name="Rectangle 11"/>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20" name="Espace réservé du contenu 18"/>
          <p:cNvSpPr>
            <a:spLocks noGrp="1"/>
          </p:cNvSpPr>
          <p:nvPr>
            <p:ph sz="quarter" idx="15" hasCustomPrompt="1"/>
          </p:nvPr>
        </p:nvSpPr>
        <p:spPr>
          <a:xfrm>
            <a:off x="778757" y="1003765"/>
            <a:ext cx="3793243" cy="2898903"/>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mn-lt"/>
                <a:ea typeface="Arial" charset="0"/>
                <a:cs typeface="Arial" charset="0"/>
              </a:defRPr>
            </a:lvl2pPr>
            <a:lvl3pPr marL="7938" indent="0">
              <a:lnSpc>
                <a:spcPct val="110000"/>
              </a:lnSpc>
              <a:buClr>
                <a:srgbClr val="14324B"/>
              </a:buClr>
              <a:buSzPct val="100000"/>
              <a:buFontTx/>
              <a:buNone/>
              <a:tabLst/>
              <a:defRPr sz="1100" baseline="0">
                <a:latin typeface="+mn-lt"/>
                <a:ea typeface="Arial" charset="0"/>
                <a:cs typeface="Arial" charset="0"/>
              </a:defRPr>
            </a:lvl3pPr>
            <a:lvl4pPr marL="136525" indent="-128588">
              <a:buSzPct val="100000"/>
              <a:buFontTx/>
              <a:buBlip>
                <a:blip r:embed="rId4"/>
              </a:buBlip>
              <a:tabLst/>
              <a:defRPr sz="1100" baseline="0">
                <a:latin typeface="Century Gothic" charset="0"/>
                <a:ea typeface="Century Gothic" charset="0"/>
                <a:cs typeface="Century Gothic" charset="0"/>
              </a:defRPr>
            </a:lvl4pPr>
            <a:lvl5pPr marL="273050" indent="-136525">
              <a:buClr>
                <a:schemeClr val="tx2"/>
              </a:buClr>
              <a:tabLst/>
              <a:defRPr sz="1000"/>
            </a:lvl5pPr>
          </a:lstStyle>
          <a:p>
            <a:pPr lvl="1"/>
            <a:r>
              <a:rPr lang="fr-FR" dirty="0"/>
              <a:t>Titre niveau 01</a:t>
            </a:r>
          </a:p>
          <a:p>
            <a:pPr lvl="2"/>
            <a:r>
              <a:rPr lang="fr-FR" dirty="0"/>
              <a:t>Texte normal : </a:t>
            </a:r>
            <a:r>
              <a:rPr lang="la-Latn" dirty="0"/>
              <a:t>Lorem ipsum dolor sit amet, consectetur adipiscing elit. Sed non fend mi, non fermentum diam nisl sit amet erat. </a:t>
            </a:r>
            <a:endParaRPr lang="fr-FR" dirty="0"/>
          </a:p>
          <a:p>
            <a:pPr lvl="3"/>
            <a:r>
              <a:rPr lang="fr-FR" dirty="0"/>
              <a:t>Puce premier niveau </a:t>
            </a:r>
            <a:endParaRPr lang="la-Latn" dirty="0"/>
          </a:p>
          <a:p>
            <a:pPr lvl="4"/>
            <a:r>
              <a:rPr lang="la-Latn" dirty="0"/>
              <a:t> </a:t>
            </a:r>
            <a:r>
              <a:rPr lang="fr-FR" dirty="0"/>
              <a:t>Puce deuxième niveau</a:t>
            </a:r>
          </a:p>
        </p:txBody>
      </p:sp>
      <p:sp>
        <p:nvSpPr>
          <p:cNvPr id="11" name="Rectangle 10">
            <a:extLst>
              <a:ext uri="{FF2B5EF4-FFF2-40B4-BE49-F238E27FC236}">
                <a16:creationId xmlns:a16="http://schemas.microsoft.com/office/drawing/2014/main" xmlns="" id="{FA144EFB-1353-48F5-BDE2-71534040FB93}"/>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cSld>
  <p:clrMapOvr>
    <a:masterClrMapping/>
  </p:clrMapOvr>
  <p:transition spd="slow">
    <p:push/>
  </p:transition>
  <p:extLst>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guide id="6" pos="548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RTE - titre ha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8757" y="89208"/>
            <a:ext cx="5042179" cy="684473"/>
          </a:xfrm>
          <a:prstGeom prst="rect">
            <a:avLst/>
          </a:prstGeom>
        </p:spPr>
        <p:txBody>
          <a:bodyPr lIns="0" tIns="0" rIns="0" bIns="0" anchor="b">
            <a:noAutofit/>
          </a:bodyPr>
          <a:lstStyle>
            <a:lvl1pPr algn="l">
              <a:lnSpc>
                <a:spcPct val="90000"/>
              </a:lnSpc>
              <a:defRPr sz="2400" b="0" cap="none">
                <a:solidFill>
                  <a:srgbClr val="008A8B"/>
                </a:solidFill>
                <a:latin typeface="Century Gothic" charset="0"/>
                <a:ea typeface="Century Gothic" charset="0"/>
                <a:cs typeface="Century Gothic" charset="0"/>
              </a:defRPr>
            </a:lvl1pPr>
          </a:lstStyle>
          <a:p>
            <a:r>
              <a:rPr lang="en-US" dirty="0"/>
              <a:t>Carte </a:t>
            </a:r>
            <a:r>
              <a:rPr lang="en-US" dirty="0" err="1"/>
              <a:t>titre</a:t>
            </a:r>
            <a:r>
              <a:rPr lang="en-US" dirty="0"/>
              <a:t> position haute</a:t>
            </a:r>
          </a:p>
        </p:txBody>
      </p:sp>
      <p:sp>
        <p:nvSpPr>
          <p:cNvPr id="13" name="Rectangle 12"/>
          <p:cNvSpPr/>
          <p:nvPr userDrawn="1"/>
        </p:nvSpPr>
        <p:spPr>
          <a:xfrm>
            <a:off x="778757" y="835515"/>
            <a:ext cx="397586" cy="37403"/>
          </a:xfrm>
          <a:prstGeom prst="rect">
            <a:avLst/>
          </a:prstGeom>
          <a:solidFill>
            <a:srgbClr val="008A8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sp>
        <p:nvSpPr>
          <p:cNvPr id="12" name="Rectangle 11"/>
          <p:cNvSpPr>
            <a:spLocks noChangeAspect="1"/>
          </p:cNvSpPr>
          <p:nvPr userDrawn="1"/>
        </p:nvSpPr>
        <p:spPr>
          <a:xfrm>
            <a:off x="-9199"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20" name="Espace réservé du contenu 18"/>
          <p:cNvSpPr>
            <a:spLocks noGrp="1"/>
          </p:cNvSpPr>
          <p:nvPr>
            <p:ph sz="quarter" idx="15" hasCustomPrompt="1"/>
          </p:nvPr>
        </p:nvSpPr>
        <p:spPr>
          <a:xfrm>
            <a:off x="778757" y="1027212"/>
            <a:ext cx="3793243" cy="2898903"/>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mn-lt"/>
                <a:ea typeface="Arial" charset="0"/>
                <a:cs typeface="Arial" charset="0"/>
              </a:defRPr>
            </a:lvl2pPr>
            <a:lvl3pPr marL="7938" indent="0">
              <a:lnSpc>
                <a:spcPct val="110000"/>
              </a:lnSpc>
              <a:buClr>
                <a:srgbClr val="14324B"/>
              </a:buClr>
              <a:buSzPct val="100000"/>
              <a:buFontTx/>
              <a:buNone/>
              <a:tabLst/>
              <a:defRPr sz="1350" baseline="0">
                <a:latin typeface="+mn-lt"/>
                <a:ea typeface="Arial" charset="0"/>
                <a:cs typeface="Arial" charset="0"/>
              </a:defRPr>
            </a:lvl3pPr>
            <a:lvl4pPr marL="136525" indent="-128588">
              <a:buSzPct val="100000"/>
              <a:buFontTx/>
              <a:buBlip>
                <a:blip r:embed="rId4"/>
              </a:buBlip>
              <a:tabLst/>
              <a:defRPr sz="1200" baseline="0">
                <a:latin typeface="Century Gothic" charset="0"/>
                <a:ea typeface="Century Gothic" charset="0"/>
                <a:cs typeface="Century Gothic" charset="0"/>
              </a:defRPr>
            </a:lvl4pPr>
            <a:lvl5pPr marL="273050" indent="-136525">
              <a:buClr>
                <a:schemeClr val="tx2"/>
              </a:buClr>
              <a:tabLst/>
              <a:defRPr sz="1000"/>
            </a:lvl5pPr>
          </a:lstStyle>
          <a:p>
            <a:pPr lvl="1"/>
            <a:r>
              <a:rPr lang="fr-FR" dirty="0"/>
              <a:t>Titre niveau 01</a:t>
            </a:r>
          </a:p>
          <a:p>
            <a:pPr lvl="2"/>
            <a:r>
              <a:rPr lang="fr-FR" dirty="0"/>
              <a:t>Texte normal : </a:t>
            </a:r>
            <a:r>
              <a:rPr lang="la-Latn" dirty="0"/>
              <a:t>Lorem ipsum dolor sit amet, fermentum diam nisl sit amet erat. </a:t>
            </a:r>
            <a:endParaRPr lang="fr-FR" dirty="0"/>
          </a:p>
          <a:p>
            <a:pPr lvl="3"/>
            <a:r>
              <a:rPr lang="fr-FR" dirty="0"/>
              <a:t>Puce premier niveau : </a:t>
            </a:r>
            <a:r>
              <a:rPr lang="la-Latn" dirty="0"/>
              <a:t>nec, ultricies sed :</a:t>
            </a:r>
            <a:r>
              <a:rPr lang="fr-FR" dirty="0"/>
              <a:t> </a:t>
            </a:r>
          </a:p>
          <a:p>
            <a:pPr lvl="4"/>
            <a:r>
              <a:rPr lang="la-Latn" dirty="0"/>
              <a:t>Lorem ipsum dolor sit amet, </a:t>
            </a:r>
          </a:p>
          <a:p>
            <a:pPr lvl="4"/>
            <a:r>
              <a:rPr lang="la-Latn" dirty="0"/>
              <a:t>Consectetur adipiscing elit. </a:t>
            </a:r>
            <a:endParaRPr lang="fr-FR" dirty="0"/>
          </a:p>
          <a:p>
            <a:pPr lvl="3"/>
            <a:endParaRPr lang="fr-FR" dirty="0"/>
          </a:p>
        </p:txBody>
      </p:sp>
      <p:sp>
        <p:nvSpPr>
          <p:cNvPr id="11" name="Rectangle 10">
            <a:extLst>
              <a:ext uri="{FF2B5EF4-FFF2-40B4-BE49-F238E27FC236}">
                <a16:creationId xmlns:a16="http://schemas.microsoft.com/office/drawing/2014/main" xmlns="" id="{44CA782D-F578-45C2-8822-5E80C821A38D}"/>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cSld>
  <p:clrMapOvr>
    <a:masterClrMapping/>
  </p:clrMapOvr>
  <p:transition spd="slow">
    <p:push/>
  </p:transition>
  <p:extLst>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guide id="6" pos="548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RTE - titre ba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8757" y="4379460"/>
            <a:ext cx="5042179" cy="684473"/>
          </a:xfrm>
          <a:prstGeom prst="rect">
            <a:avLst/>
          </a:prstGeom>
        </p:spPr>
        <p:txBody>
          <a:bodyPr lIns="0" tIns="0" rIns="0" bIns="0" anchor="b">
            <a:noAutofit/>
          </a:bodyPr>
          <a:lstStyle>
            <a:lvl1pPr algn="l">
              <a:lnSpc>
                <a:spcPct val="90000"/>
              </a:lnSpc>
              <a:defRPr sz="2400" b="0" cap="none">
                <a:solidFill>
                  <a:srgbClr val="008A8B"/>
                </a:solidFill>
                <a:latin typeface="Century Gothic" charset="0"/>
                <a:ea typeface="Century Gothic" charset="0"/>
                <a:cs typeface="Century Gothic" charset="0"/>
              </a:defRPr>
            </a:lvl1pPr>
          </a:lstStyle>
          <a:p>
            <a:r>
              <a:rPr lang="en-US" dirty="0"/>
              <a:t>Carte </a:t>
            </a:r>
            <a:r>
              <a:rPr lang="en-US" dirty="0" err="1"/>
              <a:t>titre</a:t>
            </a:r>
            <a:r>
              <a:rPr lang="en-US" dirty="0"/>
              <a:t> position </a:t>
            </a:r>
            <a:r>
              <a:rPr lang="en-US" dirty="0" err="1"/>
              <a:t>basse</a:t>
            </a:r>
            <a:endParaRPr lang="en-US" dirty="0"/>
          </a:p>
        </p:txBody>
      </p:sp>
      <p:sp>
        <p:nvSpPr>
          <p:cNvPr id="13" name="Rectangle 12"/>
          <p:cNvSpPr/>
          <p:nvPr userDrawn="1"/>
        </p:nvSpPr>
        <p:spPr>
          <a:xfrm>
            <a:off x="778757" y="5125767"/>
            <a:ext cx="397586" cy="37403"/>
          </a:xfrm>
          <a:prstGeom prst="rect">
            <a:avLst/>
          </a:prstGeom>
          <a:solidFill>
            <a:srgbClr val="008A8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sp>
        <p:nvSpPr>
          <p:cNvPr id="12" name="Rectangle 11"/>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20" name="Espace réservé du contenu 18"/>
          <p:cNvSpPr>
            <a:spLocks noGrp="1"/>
          </p:cNvSpPr>
          <p:nvPr>
            <p:ph sz="quarter" idx="15" hasCustomPrompt="1"/>
          </p:nvPr>
        </p:nvSpPr>
        <p:spPr>
          <a:xfrm>
            <a:off x="778757" y="769938"/>
            <a:ext cx="3793243" cy="2898903"/>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mn-lt"/>
                <a:ea typeface="Arial" charset="0"/>
                <a:cs typeface="Arial" charset="0"/>
              </a:defRPr>
            </a:lvl2pPr>
            <a:lvl3pPr marL="7938" indent="0">
              <a:lnSpc>
                <a:spcPct val="110000"/>
              </a:lnSpc>
              <a:buClr>
                <a:srgbClr val="14324B"/>
              </a:buClr>
              <a:buSzPct val="100000"/>
              <a:buFontTx/>
              <a:buNone/>
              <a:tabLst/>
              <a:defRPr sz="1350" baseline="0">
                <a:latin typeface="+mn-lt"/>
                <a:ea typeface="Arial" charset="0"/>
                <a:cs typeface="Arial" charset="0"/>
              </a:defRPr>
            </a:lvl3pPr>
            <a:lvl4pPr marL="136525" indent="-128588">
              <a:buSzPct val="100000"/>
              <a:buFontTx/>
              <a:buBlip>
                <a:blip r:embed="rId4"/>
              </a:buBlip>
              <a:tabLst/>
              <a:defRPr sz="1200" baseline="0">
                <a:latin typeface="Century Gothic" charset="0"/>
                <a:ea typeface="Century Gothic" charset="0"/>
                <a:cs typeface="Century Gothic" charset="0"/>
              </a:defRPr>
            </a:lvl4pPr>
            <a:lvl5pPr marL="273050" indent="-136525">
              <a:buClr>
                <a:schemeClr val="tx2"/>
              </a:buClr>
              <a:tabLst/>
              <a:defRPr sz="1000"/>
            </a:lvl5pPr>
          </a:lstStyle>
          <a:p>
            <a:pPr lvl="1"/>
            <a:r>
              <a:rPr lang="fr-FR" dirty="0"/>
              <a:t>Titre niveau 01</a:t>
            </a:r>
          </a:p>
          <a:p>
            <a:pPr lvl="2"/>
            <a:r>
              <a:rPr lang="fr-FR" dirty="0"/>
              <a:t>Texte normal : </a:t>
            </a:r>
            <a:r>
              <a:rPr lang="la-Latn" dirty="0"/>
              <a:t>Lorem ipsum dolor sit amet, fermentum diam nisl sit amet erat. </a:t>
            </a:r>
            <a:endParaRPr lang="fr-FR" dirty="0"/>
          </a:p>
          <a:p>
            <a:pPr lvl="3"/>
            <a:r>
              <a:rPr lang="fr-FR" dirty="0"/>
              <a:t>Puce premier niveau : </a:t>
            </a:r>
            <a:r>
              <a:rPr lang="la-Latn" dirty="0"/>
              <a:t>nec, ultricies sed :</a:t>
            </a:r>
            <a:r>
              <a:rPr lang="fr-FR" dirty="0"/>
              <a:t> </a:t>
            </a:r>
          </a:p>
          <a:p>
            <a:pPr lvl="4"/>
            <a:r>
              <a:rPr lang="la-Latn" dirty="0"/>
              <a:t>Lorem ipsum dolor sit amet, </a:t>
            </a:r>
          </a:p>
          <a:p>
            <a:pPr lvl="4"/>
            <a:r>
              <a:rPr lang="la-Latn" dirty="0"/>
              <a:t>Consectetur adipiscing elit. </a:t>
            </a:r>
            <a:endParaRPr lang="fr-FR" dirty="0"/>
          </a:p>
          <a:p>
            <a:pPr lvl="3"/>
            <a:endParaRPr lang="fr-FR" dirty="0"/>
          </a:p>
        </p:txBody>
      </p:sp>
      <p:sp>
        <p:nvSpPr>
          <p:cNvPr id="11" name="Rectangle 10">
            <a:extLst>
              <a:ext uri="{FF2B5EF4-FFF2-40B4-BE49-F238E27FC236}">
                <a16:creationId xmlns:a16="http://schemas.microsoft.com/office/drawing/2014/main" xmlns="" id="{1B278850-BD39-4EA4-BA49-6E09F815FD2A}"/>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cSld>
  <p:clrMapOvr>
    <a:masterClrMapping/>
  </p:clrMapOvr>
  <p:transition spd="slow">
    <p:push/>
  </p:transition>
  <p:extLst>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guide id="6" pos="548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RE LIBRE - fond de carte">
    <p:spTree>
      <p:nvGrpSpPr>
        <p:cNvPr id="1" name=""/>
        <p:cNvGrpSpPr/>
        <p:nvPr/>
      </p:nvGrpSpPr>
      <p:grpSpPr>
        <a:xfrm>
          <a:off x="0" y="0"/>
          <a:ext cx="0" cy="0"/>
          <a:chOff x="0" y="0"/>
          <a:chExt cx="0" cy="0"/>
        </a:xfrm>
      </p:grpSpPr>
      <p:sp>
        <p:nvSpPr>
          <p:cNvPr id="21" name="Rectangle 20"/>
          <p:cNvSpPr>
            <a:spLocks noChangeAspect="1"/>
          </p:cNvSpPr>
          <p:nvPr userDrawn="1"/>
        </p:nvSpPr>
        <p:spPr>
          <a:xfrm>
            <a:off x="1" y="5302525"/>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en-US" sz="1100" dirty="0">
              <a:solidFill>
                <a:schemeClr val="bg1"/>
              </a:solidFill>
            </a:endParaRPr>
          </a:p>
        </p:txBody>
      </p:sp>
      <p:pic>
        <p:nvPicPr>
          <p:cNvPr id="22" name="Image 2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23" name="Rectangle 22"/>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26" name="Image 2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8" name="Rectangle 7">
            <a:extLst>
              <a:ext uri="{FF2B5EF4-FFF2-40B4-BE49-F238E27FC236}">
                <a16:creationId xmlns:a16="http://schemas.microsoft.com/office/drawing/2014/main" xmlns="" id="{40851624-F812-46BA-87BA-46000A61DD4D}"/>
              </a:ext>
            </a:extLst>
          </p:cNvPr>
          <p:cNvSpPr/>
          <p:nvPr userDrawn="1"/>
        </p:nvSpPr>
        <p:spPr>
          <a:xfrm>
            <a:off x="690548" y="5366237"/>
            <a:ext cx="1721946" cy="246221"/>
          </a:xfrm>
          <a:prstGeom prst="rect">
            <a:avLst/>
          </a:prstGeom>
        </p:spPr>
        <p:txBody>
          <a:bodyPr wrap="none">
            <a:spAutoFit/>
          </a:bodyPr>
          <a:lstStyle/>
          <a:p>
            <a:r>
              <a:rPr lang="en-US" sz="1000" dirty="0">
                <a:solidFill>
                  <a:schemeClr val="bg1"/>
                </a:solidFill>
              </a:rPr>
              <a:t>PHARMAGEST ACADEMY</a:t>
            </a:r>
          </a:p>
        </p:txBody>
      </p:sp>
    </p:spTree>
  </p:cSld>
  <p:clrMapOvr>
    <a:masterClrMapping/>
  </p:clrMapOvr>
  <p:transition spd="slow">
    <p:push/>
  </p:transition>
  <p:extLst mod="1">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fographie - fond blan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8757" y="89208"/>
            <a:ext cx="5042179" cy="684473"/>
          </a:xfrm>
          <a:prstGeom prst="rect">
            <a:avLst/>
          </a:prstGeom>
        </p:spPr>
        <p:txBody>
          <a:bodyPr lIns="0" tIns="0" rIns="0" bIns="0" anchor="b">
            <a:noAutofit/>
          </a:bodyPr>
          <a:lstStyle>
            <a:lvl1pPr algn="l">
              <a:lnSpc>
                <a:spcPct val="90000"/>
              </a:lnSpc>
              <a:defRPr sz="2400" b="0" cap="none">
                <a:solidFill>
                  <a:srgbClr val="008A8B"/>
                </a:solidFill>
                <a:latin typeface="Century Gothic" charset="0"/>
                <a:ea typeface="Century Gothic" charset="0"/>
                <a:cs typeface="Century Gothic" charset="0"/>
              </a:defRPr>
            </a:lvl1pPr>
          </a:lstStyle>
          <a:p>
            <a:r>
              <a:rPr lang="en-US" dirty="0" err="1"/>
              <a:t>Infographie</a:t>
            </a:r>
            <a:r>
              <a:rPr lang="en-US" dirty="0"/>
              <a:t> </a:t>
            </a:r>
            <a:r>
              <a:rPr lang="en-US"/>
              <a:t>fond blanc</a:t>
            </a:r>
            <a:endParaRPr lang="en-US" dirty="0"/>
          </a:p>
        </p:txBody>
      </p:sp>
      <p:sp>
        <p:nvSpPr>
          <p:cNvPr id="13" name="Rectangle 12"/>
          <p:cNvSpPr/>
          <p:nvPr userDrawn="1"/>
        </p:nvSpPr>
        <p:spPr>
          <a:xfrm>
            <a:off x="778757" y="835515"/>
            <a:ext cx="397586" cy="37403"/>
          </a:xfrm>
          <a:prstGeom prst="rect">
            <a:avLst/>
          </a:prstGeom>
          <a:solidFill>
            <a:srgbClr val="008A8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sp>
        <p:nvSpPr>
          <p:cNvPr id="12" name="Rectangle 11"/>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20" name="Espace réservé du contenu 18"/>
          <p:cNvSpPr>
            <a:spLocks noGrp="1"/>
          </p:cNvSpPr>
          <p:nvPr>
            <p:ph sz="quarter" idx="15" hasCustomPrompt="1"/>
          </p:nvPr>
        </p:nvSpPr>
        <p:spPr>
          <a:xfrm>
            <a:off x="778757" y="1003765"/>
            <a:ext cx="3793243" cy="2898903"/>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mn-lt"/>
                <a:ea typeface="Arial" charset="0"/>
                <a:cs typeface="Arial" charset="0"/>
              </a:defRPr>
            </a:lvl2pPr>
            <a:lvl3pPr marL="7938" indent="0">
              <a:lnSpc>
                <a:spcPct val="110000"/>
              </a:lnSpc>
              <a:buClr>
                <a:srgbClr val="14324B"/>
              </a:buClr>
              <a:buSzPct val="100000"/>
              <a:buFontTx/>
              <a:buNone/>
              <a:tabLst/>
              <a:defRPr sz="1100" baseline="0">
                <a:latin typeface="+mn-lt"/>
                <a:ea typeface="Arial" charset="0"/>
                <a:cs typeface="Arial" charset="0"/>
              </a:defRPr>
            </a:lvl3pPr>
            <a:lvl4pPr marL="136525" indent="-128588">
              <a:buSzPct val="100000"/>
              <a:buFontTx/>
              <a:buBlip>
                <a:blip r:embed="rId4"/>
              </a:buBlip>
              <a:tabLst/>
              <a:defRPr sz="1100" baseline="0">
                <a:latin typeface="Century Gothic" charset="0"/>
                <a:ea typeface="Century Gothic" charset="0"/>
                <a:cs typeface="Century Gothic" charset="0"/>
              </a:defRPr>
            </a:lvl4pPr>
            <a:lvl5pPr marL="273050" indent="-136525">
              <a:buClr>
                <a:schemeClr val="tx2"/>
              </a:buClr>
              <a:tabLst/>
              <a:defRPr sz="1000"/>
            </a:lvl5pPr>
          </a:lstStyle>
          <a:p>
            <a:pPr lvl="1"/>
            <a:r>
              <a:rPr lang="fr-FR" dirty="0"/>
              <a:t>Titre niveau 01</a:t>
            </a:r>
          </a:p>
          <a:p>
            <a:pPr lvl="2"/>
            <a:r>
              <a:rPr lang="fr-FR" dirty="0"/>
              <a:t>Texte normal : </a:t>
            </a:r>
            <a:r>
              <a:rPr lang="la-Latn" dirty="0"/>
              <a:t>Lorem ipsum dolor sit amet, consectetur adipiscing elit. Sed non fend mi, non fermentum diam nisl sit amet erat. </a:t>
            </a:r>
            <a:endParaRPr lang="fr-FR" dirty="0"/>
          </a:p>
          <a:p>
            <a:pPr lvl="3"/>
            <a:r>
              <a:rPr lang="fr-FR" dirty="0"/>
              <a:t>Puce premier niveau </a:t>
            </a:r>
            <a:endParaRPr lang="la-Latn" dirty="0"/>
          </a:p>
          <a:p>
            <a:pPr lvl="4"/>
            <a:r>
              <a:rPr lang="la-Latn" dirty="0"/>
              <a:t> </a:t>
            </a:r>
            <a:r>
              <a:rPr lang="fr-FR" dirty="0"/>
              <a:t>Puce deuxième niveau</a:t>
            </a:r>
          </a:p>
        </p:txBody>
      </p:sp>
      <p:sp>
        <p:nvSpPr>
          <p:cNvPr id="11" name="Rectangle 10">
            <a:extLst>
              <a:ext uri="{FF2B5EF4-FFF2-40B4-BE49-F238E27FC236}">
                <a16:creationId xmlns:a16="http://schemas.microsoft.com/office/drawing/2014/main" xmlns="" id="{40851624-F812-46BA-87BA-46000A61DD4D}"/>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cSld>
  <p:clrMapOvr>
    <a:masterClrMapping/>
  </p:clrMapOvr>
  <p:transition spd="slow">
    <p:push/>
  </p:transition>
  <p:extLst mod="1">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guide id="6" pos="548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OMMAIRE">
    <p:spTree>
      <p:nvGrpSpPr>
        <p:cNvPr id="1" name=""/>
        <p:cNvGrpSpPr/>
        <p:nvPr/>
      </p:nvGrpSpPr>
      <p:grpSpPr>
        <a:xfrm>
          <a:off x="0" y="0"/>
          <a:ext cx="0" cy="0"/>
          <a:chOff x="0" y="0"/>
          <a:chExt cx="0" cy="0"/>
        </a:xfrm>
      </p:grpSpPr>
      <p:sp>
        <p:nvSpPr>
          <p:cNvPr id="12" name="Rectangle 11"/>
          <p:cNvSpPr>
            <a:spLocks noChangeAspect="1"/>
          </p:cNvSpPr>
          <p:nvPr userDrawn="1"/>
        </p:nvSpPr>
        <p:spPr>
          <a:xfrm>
            <a:off x="-9199" y="5325978"/>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pic>
        <p:nvPicPr>
          <p:cNvPr id="9" name="Image 8">
            <a:extLst>
              <a:ext uri="{FF2B5EF4-FFF2-40B4-BE49-F238E27FC236}">
                <a16:creationId xmlns:a16="http://schemas.microsoft.com/office/drawing/2014/main" xmlns="" id="{9A2B1AE9-DCB0-4A9E-BFE4-B5BB23D9275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89534" y="258191"/>
            <a:ext cx="5256503" cy="3047653"/>
          </a:xfrm>
          <a:prstGeom prst="rect">
            <a:avLst/>
          </a:prstGeom>
        </p:spPr>
      </p:pic>
      <p:sp>
        <p:nvSpPr>
          <p:cNvPr id="11" name="Rectangle 10">
            <a:extLst>
              <a:ext uri="{FF2B5EF4-FFF2-40B4-BE49-F238E27FC236}">
                <a16:creationId xmlns:a16="http://schemas.microsoft.com/office/drawing/2014/main" xmlns="" id="{5CB75843-F2EE-4F4E-8A28-8B345B53B908}"/>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
        <p:nvSpPr>
          <p:cNvPr id="20" name="Title 1">
            <a:extLst>
              <a:ext uri="{FF2B5EF4-FFF2-40B4-BE49-F238E27FC236}">
                <a16:creationId xmlns:a16="http://schemas.microsoft.com/office/drawing/2014/main" xmlns="" id="{72942994-F5AB-423A-BE4D-F34AB55A1DA0}"/>
              </a:ext>
            </a:extLst>
          </p:cNvPr>
          <p:cNvSpPr>
            <a:spLocks noGrp="1"/>
          </p:cNvSpPr>
          <p:nvPr>
            <p:ph type="title" hasCustomPrompt="1"/>
          </p:nvPr>
        </p:nvSpPr>
        <p:spPr>
          <a:xfrm>
            <a:off x="778934" y="3550686"/>
            <a:ext cx="7058175" cy="453755"/>
          </a:xfrm>
          <a:prstGeom prst="rect">
            <a:avLst/>
          </a:prstGeom>
        </p:spPr>
        <p:txBody>
          <a:bodyPr lIns="0" tIns="0" rIns="0" bIns="0" anchor="b">
            <a:noAutofit/>
          </a:bodyPr>
          <a:lstStyle>
            <a:lvl1pPr algn="ctr">
              <a:defRPr sz="3200" b="1" cap="none">
                <a:solidFill>
                  <a:srgbClr val="008A8B"/>
                </a:solidFill>
                <a:latin typeface="Century Gothic" charset="0"/>
                <a:ea typeface="Century Gothic" charset="0"/>
                <a:cs typeface="Century Gothic" charset="0"/>
              </a:defRPr>
            </a:lvl1pPr>
          </a:lstStyle>
          <a:p>
            <a:r>
              <a:rPr lang="fr-FR" dirty="0"/>
              <a:t>Titre chapitre</a:t>
            </a:r>
            <a:endParaRPr lang="en-US" dirty="0"/>
          </a:p>
        </p:txBody>
      </p:sp>
    </p:spTree>
    <p:extLst>
      <p:ext uri="{BB962C8B-B14F-4D97-AF65-F5344CB8AC3E}">
        <p14:creationId xmlns:p14="http://schemas.microsoft.com/office/powerpoint/2010/main" val="3905455794"/>
      </p:ext>
    </p:extLst>
  </p:cSld>
  <p:clrMapOvr>
    <a:masterClrMapping/>
  </p:clrMapOvr>
  <p:transition spd="slow">
    <p:push dir="u"/>
  </p:transition>
  <p:extLst mod="1">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fographie - fond couleu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8757" y="89208"/>
            <a:ext cx="5042179" cy="684473"/>
          </a:xfrm>
          <a:prstGeom prst="rect">
            <a:avLst/>
          </a:prstGeom>
        </p:spPr>
        <p:txBody>
          <a:bodyPr lIns="0" tIns="0" rIns="0" bIns="0" anchor="b">
            <a:noAutofit/>
          </a:bodyPr>
          <a:lstStyle>
            <a:lvl1pPr algn="l">
              <a:lnSpc>
                <a:spcPct val="90000"/>
              </a:lnSpc>
              <a:defRPr sz="2400" b="0" cap="none">
                <a:solidFill>
                  <a:schemeClr val="bg1"/>
                </a:solidFill>
                <a:latin typeface="Century Gothic" charset="0"/>
                <a:ea typeface="Century Gothic" charset="0"/>
                <a:cs typeface="Century Gothic" charset="0"/>
              </a:defRPr>
            </a:lvl1pPr>
          </a:lstStyle>
          <a:p>
            <a:r>
              <a:rPr lang="en-US" dirty="0" err="1"/>
              <a:t>Infographie</a:t>
            </a:r>
            <a:r>
              <a:rPr lang="en-US" dirty="0"/>
              <a:t> fond </a:t>
            </a:r>
            <a:r>
              <a:rPr lang="en-US" dirty="0" err="1"/>
              <a:t>couleur</a:t>
            </a:r>
            <a:endParaRPr lang="en-US" dirty="0"/>
          </a:p>
        </p:txBody>
      </p:sp>
      <p:sp>
        <p:nvSpPr>
          <p:cNvPr id="13" name="Rectangle 12"/>
          <p:cNvSpPr/>
          <p:nvPr userDrawn="1"/>
        </p:nvSpPr>
        <p:spPr>
          <a:xfrm>
            <a:off x="778757" y="835515"/>
            <a:ext cx="397586" cy="374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sp>
        <p:nvSpPr>
          <p:cNvPr id="12" name="Rectangle 11"/>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11" name="Espace réservé du contenu 18"/>
          <p:cNvSpPr>
            <a:spLocks noGrp="1"/>
          </p:cNvSpPr>
          <p:nvPr>
            <p:ph sz="quarter" idx="15" hasCustomPrompt="1"/>
          </p:nvPr>
        </p:nvSpPr>
        <p:spPr>
          <a:xfrm>
            <a:off x="778757" y="1003765"/>
            <a:ext cx="3793243" cy="2898903"/>
          </a:xfrm>
          <a:prstGeom prst="rect">
            <a:avLst/>
          </a:prstGeom>
        </p:spPr>
        <p:txBody>
          <a:bodyPr lIns="0" tIns="0" rIns="0" bIns="0" anchor="t" anchorCtr="0">
            <a:noAutofit/>
          </a:bodyPr>
          <a:lstStyle>
            <a:lvl1pPr marL="0" indent="0">
              <a:lnSpc>
                <a:spcPct val="110000"/>
              </a:lnSpc>
              <a:buSzPct val="100000"/>
              <a:buFontTx/>
              <a:buNone/>
              <a:tabLst/>
              <a:defRPr>
                <a:solidFill>
                  <a:schemeClr val="bg1"/>
                </a:solidFill>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bg1"/>
                </a:solidFill>
                <a:latin typeface="+mn-lt"/>
                <a:ea typeface="Arial" charset="0"/>
                <a:cs typeface="Arial" charset="0"/>
              </a:defRPr>
            </a:lvl2pPr>
            <a:lvl3pPr marL="7938" indent="0">
              <a:lnSpc>
                <a:spcPct val="110000"/>
              </a:lnSpc>
              <a:buClr>
                <a:srgbClr val="14324B"/>
              </a:buClr>
              <a:buSzPct val="100000"/>
              <a:buFontTx/>
              <a:buNone/>
              <a:tabLst/>
              <a:defRPr sz="1100" baseline="0">
                <a:solidFill>
                  <a:schemeClr val="bg1"/>
                </a:solidFill>
                <a:latin typeface="+mn-lt"/>
                <a:ea typeface="Arial" charset="0"/>
                <a:cs typeface="Arial" charset="0"/>
              </a:defRPr>
            </a:lvl3pPr>
            <a:lvl4pPr marL="136525" indent="-128588">
              <a:buSzPct val="100000"/>
              <a:buFontTx/>
              <a:buBlip>
                <a:blip r:embed="rId4"/>
              </a:buBlip>
              <a:tabLst/>
              <a:defRPr sz="1100" baseline="0">
                <a:solidFill>
                  <a:schemeClr val="bg1"/>
                </a:solidFill>
                <a:latin typeface="Century Gothic" charset="0"/>
                <a:ea typeface="Century Gothic" charset="0"/>
                <a:cs typeface="Century Gothic" charset="0"/>
              </a:defRPr>
            </a:lvl4pPr>
            <a:lvl5pPr marL="273050" indent="-136525">
              <a:buClr>
                <a:schemeClr val="bg1"/>
              </a:buClr>
              <a:tabLst/>
              <a:defRPr sz="1000">
                <a:solidFill>
                  <a:schemeClr val="bg1"/>
                </a:solidFill>
              </a:defRPr>
            </a:lvl5pPr>
          </a:lstStyle>
          <a:p>
            <a:pPr lvl="0"/>
            <a:r>
              <a:rPr lang="fr-FR" dirty="0"/>
              <a:t>Chapeau</a:t>
            </a:r>
          </a:p>
          <a:p>
            <a:pPr lvl="1"/>
            <a:r>
              <a:rPr lang="fr-FR" dirty="0"/>
              <a:t>Titre niveau 01</a:t>
            </a:r>
          </a:p>
          <a:p>
            <a:pPr lvl="2"/>
            <a:r>
              <a:rPr lang="fr-FR" dirty="0"/>
              <a:t>Texte normal : </a:t>
            </a:r>
            <a:r>
              <a:rPr lang="la-Latn" dirty="0"/>
              <a:t>Lorem ipsum dolor sit amet, consectetur adipiscing elit. Sed non fend mi, non fermentum diam nisl sit amet erat. </a:t>
            </a:r>
            <a:endParaRPr lang="fr-FR" dirty="0"/>
          </a:p>
          <a:p>
            <a:pPr lvl="3"/>
            <a:r>
              <a:rPr lang="fr-FR" dirty="0"/>
              <a:t>Puce premier niveau </a:t>
            </a:r>
            <a:endParaRPr lang="la-Latn" dirty="0"/>
          </a:p>
          <a:p>
            <a:pPr lvl="4"/>
            <a:r>
              <a:rPr lang="la-Latn" dirty="0"/>
              <a:t> </a:t>
            </a:r>
            <a:r>
              <a:rPr lang="fr-FR" dirty="0"/>
              <a:t>Puce deuxième niveau</a:t>
            </a:r>
          </a:p>
        </p:txBody>
      </p:sp>
      <p:sp>
        <p:nvSpPr>
          <p:cNvPr id="19" name="Rectangle 18">
            <a:extLst>
              <a:ext uri="{FF2B5EF4-FFF2-40B4-BE49-F238E27FC236}">
                <a16:creationId xmlns:a16="http://schemas.microsoft.com/office/drawing/2014/main" xmlns="" id="{B0FEA487-A7D5-494A-B3B8-D537FD06DE70}"/>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cSld>
  <p:clrMapOvr>
    <a:masterClrMapping/>
  </p:clrMapOvr>
  <p:transition spd="slow">
    <p:push/>
  </p:transition>
  <p:extLst>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guide id="6" pos="548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a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8757" y="89208"/>
            <a:ext cx="5042179" cy="684473"/>
          </a:xfrm>
          <a:prstGeom prst="rect">
            <a:avLst/>
          </a:prstGeom>
        </p:spPr>
        <p:txBody>
          <a:bodyPr lIns="0" tIns="0" rIns="0" bIns="0" anchor="b">
            <a:noAutofit/>
          </a:bodyPr>
          <a:lstStyle>
            <a:lvl1pPr algn="l">
              <a:lnSpc>
                <a:spcPct val="90000"/>
              </a:lnSpc>
              <a:defRPr sz="2400" b="0" cap="none">
                <a:solidFill>
                  <a:srgbClr val="008A8B"/>
                </a:solidFill>
                <a:latin typeface="Century Gothic" charset="0"/>
                <a:ea typeface="Century Gothic" charset="0"/>
                <a:cs typeface="Century Gothic" charset="0"/>
              </a:defRPr>
            </a:lvl1pPr>
          </a:lstStyle>
          <a:p>
            <a:r>
              <a:rPr lang="en-US" dirty="0"/>
              <a:t>Tableau</a:t>
            </a:r>
          </a:p>
        </p:txBody>
      </p:sp>
      <p:sp>
        <p:nvSpPr>
          <p:cNvPr id="13" name="Rectangle 12"/>
          <p:cNvSpPr/>
          <p:nvPr userDrawn="1"/>
        </p:nvSpPr>
        <p:spPr>
          <a:xfrm>
            <a:off x="778757" y="835515"/>
            <a:ext cx="397586" cy="37403"/>
          </a:xfrm>
          <a:prstGeom prst="rect">
            <a:avLst/>
          </a:prstGeom>
          <a:solidFill>
            <a:srgbClr val="008A8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sp>
        <p:nvSpPr>
          <p:cNvPr id="19" name="Espace réservé du contenu 18"/>
          <p:cNvSpPr>
            <a:spLocks noGrp="1"/>
          </p:cNvSpPr>
          <p:nvPr>
            <p:ph sz="quarter" idx="14" hasCustomPrompt="1"/>
          </p:nvPr>
        </p:nvSpPr>
        <p:spPr>
          <a:xfrm>
            <a:off x="778757" y="1011170"/>
            <a:ext cx="7932287" cy="1071256"/>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mn-lt"/>
                <a:ea typeface="Arial" charset="0"/>
                <a:cs typeface="Arial" charset="0"/>
              </a:defRPr>
            </a:lvl2pPr>
            <a:lvl3pPr marL="7938" indent="0">
              <a:lnSpc>
                <a:spcPct val="110000"/>
              </a:lnSpc>
              <a:buClr>
                <a:srgbClr val="14324B"/>
              </a:buClr>
              <a:buSzPct val="100000"/>
              <a:buFontTx/>
              <a:buNone/>
              <a:tabLst/>
              <a:defRPr sz="1100" baseline="0">
                <a:latin typeface="+mn-lt"/>
                <a:ea typeface="Arial" charset="0"/>
                <a:cs typeface="Arial" charset="0"/>
              </a:defRPr>
            </a:lvl3pPr>
            <a:lvl4pPr marL="136525" indent="-128588">
              <a:buSzPct val="100000"/>
              <a:buFontTx/>
              <a:buBlip>
                <a:blip r:embed="rId2"/>
              </a:buBlip>
              <a:tabLst/>
              <a:defRPr sz="1100" baseline="0">
                <a:latin typeface="Century Gothic" charset="0"/>
                <a:ea typeface="Century Gothic" charset="0"/>
                <a:cs typeface="Century Gothic" charset="0"/>
              </a:defRPr>
            </a:lvl4pPr>
            <a:lvl5pPr marL="273050" indent="-136525">
              <a:buClr>
                <a:schemeClr val="tx2"/>
              </a:buClr>
              <a:tabLst/>
              <a:defRPr sz="1000"/>
            </a:lvl5pPr>
          </a:lstStyle>
          <a:p>
            <a:pPr lvl="0"/>
            <a:r>
              <a:rPr lang="fr-FR" dirty="0"/>
              <a:t>Texte chapeau :</a:t>
            </a:r>
            <a:endParaRPr lang="la-Latn" dirty="0"/>
          </a:p>
          <a:p>
            <a:pPr lvl="1"/>
            <a:r>
              <a:rPr lang="fr-FR" dirty="0"/>
              <a:t>Titre niveau 01</a:t>
            </a:r>
          </a:p>
          <a:p>
            <a:pPr lvl="2"/>
            <a:r>
              <a:rPr lang="fr-FR" dirty="0"/>
              <a:t>Texte normal :</a:t>
            </a:r>
          </a:p>
        </p:txBody>
      </p:sp>
      <p:sp>
        <p:nvSpPr>
          <p:cNvPr id="12" name="Rectangle 11"/>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4" name="Espace réservé du tableau 3"/>
          <p:cNvSpPr>
            <a:spLocks noGrp="1"/>
          </p:cNvSpPr>
          <p:nvPr>
            <p:ph type="tbl" sz="quarter" idx="15"/>
          </p:nvPr>
        </p:nvSpPr>
        <p:spPr>
          <a:xfrm>
            <a:off x="779463" y="2193925"/>
            <a:ext cx="7931150" cy="2857500"/>
          </a:xfrm>
          <a:prstGeom prst="rect">
            <a:avLst/>
          </a:prstGeom>
        </p:spPr>
        <p:txBody>
          <a:bodyPr vert="horz"/>
          <a:lstStyle/>
          <a:p>
            <a:endParaRPr lang="fr-FR" dirty="0"/>
          </a:p>
        </p:txBody>
      </p:sp>
      <p:graphicFrame>
        <p:nvGraphicFramePr>
          <p:cNvPr id="20" name="Tableau 19"/>
          <p:cNvGraphicFramePr>
            <a:graphicFrameLocks noGrp="1"/>
          </p:cNvGraphicFramePr>
          <p:nvPr userDrawn="1">
            <p:extLst>
              <p:ext uri="{D42A27DB-BD31-4B8C-83A1-F6EECF244321}">
                <p14:modId xmlns:p14="http://schemas.microsoft.com/office/powerpoint/2010/main" val="1107874823"/>
              </p:ext>
            </p:extLst>
          </p:nvPr>
        </p:nvGraphicFramePr>
        <p:xfrm>
          <a:off x="838296" y="2631440"/>
          <a:ext cx="6329054" cy="1780540"/>
        </p:xfrm>
        <a:graphic>
          <a:graphicData uri="http://schemas.openxmlformats.org/drawingml/2006/table">
            <a:tbl>
              <a:tblPr firstRow="1" bandRow="1">
                <a:tableStyleId>{9D7B26C5-4107-4FEC-AEDC-1716B250A1EF}</a:tableStyleId>
              </a:tblPr>
              <a:tblGrid>
                <a:gridCol w="1219200">
                  <a:extLst>
                    <a:ext uri="{9D8B030D-6E8A-4147-A177-3AD203B41FA5}">
                      <a16:colId xmlns:a16="http://schemas.microsoft.com/office/drawing/2014/main" xmlns="" val="20000"/>
                    </a:ext>
                  </a:extLst>
                </a:gridCol>
                <a:gridCol w="1219200">
                  <a:extLst>
                    <a:ext uri="{9D8B030D-6E8A-4147-A177-3AD203B41FA5}">
                      <a16:colId xmlns:a16="http://schemas.microsoft.com/office/drawing/2014/main" xmlns="" val="20001"/>
                    </a:ext>
                  </a:extLst>
                </a:gridCol>
                <a:gridCol w="1219200">
                  <a:extLst>
                    <a:ext uri="{9D8B030D-6E8A-4147-A177-3AD203B41FA5}">
                      <a16:colId xmlns:a16="http://schemas.microsoft.com/office/drawing/2014/main" xmlns="" val="20002"/>
                    </a:ext>
                  </a:extLst>
                </a:gridCol>
                <a:gridCol w="1219200">
                  <a:extLst>
                    <a:ext uri="{9D8B030D-6E8A-4147-A177-3AD203B41FA5}">
                      <a16:colId xmlns:a16="http://schemas.microsoft.com/office/drawing/2014/main" xmlns="" val="20003"/>
                    </a:ext>
                  </a:extLst>
                </a:gridCol>
                <a:gridCol w="1452254">
                  <a:extLst>
                    <a:ext uri="{9D8B030D-6E8A-4147-A177-3AD203B41FA5}">
                      <a16:colId xmlns:a16="http://schemas.microsoft.com/office/drawing/2014/main" xmlns="" val="20004"/>
                    </a:ext>
                  </a:extLst>
                </a:gridCol>
              </a:tblGrid>
              <a:tr h="0">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xmlns="" val="10000"/>
                  </a:ext>
                </a:extLst>
              </a:tr>
              <a:tr h="370840">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xmlns="" val="10001"/>
                  </a:ext>
                </a:extLst>
              </a:tr>
              <a:tr h="370840">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xmlns="" val="10002"/>
                  </a:ext>
                </a:extLst>
              </a:tr>
              <a:tr h="370840">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xmlns="" val="10003"/>
                  </a:ext>
                </a:extLst>
              </a:tr>
              <a:tr h="370840">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xmlns="" val="10004"/>
                  </a:ext>
                </a:extLst>
              </a:tr>
            </a:tbl>
          </a:graphicData>
        </a:graphic>
      </p:graphicFrame>
      <p:sp>
        <p:nvSpPr>
          <p:cNvPr id="21" name="Rectangle 20">
            <a:extLst>
              <a:ext uri="{FF2B5EF4-FFF2-40B4-BE49-F238E27FC236}">
                <a16:creationId xmlns:a16="http://schemas.microsoft.com/office/drawing/2014/main" xmlns="" id="{07102E70-0F0C-4CCD-A718-072BBC28DB29}"/>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extLst>
      <p:ext uri="{BB962C8B-B14F-4D97-AF65-F5344CB8AC3E}">
        <p14:creationId xmlns:p14="http://schemas.microsoft.com/office/powerpoint/2010/main" val="939038474"/>
      </p:ext>
    </p:extLst>
  </p:cSld>
  <p:clrMapOvr>
    <a:masterClrMapping/>
  </p:clrMapOvr>
  <p:transition spd="slow">
    <p:push/>
  </p:transition>
  <p:extLst>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guide id="6" pos="548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Disposition personnalisée">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06273804-EF52-4661-8A7E-8E44FF26FC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 xmlns:p16="http://schemas.microsoft.com/office/powerpoint/2015/main" val="1"/>
              </p:ext>
            </p:extLst>
          </p:nvPr>
        </p:nvSpPr>
        <p:spPr>
          <a:xfrm>
            <a:off x="0" y="0"/>
            <a:ext cx="9144000" cy="5715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dirty="0"/>
          </a:p>
        </p:txBody>
      </p:sp>
      <p:sp>
        <p:nvSpPr>
          <p:cNvPr id="9" name="Rectangle 8">
            <a:extLst>
              <a:ext uri="{FF2B5EF4-FFF2-40B4-BE49-F238E27FC236}">
                <a16:creationId xmlns="" xmlns:a16="http://schemas.microsoft.com/office/drawing/2014/main" id="{3777EC25-3161-4A27-B123-08DF8BBAA6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 xmlns:p16="http://schemas.microsoft.com/office/powerpoint/2015/main" val="1"/>
              </p:ext>
            </p:extLst>
          </p:nvPr>
        </p:nvSpPr>
        <p:spPr>
          <a:xfrm>
            <a:off x="0" y="0"/>
            <a:ext cx="1510168" cy="5715000"/>
          </a:xfrm>
          <a:prstGeom prst="rect">
            <a:avLst/>
          </a:prstGeom>
          <a:solidFill>
            <a:srgbClr val="59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dirty="0"/>
          </a:p>
        </p:txBody>
      </p:sp>
      <p:sp>
        <p:nvSpPr>
          <p:cNvPr id="10" name="ZoneTexte 9">
            <a:extLst>
              <a:ext uri="{FF2B5EF4-FFF2-40B4-BE49-F238E27FC236}">
                <a16:creationId xmlns="" xmlns:a16="http://schemas.microsoft.com/office/drawing/2014/main" id="{3B5FFB1D-6707-4E53-AE65-C3CC18033F1E}"/>
              </a:ext>
            </a:extLst>
          </p:cNvPr>
          <p:cNvSpPr txBox="1"/>
          <p:nvPr userDrawn="1"/>
        </p:nvSpPr>
        <p:spPr>
          <a:xfrm>
            <a:off x="480060" y="1728636"/>
            <a:ext cx="2064266" cy="2257729"/>
          </a:xfrm>
          <a:prstGeom prst="ellipse">
            <a:avLst/>
          </a:prstGeom>
          <a:solidFill>
            <a:srgbClr val="262626"/>
          </a:solidFill>
          <a:ln w="174625" cmpd="thinThick">
            <a:solidFill>
              <a:srgbClr val="262626"/>
            </a:solidFill>
          </a:ln>
        </p:spPr>
        <p:txBody>
          <a:bodyPr vert="horz" lIns="68580" tIns="34290" rIns="68580" bIns="34290" rtlCol="0" anchor="ctr">
            <a:normAutofit/>
          </a:bodyPr>
          <a:lstStyle/>
          <a:p>
            <a:pPr algn="ctr">
              <a:lnSpc>
                <a:spcPct val="90000"/>
              </a:lnSpc>
              <a:spcBef>
                <a:spcPct val="0"/>
              </a:spcBef>
              <a:spcAft>
                <a:spcPts val="450"/>
              </a:spcAft>
            </a:pPr>
            <a:endParaRPr lang="en-US" sz="1500" kern="1200" cap="small" dirty="0">
              <a:solidFill>
                <a:srgbClr val="FFFFFF"/>
              </a:solidFill>
              <a:latin typeface="+mj-lt"/>
              <a:ea typeface="+mj-ea"/>
              <a:cs typeface="+mj-cs"/>
            </a:endParaRPr>
          </a:p>
        </p:txBody>
      </p:sp>
      <p:pic>
        <p:nvPicPr>
          <p:cNvPr id="13" name="Image 12" descr="Une image contenant texte&#10;&#10;Description générée avec un niveau de confiance très élevé">
            <a:extLst>
              <a:ext uri="{FF2B5EF4-FFF2-40B4-BE49-F238E27FC236}">
                <a16:creationId xmlns="" xmlns:a16="http://schemas.microsoft.com/office/drawing/2014/main" id="{0813778E-DCA7-4926-A061-DA7C4CDBD9F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5526" y="4897727"/>
            <a:ext cx="647297" cy="719218"/>
          </a:xfrm>
          <a:prstGeom prst="rect">
            <a:avLst/>
          </a:prstGeom>
        </p:spPr>
      </p:pic>
    </p:spTree>
    <p:extLst>
      <p:ext uri="{BB962C8B-B14F-4D97-AF65-F5344CB8AC3E}">
        <p14:creationId xmlns:p14="http://schemas.microsoft.com/office/powerpoint/2010/main" val="115059052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1_Vide">
    <p:spTree>
      <p:nvGrpSpPr>
        <p:cNvPr id="1" name=""/>
        <p:cNvGrpSpPr/>
        <p:nvPr/>
      </p:nvGrpSpPr>
      <p:grpSpPr>
        <a:xfrm>
          <a:off x="0" y="0"/>
          <a:ext cx="0" cy="0"/>
          <a:chOff x="0" y="0"/>
          <a:chExt cx="0" cy="0"/>
        </a:xfrm>
      </p:grpSpPr>
      <p:cxnSp>
        <p:nvCxnSpPr>
          <p:cNvPr id="7" name="Connecteur droit 6">
            <a:extLst>
              <a:ext uri="{FF2B5EF4-FFF2-40B4-BE49-F238E27FC236}">
                <a16:creationId xmlns:a16="http://schemas.microsoft.com/office/drawing/2014/main" xmlns="" id="{10FD7519-F496-4EC0-9FF6-0F6CDCD8CE6D}"/>
              </a:ext>
            </a:extLst>
          </p:cNvPr>
          <p:cNvCxnSpPr>
            <a:cxnSpLocks/>
          </p:cNvCxnSpPr>
          <p:nvPr userDrawn="1"/>
        </p:nvCxnSpPr>
        <p:spPr>
          <a:xfrm>
            <a:off x="1482216" y="5280578"/>
            <a:ext cx="7661784" cy="0"/>
          </a:xfrm>
          <a:prstGeom prst="line">
            <a:avLst/>
          </a:prstGeom>
          <a:ln w="28575">
            <a:solidFill>
              <a:srgbClr val="74003B"/>
            </a:solidFill>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xmlns="" id="{3BD03F52-11E1-43F7-A06A-46C9E232B7C5}"/>
              </a:ext>
            </a:extLst>
          </p:cNvPr>
          <p:cNvSpPr txBox="1"/>
          <p:nvPr userDrawn="1"/>
        </p:nvSpPr>
        <p:spPr>
          <a:xfrm>
            <a:off x="1601670" y="5282407"/>
            <a:ext cx="7359769" cy="253916"/>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fr-FR" sz="1050" cap="small" dirty="0" smtClean="0">
                <a:solidFill>
                  <a:schemeClr val="tx1">
                    <a:lumMod val="65000"/>
                    <a:lumOff val="35000"/>
                  </a:schemeClr>
                </a:solidFill>
                <a:latin typeface="+mn-lt"/>
                <a:cs typeface="+mn-cs"/>
              </a:rPr>
              <a:t>UV23 </a:t>
            </a:r>
            <a:r>
              <a:rPr lang="fr-FR" sz="1050" cap="small" dirty="0">
                <a:solidFill>
                  <a:schemeClr val="tx1">
                    <a:lumMod val="65000"/>
                    <a:lumOff val="35000"/>
                  </a:schemeClr>
                </a:solidFill>
                <a:latin typeface="+mn-lt"/>
                <a:cs typeface="+mn-cs"/>
              </a:rPr>
              <a:t>– </a:t>
            </a:r>
            <a:r>
              <a:rPr lang="fr-FR" sz="1050" kern="1200" cap="small" dirty="0" smtClean="0">
                <a:solidFill>
                  <a:schemeClr val="tx1">
                    <a:lumMod val="65000"/>
                    <a:lumOff val="35000"/>
                  </a:schemeClr>
                </a:solidFill>
                <a:latin typeface="+mn-lt"/>
                <a:ea typeface="+mn-ea"/>
                <a:cs typeface="+mn-cs"/>
              </a:rPr>
              <a:t>Les Bonnes Pratiques en gestion des Stocks</a:t>
            </a:r>
            <a:endParaRPr lang="fr-FR" altLang="fr-FR" sz="1050" kern="1200" cap="small" dirty="0">
              <a:solidFill>
                <a:schemeClr val="tx1">
                  <a:lumMod val="65000"/>
                  <a:lumOff val="35000"/>
                </a:schemeClr>
              </a:solidFill>
              <a:latin typeface="+mn-lt"/>
              <a:ea typeface="+mn-ea"/>
              <a:cs typeface="+mn-cs"/>
            </a:endParaRPr>
          </a:p>
        </p:txBody>
      </p:sp>
      <p:pic>
        <p:nvPicPr>
          <p:cNvPr id="9" name="Image 8" descr="Une image contenant texte&#10;&#10;Description générée avec un niveau de confiance très élevé">
            <a:extLst>
              <a:ext uri="{FF2B5EF4-FFF2-40B4-BE49-F238E27FC236}">
                <a16:creationId xmlns:a16="http://schemas.microsoft.com/office/drawing/2014/main" xmlns="" id="{34DA2B62-EAD3-454B-961D-B7C1FB5CACF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3785" b="9026"/>
          <a:stretch/>
        </p:blipFill>
        <p:spPr>
          <a:xfrm>
            <a:off x="143508" y="4736980"/>
            <a:ext cx="861084" cy="904643"/>
          </a:xfrm>
          <a:prstGeom prst="rect">
            <a:avLst/>
          </a:prstGeom>
        </p:spPr>
      </p:pic>
    </p:spTree>
    <p:extLst>
      <p:ext uri="{BB962C8B-B14F-4D97-AF65-F5344CB8AC3E}">
        <p14:creationId xmlns:p14="http://schemas.microsoft.com/office/powerpoint/2010/main" val="257854478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iapositive de titre">
    <p:spTree>
      <p:nvGrpSpPr>
        <p:cNvPr id="1" name=""/>
        <p:cNvGrpSpPr/>
        <p:nvPr/>
      </p:nvGrpSpPr>
      <p:grpSpPr>
        <a:xfrm>
          <a:off x="0" y="0"/>
          <a:ext cx="0" cy="0"/>
          <a:chOff x="0" y="0"/>
          <a:chExt cx="0" cy="0"/>
        </a:xfrm>
      </p:grpSpPr>
      <p:sp>
        <p:nvSpPr>
          <p:cNvPr id="2" name="ZoneTexte 1"/>
          <p:cNvSpPr txBox="1"/>
          <p:nvPr userDrawn="1"/>
        </p:nvSpPr>
        <p:spPr>
          <a:xfrm>
            <a:off x="1457718" y="759557"/>
            <a:ext cx="5490547" cy="369332"/>
          </a:xfrm>
          <a:prstGeom prst="rect">
            <a:avLst/>
          </a:prstGeom>
          <a:solidFill>
            <a:srgbClr val="594C3C"/>
          </a:solidFill>
        </p:spPr>
        <p:txBody>
          <a:bodyPr wrap="square" rtlCol="0">
            <a:spAutoFit/>
          </a:bodyPr>
          <a:lstStyle/>
          <a:p>
            <a:endParaRPr lang="fr-FR" sz="1800" b="1" dirty="0">
              <a:solidFill>
                <a:schemeClr val="bg1"/>
              </a:solidFill>
            </a:endParaRPr>
          </a:p>
        </p:txBody>
      </p:sp>
    </p:spTree>
    <p:extLst>
      <p:ext uri="{BB962C8B-B14F-4D97-AF65-F5344CB8AC3E}">
        <p14:creationId xmlns:p14="http://schemas.microsoft.com/office/powerpoint/2010/main" val="151378931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_Diapositive de titre">
    <p:spTree>
      <p:nvGrpSpPr>
        <p:cNvPr id="1" name=""/>
        <p:cNvGrpSpPr/>
        <p:nvPr/>
      </p:nvGrpSpPr>
      <p:grpSpPr>
        <a:xfrm>
          <a:off x="0" y="0"/>
          <a:ext cx="0" cy="0"/>
          <a:chOff x="0" y="0"/>
          <a:chExt cx="0" cy="0"/>
        </a:xfrm>
      </p:grpSpPr>
      <p:cxnSp>
        <p:nvCxnSpPr>
          <p:cNvPr id="8" name="Connecteur droit 7">
            <a:extLst>
              <a:ext uri="{FF2B5EF4-FFF2-40B4-BE49-F238E27FC236}">
                <a16:creationId xmlns:a16="http://schemas.microsoft.com/office/drawing/2014/main" xmlns="" id="{6955148A-636A-4AD1-85B8-815556C80660}"/>
              </a:ext>
            </a:extLst>
          </p:cNvPr>
          <p:cNvCxnSpPr>
            <a:cxnSpLocks/>
          </p:cNvCxnSpPr>
          <p:nvPr userDrawn="1"/>
        </p:nvCxnSpPr>
        <p:spPr>
          <a:xfrm>
            <a:off x="1643473" y="5280578"/>
            <a:ext cx="7500527" cy="0"/>
          </a:xfrm>
          <a:prstGeom prst="line">
            <a:avLst/>
          </a:prstGeom>
          <a:ln w="28575">
            <a:solidFill>
              <a:srgbClr val="74003B"/>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xmlns="" id="{B6DC78F9-6737-42B6-89E7-3C3CC08C3C3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xmlns="" val="1"/>
              </p:ext>
            </p:extLst>
          </p:nvPr>
        </p:nvSpPr>
        <p:spPr>
          <a:xfrm>
            <a:off x="0" y="0"/>
            <a:ext cx="9144000" cy="5715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dirty="0"/>
          </a:p>
        </p:txBody>
      </p:sp>
      <p:sp>
        <p:nvSpPr>
          <p:cNvPr id="10" name="Rectangle 9">
            <a:extLst>
              <a:ext uri="{FF2B5EF4-FFF2-40B4-BE49-F238E27FC236}">
                <a16:creationId xmlns:a16="http://schemas.microsoft.com/office/drawing/2014/main" xmlns="" id="{DAA14A29-2F94-430D-9239-DC9726FD53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xmlns="" val="1"/>
              </p:ext>
            </p:extLst>
          </p:nvPr>
        </p:nvSpPr>
        <p:spPr>
          <a:xfrm>
            <a:off x="0" y="0"/>
            <a:ext cx="1510168" cy="5715000"/>
          </a:xfrm>
          <a:prstGeom prst="rect">
            <a:avLst/>
          </a:prstGeom>
          <a:solidFill>
            <a:srgbClr val="59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dirty="0"/>
          </a:p>
        </p:txBody>
      </p:sp>
      <p:sp>
        <p:nvSpPr>
          <p:cNvPr id="11" name="ZoneTexte 10">
            <a:extLst>
              <a:ext uri="{FF2B5EF4-FFF2-40B4-BE49-F238E27FC236}">
                <a16:creationId xmlns:a16="http://schemas.microsoft.com/office/drawing/2014/main" xmlns="" id="{8CD70954-0BC0-45DE-ACBC-195274BEE6A3}"/>
              </a:ext>
            </a:extLst>
          </p:cNvPr>
          <p:cNvSpPr txBox="1"/>
          <p:nvPr userDrawn="1"/>
        </p:nvSpPr>
        <p:spPr>
          <a:xfrm>
            <a:off x="480060" y="1728636"/>
            <a:ext cx="2064266" cy="2257729"/>
          </a:xfrm>
          <a:prstGeom prst="ellipse">
            <a:avLst/>
          </a:prstGeom>
          <a:solidFill>
            <a:srgbClr val="262626"/>
          </a:solidFill>
          <a:ln w="174625" cmpd="thinThick">
            <a:solidFill>
              <a:srgbClr val="262626"/>
            </a:solidFill>
          </a:ln>
        </p:spPr>
        <p:txBody>
          <a:bodyPr vert="horz" lIns="68580" tIns="34290" rIns="68580" bIns="34290" rtlCol="0" anchor="ctr">
            <a:normAutofit/>
          </a:bodyPr>
          <a:lstStyle/>
          <a:p>
            <a:pPr algn="ctr">
              <a:lnSpc>
                <a:spcPct val="90000"/>
              </a:lnSpc>
              <a:spcBef>
                <a:spcPct val="0"/>
              </a:spcBef>
              <a:spcAft>
                <a:spcPts val="450"/>
              </a:spcAft>
            </a:pPr>
            <a:endParaRPr lang="en-US" sz="1500" kern="1200" cap="small" dirty="0">
              <a:solidFill>
                <a:srgbClr val="FFFFFF"/>
              </a:solidFill>
              <a:latin typeface="+mj-lt"/>
              <a:ea typeface="+mj-ea"/>
              <a:cs typeface="+mj-cs"/>
            </a:endParaRPr>
          </a:p>
        </p:txBody>
      </p:sp>
      <p:pic>
        <p:nvPicPr>
          <p:cNvPr id="12" name="Image 11" descr="Une image contenant texte&#10;&#10;Description générée avec un niveau de confiance très élevé">
            <a:extLst>
              <a:ext uri="{FF2B5EF4-FFF2-40B4-BE49-F238E27FC236}">
                <a16:creationId xmlns:a16="http://schemas.microsoft.com/office/drawing/2014/main" xmlns="" id="{5697A757-1416-4B0F-8DFC-5D00B3E3273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9392" y="4799445"/>
            <a:ext cx="699308" cy="777009"/>
          </a:xfrm>
          <a:prstGeom prst="rect">
            <a:avLst/>
          </a:prstGeom>
        </p:spPr>
      </p:pic>
    </p:spTree>
    <p:extLst>
      <p:ext uri="{BB962C8B-B14F-4D97-AF65-F5344CB8AC3E}">
        <p14:creationId xmlns:p14="http://schemas.microsoft.com/office/powerpoint/2010/main" val="375901115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6_Diapositive de titre">
    <p:spTree>
      <p:nvGrpSpPr>
        <p:cNvPr id="1" name=""/>
        <p:cNvGrpSpPr/>
        <p:nvPr/>
      </p:nvGrpSpPr>
      <p:grpSpPr>
        <a:xfrm>
          <a:off x="0" y="0"/>
          <a:ext cx="0" cy="0"/>
          <a:chOff x="0" y="0"/>
          <a:chExt cx="0" cy="0"/>
        </a:xfrm>
      </p:grpSpPr>
      <p:sp>
        <p:nvSpPr>
          <p:cNvPr id="3" name="Rectangle 2"/>
          <p:cNvSpPr/>
          <p:nvPr userDrawn="1"/>
        </p:nvSpPr>
        <p:spPr>
          <a:xfrm>
            <a:off x="1464426" y="449490"/>
            <a:ext cx="3252814" cy="300082"/>
          </a:xfrm>
          <a:prstGeom prst="rect">
            <a:avLst/>
          </a:prstGeom>
        </p:spPr>
        <p:txBody>
          <a:bodyPr wrap="none">
            <a:spAutoFit/>
          </a:bodyPr>
          <a:lstStyle/>
          <a:p>
            <a:r>
              <a:rPr lang="fr-FR" sz="1350" dirty="0" smtClean="0">
                <a:solidFill>
                  <a:srgbClr val="594C3C"/>
                </a:solidFill>
                <a:latin typeface="Arial" panose="020B0604020202020204" pitchFamily="34" charset="0"/>
                <a:cs typeface="Arial" panose="020B0604020202020204" pitchFamily="34" charset="0"/>
              </a:rPr>
              <a:t>Bonnes pratiques de la gestion du stock</a:t>
            </a:r>
            <a:endParaRPr lang="fr-FR" sz="1350" i="1" dirty="0">
              <a:solidFill>
                <a:srgbClr val="594C3C"/>
              </a:solidFill>
              <a:latin typeface="Arial" panose="020B0604020202020204" pitchFamily="34" charset="0"/>
              <a:cs typeface="Arial" panose="020B0604020202020204" pitchFamily="34" charset="0"/>
            </a:endParaRPr>
          </a:p>
        </p:txBody>
      </p:sp>
      <p:sp>
        <p:nvSpPr>
          <p:cNvPr id="4" name="ZoneTexte 3"/>
          <p:cNvSpPr txBox="1"/>
          <p:nvPr userDrawn="1"/>
        </p:nvSpPr>
        <p:spPr>
          <a:xfrm>
            <a:off x="1483597" y="732586"/>
            <a:ext cx="5490547" cy="369332"/>
          </a:xfrm>
          <a:prstGeom prst="rect">
            <a:avLst/>
          </a:prstGeom>
          <a:solidFill>
            <a:srgbClr val="594C3C"/>
          </a:solidFill>
        </p:spPr>
        <p:txBody>
          <a:bodyPr wrap="square" rtlCol="0">
            <a:spAutoFit/>
          </a:bodyPr>
          <a:lstStyle/>
          <a:p>
            <a:r>
              <a:rPr lang="fr-FR" sz="1800" b="1" dirty="0" smtClean="0">
                <a:solidFill>
                  <a:schemeClr val="bg1"/>
                </a:solidFill>
              </a:rPr>
              <a:t>Cas d’usage quotidiens</a:t>
            </a:r>
            <a:endParaRPr lang="fr-FR" sz="1800" b="1" dirty="0">
              <a:solidFill>
                <a:schemeClr val="bg1"/>
              </a:solidFill>
            </a:endParaRPr>
          </a:p>
        </p:txBody>
      </p:sp>
      <p:cxnSp>
        <p:nvCxnSpPr>
          <p:cNvPr id="5" name="Connecteur droit 4">
            <a:extLst>
              <a:ext uri="{FF2B5EF4-FFF2-40B4-BE49-F238E27FC236}">
                <a16:creationId xmlns:a16="http://schemas.microsoft.com/office/drawing/2014/main" xmlns="" id="{10FD7519-F496-4EC0-9FF6-0F6CDCD8CE6D}"/>
              </a:ext>
            </a:extLst>
          </p:cNvPr>
          <p:cNvCxnSpPr>
            <a:cxnSpLocks/>
          </p:cNvCxnSpPr>
          <p:nvPr userDrawn="1"/>
        </p:nvCxnSpPr>
        <p:spPr>
          <a:xfrm>
            <a:off x="1482216" y="5280579"/>
            <a:ext cx="7661784" cy="1"/>
          </a:xfrm>
          <a:prstGeom prst="line">
            <a:avLst/>
          </a:prstGeom>
          <a:ln w="28575">
            <a:solidFill>
              <a:srgbClr val="74003B"/>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xmlns="" id="{3BD03F52-11E1-43F7-A06A-46C9E232B7C5}"/>
              </a:ext>
            </a:extLst>
          </p:cNvPr>
          <p:cNvSpPr txBox="1"/>
          <p:nvPr userDrawn="1"/>
        </p:nvSpPr>
        <p:spPr>
          <a:xfrm>
            <a:off x="1601670" y="5282407"/>
            <a:ext cx="7359769" cy="253916"/>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fr-FR" sz="1050" cap="small" dirty="0" smtClean="0">
                <a:solidFill>
                  <a:schemeClr val="tx1">
                    <a:lumMod val="65000"/>
                    <a:lumOff val="35000"/>
                  </a:schemeClr>
                </a:solidFill>
                <a:latin typeface="+mn-lt"/>
                <a:cs typeface="+mn-cs"/>
              </a:rPr>
              <a:t>UV23 </a:t>
            </a:r>
            <a:r>
              <a:rPr lang="fr-FR" sz="1050" cap="small" dirty="0">
                <a:solidFill>
                  <a:schemeClr val="tx1">
                    <a:lumMod val="65000"/>
                    <a:lumOff val="35000"/>
                  </a:schemeClr>
                </a:solidFill>
                <a:latin typeface="+mn-lt"/>
                <a:cs typeface="+mn-cs"/>
              </a:rPr>
              <a:t>– </a:t>
            </a:r>
            <a:r>
              <a:rPr lang="fr-FR" sz="1050" kern="1200" cap="small" dirty="0" smtClean="0">
                <a:solidFill>
                  <a:schemeClr val="tx1">
                    <a:lumMod val="65000"/>
                    <a:lumOff val="35000"/>
                  </a:schemeClr>
                </a:solidFill>
                <a:latin typeface="+mn-lt"/>
                <a:ea typeface="+mn-ea"/>
                <a:cs typeface="+mn-cs"/>
              </a:rPr>
              <a:t>Les Bonnes Pratiques en gestion des Stocks</a:t>
            </a:r>
            <a:endParaRPr lang="fr-FR" altLang="fr-FR" sz="1050" kern="1200" cap="small" dirty="0">
              <a:solidFill>
                <a:schemeClr val="tx1">
                  <a:lumMod val="65000"/>
                  <a:lumOff val="35000"/>
                </a:schemeClr>
              </a:solidFill>
              <a:latin typeface="+mn-lt"/>
              <a:ea typeface="+mn-ea"/>
              <a:cs typeface="+mn-cs"/>
            </a:endParaRPr>
          </a:p>
        </p:txBody>
      </p:sp>
      <p:pic>
        <p:nvPicPr>
          <p:cNvPr id="7" name="Image 6" descr="Une image contenant texte&#10;&#10;Description générée avec un niveau de confiance très élevé">
            <a:extLst>
              <a:ext uri="{FF2B5EF4-FFF2-40B4-BE49-F238E27FC236}">
                <a16:creationId xmlns:a16="http://schemas.microsoft.com/office/drawing/2014/main" xmlns="" id="{34DA2B62-EAD3-454B-961D-B7C1FB5CACF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3785" b="9026"/>
          <a:stretch/>
        </p:blipFill>
        <p:spPr>
          <a:xfrm>
            <a:off x="143508" y="4736980"/>
            <a:ext cx="861084" cy="904643"/>
          </a:xfrm>
          <a:prstGeom prst="rect">
            <a:avLst/>
          </a:prstGeom>
        </p:spPr>
      </p:pic>
      <p:pic>
        <p:nvPicPr>
          <p:cNvPr id="8"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8519" y="280079"/>
            <a:ext cx="725336" cy="12001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145044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7_Diapositive de titre">
    <p:spTree>
      <p:nvGrpSpPr>
        <p:cNvPr id="1" name=""/>
        <p:cNvGrpSpPr/>
        <p:nvPr/>
      </p:nvGrpSpPr>
      <p:grpSpPr>
        <a:xfrm>
          <a:off x="0" y="0"/>
          <a:ext cx="0" cy="0"/>
          <a:chOff x="0" y="0"/>
          <a:chExt cx="0" cy="0"/>
        </a:xfrm>
      </p:grpSpPr>
      <p:sp>
        <p:nvSpPr>
          <p:cNvPr id="3" name="Rectangle 2"/>
          <p:cNvSpPr/>
          <p:nvPr userDrawn="1"/>
        </p:nvSpPr>
        <p:spPr>
          <a:xfrm>
            <a:off x="1464426" y="449490"/>
            <a:ext cx="1915909" cy="300082"/>
          </a:xfrm>
          <a:prstGeom prst="rect">
            <a:avLst/>
          </a:prstGeom>
        </p:spPr>
        <p:txBody>
          <a:bodyPr wrap="none">
            <a:spAutoFit/>
          </a:bodyPr>
          <a:lstStyle/>
          <a:p>
            <a:r>
              <a:rPr lang="fr-FR" sz="1350" dirty="0" smtClean="0">
                <a:solidFill>
                  <a:srgbClr val="594C3C"/>
                </a:solidFill>
                <a:latin typeface="Arial" panose="020B0604020202020204" pitchFamily="34" charset="0"/>
                <a:cs typeface="Arial" panose="020B0604020202020204" pitchFamily="34" charset="0"/>
              </a:rPr>
              <a:t>La Gestion des Stocks</a:t>
            </a:r>
            <a:endParaRPr lang="fr-FR" sz="1350" i="1" dirty="0">
              <a:solidFill>
                <a:srgbClr val="594C3C"/>
              </a:solidFill>
              <a:latin typeface="Arial" panose="020B0604020202020204" pitchFamily="34" charset="0"/>
              <a:cs typeface="Arial" panose="020B0604020202020204" pitchFamily="34" charset="0"/>
            </a:endParaRPr>
          </a:p>
        </p:txBody>
      </p:sp>
      <p:sp>
        <p:nvSpPr>
          <p:cNvPr id="4" name="ZoneTexte 3"/>
          <p:cNvSpPr txBox="1"/>
          <p:nvPr userDrawn="1"/>
        </p:nvSpPr>
        <p:spPr>
          <a:xfrm>
            <a:off x="1483597" y="732586"/>
            <a:ext cx="5490547" cy="369332"/>
          </a:xfrm>
          <a:prstGeom prst="rect">
            <a:avLst/>
          </a:prstGeom>
          <a:solidFill>
            <a:srgbClr val="594C3C"/>
          </a:solidFill>
        </p:spPr>
        <p:txBody>
          <a:bodyPr wrap="square" rtlCol="0">
            <a:spAutoFit/>
          </a:bodyPr>
          <a:lstStyle/>
          <a:p>
            <a:r>
              <a:rPr lang="fr-FR" sz="1800" b="1" dirty="0" smtClean="0">
                <a:solidFill>
                  <a:schemeClr val="bg1"/>
                </a:solidFill>
              </a:rPr>
              <a:t>La Mise à jour des Prix d’Achat</a:t>
            </a:r>
            <a:endParaRPr lang="fr-FR" sz="1800" b="1" dirty="0">
              <a:solidFill>
                <a:schemeClr val="bg1"/>
              </a:solidFill>
            </a:endParaRPr>
          </a:p>
        </p:txBody>
      </p:sp>
      <p:cxnSp>
        <p:nvCxnSpPr>
          <p:cNvPr id="5" name="Connecteur droit 4">
            <a:extLst>
              <a:ext uri="{FF2B5EF4-FFF2-40B4-BE49-F238E27FC236}">
                <a16:creationId xmlns:a16="http://schemas.microsoft.com/office/drawing/2014/main" xmlns="" id="{10FD7519-F496-4EC0-9FF6-0F6CDCD8CE6D}"/>
              </a:ext>
            </a:extLst>
          </p:cNvPr>
          <p:cNvCxnSpPr>
            <a:cxnSpLocks/>
          </p:cNvCxnSpPr>
          <p:nvPr userDrawn="1"/>
        </p:nvCxnSpPr>
        <p:spPr>
          <a:xfrm>
            <a:off x="1482216" y="5280579"/>
            <a:ext cx="7661784" cy="1"/>
          </a:xfrm>
          <a:prstGeom prst="line">
            <a:avLst/>
          </a:prstGeom>
          <a:ln w="28575">
            <a:solidFill>
              <a:srgbClr val="74003B"/>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xmlns="" id="{3BD03F52-11E1-43F7-A06A-46C9E232B7C5}"/>
              </a:ext>
            </a:extLst>
          </p:cNvPr>
          <p:cNvSpPr txBox="1"/>
          <p:nvPr userDrawn="1"/>
        </p:nvSpPr>
        <p:spPr>
          <a:xfrm>
            <a:off x="1601670" y="5282407"/>
            <a:ext cx="7359769" cy="253916"/>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fr-FR" sz="1050" cap="small" dirty="0" smtClean="0">
                <a:solidFill>
                  <a:schemeClr val="tx1">
                    <a:lumMod val="65000"/>
                    <a:lumOff val="35000"/>
                  </a:schemeClr>
                </a:solidFill>
                <a:latin typeface="+mn-lt"/>
                <a:cs typeface="+mn-cs"/>
              </a:rPr>
              <a:t>UV23 </a:t>
            </a:r>
            <a:r>
              <a:rPr lang="fr-FR" sz="1050" cap="small" dirty="0">
                <a:solidFill>
                  <a:schemeClr val="tx1">
                    <a:lumMod val="65000"/>
                    <a:lumOff val="35000"/>
                  </a:schemeClr>
                </a:solidFill>
                <a:latin typeface="+mn-lt"/>
                <a:cs typeface="+mn-cs"/>
              </a:rPr>
              <a:t>– </a:t>
            </a:r>
            <a:r>
              <a:rPr lang="fr-FR" sz="1050" kern="1200" cap="small" dirty="0" smtClean="0">
                <a:solidFill>
                  <a:schemeClr val="tx1">
                    <a:lumMod val="65000"/>
                    <a:lumOff val="35000"/>
                  </a:schemeClr>
                </a:solidFill>
                <a:latin typeface="+mn-lt"/>
                <a:ea typeface="+mn-ea"/>
                <a:cs typeface="+mn-cs"/>
              </a:rPr>
              <a:t>Les Bonnes Pratiques en gestion des Stocks</a:t>
            </a:r>
            <a:endParaRPr lang="fr-FR" altLang="fr-FR" sz="1050" kern="1200" cap="small" dirty="0">
              <a:solidFill>
                <a:schemeClr val="tx1">
                  <a:lumMod val="65000"/>
                  <a:lumOff val="35000"/>
                </a:schemeClr>
              </a:solidFill>
              <a:latin typeface="+mn-lt"/>
              <a:ea typeface="+mn-ea"/>
              <a:cs typeface="+mn-cs"/>
            </a:endParaRPr>
          </a:p>
        </p:txBody>
      </p:sp>
      <p:pic>
        <p:nvPicPr>
          <p:cNvPr id="7" name="Image 6" descr="Une image contenant texte&#10;&#10;Description générée avec un niveau de confiance très élevé">
            <a:extLst>
              <a:ext uri="{FF2B5EF4-FFF2-40B4-BE49-F238E27FC236}">
                <a16:creationId xmlns:a16="http://schemas.microsoft.com/office/drawing/2014/main" xmlns="" id="{34DA2B62-EAD3-454B-961D-B7C1FB5CACF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3785" b="9026"/>
          <a:stretch/>
        </p:blipFill>
        <p:spPr>
          <a:xfrm>
            <a:off x="143508" y="4736980"/>
            <a:ext cx="861084" cy="904643"/>
          </a:xfrm>
          <a:prstGeom prst="rect">
            <a:avLst/>
          </a:prstGeom>
        </p:spPr>
      </p:pic>
      <p:pic>
        <p:nvPicPr>
          <p:cNvPr id="9"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51520" y="397850"/>
            <a:ext cx="1078345" cy="959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117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cSld name="2_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D0B14E3-6DF3-40B0-B489-2AE38B781ADA}"/>
              </a:ext>
            </a:extLst>
          </p:cNvPr>
          <p:cNvSpPr>
            <a:spLocks noGrp="1"/>
          </p:cNvSpPr>
          <p:nvPr>
            <p:ph type="ctrTitle"/>
          </p:nvPr>
        </p:nvSpPr>
        <p:spPr>
          <a:xfrm>
            <a:off x="1143000" y="935302"/>
            <a:ext cx="6858000" cy="1989667"/>
          </a:xfrm>
          <a:prstGeom prst="rect">
            <a:avLst/>
          </a:prstGeom>
        </p:spPr>
        <p:txBody>
          <a:bodyPr anchor="b"/>
          <a:lstStyle>
            <a:lvl1pPr algn="ctr">
              <a:defRPr sz="4500"/>
            </a:lvl1pPr>
          </a:lstStyle>
          <a:p>
            <a:r>
              <a:rPr lang="fr-FR"/>
              <a:t>Modifiez le style du titre</a:t>
            </a:r>
          </a:p>
        </p:txBody>
      </p:sp>
      <p:sp>
        <p:nvSpPr>
          <p:cNvPr id="3" name="Sous-titre 2">
            <a:extLst>
              <a:ext uri="{FF2B5EF4-FFF2-40B4-BE49-F238E27FC236}">
                <a16:creationId xmlns:a16="http://schemas.microsoft.com/office/drawing/2014/main" xmlns="" id="{6E4D9358-5F43-4BE1-B31F-97EA40A43CEE}"/>
              </a:ext>
            </a:extLst>
          </p:cNvPr>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xmlns="" id="{FDCCF3BE-F9DB-472F-B07F-1653967EBB02}"/>
              </a:ext>
            </a:extLst>
          </p:cNvPr>
          <p:cNvSpPr>
            <a:spLocks noGrp="1"/>
          </p:cNvSpPr>
          <p:nvPr>
            <p:ph type="dt" sz="half" idx="10"/>
          </p:nvPr>
        </p:nvSpPr>
        <p:spPr>
          <a:xfrm>
            <a:off x="628650" y="5296959"/>
            <a:ext cx="2057400" cy="304271"/>
          </a:xfrm>
          <a:prstGeom prst="rect">
            <a:avLst/>
          </a:prstGeom>
        </p:spPr>
        <p:txBody>
          <a:bodyPr/>
          <a:lstStyle/>
          <a:p>
            <a:fld id="{9620DCA1-A38F-48FD-97E6-F6E1DAF117D7}" type="datetimeFigureOut">
              <a:rPr lang="fr-FR" smtClean="0"/>
              <a:t>24/08/2021</a:t>
            </a:fld>
            <a:endParaRPr lang="fr-FR" dirty="0"/>
          </a:p>
        </p:txBody>
      </p:sp>
      <p:sp>
        <p:nvSpPr>
          <p:cNvPr id="5" name="Espace réservé du pied de page 4">
            <a:extLst>
              <a:ext uri="{FF2B5EF4-FFF2-40B4-BE49-F238E27FC236}">
                <a16:creationId xmlns:a16="http://schemas.microsoft.com/office/drawing/2014/main" xmlns="" id="{1BCB5AB9-1693-4A46-B7E2-33C878A45E0D}"/>
              </a:ext>
            </a:extLst>
          </p:cNvPr>
          <p:cNvSpPr>
            <a:spLocks noGrp="1"/>
          </p:cNvSpPr>
          <p:nvPr>
            <p:ph type="ftr" sz="quarter" idx="11"/>
          </p:nvPr>
        </p:nvSpPr>
        <p:spPr>
          <a:xfrm>
            <a:off x="3028950" y="5296959"/>
            <a:ext cx="3086100" cy="304271"/>
          </a:xfrm>
          <a:prstGeom prst="rect">
            <a:avLst/>
          </a:prstGeom>
        </p:spPr>
        <p:txBody>
          <a:bodyPr/>
          <a:lstStyle/>
          <a:p>
            <a:endParaRPr lang="fr-FR" dirty="0"/>
          </a:p>
        </p:txBody>
      </p:sp>
      <p:sp>
        <p:nvSpPr>
          <p:cNvPr id="6" name="Espace réservé du numéro de diapositive 5">
            <a:extLst>
              <a:ext uri="{FF2B5EF4-FFF2-40B4-BE49-F238E27FC236}">
                <a16:creationId xmlns:a16="http://schemas.microsoft.com/office/drawing/2014/main" xmlns="" id="{961D226B-C60C-4DB4-BE5A-D817100DB9FE}"/>
              </a:ext>
            </a:extLst>
          </p:cNvPr>
          <p:cNvSpPr>
            <a:spLocks noGrp="1"/>
          </p:cNvSpPr>
          <p:nvPr>
            <p:ph type="sldNum" sz="quarter" idx="12"/>
          </p:nvPr>
        </p:nvSpPr>
        <p:spPr>
          <a:xfrm>
            <a:off x="6457950" y="5296959"/>
            <a:ext cx="2057400" cy="304271"/>
          </a:xfrm>
          <a:prstGeom prst="rect">
            <a:avLst/>
          </a:prstGeom>
        </p:spPr>
        <p:txBody>
          <a:bodyPr/>
          <a:lstStyle/>
          <a:p>
            <a:fld id="{9ABCD36B-8EDD-4E47-8B2F-FEFDDC967D7A}" type="slidenum">
              <a:rPr lang="fr-FR" smtClean="0"/>
              <a:t>‹N°›</a:t>
            </a:fld>
            <a:endParaRPr lang="fr-FR" dirty="0"/>
          </a:p>
        </p:txBody>
      </p:sp>
      <p:sp>
        <p:nvSpPr>
          <p:cNvPr id="7" name="Rectangle 6">
            <a:extLst>
              <a:ext uri="{FF2B5EF4-FFF2-40B4-BE49-F238E27FC236}">
                <a16:creationId xmlns:a16="http://schemas.microsoft.com/office/drawing/2014/main" xmlns="" id="{CB655FC1-EFA4-4FFC-8B86-D626C3405B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xmlns="" val="1"/>
              </p:ext>
            </p:extLst>
          </p:nvPr>
        </p:nvSpPr>
        <p:spPr>
          <a:xfrm>
            <a:off x="0" y="0"/>
            <a:ext cx="9144000" cy="5715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dirty="0"/>
          </a:p>
        </p:txBody>
      </p:sp>
      <p:sp>
        <p:nvSpPr>
          <p:cNvPr id="8" name="Rectangle 7">
            <a:extLst>
              <a:ext uri="{FF2B5EF4-FFF2-40B4-BE49-F238E27FC236}">
                <a16:creationId xmlns:a16="http://schemas.microsoft.com/office/drawing/2014/main" xmlns="" id="{0F51D6BC-FB08-46D2-A72A-6310C1CCB2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xmlns="" val="1"/>
              </p:ext>
            </p:extLst>
          </p:nvPr>
        </p:nvSpPr>
        <p:spPr>
          <a:xfrm>
            <a:off x="0" y="0"/>
            <a:ext cx="1510168" cy="5715000"/>
          </a:xfrm>
          <a:prstGeom prst="rect">
            <a:avLst/>
          </a:prstGeom>
          <a:solidFill>
            <a:srgbClr val="59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dirty="0"/>
          </a:p>
        </p:txBody>
      </p:sp>
      <p:sp>
        <p:nvSpPr>
          <p:cNvPr id="9" name="ZoneTexte 8">
            <a:extLst>
              <a:ext uri="{FF2B5EF4-FFF2-40B4-BE49-F238E27FC236}">
                <a16:creationId xmlns:a16="http://schemas.microsoft.com/office/drawing/2014/main" xmlns="" id="{21844F60-9787-4CF7-AC29-F7A480A58BAF}"/>
              </a:ext>
            </a:extLst>
          </p:cNvPr>
          <p:cNvSpPr txBox="1"/>
          <p:nvPr userDrawn="1"/>
        </p:nvSpPr>
        <p:spPr>
          <a:xfrm>
            <a:off x="480060" y="1728636"/>
            <a:ext cx="2064266" cy="2257729"/>
          </a:xfrm>
          <a:prstGeom prst="ellipse">
            <a:avLst/>
          </a:prstGeom>
          <a:solidFill>
            <a:srgbClr val="262626"/>
          </a:solidFill>
          <a:ln w="174625" cmpd="thinThick">
            <a:solidFill>
              <a:srgbClr val="262626"/>
            </a:solidFill>
          </a:ln>
        </p:spPr>
        <p:txBody>
          <a:bodyPr vert="horz" lIns="68580" tIns="34290" rIns="68580" bIns="34290" rtlCol="0" anchor="ctr">
            <a:normAutofit/>
          </a:bodyPr>
          <a:lstStyle/>
          <a:p>
            <a:pPr algn="ctr">
              <a:lnSpc>
                <a:spcPct val="90000"/>
              </a:lnSpc>
              <a:spcBef>
                <a:spcPct val="0"/>
              </a:spcBef>
              <a:spcAft>
                <a:spcPts val="450"/>
              </a:spcAft>
            </a:pPr>
            <a:endParaRPr lang="en-US" sz="1500" kern="1200" cap="small" dirty="0">
              <a:solidFill>
                <a:srgbClr val="FFFFFF"/>
              </a:solidFill>
              <a:latin typeface="+mj-lt"/>
              <a:ea typeface="+mj-ea"/>
              <a:cs typeface="+mj-cs"/>
            </a:endParaRPr>
          </a:p>
        </p:txBody>
      </p:sp>
      <p:pic>
        <p:nvPicPr>
          <p:cNvPr id="11" name="Image 10" descr="Une image contenant texte&#10;&#10;Description générée avec un niveau de confiance élevé">
            <a:extLst>
              <a:ext uri="{FF2B5EF4-FFF2-40B4-BE49-F238E27FC236}">
                <a16:creationId xmlns:a16="http://schemas.microsoft.com/office/drawing/2014/main" xmlns="" id="{3702B707-336D-471E-AE7F-F8F6AC91859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48264" y="97194"/>
            <a:ext cx="2083770" cy="955061"/>
          </a:xfrm>
          <a:prstGeom prst="rect">
            <a:avLst/>
          </a:prstGeom>
        </p:spPr>
      </p:pic>
      <p:pic>
        <p:nvPicPr>
          <p:cNvPr id="12" name="Image 11" descr="Une image contenant texte&#10;&#10;Description générée avec un niveau de confiance très élevé">
            <a:extLst>
              <a:ext uri="{FF2B5EF4-FFF2-40B4-BE49-F238E27FC236}">
                <a16:creationId xmlns:a16="http://schemas.microsoft.com/office/drawing/2014/main" xmlns="" id="{9533944F-C05E-4056-95D3-8A24AE4BD33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5526" y="4897727"/>
            <a:ext cx="647297" cy="719218"/>
          </a:xfrm>
          <a:prstGeom prst="rect">
            <a:avLst/>
          </a:prstGeom>
        </p:spPr>
      </p:pic>
    </p:spTree>
    <p:extLst>
      <p:ext uri="{BB962C8B-B14F-4D97-AF65-F5344CB8AC3E}">
        <p14:creationId xmlns:p14="http://schemas.microsoft.com/office/powerpoint/2010/main" val="2428893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OMMAIRE">
    <p:spTree>
      <p:nvGrpSpPr>
        <p:cNvPr id="1" name=""/>
        <p:cNvGrpSpPr/>
        <p:nvPr/>
      </p:nvGrpSpPr>
      <p:grpSpPr>
        <a:xfrm>
          <a:off x="0" y="0"/>
          <a:ext cx="0" cy="0"/>
          <a:chOff x="0" y="0"/>
          <a:chExt cx="0" cy="0"/>
        </a:xfrm>
      </p:grpSpPr>
      <p:sp>
        <p:nvSpPr>
          <p:cNvPr id="12" name="Rectangle 11"/>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8" name="Rectangle 7">
            <a:extLst>
              <a:ext uri="{FF2B5EF4-FFF2-40B4-BE49-F238E27FC236}">
                <a16:creationId xmlns:a16="http://schemas.microsoft.com/office/drawing/2014/main" xmlns="" id="{71041EE3-F9A8-4D74-89D4-209A7E212485}"/>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graphicFrame>
        <p:nvGraphicFramePr>
          <p:cNvPr id="9" name="Tableau 8">
            <a:extLst>
              <a:ext uri="{FF2B5EF4-FFF2-40B4-BE49-F238E27FC236}">
                <a16:creationId xmlns:a16="http://schemas.microsoft.com/office/drawing/2014/main" xmlns="" id="{698CF064-F1DA-4078-B04A-F6D69724C254}"/>
              </a:ext>
            </a:extLst>
          </p:cNvPr>
          <p:cNvGraphicFramePr>
            <a:graphicFrameLocks noGrp="1"/>
          </p:cNvGraphicFramePr>
          <p:nvPr userDrawn="1">
            <p:extLst>
              <p:ext uri="{D42A27DB-BD31-4B8C-83A1-F6EECF244321}">
                <p14:modId xmlns:p14="http://schemas.microsoft.com/office/powerpoint/2010/main" val="3199835676"/>
              </p:ext>
            </p:extLst>
          </p:nvPr>
        </p:nvGraphicFramePr>
        <p:xfrm>
          <a:off x="250822" y="1036475"/>
          <a:ext cx="8642352" cy="3666562"/>
        </p:xfrm>
        <a:graphic>
          <a:graphicData uri="http://schemas.openxmlformats.org/drawingml/2006/table">
            <a:tbl>
              <a:tblPr bandRow="1">
                <a:tableStyleId>{17292A2E-F333-43FB-9621-5CBBE7FDCDCB}</a:tableStyleId>
              </a:tblPr>
              <a:tblGrid>
                <a:gridCol w="983174">
                  <a:extLst>
                    <a:ext uri="{9D8B030D-6E8A-4147-A177-3AD203B41FA5}">
                      <a16:colId xmlns:a16="http://schemas.microsoft.com/office/drawing/2014/main" xmlns="" val="1621206929"/>
                    </a:ext>
                  </a:extLst>
                </a:gridCol>
                <a:gridCol w="1313895">
                  <a:extLst>
                    <a:ext uri="{9D8B030D-6E8A-4147-A177-3AD203B41FA5}">
                      <a16:colId xmlns:a16="http://schemas.microsoft.com/office/drawing/2014/main" xmlns="" val="1902849168"/>
                    </a:ext>
                  </a:extLst>
                </a:gridCol>
                <a:gridCol w="6345283">
                  <a:extLst>
                    <a:ext uri="{9D8B030D-6E8A-4147-A177-3AD203B41FA5}">
                      <a16:colId xmlns:a16="http://schemas.microsoft.com/office/drawing/2014/main" xmlns="" val="3655373491"/>
                    </a:ext>
                  </a:extLst>
                </a:gridCol>
              </a:tblGrid>
              <a:tr h="770291">
                <a:tc>
                  <a:txBody>
                    <a:bodyPr/>
                    <a:lstStyle/>
                    <a:p>
                      <a:endParaRPr lang="fr-FR" dirty="0"/>
                    </a:p>
                    <a:p>
                      <a:endParaRPr lang="fr-FR" dirty="0"/>
                    </a:p>
                    <a:p>
                      <a:endParaRPr lang="fr-FR" dirty="0"/>
                    </a:p>
                  </a:txBody>
                  <a:tcPr>
                    <a:lnL w="12700" cap="rnd" cmpd="sng" algn="ctr">
                      <a:noFill/>
                      <a:prstDash val="solid"/>
                    </a:lnL>
                    <a:lnR>
                      <a:noFill/>
                    </a:lnR>
                    <a:lnT w="12700" cap="rnd" cmpd="sng" algn="ctr">
                      <a:noFill/>
                      <a:prstDash val="soli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kumimoji="0" lang="fr-FR" sz="1800" b="1" i="0" u="none" strike="noStrike" kern="1200" cap="none" spc="0" normalizeH="0" baseline="0" noProof="0" dirty="0">
                          <a:ln>
                            <a:noFill/>
                          </a:ln>
                          <a:solidFill>
                            <a:srgbClr val="008A8B"/>
                          </a:solidFill>
                          <a:effectLst/>
                          <a:uLnTx/>
                          <a:uFillTx/>
                          <a:latin typeface="+mn-lt"/>
                          <a:ea typeface="+mn-ea"/>
                          <a:cs typeface="+mn-cs"/>
                        </a:rPr>
                        <a:t>Sujet</a:t>
                      </a:r>
                      <a:endParaRPr lang="fr-FR" dirty="0"/>
                    </a:p>
                  </a:txBody>
                  <a:tcPr anchor="ctr">
                    <a:lnL>
                      <a:noFill/>
                    </a:lnL>
                    <a:lnR>
                      <a:noFill/>
                    </a:lnR>
                    <a:lnT w="12700" cap="rnd" cmpd="sng" algn="ctr">
                      <a:noFill/>
                      <a:prstDash val="soli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fr-FR" sz="1100" cap="none" dirty="0">
                        <a:solidFill>
                          <a:srgbClr val="14324B"/>
                        </a:solidFill>
                      </a:endParaRPr>
                    </a:p>
                  </a:txBody>
                  <a:tcPr anchor="ctr">
                    <a:lnL>
                      <a:noFill/>
                    </a:lnL>
                    <a:lnR w="12700" cap="rnd" cmpd="sng" algn="ctr">
                      <a:noFill/>
                      <a:prstDash val="solid"/>
                    </a:lnR>
                    <a:lnT w="12700" cap="rnd" cmpd="sng" algn="ctr">
                      <a:noFill/>
                      <a:prstDash val="soli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177151797"/>
                  </a:ext>
                </a:extLst>
              </a:tr>
              <a:tr h="770291">
                <a:tc>
                  <a:txBody>
                    <a:bodyPr/>
                    <a:lstStyle/>
                    <a:p>
                      <a:endParaRPr lang="fr-FR" dirty="0"/>
                    </a:p>
                  </a:txBody>
                  <a:tcPr>
                    <a:lnL w="12700" cap="rnd" cmpd="sng" algn="ctr">
                      <a:noFill/>
                      <a:prstDash val="solid"/>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kumimoji="0" lang="fr-FR" sz="1800" b="1" i="0" u="none" strike="noStrike" kern="1200" cap="none" spc="0" normalizeH="0" baseline="0" dirty="0">
                          <a:ln>
                            <a:noFill/>
                          </a:ln>
                          <a:solidFill>
                            <a:srgbClr val="008A8B"/>
                          </a:solidFill>
                          <a:effectLst/>
                          <a:uLnTx/>
                          <a:uFillTx/>
                          <a:latin typeface="+mn-lt"/>
                          <a:ea typeface="+mn-ea"/>
                          <a:cs typeface="+mn-cs"/>
                        </a:rPr>
                        <a:t>Formateur </a:t>
                      </a:r>
                    </a:p>
                  </a:txBody>
                  <a:tcPr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342900" rtl="0" eaLnBrk="1" latinLnBrk="0" hangingPunct="1"/>
                      <a:endParaRPr lang="fr-FR" sz="1600" kern="1200" cap="none" dirty="0">
                        <a:solidFill>
                          <a:srgbClr val="14324B"/>
                        </a:solidFill>
                        <a:latin typeface="+mn-lt"/>
                        <a:ea typeface="+mn-ea"/>
                        <a:cs typeface="+mn-cs"/>
                      </a:endParaRPr>
                    </a:p>
                  </a:txBody>
                  <a:tcPr anchor="ctr">
                    <a:lnL>
                      <a:noFill/>
                    </a:lnL>
                    <a:lnR w="12700" cap="rnd" cmpd="sng" algn="ctr">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70840">
                <a:tc>
                  <a:txBody>
                    <a:bodyPr/>
                    <a:lstStyle/>
                    <a:p>
                      <a:endParaRPr lang="fr-FR" dirty="0"/>
                    </a:p>
                    <a:p>
                      <a:endParaRPr lang="fr-FR" dirty="0"/>
                    </a:p>
                    <a:p>
                      <a:endParaRPr lang="fr-FR" dirty="0"/>
                    </a:p>
                  </a:txBody>
                  <a:tcPr>
                    <a:lnL w="12700" cap="rnd" cmpd="sng" algn="ctr">
                      <a:noFill/>
                      <a:prstDash val="solid"/>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kumimoji="0" lang="fr-FR" sz="1800" b="1" i="0" u="none" strike="noStrike" kern="1200" cap="none" spc="0" normalizeH="0" baseline="0" noProof="0" dirty="0">
                          <a:ln>
                            <a:noFill/>
                          </a:ln>
                          <a:solidFill>
                            <a:srgbClr val="008A8B"/>
                          </a:solidFill>
                          <a:effectLst/>
                          <a:uLnTx/>
                          <a:uFillTx/>
                          <a:latin typeface="+mn-lt"/>
                          <a:ea typeface="+mn-ea"/>
                          <a:cs typeface="+mn-cs"/>
                        </a:rPr>
                        <a:t>Durée</a:t>
                      </a:r>
                      <a:endParaRPr lang="fr-FR" dirty="0"/>
                    </a:p>
                  </a:txBody>
                  <a:tcPr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3429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600" cap="none" dirty="0">
                          <a:solidFill>
                            <a:srgbClr val="14324B"/>
                          </a:solidFill>
                        </a:rPr>
                        <a:t>30 minutes</a:t>
                      </a:r>
                      <a:endParaRPr lang="fr-FR" sz="1100" cap="none" dirty="0">
                        <a:solidFill>
                          <a:srgbClr val="14324B"/>
                        </a:solidFill>
                      </a:endParaRPr>
                    </a:p>
                  </a:txBody>
                  <a:tcPr anchor="ctr">
                    <a:lnL>
                      <a:noFill/>
                    </a:lnL>
                    <a:lnR w="12700" cap="rnd" cmpd="sng" algn="ctr">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908485366"/>
                  </a:ext>
                </a:extLst>
              </a:tr>
              <a:tr h="370840">
                <a:tc>
                  <a:txBody>
                    <a:bodyPr/>
                    <a:lstStyle/>
                    <a:p>
                      <a:endParaRPr lang="fr-FR" dirty="0"/>
                    </a:p>
                    <a:p>
                      <a:endParaRPr lang="fr-FR" dirty="0"/>
                    </a:p>
                    <a:p>
                      <a:endParaRPr lang="fr-FR" dirty="0"/>
                    </a:p>
                  </a:txBody>
                  <a:tcPr>
                    <a:lnL w="12700" cap="rnd" cmpd="sng" algn="ctr">
                      <a:noFill/>
                      <a:prstDash val="solid"/>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kumimoji="0" lang="fr-FR" sz="1800" b="1" i="0" u="none" strike="noStrike" kern="1200" cap="none" spc="0" normalizeH="0" baseline="0" noProof="0" dirty="0">
                          <a:ln>
                            <a:noFill/>
                          </a:ln>
                          <a:solidFill>
                            <a:srgbClr val="008A8B"/>
                          </a:solidFill>
                          <a:effectLst/>
                          <a:uLnTx/>
                          <a:uFillTx/>
                          <a:latin typeface="+mn-lt"/>
                          <a:ea typeface="+mn-ea"/>
                          <a:cs typeface="+mn-cs"/>
                        </a:rPr>
                        <a:t>Objectifs</a:t>
                      </a:r>
                      <a:endParaRPr lang="fr-FR" dirty="0"/>
                    </a:p>
                  </a:txBody>
                  <a:tcPr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3429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cap="none" dirty="0">
                        <a:solidFill>
                          <a:srgbClr val="14324B"/>
                        </a:solidFill>
                      </a:endParaRPr>
                    </a:p>
                  </a:txBody>
                  <a:tcPr anchor="ctr">
                    <a:lnL>
                      <a:noFill/>
                    </a:lnL>
                    <a:lnR w="12700" cap="rnd" cmpd="sng" algn="ctr">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140751830"/>
                  </a:ext>
                </a:extLst>
              </a:tr>
              <a:tr h="370840">
                <a:tc>
                  <a:txBody>
                    <a:bodyPr/>
                    <a:lstStyle/>
                    <a:p>
                      <a:endParaRPr lang="fr-FR" dirty="0"/>
                    </a:p>
                    <a:p>
                      <a:endParaRPr lang="fr-FR" dirty="0"/>
                    </a:p>
                    <a:p>
                      <a:endParaRPr lang="fr-FR" dirty="0"/>
                    </a:p>
                  </a:txBody>
                  <a:tcPr>
                    <a:lnL w="12700" cap="rnd" cmpd="sng" algn="ctr">
                      <a:noFill/>
                      <a:prstDash val="solid"/>
                    </a:lnL>
                    <a:lnR>
                      <a:noFill/>
                    </a:lnR>
                    <a:lnT w="3175" cap="flat" cmpd="sng" algn="ctr">
                      <a:solidFill>
                        <a:schemeClr val="tx1"/>
                      </a:solidFill>
                      <a:prstDash val="solid"/>
                      <a:round/>
                      <a:headEnd type="none" w="med" len="med"/>
                      <a:tailEnd type="none" w="med" len="med"/>
                    </a:lnT>
                    <a:lnB w="12700" cap="rnd" cmpd="sng" algn="ctr">
                      <a:noFill/>
                      <a:prstDash val="solid"/>
                    </a:lnB>
                    <a:lnTlToBr w="12700" cmpd="sng">
                      <a:noFill/>
                      <a:prstDash val="solid"/>
                    </a:lnTlToBr>
                    <a:lnBlToTr w="12700" cmpd="sng">
                      <a:noFill/>
                      <a:prstDash val="solid"/>
                    </a:lnBlToTr>
                  </a:tcPr>
                </a:tc>
                <a:tc>
                  <a:txBody>
                    <a:bodyPr/>
                    <a:lstStyle/>
                    <a:p>
                      <a:pPr algn="l"/>
                      <a:r>
                        <a:rPr kumimoji="0" lang="fr-FR" sz="1800" b="1" i="0" u="none" strike="noStrike" kern="1200" cap="none" spc="0" normalizeH="0" baseline="0" noProof="0" dirty="0">
                          <a:ln>
                            <a:noFill/>
                          </a:ln>
                          <a:solidFill>
                            <a:srgbClr val="008A8B"/>
                          </a:solidFill>
                          <a:effectLst/>
                          <a:uLnTx/>
                          <a:uFillTx/>
                          <a:latin typeface="+mn-lt"/>
                          <a:ea typeface="+mn-ea"/>
                          <a:cs typeface="+mn-cs"/>
                        </a:rPr>
                        <a:t>Bénéfices</a:t>
                      </a:r>
                      <a:endParaRPr lang="fr-FR" dirty="0"/>
                    </a:p>
                  </a:txBody>
                  <a:tcPr anchor="ctr">
                    <a:lnL>
                      <a:noFill/>
                    </a:lnL>
                    <a:lnR>
                      <a:noFill/>
                    </a:lnR>
                    <a:lnT w="3175" cap="flat" cmpd="sng" algn="ctr">
                      <a:solidFill>
                        <a:schemeClr val="tx1"/>
                      </a:solidFill>
                      <a:prstDash val="solid"/>
                      <a:round/>
                      <a:headEnd type="none" w="med" len="med"/>
                      <a:tailEnd type="none" w="med" len="med"/>
                    </a:lnT>
                    <a:lnB w="12700" cap="rnd" cmpd="sng" algn="ctr">
                      <a:noFill/>
                      <a:prstDash val="solid"/>
                    </a:lnB>
                    <a:lnTlToBr w="12700" cmpd="sng">
                      <a:noFill/>
                      <a:prstDash val="solid"/>
                    </a:lnTlToBr>
                    <a:lnBlToTr w="12700" cmpd="sng">
                      <a:noFill/>
                      <a:prstDash val="solid"/>
                    </a:lnBlToTr>
                  </a:tcPr>
                </a:tc>
                <a:tc>
                  <a:txBody>
                    <a:bodyPr/>
                    <a:lstStyle/>
                    <a:p>
                      <a:pPr marL="0" marR="0" lvl="0" indent="0" algn="l" defTabSz="3429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cap="none" dirty="0">
                        <a:solidFill>
                          <a:srgbClr val="14324B"/>
                        </a:solidFill>
                      </a:endParaRPr>
                    </a:p>
                  </a:txBody>
                  <a:tcPr anchor="ctr">
                    <a:lnL>
                      <a:noFill/>
                    </a:lnL>
                    <a:lnR w="12700" cap="rnd" cmpd="sng" algn="ctr">
                      <a:noFill/>
                      <a:prstDash val="solid"/>
                    </a:lnR>
                    <a:lnT w="3175" cap="flat" cmpd="sng" algn="ctr">
                      <a:solidFill>
                        <a:schemeClr val="tx1"/>
                      </a:solidFill>
                      <a:prstDash val="solid"/>
                      <a:round/>
                      <a:headEnd type="none" w="med" len="med"/>
                      <a:tailEnd type="none" w="med" len="med"/>
                    </a:lnT>
                    <a:lnB w="12700" cap="rnd"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xmlns="" val="41641291"/>
                  </a:ext>
                </a:extLst>
              </a:tr>
            </a:tbl>
          </a:graphicData>
        </a:graphic>
      </p:graphicFrame>
      <p:pic>
        <p:nvPicPr>
          <p:cNvPr id="11" name="Image 10">
            <a:extLst>
              <a:ext uri="{FF2B5EF4-FFF2-40B4-BE49-F238E27FC236}">
                <a16:creationId xmlns:a16="http://schemas.microsoft.com/office/drawing/2014/main" xmlns="" id="{2C6C4CEC-DE5D-4156-8923-F379CEDDE958}"/>
              </a:ext>
            </a:extLst>
          </p:cNvPr>
          <p:cNvPicPr>
            <a:picLocks noChangeAspect="1"/>
          </p:cNvPicPr>
          <p:nvPr userDrawn="1"/>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9969" y="1139774"/>
            <a:ext cx="517575" cy="517575"/>
          </a:xfrm>
          <a:prstGeom prst="rect">
            <a:avLst/>
          </a:prstGeom>
        </p:spPr>
      </p:pic>
      <p:pic>
        <p:nvPicPr>
          <p:cNvPr id="17" name="Image 16">
            <a:extLst>
              <a:ext uri="{FF2B5EF4-FFF2-40B4-BE49-F238E27FC236}">
                <a16:creationId xmlns:a16="http://schemas.microsoft.com/office/drawing/2014/main" xmlns="" id="{C8D0739C-1C06-4018-8418-19903EF72758}"/>
              </a:ext>
            </a:extLst>
          </p:cNvPr>
          <p:cNvPicPr>
            <a:picLocks noChangeAspect="1"/>
          </p:cNvPicPr>
          <p:nvPr userDrawn="1"/>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88376" y="2769382"/>
            <a:ext cx="423694" cy="423694"/>
          </a:xfrm>
          <a:prstGeom prst="rect">
            <a:avLst/>
          </a:prstGeom>
        </p:spPr>
      </p:pic>
      <p:pic>
        <p:nvPicPr>
          <p:cNvPr id="19" name="Image 18">
            <a:extLst>
              <a:ext uri="{FF2B5EF4-FFF2-40B4-BE49-F238E27FC236}">
                <a16:creationId xmlns:a16="http://schemas.microsoft.com/office/drawing/2014/main" xmlns="" id="{0798AB08-5108-49C4-9899-00BE0D8F95FC}"/>
              </a:ext>
            </a:extLst>
          </p:cNvPr>
          <p:cNvPicPr>
            <a:picLocks noChangeAspect="1"/>
          </p:cNvPicPr>
          <p:nvPr userDrawn="1"/>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80831" y="3493434"/>
            <a:ext cx="385103" cy="385103"/>
          </a:xfrm>
          <a:prstGeom prst="rect">
            <a:avLst/>
          </a:prstGeom>
        </p:spPr>
      </p:pic>
      <p:pic>
        <p:nvPicPr>
          <p:cNvPr id="20" name="Image 19">
            <a:extLst>
              <a:ext uri="{FF2B5EF4-FFF2-40B4-BE49-F238E27FC236}">
                <a16:creationId xmlns:a16="http://schemas.microsoft.com/office/drawing/2014/main" xmlns="" id="{E06FC4A8-EC0D-4AEC-8E87-C480B46F0CD6}"/>
              </a:ext>
            </a:extLst>
          </p:cNvPr>
          <p:cNvPicPr>
            <a:picLocks noChangeAspect="1"/>
          </p:cNvPicPr>
          <p:nvPr userDrawn="1"/>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9969" y="4143095"/>
            <a:ext cx="520598" cy="520598"/>
          </a:xfrm>
          <a:prstGeom prst="rect">
            <a:avLst/>
          </a:prstGeom>
        </p:spPr>
      </p:pic>
      <p:sp>
        <p:nvSpPr>
          <p:cNvPr id="21" name="Title 1">
            <a:extLst>
              <a:ext uri="{FF2B5EF4-FFF2-40B4-BE49-F238E27FC236}">
                <a16:creationId xmlns:a16="http://schemas.microsoft.com/office/drawing/2014/main" xmlns="" id="{8135DF12-3083-48A4-857B-5086811303EF}"/>
              </a:ext>
            </a:extLst>
          </p:cNvPr>
          <p:cNvSpPr>
            <a:spLocks noGrp="1"/>
          </p:cNvSpPr>
          <p:nvPr>
            <p:ph type="title" hasCustomPrompt="1"/>
          </p:nvPr>
        </p:nvSpPr>
        <p:spPr>
          <a:xfrm>
            <a:off x="1012070" y="259806"/>
            <a:ext cx="7058175" cy="453755"/>
          </a:xfrm>
          <a:prstGeom prst="rect">
            <a:avLst/>
          </a:prstGeom>
        </p:spPr>
        <p:txBody>
          <a:bodyPr lIns="0" tIns="0" rIns="0" bIns="0" anchor="b">
            <a:noAutofit/>
          </a:bodyPr>
          <a:lstStyle>
            <a:lvl1pPr algn="ctr">
              <a:defRPr sz="3200" b="1" cap="none">
                <a:solidFill>
                  <a:srgbClr val="008A8B"/>
                </a:solidFill>
                <a:latin typeface="Century Gothic" charset="0"/>
                <a:ea typeface="Century Gothic" charset="0"/>
                <a:cs typeface="Century Gothic" charset="0"/>
              </a:defRPr>
            </a:lvl1pPr>
          </a:lstStyle>
          <a:p>
            <a:r>
              <a:rPr lang="fr-FR" dirty="0"/>
              <a:t>Titre formation</a:t>
            </a:r>
            <a:endParaRPr lang="en-US" dirty="0"/>
          </a:p>
        </p:txBody>
      </p:sp>
      <p:sp>
        <p:nvSpPr>
          <p:cNvPr id="3" name="Espace réservé du texte 2">
            <a:extLst>
              <a:ext uri="{FF2B5EF4-FFF2-40B4-BE49-F238E27FC236}">
                <a16:creationId xmlns:a16="http://schemas.microsoft.com/office/drawing/2014/main" xmlns="" id="{9B22EB78-76EC-4B4B-85AF-68365B194338}"/>
              </a:ext>
            </a:extLst>
          </p:cNvPr>
          <p:cNvSpPr>
            <a:spLocks noGrp="1"/>
          </p:cNvSpPr>
          <p:nvPr>
            <p:ph type="body" sz="quarter" idx="10"/>
          </p:nvPr>
        </p:nvSpPr>
        <p:spPr>
          <a:xfrm>
            <a:off x="2565399" y="1268408"/>
            <a:ext cx="6066747" cy="412750"/>
          </a:xfrm>
          <a:prstGeom prst="rect">
            <a:avLst/>
          </a:prstGeom>
        </p:spPr>
        <p:txBody>
          <a:bodyPr/>
          <a:lstStyle>
            <a:lvl1pPr marL="0" indent="0">
              <a:buNone/>
              <a:defRPr sz="1600"/>
            </a:lvl1pPr>
          </a:lstStyle>
          <a:p>
            <a:pPr lvl="0"/>
            <a:r>
              <a:rPr lang="fr-FR" dirty="0"/>
              <a:t>Cliquez pour modifier les styles du</a:t>
            </a:r>
          </a:p>
        </p:txBody>
      </p:sp>
      <p:sp>
        <p:nvSpPr>
          <p:cNvPr id="22" name="Espace réservé du texte 2">
            <a:extLst>
              <a:ext uri="{FF2B5EF4-FFF2-40B4-BE49-F238E27FC236}">
                <a16:creationId xmlns:a16="http://schemas.microsoft.com/office/drawing/2014/main" xmlns="" id="{60267840-7C34-495E-8F7A-DE8343D88305}"/>
              </a:ext>
            </a:extLst>
          </p:cNvPr>
          <p:cNvSpPr>
            <a:spLocks noGrp="1"/>
          </p:cNvSpPr>
          <p:nvPr>
            <p:ph type="body" sz="quarter" idx="11"/>
          </p:nvPr>
        </p:nvSpPr>
        <p:spPr>
          <a:xfrm>
            <a:off x="2565399" y="1954347"/>
            <a:ext cx="6066747" cy="412750"/>
          </a:xfrm>
          <a:prstGeom prst="rect">
            <a:avLst/>
          </a:prstGeom>
        </p:spPr>
        <p:txBody>
          <a:bodyPr/>
          <a:lstStyle>
            <a:lvl1pPr marL="0" indent="0">
              <a:buNone/>
              <a:defRPr sz="1600"/>
            </a:lvl1pPr>
          </a:lstStyle>
          <a:p>
            <a:pPr lvl="0"/>
            <a:r>
              <a:rPr lang="fr-FR" dirty="0"/>
              <a:t>Cliquez pour modifier les styles du</a:t>
            </a:r>
          </a:p>
        </p:txBody>
      </p:sp>
      <p:sp>
        <p:nvSpPr>
          <p:cNvPr id="23" name="Espace réservé du texte 2">
            <a:extLst>
              <a:ext uri="{FF2B5EF4-FFF2-40B4-BE49-F238E27FC236}">
                <a16:creationId xmlns:a16="http://schemas.microsoft.com/office/drawing/2014/main" xmlns="" id="{92F32785-CF28-4298-9ABE-17A22AC43FD0}"/>
              </a:ext>
            </a:extLst>
          </p:cNvPr>
          <p:cNvSpPr>
            <a:spLocks noGrp="1"/>
          </p:cNvSpPr>
          <p:nvPr>
            <p:ph type="body" sz="quarter" idx="12"/>
          </p:nvPr>
        </p:nvSpPr>
        <p:spPr>
          <a:xfrm>
            <a:off x="2565399" y="3442339"/>
            <a:ext cx="6066747" cy="412750"/>
          </a:xfrm>
          <a:prstGeom prst="rect">
            <a:avLst/>
          </a:prstGeom>
        </p:spPr>
        <p:txBody>
          <a:bodyPr/>
          <a:lstStyle>
            <a:lvl1pPr marL="0" indent="0">
              <a:buNone/>
              <a:defRPr sz="1600"/>
            </a:lvl1pPr>
          </a:lstStyle>
          <a:p>
            <a:pPr lvl="0"/>
            <a:r>
              <a:rPr lang="fr-FR" dirty="0"/>
              <a:t>Cliquez pour modifier les styles du</a:t>
            </a:r>
          </a:p>
        </p:txBody>
      </p:sp>
      <p:sp>
        <p:nvSpPr>
          <p:cNvPr id="24" name="Espace réservé du texte 2">
            <a:extLst>
              <a:ext uri="{FF2B5EF4-FFF2-40B4-BE49-F238E27FC236}">
                <a16:creationId xmlns:a16="http://schemas.microsoft.com/office/drawing/2014/main" xmlns="" id="{B5EA231A-E9B0-4884-A912-57772A56A3DD}"/>
              </a:ext>
            </a:extLst>
          </p:cNvPr>
          <p:cNvSpPr>
            <a:spLocks noGrp="1"/>
          </p:cNvSpPr>
          <p:nvPr>
            <p:ph type="body" sz="quarter" idx="13"/>
          </p:nvPr>
        </p:nvSpPr>
        <p:spPr>
          <a:xfrm>
            <a:off x="2565398" y="4197019"/>
            <a:ext cx="6066747" cy="412750"/>
          </a:xfrm>
          <a:prstGeom prst="rect">
            <a:avLst/>
          </a:prstGeom>
        </p:spPr>
        <p:txBody>
          <a:bodyPr/>
          <a:lstStyle>
            <a:lvl1pPr marL="0" indent="0">
              <a:buNone/>
              <a:defRPr sz="1600"/>
            </a:lvl1pPr>
          </a:lstStyle>
          <a:p>
            <a:pPr lvl="0"/>
            <a:r>
              <a:rPr lang="fr-FR" dirty="0"/>
              <a:t>Cliquez pour modifier les styles du</a:t>
            </a:r>
          </a:p>
        </p:txBody>
      </p:sp>
      <p:pic>
        <p:nvPicPr>
          <p:cNvPr id="25" name="Image 2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588376" y="1959222"/>
            <a:ext cx="407875" cy="407875"/>
          </a:xfrm>
          <a:prstGeom prst="rect">
            <a:avLst/>
          </a:prstGeom>
        </p:spPr>
      </p:pic>
    </p:spTree>
    <p:extLst>
      <p:ext uri="{BB962C8B-B14F-4D97-AF65-F5344CB8AC3E}">
        <p14:creationId xmlns:p14="http://schemas.microsoft.com/office/powerpoint/2010/main" val="2311394319"/>
      </p:ext>
    </p:extLst>
  </p:cSld>
  <p:clrMapOvr>
    <a:masterClrMapping/>
  </p:clrMapOvr>
  <p:transition spd="slow">
    <p:push dir="u"/>
  </p:transition>
  <p:extLst mod="1">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SOMMAIRE">
    <p:spTree>
      <p:nvGrpSpPr>
        <p:cNvPr id="1" name=""/>
        <p:cNvGrpSpPr/>
        <p:nvPr/>
      </p:nvGrpSpPr>
      <p:grpSpPr>
        <a:xfrm>
          <a:off x="0" y="0"/>
          <a:ext cx="0" cy="0"/>
          <a:chOff x="0" y="0"/>
          <a:chExt cx="0" cy="0"/>
        </a:xfrm>
      </p:grpSpPr>
      <p:sp>
        <p:nvSpPr>
          <p:cNvPr id="12" name="Rectangle 11"/>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pic>
        <p:nvPicPr>
          <p:cNvPr id="9" name="Image 8">
            <a:extLst>
              <a:ext uri="{FF2B5EF4-FFF2-40B4-BE49-F238E27FC236}">
                <a16:creationId xmlns:a16="http://schemas.microsoft.com/office/drawing/2014/main" xmlns="" id="{A41734B3-5BB3-43A4-9D87-5985E6A695A1}"/>
              </a:ext>
            </a:extLst>
          </p:cNvPr>
          <p:cNvPicPr>
            <a:picLocks noChangeAspect="1"/>
          </p:cNvPicPr>
          <p:nvPr userDrawn="1"/>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723408" y="299769"/>
            <a:ext cx="486513" cy="486513"/>
          </a:xfrm>
          <a:prstGeom prst="rect">
            <a:avLst/>
          </a:prstGeom>
        </p:spPr>
      </p:pic>
      <p:sp>
        <p:nvSpPr>
          <p:cNvPr id="20" name="Espace réservé du texte 5">
            <a:extLst>
              <a:ext uri="{FF2B5EF4-FFF2-40B4-BE49-F238E27FC236}">
                <a16:creationId xmlns:a16="http://schemas.microsoft.com/office/drawing/2014/main" xmlns="" id="{7EFEDFAD-E03D-4DEF-863E-7173258283A5}"/>
              </a:ext>
            </a:extLst>
          </p:cNvPr>
          <p:cNvSpPr>
            <a:spLocks noGrp="1"/>
          </p:cNvSpPr>
          <p:nvPr>
            <p:ph type="body" sz="quarter" idx="14" hasCustomPrompt="1"/>
          </p:nvPr>
        </p:nvSpPr>
        <p:spPr>
          <a:xfrm>
            <a:off x="728132" y="1812290"/>
            <a:ext cx="7495161" cy="2866542"/>
          </a:xfrm>
          <a:prstGeom prst="rect">
            <a:avLst/>
          </a:prstGeom>
        </p:spPr>
        <p:txBody>
          <a:bodyPr/>
          <a:lstStyle>
            <a:lvl1pPr marL="0" marR="0" indent="0" algn="l" defTabSz="342900" rtl="0" eaLnBrk="1" fontAlgn="auto" latinLnBrk="0" hangingPunct="1">
              <a:lnSpc>
                <a:spcPct val="100000"/>
              </a:lnSpc>
              <a:spcBef>
                <a:spcPct val="20000"/>
              </a:spcBef>
              <a:spcAft>
                <a:spcPts val="450"/>
              </a:spcAft>
              <a:buClr>
                <a:schemeClr val="accent2"/>
              </a:buClr>
              <a:buSzPct val="92000"/>
              <a:buFont typeface="Wingdings 2" panose="05020102010507070707" pitchFamily="18" charset="2"/>
              <a:buNone/>
              <a:tabLst/>
              <a:defRPr lang="fr-FR" sz="2000" b="1" kern="1200" dirty="0" smtClean="0">
                <a:solidFill>
                  <a:srgbClr val="008A8B"/>
                </a:solidFill>
                <a:latin typeface="+mn-lt"/>
                <a:ea typeface="+mn-ea"/>
                <a:cs typeface="+mn-cs"/>
              </a:defRPr>
            </a:lvl1pPr>
            <a:lvl2pPr marL="243000" indent="0">
              <a:buNone/>
              <a:defRPr/>
            </a:lvl2pPr>
            <a:lvl3pPr marL="472500" indent="0">
              <a:buNone/>
              <a:defRPr sz="1600"/>
            </a:lvl3pPr>
          </a:lstStyle>
          <a:p>
            <a:pPr lvl="0"/>
            <a:r>
              <a:rPr lang="fr-FR" dirty="0"/>
              <a:t>TITRE 1</a:t>
            </a:r>
          </a:p>
          <a:p>
            <a:pPr lvl="2"/>
            <a:r>
              <a:rPr lang="fr-FR" dirty="0"/>
              <a:t>Troisième niveau</a:t>
            </a:r>
          </a:p>
          <a:p>
            <a:pPr lvl="0"/>
            <a:r>
              <a:rPr lang="fr-FR" dirty="0"/>
              <a:t>TITRE 2</a:t>
            </a:r>
          </a:p>
          <a:p>
            <a:pPr lvl="2"/>
            <a:r>
              <a:rPr lang="fr-FR" dirty="0"/>
              <a:t>Troisième niveau</a:t>
            </a:r>
          </a:p>
          <a:p>
            <a:pPr lvl="0"/>
            <a:r>
              <a:rPr lang="fr-FR" dirty="0"/>
              <a:t>TITRE 3</a:t>
            </a:r>
          </a:p>
          <a:p>
            <a:pPr lvl="2"/>
            <a:r>
              <a:rPr lang="fr-FR" dirty="0"/>
              <a:t>Troisième niveau</a:t>
            </a:r>
          </a:p>
          <a:p>
            <a:pPr lvl="2"/>
            <a:endParaRPr lang="fr-FR" dirty="0"/>
          </a:p>
        </p:txBody>
      </p:sp>
      <p:sp>
        <p:nvSpPr>
          <p:cNvPr id="22" name="Title 1">
            <a:extLst>
              <a:ext uri="{FF2B5EF4-FFF2-40B4-BE49-F238E27FC236}">
                <a16:creationId xmlns:a16="http://schemas.microsoft.com/office/drawing/2014/main" xmlns="" id="{D0B6D8EA-6D14-43B6-9FF6-AE7C62B87F94}"/>
              </a:ext>
            </a:extLst>
          </p:cNvPr>
          <p:cNvSpPr>
            <a:spLocks noGrp="1"/>
          </p:cNvSpPr>
          <p:nvPr>
            <p:ph type="title" hasCustomPrompt="1"/>
          </p:nvPr>
        </p:nvSpPr>
        <p:spPr>
          <a:xfrm>
            <a:off x="728132" y="349818"/>
            <a:ext cx="7058175" cy="453755"/>
          </a:xfrm>
          <a:prstGeom prst="rect">
            <a:avLst/>
          </a:prstGeom>
        </p:spPr>
        <p:txBody>
          <a:bodyPr lIns="0" tIns="0" rIns="0" bIns="0" anchor="b">
            <a:noAutofit/>
          </a:bodyPr>
          <a:lstStyle>
            <a:lvl1pPr algn="ctr">
              <a:defRPr sz="3200" b="1" cap="none">
                <a:solidFill>
                  <a:srgbClr val="008A8B"/>
                </a:solidFill>
                <a:latin typeface="Century Gothic" charset="0"/>
                <a:ea typeface="Century Gothic" charset="0"/>
                <a:cs typeface="Century Gothic" charset="0"/>
              </a:defRPr>
            </a:lvl1pPr>
          </a:lstStyle>
          <a:p>
            <a:r>
              <a:rPr lang="fr-FR" dirty="0"/>
              <a:t>SOMMAIRE</a:t>
            </a:r>
            <a:endParaRPr lang="en-US" dirty="0"/>
          </a:p>
        </p:txBody>
      </p:sp>
      <p:sp>
        <p:nvSpPr>
          <p:cNvPr id="23" name="Rectangle 22">
            <a:extLst>
              <a:ext uri="{FF2B5EF4-FFF2-40B4-BE49-F238E27FC236}">
                <a16:creationId xmlns:a16="http://schemas.microsoft.com/office/drawing/2014/main" xmlns="" id="{29028092-0DD3-4149-9D1F-18B6D4856ECB}"/>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extLst>
      <p:ext uri="{BB962C8B-B14F-4D97-AF65-F5344CB8AC3E}">
        <p14:creationId xmlns:p14="http://schemas.microsoft.com/office/powerpoint/2010/main" val="2673521535"/>
      </p:ext>
    </p:extLst>
  </p:cSld>
  <p:clrMapOvr>
    <a:masterClrMapping/>
  </p:clrMapOvr>
  <p:transition spd="slow">
    <p:push dir="u"/>
  </p:transition>
  <p:extLst>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SOMMAIRE">
    <p:spTree>
      <p:nvGrpSpPr>
        <p:cNvPr id="1" name=""/>
        <p:cNvGrpSpPr/>
        <p:nvPr/>
      </p:nvGrpSpPr>
      <p:grpSpPr>
        <a:xfrm>
          <a:off x="0" y="0"/>
          <a:ext cx="0" cy="0"/>
          <a:chOff x="0" y="0"/>
          <a:chExt cx="0" cy="0"/>
        </a:xfrm>
      </p:grpSpPr>
      <p:sp>
        <p:nvSpPr>
          <p:cNvPr id="13" name="Rectangle 12"/>
          <p:cNvSpPr/>
          <p:nvPr userDrawn="1"/>
        </p:nvSpPr>
        <p:spPr>
          <a:xfrm>
            <a:off x="778757" y="835515"/>
            <a:ext cx="397586" cy="37403"/>
          </a:xfrm>
          <a:prstGeom prst="rect">
            <a:avLst/>
          </a:prstGeom>
          <a:solidFill>
            <a:srgbClr val="008A8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sp>
        <p:nvSpPr>
          <p:cNvPr id="12" name="Rectangle 11"/>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10" name="Titre 4">
            <a:extLst>
              <a:ext uri="{FF2B5EF4-FFF2-40B4-BE49-F238E27FC236}">
                <a16:creationId xmlns:a16="http://schemas.microsoft.com/office/drawing/2014/main" xmlns="" id="{94C6C362-847D-48A1-94D7-345194AC11DB}"/>
              </a:ext>
            </a:extLst>
          </p:cNvPr>
          <p:cNvSpPr>
            <a:spLocks noGrp="1"/>
          </p:cNvSpPr>
          <p:nvPr>
            <p:ph type="title" hasCustomPrompt="1"/>
          </p:nvPr>
        </p:nvSpPr>
        <p:spPr>
          <a:xfrm>
            <a:off x="685638" y="372742"/>
            <a:ext cx="5042179" cy="684473"/>
          </a:xfrm>
          <a:prstGeom prst="rect">
            <a:avLst/>
          </a:prstGeom>
        </p:spPr>
        <p:txBody>
          <a:bodyPr/>
          <a:lstStyle>
            <a:lvl1pPr>
              <a:defRPr>
                <a:solidFill>
                  <a:srgbClr val="008A8B"/>
                </a:solidFill>
              </a:defRPr>
            </a:lvl1pPr>
          </a:lstStyle>
          <a:p>
            <a:r>
              <a:rPr lang="fr-FR" b="1" dirty="0">
                <a:latin typeface="+mj-lt"/>
              </a:rPr>
              <a:t>Points clés à retenir</a:t>
            </a:r>
          </a:p>
        </p:txBody>
      </p:sp>
      <p:pic>
        <p:nvPicPr>
          <p:cNvPr id="11" name="Image 10">
            <a:extLst>
              <a:ext uri="{FF2B5EF4-FFF2-40B4-BE49-F238E27FC236}">
                <a16:creationId xmlns:a16="http://schemas.microsoft.com/office/drawing/2014/main" xmlns="" id="{D04F0B01-5A26-4707-9FE8-CAAF320A82C7}"/>
              </a:ext>
            </a:extLst>
          </p:cNvPr>
          <p:cNvPicPr>
            <a:picLocks noChangeAspect="1"/>
          </p:cNvPicPr>
          <p:nvPr userDrawn="1"/>
        </p:nvPicPr>
        <p:blipFill>
          <a:blip r:embed="rId4">
            <a:duotone>
              <a:schemeClr val="accent4">
                <a:shade val="45000"/>
                <a:satMod val="135000"/>
              </a:schemeClr>
              <a:prstClr val="white"/>
            </a:duotone>
          </a:blip>
          <a:stretch>
            <a:fillRect/>
          </a:stretch>
        </p:blipFill>
        <p:spPr>
          <a:xfrm>
            <a:off x="3801516" y="290270"/>
            <a:ext cx="602156" cy="602156"/>
          </a:xfrm>
          <a:prstGeom prst="rect">
            <a:avLst/>
          </a:prstGeom>
        </p:spPr>
      </p:pic>
      <p:sp>
        <p:nvSpPr>
          <p:cNvPr id="17" name="Rectangle 16">
            <a:extLst>
              <a:ext uri="{FF2B5EF4-FFF2-40B4-BE49-F238E27FC236}">
                <a16:creationId xmlns:a16="http://schemas.microsoft.com/office/drawing/2014/main" xmlns="" id="{62B190A7-30F4-47E7-B233-29799BCD1544}"/>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extLst>
      <p:ext uri="{BB962C8B-B14F-4D97-AF65-F5344CB8AC3E}">
        <p14:creationId xmlns:p14="http://schemas.microsoft.com/office/powerpoint/2010/main" val="3119678082"/>
      </p:ext>
    </p:extLst>
  </p:cSld>
  <p:clrMapOvr>
    <a:masterClrMapping/>
  </p:clrMapOvr>
  <p:transition spd="slow">
    <p:push dir="u"/>
  </p:transition>
  <p:extLst>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SOMMAIRE">
    <p:spTree>
      <p:nvGrpSpPr>
        <p:cNvPr id="1" name=""/>
        <p:cNvGrpSpPr/>
        <p:nvPr/>
      </p:nvGrpSpPr>
      <p:grpSpPr>
        <a:xfrm>
          <a:off x="0" y="0"/>
          <a:ext cx="0" cy="0"/>
          <a:chOff x="0" y="0"/>
          <a:chExt cx="0" cy="0"/>
        </a:xfrm>
      </p:grpSpPr>
      <p:sp>
        <p:nvSpPr>
          <p:cNvPr id="12" name="Rectangle 11"/>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graphicFrame>
        <p:nvGraphicFramePr>
          <p:cNvPr id="8" name="Tableau 7">
            <a:extLst>
              <a:ext uri="{FF2B5EF4-FFF2-40B4-BE49-F238E27FC236}">
                <a16:creationId xmlns:a16="http://schemas.microsoft.com/office/drawing/2014/main" xmlns="" id="{166164AE-C73D-4B77-88D9-939136142649}"/>
              </a:ext>
            </a:extLst>
          </p:cNvPr>
          <p:cNvGraphicFramePr>
            <a:graphicFrameLocks noGrp="1"/>
          </p:cNvGraphicFramePr>
          <p:nvPr userDrawn="1">
            <p:extLst>
              <p:ext uri="{D42A27DB-BD31-4B8C-83A1-F6EECF244321}">
                <p14:modId xmlns:p14="http://schemas.microsoft.com/office/powerpoint/2010/main" val="929671663"/>
              </p:ext>
            </p:extLst>
          </p:nvPr>
        </p:nvGraphicFramePr>
        <p:xfrm>
          <a:off x="250822" y="1036475"/>
          <a:ext cx="8642352" cy="2417770"/>
        </p:xfrm>
        <a:graphic>
          <a:graphicData uri="http://schemas.openxmlformats.org/drawingml/2006/table">
            <a:tbl>
              <a:tblPr bandRow="1">
                <a:tableStyleId>{17292A2E-F333-43FB-9621-5CBBE7FDCDCB}</a:tableStyleId>
              </a:tblPr>
              <a:tblGrid>
                <a:gridCol w="983174">
                  <a:extLst>
                    <a:ext uri="{9D8B030D-6E8A-4147-A177-3AD203B41FA5}">
                      <a16:colId xmlns:a16="http://schemas.microsoft.com/office/drawing/2014/main" xmlns="" val="1621206929"/>
                    </a:ext>
                  </a:extLst>
                </a:gridCol>
                <a:gridCol w="1313895">
                  <a:extLst>
                    <a:ext uri="{9D8B030D-6E8A-4147-A177-3AD203B41FA5}">
                      <a16:colId xmlns:a16="http://schemas.microsoft.com/office/drawing/2014/main" xmlns="" val="1902849168"/>
                    </a:ext>
                  </a:extLst>
                </a:gridCol>
                <a:gridCol w="6345283">
                  <a:extLst>
                    <a:ext uri="{9D8B030D-6E8A-4147-A177-3AD203B41FA5}">
                      <a16:colId xmlns:a16="http://schemas.microsoft.com/office/drawing/2014/main" xmlns="" val="3655373491"/>
                    </a:ext>
                  </a:extLst>
                </a:gridCol>
              </a:tblGrid>
              <a:tr h="822805">
                <a:tc>
                  <a:txBody>
                    <a:bodyPr/>
                    <a:lstStyle/>
                    <a:p>
                      <a:endParaRPr lang="fr-FR" dirty="0"/>
                    </a:p>
                    <a:p>
                      <a:endParaRPr lang="fr-FR" dirty="0"/>
                    </a:p>
                    <a:p>
                      <a:endParaRPr lang="fr-FR" dirty="0"/>
                    </a:p>
                  </a:txBody>
                  <a:tcPr>
                    <a:lnL w="3175" cap="flat" cmpd="sng" algn="ctr">
                      <a:noFill/>
                      <a:prstDash val="solid"/>
                      <a:round/>
                      <a:headEnd type="none" w="med" len="med"/>
                      <a:tailEnd type="none" w="med" len="med"/>
                    </a:lnL>
                    <a:lnR>
                      <a:noFill/>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kumimoji="0" lang="fr-FR" sz="1000" b="1" i="0" u="none" strike="noStrike" kern="1200" cap="none" spc="0" normalizeH="0" baseline="0" noProof="0" dirty="0">
                        <a:ln>
                          <a:noFill/>
                        </a:ln>
                        <a:solidFill>
                          <a:srgbClr val="008A8B"/>
                        </a:solidFill>
                        <a:effectLst/>
                        <a:uLnTx/>
                        <a:uFillTx/>
                        <a:latin typeface="+mn-lt"/>
                        <a:ea typeface="+mn-ea"/>
                        <a:cs typeface="+mn-cs"/>
                      </a:endParaRPr>
                    </a:p>
                    <a:p>
                      <a:pPr algn="l"/>
                      <a:r>
                        <a:rPr kumimoji="0" lang="fr-FR" sz="1800" b="1" i="0" u="none" strike="noStrike" kern="1200" cap="none" spc="0" normalizeH="0" baseline="0" noProof="0" dirty="0">
                          <a:ln>
                            <a:noFill/>
                          </a:ln>
                          <a:solidFill>
                            <a:srgbClr val="008A8B"/>
                          </a:solidFill>
                          <a:effectLst/>
                          <a:uLnTx/>
                          <a:uFillTx/>
                          <a:latin typeface="+mn-lt"/>
                          <a:ea typeface="+mn-ea"/>
                          <a:cs typeface="+mn-cs"/>
                        </a:rPr>
                        <a:t>S’informer</a:t>
                      </a:r>
                      <a:endParaRPr lang="fr-FR" dirty="0"/>
                    </a:p>
                  </a:txBody>
                  <a:tcPr>
                    <a:lnL>
                      <a:noFill/>
                    </a:lnL>
                    <a:lnR>
                      <a:noFill/>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3429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1600" cap="none" baseline="0" dirty="0">
                        <a:solidFill>
                          <a:srgbClr val="14324B"/>
                        </a:solidFill>
                      </a:endParaRPr>
                    </a:p>
                  </a:txBody>
                  <a:tcPr anchor="ctr">
                    <a:lnL>
                      <a:noFill/>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177151797"/>
                  </a:ext>
                </a:extLst>
              </a:tr>
              <a:tr h="886305">
                <a:tc>
                  <a:txBody>
                    <a:bodyPr/>
                    <a:lstStyle/>
                    <a:p>
                      <a:endParaRPr lang="fr-FR" dirty="0"/>
                    </a:p>
                    <a:p>
                      <a:endParaRPr lang="fr-FR" dirty="0"/>
                    </a:p>
                    <a:p>
                      <a:endParaRPr lang="fr-FR" dirty="0"/>
                    </a:p>
                  </a:txBody>
                  <a:tcPr>
                    <a:lnL w="3175" cap="flat" cmpd="sng" algn="ctr">
                      <a:noFill/>
                      <a:prstDash val="solid"/>
                      <a:round/>
                      <a:headEnd type="none" w="med" len="med"/>
                      <a:tailEnd type="none" w="med" len="med"/>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kumimoji="0" lang="fr-FR" sz="1000" b="1" i="0" u="none" strike="noStrike" kern="1200" cap="none" spc="0" normalizeH="0" baseline="0" noProof="0" dirty="0">
                        <a:ln>
                          <a:noFill/>
                        </a:ln>
                        <a:solidFill>
                          <a:srgbClr val="008A8B"/>
                        </a:solidFill>
                        <a:effectLst/>
                        <a:uLnTx/>
                        <a:uFillTx/>
                        <a:latin typeface="+mn-lt"/>
                        <a:ea typeface="+mn-ea"/>
                        <a:cs typeface="+mn-cs"/>
                      </a:endParaRPr>
                    </a:p>
                    <a:p>
                      <a:pPr algn="l"/>
                      <a:r>
                        <a:rPr kumimoji="0" lang="fr-FR" sz="1800" b="1" i="0" u="none" strike="noStrike" kern="1200" cap="none" spc="0" normalizeH="0" baseline="0" noProof="0" dirty="0">
                          <a:ln>
                            <a:noFill/>
                          </a:ln>
                          <a:solidFill>
                            <a:srgbClr val="008A8B"/>
                          </a:solidFill>
                          <a:effectLst/>
                          <a:uLnTx/>
                          <a:uFillTx/>
                          <a:latin typeface="+mn-lt"/>
                          <a:ea typeface="+mn-ea"/>
                          <a:cs typeface="+mn-cs"/>
                        </a:rPr>
                        <a:t>Etre aidés</a:t>
                      </a:r>
                      <a:endParaRPr lang="fr-FR" dirty="0"/>
                    </a:p>
                  </a:txBody>
                  <a:tcP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3429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1100" cap="none" dirty="0">
                        <a:solidFill>
                          <a:srgbClr val="14324B"/>
                        </a:solidFill>
                      </a:endParaRPr>
                    </a:p>
                  </a:txBody>
                  <a:tcPr anchor="ctr">
                    <a:lnL>
                      <a:noFill/>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908485366"/>
                  </a:ext>
                </a:extLst>
              </a:tr>
              <a:tr h="370840">
                <a:tc>
                  <a:txBody>
                    <a:bodyPr/>
                    <a:lstStyle/>
                    <a:p>
                      <a:endParaRPr lang="fr-FR" dirty="0"/>
                    </a:p>
                    <a:p>
                      <a:endParaRPr lang="fr-FR" dirty="0"/>
                    </a:p>
                    <a:p>
                      <a:endParaRPr lang="fr-FR" dirty="0"/>
                    </a:p>
                  </a:txBody>
                  <a:tcPr>
                    <a:lnL w="3175" cap="flat" cmpd="sng" algn="ctr">
                      <a:noFill/>
                      <a:prstDash val="solid"/>
                      <a:round/>
                      <a:headEnd type="none" w="med" len="med"/>
                      <a:tailEnd type="none" w="med" len="med"/>
                    </a:lnL>
                    <a:lnR>
                      <a:noFill/>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kumimoji="0" lang="fr-FR" sz="1000" b="1" i="0" u="none" strike="noStrike" kern="1200" cap="none" spc="0" normalizeH="0" baseline="0" noProof="0" dirty="0">
                        <a:ln>
                          <a:noFill/>
                        </a:ln>
                        <a:solidFill>
                          <a:srgbClr val="008A8B"/>
                        </a:solidFill>
                        <a:effectLst/>
                        <a:uLnTx/>
                        <a:uFillTx/>
                        <a:latin typeface="+mn-lt"/>
                        <a:ea typeface="+mn-ea"/>
                        <a:cs typeface="+mn-cs"/>
                      </a:endParaRPr>
                    </a:p>
                    <a:p>
                      <a:pPr algn="l"/>
                      <a:r>
                        <a:rPr kumimoji="0" lang="fr-FR" sz="1800" b="1" i="0" u="none" strike="noStrike" kern="1200" cap="none" spc="0" normalizeH="0" baseline="0" noProof="0" dirty="0">
                          <a:ln>
                            <a:noFill/>
                          </a:ln>
                          <a:solidFill>
                            <a:srgbClr val="008A8B"/>
                          </a:solidFill>
                          <a:effectLst/>
                          <a:uLnTx/>
                          <a:uFillTx/>
                          <a:latin typeface="+mn-lt"/>
                          <a:ea typeface="+mn-ea"/>
                          <a:cs typeface="+mn-cs"/>
                        </a:rPr>
                        <a:t>S’équiper</a:t>
                      </a:r>
                      <a:endParaRPr lang="fr-FR" dirty="0"/>
                    </a:p>
                  </a:txBody>
                  <a:tcPr>
                    <a:lnL>
                      <a:noFill/>
                    </a:lnL>
                    <a:lnR>
                      <a:noFill/>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3429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1600" cap="none" dirty="0">
                        <a:solidFill>
                          <a:srgbClr val="14324B"/>
                        </a:solidFill>
                      </a:endParaRPr>
                    </a:p>
                    <a:p>
                      <a:pPr marL="285750" marR="0" lvl="0" indent="-285750" algn="l" defTabSz="3429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1600" cap="none" dirty="0">
                        <a:solidFill>
                          <a:srgbClr val="14324B"/>
                        </a:solidFill>
                      </a:endParaRPr>
                    </a:p>
                  </a:txBody>
                  <a:tcPr anchor="ctr">
                    <a:lnL>
                      <a:noFill/>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140751830"/>
                  </a:ext>
                </a:extLst>
              </a:tr>
            </a:tbl>
          </a:graphicData>
        </a:graphic>
      </p:graphicFrame>
      <p:sp>
        <p:nvSpPr>
          <p:cNvPr id="9" name="Titre 6">
            <a:extLst>
              <a:ext uri="{FF2B5EF4-FFF2-40B4-BE49-F238E27FC236}">
                <a16:creationId xmlns:a16="http://schemas.microsoft.com/office/drawing/2014/main" xmlns="" id="{25C5244D-9D90-4FA2-A93A-5672DDC30734}"/>
              </a:ext>
            </a:extLst>
          </p:cNvPr>
          <p:cNvSpPr txBox="1">
            <a:spLocks/>
          </p:cNvSpPr>
          <p:nvPr userDrawn="1"/>
        </p:nvSpPr>
        <p:spPr>
          <a:xfrm>
            <a:off x="250825" y="284702"/>
            <a:ext cx="8642350" cy="515819"/>
          </a:xfrm>
          <a:prstGeom prst="rect">
            <a:avLst/>
          </a:prstGeom>
        </p:spPr>
        <p:txBody>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3200" b="1" cap="none" dirty="0">
                <a:solidFill>
                  <a:srgbClr val="008A8B"/>
                </a:solidFill>
              </a:rPr>
              <a:t>Pour aller plus loin</a:t>
            </a:r>
            <a:endParaRPr lang="fr-FR" sz="2000" b="1" cap="none" dirty="0">
              <a:solidFill>
                <a:srgbClr val="008A8B"/>
              </a:solidFill>
            </a:endParaRPr>
          </a:p>
        </p:txBody>
      </p:sp>
      <p:sp>
        <p:nvSpPr>
          <p:cNvPr id="10" name="Rectangle 9">
            <a:extLst>
              <a:ext uri="{FF2B5EF4-FFF2-40B4-BE49-F238E27FC236}">
                <a16:creationId xmlns:a16="http://schemas.microsoft.com/office/drawing/2014/main" xmlns="" id="{CC7EF6AF-CA34-4D90-89E4-63B000696979}"/>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
        <p:nvSpPr>
          <p:cNvPr id="11" name="Espace réservé du texte 2">
            <a:extLst>
              <a:ext uri="{FF2B5EF4-FFF2-40B4-BE49-F238E27FC236}">
                <a16:creationId xmlns:a16="http://schemas.microsoft.com/office/drawing/2014/main" xmlns="" id="{D74FC53C-41B9-4E7B-946A-59D067804FDF}"/>
              </a:ext>
            </a:extLst>
          </p:cNvPr>
          <p:cNvSpPr>
            <a:spLocks noGrp="1"/>
          </p:cNvSpPr>
          <p:nvPr>
            <p:ph type="body" sz="quarter" idx="10" hasCustomPrompt="1"/>
          </p:nvPr>
        </p:nvSpPr>
        <p:spPr>
          <a:xfrm>
            <a:off x="2559235" y="1217764"/>
            <a:ext cx="6066747" cy="412750"/>
          </a:xfrm>
          <a:prstGeom prst="rect">
            <a:avLst/>
          </a:prstGeom>
        </p:spPr>
        <p:txBody>
          <a:bodyPr/>
          <a:lstStyle>
            <a:lvl1pPr marL="285750" indent="-285750" algn="l">
              <a:buFont typeface="Arial" panose="020B0604020202020204" pitchFamily="34" charset="0"/>
              <a:buChar char="•"/>
              <a:defRPr lang="fr-FR" sz="1600" kern="1200" cap="none" dirty="0" smtClean="0">
                <a:solidFill>
                  <a:srgbClr val="14324B"/>
                </a:solidFill>
                <a:latin typeface="+mn-lt"/>
                <a:ea typeface="+mn-ea"/>
                <a:cs typeface="+mn-cs"/>
              </a:defRPr>
            </a:lvl1pPr>
          </a:lstStyle>
          <a:p>
            <a:pPr marL="285750" marR="0" lvl="0" indent="-285750" algn="l" defTabSz="3429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cap="none" dirty="0" err="1">
                <a:solidFill>
                  <a:srgbClr val="14324B"/>
                </a:solidFill>
              </a:rPr>
              <a:t>Lien</a:t>
            </a:r>
            <a:r>
              <a:rPr lang="fr-FR" sz="1600" cap="none" baseline="0" dirty="0" err="1">
                <a:solidFill>
                  <a:srgbClr val="14324B"/>
                </a:solidFill>
              </a:rPr>
              <a:t>versledocumentouverslesite</a:t>
            </a:r>
            <a:endParaRPr lang="fr-FR" sz="1600" cap="none" baseline="0" dirty="0">
              <a:solidFill>
                <a:srgbClr val="14324B"/>
              </a:solidFill>
            </a:endParaRPr>
          </a:p>
          <a:p>
            <a:pPr marL="285750" indent="-285750" algn="l">
              <a:buFont typeface="Arial" panose="020B0604020202020204" pitchFamily="34" charset="0"/>
              <a:buChar char="•"/>
            </a:pPr>
            <a:endParaRPr lang="fr-FR" sz="1600" cap="none" baseline="0" dirty="0">
              <a:solidFill>
                <a:srgbClr val="14324B"/>
              </a:solidFill>
            </a:endParaRPr>
          </a:p>
        </p:txBody>
      </p:sp>
      <p:sp>
        <p:nvSpPr>
          <p:cNvPr id="17" name="Espace réservé du texte 2">
            <a:extLst>
              <a:ext uri="{FF2B5EF4-FFF2-40B4-BE49-F238E27FC236}">
                <a16:creationId xmlns:a16="http://schemas.microsoft.com/office/drawing/2014/main" xmlns="" id="{60256323-6F50-47CF-B8A8-D1DBD7CAF82B}"/>
              </a:ext>
            </a:extLst>
          </p:cNvPr>
          <p:cNvSpPr>
            <a:spLocks noGrp="1"/>
          </p:cNvSpPr>
          <p:nvPr>
            <p:ph type="body" sz="quarter" idx="11" hasCustomPrompt="1"/>
          </p:nvPr>
        </p:nvSpPr>
        <p:spPr>
          <a:xfrm>
            <a:off x="2559236" y="2011680"/>
            <a:ext cx="6066747" cy="412750"/>
          </a:xfrm>
          <a:prstGeom prst="rect">
            <a:avLst/>
          </a:prstGeom>
        </p:spPr>
        <p:txBody>
          <a:bodyPr/>
          <a:lstStyle>
            <a:lvl1pPr marL="0" marR="0" indent="0" algn="l" defTabSz="342900" rtl="0" eaLnBrk="1" fontAlgn="auto" latinLnBrk="0" hangingPunct="1">
              <a:lnSpc>
                <a:spcPct val="100000"/>
              </a:lnSpc>
              <a:spcBef>
                <a:spcPts val="0"/>
              </a:spcBef>
              <a:spcAft>
                <a:spcPts val="0"/>
              </a:spcAft>
              <a:buClrTx/>
              <a:buSzTx/>
              <a:buFont typeface="Arial" panose="020B0604020202020204" pitchFamily="34" charset="0"/>
              <a:buNone/>
              <a:tabLst/>
              <a:defRPr sz="1600"/>
            </a:lvl1pPr>
          </a:lstStyle>
          <a:p>
            <a:pPr marL="285750" marR="0" lvl="0" indent="-285750" algn="l" defTabSz="3429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cap="none" dirty="0">
                <a:solidFill>
                  <a:srgbClr val="14324B"/>
                </a:solidFill>
              </a:rPr>
              <a:t>Interventions</a:t>
            </a:r>
            <a:r>
              <a:rPr lang="fr-FR" sz="1600" cap="none" baseline="0" dirty="0">
                <a:solidFill>
                  <a:srgbClr val="14324B"/>
                </a:solidFill>
              </a:rPr>
              <a:t> sur site :</a:t>
            </a:r>
          </a:p>
          <a:p>
            <a:pPr marL="285750" marR="0" lvl="0" indent="-285750" algn="l" defTabSz="3429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cap="none" baseline="0" dirty="0">
                <a:solidFill>
                  <a:srgbClr val="14324B"/>
                </a:solidFill>
              </a:rPr>
              <a:t>Consulting : xxx</a:t>
            </a:r>
            <a:endParaRPr lang="fr-FR" sz="1100" cap="none" dirty="0">
              <a:solidFill>
                <a:srgbClr val="14324B"/>
              </a:solidFill>
            </a:endParaRPr>
          </a:p>
          <a:p>
            <a:pPr marL="285750" indent="-285750" algn="l">
              <a:buFont typeface="Arial" panose="020B0604020202020204" pitchFamily="34" charset="0"/>
              <a:buChar char="•"/>
            </a:pPr>
            <a:endParaRPr lang="fr-FR" sz="1600" cap="none" baseline="0" dirty="0">
              <a:solidFill>
                <a:srgbClr val="14324B"/>
              </a:solidFill>
            </a:endParaRPr>
          </a:p>
        </p:txBody>
      </p:sp>
      <p:sp>
        <p:nvSpPr>
          <p:cNvPr id="19" name="Espace réservé du texte 2">
            <a:extLst>
              <a:ext uri="{FF2B5EF4-FFF2-40B4-BE49-F238E27FC236}">
                <a16:creationId xmlns:a16="http://schemas.microsoft.com/office/drawing/2014/main" xmlns="" id="{605E8E80-DA71-4B2B-881E-A56E224C250B}"/>
              </a:ext>
            </a:extLst>
          </p:cNvPr>
          <p:cNvSpPr>
            <a:spLocks noGrp="1"/>
          </p:cNvSpPr>
          <p:nvPr>
            <p:ph type="body" sz="quarter" idx="12" hasCustomPrompt="1"/>
          </p:nvPr>
        </p:nvSpPr>
        <p:spPr>
          <a:xfrm>
            <a:off x="2559234" y="2935682"/>
            <a:ext cx="6066747" cy="412750"/>
          </a:xfrm>
          <a:prstGeom prst="rect">
            <a:avLst/>
          </a:prstGeom>
        </p:spPr>
        <p:txBody>
          <a:bodyPr/>
          <a:lstStyle>
            <a:lvl1pPr marL="285750" marR="0" indent="-285750" algn="l" defTabSz="342900" rtl="0" eaLnBrk="1" fontAlgn="auto" latinLnBrk="0" hangingPunct="1">
              <a:lnSpc>
                <a:spcPct val="100000"/>
              </a:lnSpc>
              <a:spcBef>
                <a:spcPts val="0"/>
              </a:spcBef>
              <a:spcAft>
                <a:spcPts val="0"/>
              </a:spcAft>
              <a:buClrTx/>
              <a:buSzTx/>
              <a:buFont typeface="Arial" panose="020B0604020202020204" pitchFamily="34" charset="0"/>
              <a:buChar char="•"/>
              <a:tabLst/>
              <a:defRPr sz="1600"/>
            </a:lvl1pPr>
          </a:lstStyle>
          <a:p>
            <a:pPr marL="285750" marR="0" lvl="0" indent="-285750" algn="l" defTabSz="3429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cap="none" dirty="0" err="1">
                <a:solidFill>
                  <a:srgbClr val="14324B"/>
                </a:solidFill>
              </a:rPr>
              <a:t>LienversleMatériel</a:t>
            </a:r>
            <a:r>
              <a:rPr lang="fr-FR" sz="1600" cap="none" dirty="0">
                <a:solidFill>
                  <a:srgbClr val="14324B"/>
                </a:solidFill>
              </a:rPr>
              <a:t> </a:t>
            </a:r>
          </a:p>
          <a:p>
            <a:pPr marL="285750" marR="0" lvl="0" indent="-285750" algn="l" defTabSz="3429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cap="none" dirty="0" err="1">
                <a:solidFill>
                  <a:srgbClr val="14324B"/>
                </a:solidFill>
              </a:rPr>
              <a:t>LienversleLogiciel</a:t>
            </a:r>
            <a:endParaRPr lang="fr-FR" sz="1600" cap="none" dirty="0">
              <a:solidFill>
                <a:srgbClr val="14324B"/>
              </a:solidFill>
            </a:endParaRPr>
          </a:p>
          <a:p>
            <a:pPr marL="285750" indent="-285750" algn="l">
              <a:buFont typeface="Arial" panose="020B0604020202020204" pitchFamily="34" charset="0"/>
              <a:buChar char="•"/>
            </a:pPr>
            <a:endParaRPr lang="fr-FR" sz="1600" cap="none" baseline="0" dirty="0">
              <a:solidFill>
                <a:srgbClr val="14324B"/>
              </a:solidFill>
            </a:endParaRPr>
          </a:p>
        </p:txBody>
      </p:sp>
      <p:pic>
        <p:nvPicPr>
          <p:cNvPr id="20" name="Image 19">
            <a:extLst>
              <a:ext uri="{FF2B5EF4-FFF2-40B4-BE49-F238E27FC236}">
                <a16:creationId xmlns:a16="http://schemas.microsoft.com/office/drawing/2014/main" xmlns="" id="{9A5EA224-F53B-438B-B284-C2C1F53498D5}"/>
              </a:ext>
            </a:extLst>
          </p:cNvPr>
          <p:cNvPicPr>
            <a:picLocks noChangeAspect="1"/>
          </p:cNvPicPr>
          <p:nvPr userDrawn="1"/>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60463" y="1173583"/>
            <a:ext cx="525401" cy="525401"/>
          </a:xfrm>
          <a:prstGeom prst="rect">
            <a:avLst/>
          </a:prstGeom>
        </p:spPr>
      </p:pic>
      <p:pic>
        <p:nvPicPr>
          <p:cNvPr id="21" name="Image 20">
            <a:extLst>
              <a:ext uri="{FF2B5EF4-FFF2-40B4-BE49-F238E27FC236}">
                <a16:creationId xmlns:a16="http://schemas.microsoft.com/office/drawing/2014/main" xmlns="" id="{589855DA-15D7-4E65-8A75-AA752EF5F980}"/>
              </a:ext>
            </a:extLst>
          </p:cNvPr>
          <p:cNvPicPr>
            <a:picLocks noChangeAspect="1"/>
          </p:cNvPicPr>
          <p:nvPr userDrawn="1"/>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67824" y="2825076"/>
            <a:ext cx="510679" cy="510679"/>
          </a:xfrm>
          <a:prstGeom prst="rect">
            <a:avLst/>
          </a:prstGeom>
        </p:spPr>
      </p:pic>
      <p:pic>
        <p:nvPicPr>
          <p:cNvPr id="22" name="Image 21">
            <a:extLst>
              <a:ext uri="{FF2B5EF4-FFF2-40B4-BE49-F238E27FC236}">
                <a16:creationId xmlns:a16="http://schemas.microsoft.com/office/drawing/2014/main" xmlns="" id="{4DEABCDF-0680-426C-AA3D-40E855ACC607}"/>
              </a:ext>
            </a:extLst>
          </p:cNvPr>
          <p:cNvPicPr>
            <a:picLocks noChangeAspect="1"/>
          </p:cNvPicPr>
          <p:nvPr userDrawn="1"/>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20038" y="1921761"/>
            <a:ext cx="606250" cy="606250"/>
          </a:xfrm>
          <a:prstGeom prst="rect">
            <a:avLst/>
          </a:prstGeom>
        </p:spPr>
      </p:pic>
    </p:spTree>
    <p:extLst>
      <p:ext uri="{BB962C8B-B14F-4D97-AF65-F5344CB8AC3E}">
        <p14:creationId xmlns:p14="http://schemas.microsoft.com/office/powerpoint/2010/main" val="228747491"/>
      </p:ext>
    </p:extLst>
  </p:cSld>
  <p:clrMapOvr>
    <a:masterClrMapping/>
  </p:clrMapOvr>
  <p:transition spd="slow">
    <p:push dir="u"/>
  </p:transition>
  <p:extLst>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13" name="Rectangle 12"/>
          <p:cNvSpPr/>
          <p:nvPr userDrawn="1"/>
        </p:nvSpPr>
        <p:spPr>
          <a:xfrm>
            <a:off x="778757" y="835515"/>
            <a:ext cx="397586" cy="37403"/>
          </a:xfrm>
          <a:prstGeom prst="rect">
            <a:avLst/>
          </a:prstGeom>
          <a:solidFill>
            <a:srgbClr val="008A8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sp>
        <p:nvSpPr>
          <p:cNvPr id="12" name="Rectangle 11"/>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8" name="Rectangle 7">
            <a:extLst>
              <a:ext uri="{FF2B5EF4-FFF2-40B4-BE49-F238E27FC236}">
                <a16:creationId xmlns:a16="http://schemas.microsoft.com/office/drawing/2014/main" xmlns="" id="{CEF4AB53-1E1D-4D25-91CB-755D1227857B}"/>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cSld>
  <p:clrMapOvr>
    <a:masterClrMapping/>
  </p:clrMapOvr>
  <p:transition spd="slow">
    <p:push dir="u"/>
  </p:transition>
  <p:extLst>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OMMAIRE 2 COLONN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8757" y="89208"/>
            <a:ext cx="5042179" cy="684473"/>
          </a:xfrm>
          <a:prstGeom prst="rect">
            <a:avLst/>
          </a:prstGeom>
        </p:spPr>
        <p:txBody>
          <a:bodyPr lIns="0" tIns="0" rIns="0" bIns="0" anchor="b">
            <a:noAutofit/>
          </a:bodyPr>
          <a:lstStyle>
            <a:lvl1pPr algn="l">
              <a:lnSpc>
                <a:spcPct val="90000"/>
              </a:lnSpc>
              <a:defRPr sz="2400" b="0" cap="none">
                <a:solidFill>
                  <a:srgbClr val="008A8B"/>
                </a:solidFill>
                <a:latin typeface="Century Gothic" charset="0"/>
                <a:ea typeface="Century Gothic" charset="0"/>
                <a:cs typeface="Century Gothic" charset="0"/>
              </a:defRPr>
            </a:lvl1pPr>
          </a:lstStyle>
          <a:p>
            <a:r>
              <a:rPr lang="en-US" dirty="0" err="1"/>
              <a:t>Sommaire</a:t>
            </a:r>
            <a:r>
              <a:rPr lang="en-US" dirty="0"/>
              <a:t> sur 2 </a:t>
            </a:r>
            <a:r>
              <a:rPr lang="en-US" dirty="0" err="1"/>
              <a:t>colonnes</a:t>
            </a:r>
            <a:endParaRPr lang="en-US" dirty="0"/>
          </a:p>
        </p:txBody>
      </p:sp>
      <p:sp>
        <p:nvSpPr>
          <p:cNvPr id="13" name="Rectangle 12"/>
          <p:cNvSpPr/>
          <p:nvPr userDrawn="1"/>
        </p:nvSpPr>
        <p:spPr>
          <a:xfrm>
            <a:off x="778757" y="835515"/>
            <a:ext cx="397586" cy="37403"/>
          </a:xfrm>
          <a:prstGeom prst="rect">
            <a:avLst/>
          </a:prstGeom>
          <a:solidFill>
            <a:srgbClr val="008A8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sp>
        <p:nvSpPr>
          <p:cNvPr id="19" name="Espace réservé du contenu 18"/>
          <p:cNvSpPr>
            <a:spLocks noGrp="1"/>
          </p:cNvSpPr>
          <p:nvPr>
            <p:ph sz="quarter" idx="14" hasCustomPrompt="1"/>
          </p:nvPr>
        </p:nvSpPr>
        <p:spPr>
          <a:xfrm>
            <a:off x="778757" y="1011170"/>
            <a:ext cx="3793243" cy="3926589"/>
          </a:xfrm>
          <a:prstGeom prst="rect">
            <a:avLst/>
          </a:prstGeom>
        </p:spPr>
        <p:txBody>
          <a:bodyPr lIns="0" tIns="0" rIns="0" bIns="0" anchor="t" anchorCtr="0">
            <a:noAutofit/>
          </a:bodyPr>
          <a:lstStyle>
            <a:lvl1pPr marL="6350" indent="0">
              <a:lnSpc>
                <a:spcPct val="100000"/>
              </a:lnSpc>
              <a:spcBef>
                <a:spcPts val="1440"/>
              </a:spcBef>
              <a:spcAft>
                <a:spcPts val="300"/>
              </a:spcAft>
              <a:buSzPct val="100000"/>
              <a:buFontTx/>
              <a:buNone/>
              <a:tabLst>
                <a:tab pos="3729038" algn="r"/>
              </a:tabLst>
              <a:defRPr sz="1000" b="1">
                <a:latin typeface="Century Gothic" charset="0"/>
                <a:ea typeface="Century Gothic" charset="0"/>
                <a:cs typeface="Century Gothic" charset="0"/>
              </a:defRPr>
            </a:lvl1pPr>
            <a:lvl2pPr marL="6350" marR="0" indent="0" algn="l" defTabSz="342900" rtl="0" eaLnBrk="1" fontAlgn="auto" latinLnBrk="0" hangingPunct="1">
              <a:lnSpc>
                <a:spcPct val="100000"/>
              </a:lnSpc>
              <a:spcBef>
                <a:spcPts val="0"/>
              </a:spcBef>
              <a:spcAft>
                <a:spcPts val="800"/>
              </a:spcAft>
              <a:buClr>
                <a:schemeClr val="accent2"/>
              </a:buClr>
              <a:buSzPct val="100000"/>
              <a:buFontTx/>
              <a:buNone/>
              <a:tabLst>
                <a:tab pos="3729038" algn="r"/>
              </a:tabLst>
              <a:defRPr>
                <a:solidFill>
                  <a:schemeClr val="tx1"/>
                </a:solidFill>
                <a:latin typeface="Century Gothic" charset="0"/>
                <a:ea typeface="Century Gothic" charset="0"/>
                <a:cs typeface="Century Gothic" charset="0"/>
              </a:defRPr>
            </a:lvl2pPr>
            <a:lvl3pPr marL="6350" indent="0">
              <a:lnSpc>
                <a:spcPct val="110000"/>
              </a:lnSpc>
              <a:buClr>
                <a:srgbClr val="14324B"/>
              </a:buClr>
              <a:buSzPct val="100000"/>
              <a:buFont typeface="Wingdings" charset="2"/>
              <a:buChar char="§"/>
              <a:tabLst/>
              <a:defRPr>
                <a:latin typeface="Century Gothic" charset="0"/>
                <a:ea typeface="Century Gothic" charset="0"/>
                <a:cs typeface="Century Gothic" charset="0"/>
              </a:defRPr>
            </a:lvl3pPr>
            <a:lvl4pPr marL="639366" indent="-202406">
              <a:buSzPct val="100000"/>
              <a:buFontTx/>
              <a:buBlip>
                <a:blip r:embed="rId2"/>
              </a:buBlip>
              <a:tabLst/>
              <a:defRPr>
                <a:latin typeface="Century Gothic" charset="0"/>
                <a:ea typeface="Century Gothic" charset="0"/>
                <a:cs typeface="Century Gothic" charset="0"/>
              </a:defRPr>
            </a:lvl4pPr>
          </a:lstStyle>
          <a:p>
            <a:pPr lvl="0"/>
            <a:r>
              <a:rPr lang="fr-FR" dirty="0"/>
              <a:t>Cliquez pour modifier les styles du texte du masque	0</a:t>
            </a:r>
          </a:p>
          <a:p>
            <a:pPr lvl="1"/>
            <a:r>
              <a:rPr lang="fr-FR" dirty="0"/>
              <a:t>Deuxième niveau	0</a:t>
            </a:r>
          </a:p>
        </p:txBody>
      </p:sp>
      <p:sp>
        <p:nvSpPr>
          <p:cNvPr id="12" name="Rectangle 11"/>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11" name="Espace réservé du contenu 18"/>
          <p:cNvSpPr>
            <a:spLocks noGrp="1"/>
          </p:cNvSpPr>
          <p:nvPr>
            <p:ph sz="quarter" idx="15" hasCustomPrompt="1"/>
          </p:nvPr>
        </p:nvSpPr>
        <p:spPr>
          <a:xfrm>
            <a:off x="5099932" y="1011170"/>
            <a:ext cx="3793243" cy="3926589"/>
          </a:xfrm>
          <a:prstGeom prst="rect">
            <a:avLst/>
          </a:prstGeom>
        </p:spPr>
        <p:txBody>
          <a:bodyPr lIns="0" tIns="0" rIns="0" bIns="0" anchor="t" anchorCtr="0">
            <a:noAutofit/>
          </a:bodyPr>
          <a:lstStyle>
            <a:lvl1pPr marL="6350" indent="0">
              <a:lnSpc>
                <a:spcPct val="100000"/>
              </a:lnSpc>
              <a:spcBef>
                <a:spcPts val="1440"/>
              </a:spcBef>
              <a:spcAft>
                <a:spcPts val="300"/>
              </a:spcAft>
              <a:buSzPct val="100000"/>
              <a:buFontTx/>
              <a:buNone/>
              <a:tabLst>
                <a:tab pos="3729038" algn="r"/>
              </a:tabLst>
              <a:defRPr sz="1000" b="1">
                <a:latin typeface="Century Gothic" charset="0"/>
                <a:ea typeface="Century Gothic" charset="0"/>
                <a:cs typeface="Century Gothic" charset="0"/>
              </a:defRPr>
            </a:lvl1pPr>
            <a:lvl2pPr marL="6350" marR="0" indent="0" algn="l" defTabSz="342900" rtl="0" eaLnBrk="1" fontAlgn="auto" latinLnBrk="0" hangingPunct="1">
              <a:lnSpc>
                <a:spcPct val="100000"/>
              </a:lnSpc>
              <a:spcBef>
                <a:spcPts val="0"/>
              </a:spcBef>
              <a:spcAft>
                <a:spcPts val="800"/>
              </a:spcAft>
              <a:buClr>
                <a:schemeClr val="accent2"/>
              </a:buClr>
              <a:buSzPct val="100000"/>
              <a:buFontTx/>
              <a:buNone/>
              <a:tabLst>
                <a:tab pos="3729038" algn="r"/>
              </a:tabLst>
              <a:defRPr>
                <a:solidFill>
                  <a:schemeClr val="tx1"/>
                </a:solidFill>
                <a:latin typeface="Century Gothic" charset="0"/>
                <a:ea typeface="Century Gothic" charset="0"/>
                <a:cs typeface="Century Gothic" charset="0"/>
              </a:defRPr>
            </a:lvl2pPr>
            <a:lvl3pPr marL="6350" indent="0">
              <a:lnSpc>
                <a:spcPct val="110000"/>
              </a:lnSpc>
              <a:buClr>
                <a:srgbClr val="14324B"/>
              </a:buClr>
              <a:buSzPct val="100000"/>
              <a:buFont typeface="Wingdings" charset="2"/>
              <a:buChar char="§"/>
              <a:tabLst/>
              <a:defRPr>
                <a:latin typeface="Century Gothic" charset="0"/>
                <a:ea typeface="Century Gothic" charset="0"/>
                <a:cs typeface="Century Gothic" charset="0"/>
              </a:defRPr>
            </a:lvl3pPr>
            <a:lvl4pPr marL="639366" indent="-202406">
              <a:buSzPct val="100000"/>
              <a:buFontTx/>
              <a:buBlip>
                <a:blip r:embed="rId2"/>
              </a:buBlip>
              <a:tabLst/>
              <a:defRPr>
                <a:latin typeface="Century Gothic" charset="0"/>
                <a:ea typeface="Century Gothic" charset="0"/>
                <a:cs typeface="Century Gothic" charset="0"/>
              </a:defRPr>
            </a:lvl4pPr>
          </a:lstStyle>
          <a:p>
            <a:pPr lvl="0"/>
            <a:r>
              <a:rPr lang="fr-FR" dirty="0"/>
              <a:t>Cliquez pour modifier les styles du texte du masque	0</a:t>
            </a:r>
          </a:p>
          <a:p>
            <a:pPr lvl="1"/>
            <a:r>
              <a:rPr lang="fr-FR" dirty="0"/>
              <a:t>Deuxième niveau	0</a:t>
            </a:r>
          </a:p>
        </p:txBody>
      </p:sp>
      <p:sp>
        <p:nvSpPr>
          <p:cNvPr id="20" name="Rectangle 19">
            <a:extLst>
              <a:ext uri="{FF2B5EF4-FFF2-40B4-BE49-F238E27FC236}">
                <a16:creationId xmlns:a16="http://schemas.microsoft.com/office/drawing/2014/main" xmlns="" id="{7AA825EA-D4A5-4DA2-A7D7-3C5C3D28FB74}"/>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cSld>
  <p:clrMapOvr>
    <a:masterClrMapping/>
  </p:clrMapOvr>
  <p:transition spd="slow">
    <p:push dir="u"/>
  </p:transition>
  <p:extLst>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chapitre">
    <p:spTree>
      <p:nvGrpSpPr>
        <p:cNvPr id="1" name=""/>
        <p:cNvGrpSpPr/>
        <p:nvPr/>
      </p:nvGrpSpPr>
      <p:grpSpPr>
        <a:xfrm>
          <a:off x="0" y="0"/>
          <a:ext cx="0" cy="0"/>
          <a:chOff x="0" y="0"/>
          <a:chExt cx="0" cy="0"/>
        </a:xfrm>
      </p:grpSpPr>
      <p:sp>
        <p:nvSpPr>
          <p:cNvPr id="3" name="Rectangle 2"/>
          <p:cNvSpPr/>
          <p:nvPr userDrawn="1"/>
        </p:nvSpPr>
        <p:spPr>
          <a:xfrm>
            <a:off x="2" y="0"/>
            <a:ext cx="9143998" cy="5715000"/>
          </a:xfrm>
          <a:prstGeom prst="rect">
            <a:avLst/>
          </a:prstGeom>
          <a:gradFill>
            <a:gsLst>
              <a:gs pos="28000">
                <a:schemeClr val="tx1">
                  <a:alpha val="84000"/>
                </a:schemeClr>
              </a:gs>
              <a:gs pos="100000">
                <a:schemeClr val="tx1">
                  <a:alpha val="50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le 1"/>
          <p:cNvSpPr>
            <a:spLocks noGrp="1"/>
          </p:cNvSpPr>
          <p:nvPr>
            <p:ph type="title" hasCustomPrompt="1"/>
          </p:nvPr>
        </p:nvSpPr>
        <p:spPr>
          <a:xfrm>
            <a:off x="656035" y="2192283"/>
            <a:ext cx="7058175" cy="1330433"/>
          </a:xfrm>
          <a:prstGeom prst="rect">
            <a:avLst/>
          </a:prstGeom>
        </p:spPr>
        <p:txBody>
          <a:bodyPr lIns="0" tIns="0" rIns="0" bIns="0" anchor="b">
            <a:noAutofit/>
          </a:bodyPr>
          <a:lstStyle>
            <a:lvl1pPr algn="l">
              <a:defRPr sz="4400" b="1" cap="none">
                <a:solidFill>
                  <a:schemeClr val="bg1"/>
                </a:solidFill>
                <a:latin typeface="Century Gothic" charset="0"/>
                <a:ea typeface="Century Gothic" charset="0"/>
                <a:cs typeface="Century Gothic" charset="0"/>
              </a:defRPr>
            </a:lvl1pPr>
          </a:lstStyle>
          <a:p>
            <a:r>
              <a:rPr lang="fr-FR" dirty="0"/>
              <a:t>Titre chapitre</a:t>
            </a:r>
            <a:endParaRPr lang="en-US" dirty="0"/>
          </a:p>
        </p:txBody>
      </p:sp>
      <p:sp>
        <p:nvSpPr>
          <p:cNvPr id="13" name="Rectangle 12"/>
          <p:cNvSpPr/>
          <p:nvPr userDrawn="1"/>
        </p:nvSpPr>
        <p:spPr>
          <a:xfrm>
            <a:off x="673360" y="3586673"/>
            <a:ext cx="529188" cy="49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solidFill>
                <a:schemeClr val="bg1"/>
              </a:solidFill>
            </a:endParaRPr>
          </a:p>
        </p:txBody>
      </p:sp>
      <p:sp>
        <p:nvSpPr>
          <p:cNvPr id="11" name="Rectangle 10"/>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2" name="Imag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4" name="Rectangle 13"/>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7" name="Image 1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18" name="Rectangle 17">
            <a:extLst>
              <a:ext uri="{FF2B5EF4-FFF2-40B4-BE49-F238E27FC236}">
                <a16:creationId xmlns:a16="http://schemas.microsoft.com/office/drawing/2014/main" xmlns="" id="{E177F76A-510B-4C09-92BE-8085DC73EEC5}"/>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800">
          <p15:clr>
            <a:srgbClr val="FBAE40"/>
          </p15:clr>
        </p15:guide>
        <p15:guide id="2" pos="2880">
          <p15:clr>
            <a:srgbClr val="FBAE40"/>
          </p15:clr>
        </p15:guide>
        <p15:guide id="3" pos="41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85" r:id="rId2"/>
    <p:sldLayoutId id="2147483686" r:id="rId3"/>
    <p:sldLayoutId id="2147483687" r:id="rId4"/>
    <p:sldLayoutId id="2147483688" r:id="rId5"/>
    <p:sldLayoutId id="2147483689" r:id="rId6"/>
    <p:sldLayoutId id="2147483668" r:id="rId7"/>
    <p:sldLayoutId id="2147483669" r:id="rId8"/>
    <p:sldLayoutId id="2147483671" r:id="rId9"/>
    <p:sldLayoutId id="2147483661" r:id="rId10"/>
    <p:sldLayoutId id="2147483673" r:id="rId11"/>
    <p:sldLayoutId id="2147483674" r:id="rId12"/>
    <p:sldLayoutId id="2147483675" r:id="rId13"/>
    <p:sldLayoutId id="2147483676" r:id="rId14"/>
    <p:sldLayoutId id="2147483677" r:id="rId15"/>
    <p:sldLayoutId id="2147483678" r:id="rId16"/>
    <p:sldLayoutId id="2147483680" r:id="rId17"/>
    <p:sldLayoutId id="2147483665" r:id="rId18"/>
    <p:sldLayoutId id="2147483682" r:id="rId19"/>
    <p:sldLayoutId id="2147483681" r:id="rId20"/>
    <p:sldLayoutId id="2147483683" r:id="rId21"/>
    <p:sldLayoutId id="2147483690" r:id="rId22"/>
    <p:sldLayoutId id="2147483691" r:id="rId23"/>
    <p:sldLayoutId id="2147483692" r:id="rId24"/>
    <p:sldLayoutId id="2147483693" r:id="rId25"/>
    <p:sldLayoutId id="2147483694" r:id="rId26"/>
    <p:sldLayoutId id="2147483695" r:id="rId27"/>
    <p:sldLayoutId id="2147483696" r:id="rId28"/>
  </p:sldLayoutIdLst>
  <p:hf hdr="0" ftr="0" dt="0"/>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image" Target="../media/image31.jpe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15.xml"/><Relationship Id="rId5" Type="http://schemas.openxmlformats.org/officeDocument/2006/relationships/image" Target="../media/image34.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15.xml"/><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15.xml"/><Relationship Id="rId6" Type="http://schemas.openxmlformats.org/officeDocument/2006/relationships/image" Target="../media/image40.png"/><Relationship Id="rId5" Type="http://schemas.openxmlformats.org/officeDocument/2006/relationships/image" Target="../media/image39.jpe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23.xml"/><Relationship Id="rId1" Type="http://schemas.openxmlformats.org/officeDocument/2006/relationships/slideLayout" Target="../slideLayouts/slideLayout15.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54.png"/></Relationships>
</file>

<file path=ppt/slides/_rels/slide2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image" Target="../media/image56.png"/></Relationships>
</file>

<file path=ppt/slides/_rels/slide2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openxmlformats.org/officeDocument/2006/relationships/image" Target="../media/image58.png"/></Relationships>
</file>

<file path=ppt/slides/_rels/slide2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6.xml"/><Relationship Id="rId1" Type="http://schemas.openxmlformats.org/officeDocument/2006/relationships/slideLayout" Target="../slideLayouts/slideLayout15.xml"/><Relationship Id="rId5" Type="http://schemas.openxmlformats.org/officeDocument/2006/relationships/image" Target="../media/image61.png"/><Relationship Id="rId4" Type="http://schemas.openxmlformats.org/officeDocument/2006/relationships/image" Target="../media/image6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0.xml"/><Relationship Id="rId1" Type="http://schemas.openxmlformats.org/officeDocument/2006/relationships/slideLayout" Target="../slideLayouts/slideLayout11.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notesSlide" Target="../notesSlides/notesSlide32.xml"/><Relationship Id="rId1" Type="http://schemas.openxmlformats.org/officeDocument/2006/relationships/slideLayout" Target="../slideLayouts/slideLayout11.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sz="quarter" idx="10"/>
          </p:nvPr>
        </p:nvSpPr>
        <p:spPr/>
        <p:txBody>
          <a:bodyPr/>
          <a:lstStyle/>
          <a:p>
            <a:endParaRPr lang="fr-FR" dirty="0"/>
          </a:p>
        </p:txBody>
      </p:sp>
      <p:sp>
        <p:nvSpPr>
          <p:cNvPr id="5" name="Espace réservé du texte 4"/>
          <p:cNvSpPr>
            <a:spLocks noGrp="1"/>
          </p:cNvSpPr>
          <p:nvPr>
            <p:ph type="body" sz="quarter" idx="11"/>
          </p:nvPr>
        </p:nvSpPr>
        <p:spPr/>
        <p:txBody>
          <a:bodyPr/>
          <a:lstStyle/>
          <a:p>
            <a:endParaRPr lang="fr-FR" dirty="0"/>
          </a:p>
        </p:txBody>
      </p:sp>
      <p:sp>
        <p:nvSpPr>
          <p:cNvPr id="6" name="Espace réservé du numéro de diapositive 2"/>
          <p:cNvSpPr>
            <a:spLocks noGrp="1"/>
          </p:cNvSpPr>
          <p:nvPr/>
        </p:nvSpPr>
        <p:spPr>
          <a:xfrm>
            <a:off x="4340930" y="2705365"/>
            <a:ext cx="462140" cy="304271"/>
          </a:xfrm>
          <a:prstGeom prst="rect">
            <a:avLst/>
          </a:prstGeom>
        </p:spPr>
        <p:txBody>
          <a:bodyPr/>
          <a:ls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a:lstStyle>
          <a:p>
            <a:pPr>
              <a:buSzPct val="300000"/>
            </a:pPr>
            <a:fld id="{D57F1E4F-1CFF-5643-939E-217C01CDF565}" type="slidenum">
              <a:rPr lang="en-US" smtClean="0"/>
              <a:pPr>
                <a:buSzPct val="300000"/>
              </a:pPr>
              <a:t>1</a:t>
            </a:fld>
            <a:endParaRPr lang="en-US" dirty="0"/>
          </a:p>
        </p:txBody>
      </p:sp>
    </p:spTree>
    <p:extLst>
      <p:ext uri="{BB962C8B-B14F-4D97-AF65-F5344CB8AC3E}">
        <p14:creationId xmlns:p14="http://schemas.microsoft.com/office/powerpoint/2010/main" val="503570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778757" y="912312"/>
            <a:ext cx="7281337" cy="517063"/>
          </a:xfrm>
          <a:prstGeom prst="rect">
            <a:avLst/>
          </a:prstGeom>
          <a:noFill/>
          <a:ln>
            <a:solidFill>
              <a:srgbClr val="008A8B"/>
            </a:solidFill>
          </a:ln>
        </p:spPr>
        <p:txBody>
          <a:bodyPr wrap="square" lIns="91438" tIns="45719" rIns="91438" bIns="45719" rtlCol="0">
            <a:spAutoFit/>
          </a:bodyPr>
          <a:lstStyle/>
          <a:p>
            <a:pPr indent="-226689">
              <a:lnSpc>
                <a:spcPct val="115000"/>
              </a:lnSpc>
              <a:spcBef>
                <a:spcPts val="1000"/>
              </a:spcBef>
            </a:pPr>
            <a:r>
              <a:rPr lang="fr-FR" sz="2400" dirty="0" smtClean="0">
                <a:solidFill>
                  <a:schemeClr val="bg2"/>
                </a:solidFill>
              </a:rPr>
              <a:t>V</a:t>
            </a:r>
            <a:r>
              <a:rPr lang="fr-FR" sz="2400" dirty="0" smtClean="0">
                <a:solidFill>
                  <a:srgbClr val="723E91"/>
                </a:solidFill>
              </a:rPr>
              <a:t>érifier les factures en attente </a:t>
            </a:r>
            <a:endParaRPr lang="fr-FR" sz="2400" dirty="0">
              <a:solidFill>
                <a:srgbClr val="723E91"/>
              </a:solidFill>
            </a:endParaRPr>
          </a:p>
        </p:txBody>
      </p:sp>
      <p:sp>
        <p:nvSpPr>
          <p:cNvPr id="2" name="Titre 1"/>
          <p:cNvSpPr>
            <a:spLocks noGrp="1"/>
          </p:cNvSpPr>
          <p:nvPr>
            <p:ph type="title"/>
          </p:nvPr>
        </p:nvSpPr>
        <p:spPr/>
        <p:txBody>
          <a:bodyPr/>
          <a:lstStyle/>
          <a:p>
            <a:r>
              <a:rPr lang="fr-FR" b="1" dirty="0"/>
              <a:t>LES BONNES PRATIQUES DE LA GESTION DE STOCK </a:t>
            </a:r>
            <a:r>
              <a:rPr lang="fr-FR" b="1" dirty="0" smtClean="0">
                <a:solidFill>
                  <a:srgbClr val="6BB42C"/>
                </a:solidFill>
              </a:rPr>
              <a:t>Contrôle régulier</a:t>
            </a:r>
            <a:endParaRPr lang="fr-FR" b="1" dirty="0">
              <a:solidFill>
                <a:srgbClr val="6BB42C"/>
              </a:solidFill>
            </a:endParaRPr>
          </a:p>
        </p:txBody>
      </p:sp>
      <p:sp>
        <p:nvSpPr>
          <p:cNvPr id="10" name="Rectangle 9"/>
          <p:cNvSpPr/>
          <p:nvPr/>
        </p:nvSpPr>
        <p:spPr>
          <a:xfrm>
            <a:off x="4897741" y="1952963"/>
            <a:ext cx="3359043" cy="276999"/>
          </a:xfrm>
          <a:prstGeom prst="rect">
            <a:avLst/>
          </a:prstGeom>
        </p:spPr>
        <p:txBody>
          <a:bodyPr wrap="square">
            <a:spAutoFit/>
          </a:bodyPr>
          <a:lstStyle/>
          <a:p>
            <a:r>
              <a:rPr lang="fr-FR" sz="1200" dirty="0" smtClean="0">
                <a:solidFill>
                  <a:srgbClr val="C00000"/>
                </a:solidFill>
              </a:rPr>
              <a:t> </a:t>
            </a:r>
            <a:endParaRPr lang="fr-FR" dirty="0" smtClean="0"/>
          </a:p>
        </p:txBody>
      </p:sp>
      <p:sp>
        <p:nvSpPr>
          <p:cNvPr id="15" name="ZoneTexte 14"/>
          <p:cNvSpPr txBox="1"/>
          <p:nvPr/>
        </p:nvSpPr>
        <p:spPr>
          <a:xfrm>
            <a:off x="764003" y="1658383"/>
            <a:ext cx="7296091" cy="677750"/>
          </a:xfrm>
          <a:prstGeom prst="rect">
            <a:avLst/>
          </a:prstGeom>
          <a:noFill/>
          <a:ln>
            <a:solidFill>
              <a:schemeClr val="tx1"/>
            </a:solidFill>
          </a:ln>
        </p:spPr>
        <p:txBody>
          <a:bodyPr wrap="square" rtlCol="0">
            <a:spAutoFit/>
          </a:bodyPr>
          <a:lstStyle/>
          <a:p>
            <a:r>
              <a:rPr lang="fr-FR" dirty="0" smtClean="0"/>
              <a:t>Facturation /F11Autres Fact/ </a:t>
            </a:r>
          </a:p>
          <a:p>
            <a:r>
              <a:rPr lang="fr-FR" sz="1200" b="1" dirty="0" smtClean="0"/>
              <a:t/>
            </a:r>
            <a:br>
              <a:rPr lang="fr-FR" sz="1200" b="1" dirty="0" smtClean="0"/>
            </a:br>
            <a:endParaRPr lang="fr-FR" sz="1200" b="1" dirty="0" smtClean="0"/>
          </a:p>
        </p:txBody>
      </p:sp>
      <p:pic>
        <p:nvPicPr>
          <p:cNvPr id="4" name="Image 3"/>
          <p:cNvPicPr>
            <a:picLocks noChangeAspect="1"/>
          </p:cNvPicPr>
          <p:nvPr/>
        </p:nvPicPr>
        <p:blipFill>
          <a:blip r:embed="rId3"/>
          <a:stretch>
            <a:fillRect/>
          </a:stretch>
        </p:blipFill>
        <p:spPr>
          <a:xfrm>
            <a:off x="3566384" y="1762436"/>
            <a:ext cx="2734057" cy="381053"/>
          </a:xfrm>
          <a:prstGeom prst="rect">
            <a:avLst/>
          </a:prstGeom>
        </p:spPr>
      </p:pic>
      <p:pic>
        <p:nvPicPr>
          <p:cNvPr id="6" name="Image 5"/>
          <p:cNvPicPr>
            <a:picLocks noChangeAspect="1"/>
          </p:cNvPicPr>
          <p:nvPr/>
        </p:nvPicPr>
        <p:blipFill>
          <a:blip r:embed="rId4"/>
          <a:stretch>
            <a:fillRect/>
          </a:stretch>
        </p:blipFill>
        <p:spPr>
          <a:xfrm>
            <a:off x="764003" y="2885574"/>
            <a:ext cx="4093573" cy="1848842"/>
          </a:xfrm>
          <a:prstGeom prst="rect">
            <a:avLst/>
          </a:prstGeom>
          <a:ln>
            <a:solidFill>
              <a:schemeClr val="bg1">
                <a:lumMod val="75000"/>
              </a:schemeClr>
            </a:solidFill>
          </a:ln>
        </p:spPr>
      </p:pic>
      <p:sp>
        <p:nvSpPr>
          <p:cNvPr id="8" name="ZoneTexte 7"/>
          <p:cNvSpPr txBox="1"/>
          <p:nvPr/>
        </p:nvSpPr>
        <p:spPr>
          <a:xfrm>
            <a:off x="5130648" y="3532996"/>
            <a:ext cx="2986284" cy="461665"/>
          </a:xfrm>
          <a:prstGeom prst="rect">
            <a:avLst/>
          </a:prstGeom>
          <a:noFill/>
        </p:spPr>
        <p:txBody>
          <a:bodyPr wrap="square" rtlCol="0">
            <a:spAutoFit/>
          </a:bodyPr>
          <a:lstStyle/>
          <a:p>
            <a:r>
              <a:rPr lang="fr-FR" sz="1200" i="1" dirty="0">
                <a:solidFill>
                  <a:schemeClr val="bg2"/>
                </a:solidFill>
              </a:rPr>
              <a:t>l</a:t>
            </a:r>
            <a:r>
              <a:rPr lang="fr-FR" sz="1200" i="1" dirty="0" smtClean="0">
                <a:solidFill>
                  <a:schemeClr val="bg2"/>
                </a:solidFill>
              </a:rPr>
              <a:t>’affichage peut être trié!</a:t>
            </a:r>
            <a:br>
              <a:rPr lang="fr-FR" sz="1200" i="1" dirty="0" smtClean="0">
                <a:solidFill>
                  <a:schemeClr val="bg2"/>
                </a:solidFill>
              </a:rPr>
            </a:br>
            <a:endParaRPr lang="fr-FR" sz="1200" i="1" dirty="0">
              <a:solidFill>
                <a:schemeClr val="bg2"/>
              </a:solidFill>
            </a:endParaRPr>
          </a:p>
        </p:txBody>
      </p:sp>
      <p:sp>
        <p:nvSpPr>
          <p:cNvPr id="16" name="Rectangle 15"/>
          <p:cNvSpPr/>
          <p:nvPr/>
        </p:nvSpPr>
        <p:spPr>
          <a:xfrm>
            <a:off x="930784" y="3171856"/>
            <a:ext cx="351752" cy="855389"/>
          </a:xfrm>
          <a:prstGeom prst="rect">
            <a:avLst/>
          </a:prstGeom>
          <a:blipFill dpi="0" rotWithShape="1">
            <a:blip r:embed="rId5">
              <a:alphaModFix amt="94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Rectangle 20"/>
          <p:cNvSpPr/>
          <p:nvPr/>
        </p:nvSpPr>
        <p:spPr>
          <a:xfrm>
            <a:off x="1555608" y="3171857"/>
            <a:ext cx="446408" cy="855388"/>
          </a:xfrm>
          <a:prstGeom prst="rect">
            <a:avLst/>
          </a:prstGeom>
          <a:blipFill dpi="0" rotWithShape="1">
            <a:blip r:embed="rId5">
              <a:alphaModFix amt="94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Rectangle 21"/>
          <p:cNvSpPr/>
          <p:nvPr/>
        </p:nvSpPr>
        <p:spPr>
          <a:xfrm>
            <a:off x="2159460" y="3171857"/>
            <a:ext cx="406266" cy="855388"/>
          </a:xfrm>
          <a:prstGeom prst="rect">
            <a:avLst/>
          </a:prstGeom>
          <a:blipFill dpi="0" rotWithShape="1">
            <a:blip r:embed="rId5">
              <a:alphaModFix amt="94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Rectangle 22"/>
          <p:cNvSpPr/>
          <p:nvPr/>
        </p:nvSpPr>
        <p:spPr>
          <a:xfrm>
            <a:off x="2755446" y="3171857"/>
            <a:ext cx="446408" cy="855388"/>
          </a:xfrm>
          <a:prstGeom prst="rect">
            <a:avLst/>
          </a:prstGeom>
          <a:blipFill dpi="0" rotWithShape="1">
            <a:blip r:embed="rId5">
              <a:alphaModFix amt="94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 name="Ellipse 25"/>
          <p:cNvSpPr/>
          <p:nvPr/>
        </p:nvSpPr>
        <p:spPr>
          <a:xfrm>
            <a:off x="3667874" y="3060700"/>
            <a:ext cx="544530" cy="111156"/>
          </a:xfrm>
          <a:prstGeom prst="ellipse">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27" name="Connecteur droit avec flèche 26"/>
          <p:cNvCxnSpPr/>
          <p:nvPr/>
        </p:nvCxnSpPr>
        <p:spPr>
          <a:xfrm>
            <a:off x="2755446" y="2398295"/>
            <a:ext cx="0" cy="437400"/>
          </a:xfrm>
          <a:prstGeom prst="straightConnector1">
            <a:avLst/>
          </a:prstGeom>
          <a:ln w="76200">
            <a:solidFill>
              <a:srgbClr val="723E9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726522"/>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778757" y="912312"/>
            <a:ext cx="7281337" cy="517063"/>
          </a:xfrm>
          <a:prstGeom prst="rect">
            <a:avLst/>
          </a:prstGeom>
          <a:noFill/>
          <a:ln>
            <a:solidFill>
              <a:srgbClr val="008A8B"/>
            </a:solidFill>
          </a:ln>
        </p:spPr>
        <p:txBody>
          <a:bodyPr wrap="square" lIns="91438" tIns="45719" rIns="91438" bIns="45719" rtlCol="0">
            <a:spAutoFit/>
          </a:bodyPr>
          <a:lstStyle/>
          <a:p>
            <a:pPr indent="-226689">
              <a:lnSpc>
                <a:spcPct val="115000"/>
              </a:lnSpc>
              <a:spcBef>
                <a:spcPts val="1000"/>
              </a:spcBef>
            </a:pPr>
            <a:r>
              <a:rPr lang="fr-FR" sz="2400" dirty="0" smtClean="0">
                <a:solidFill>
                  <a:srgbClr val="723E91"/>
                </a:solidFill>
              </a:rPr>
              <a:t>Vérifier  les produits avancés</a:t>
            </a:r>
            <a:endParaRPr lang="fr-FR" sz="2400" dirty="0">
              <a:solidFill>
                <a:srgbClr val="723E91"/>
              </a:solidFill>
            </a:endParaRPr>
          </a:p>
        </p:txBody>
      </p:sp>
      <p:sp>
        <p:nvSpPr>
          <p:cNvPr id="2" name="Titre 1"/>
          <p:cNvSpPr>
            <a:spLocks noGrp="1"/>
          </p:cNvSpPr>
          <p:nvPr>
            <p:ph type="title"/>
          </p:nvPr>
        </p:nvSpPr>
        <p:spPr/>
        <p:txBody>
          <a:bodyPr/>
          <a:lstStyle/>
          <a:p>
            <a:r>
              <a:rPr lang="fr-FR" b="1" dirty="0"/>
              <a:t>LES BONNES PRATIQUES DE LA GESTION DE STOCK </a:t>
            </a:r>
            <a:r>
              <a:rPr lang="fr-FR" b="1" dirty="0" smtClean="0">
                <a:solidFill>
                  <a:srgbClr val="6BB42C"/>
                </a:solidFill>
              </a:rPr>
              <a:t>Contrôle régulier </a:t>
            </a:r>
            <a:endParaRPr lang="fr-FR" b="1" dirty="0">
              <a:solidFill>
                <a:srgbClr val="6BB42C"/>
              </a:solidFill>
            </a:endParaRPr>
          </a:p>
        </p:txBody>
      </p:sp>
      <p:sp>
        <p:nvSpPr>
          <p:cNvPr id="10" name="Rectangle 9"/>
          <p:cNvSpPr/>
          <p:nvPr/>
        </p:nvSpPr>
        <p:spPr>
          <a:xfrm>
            <a:off x="4897741" y="1952963"/>
            <a:ext cx="3359043" cy="276999"/>
          </a:xfrm>
          <a:prstGeom prst="rect">
            <a:avLst/>
          </a:prstGeom>
        </p:spPr>
        <p:txBody>
          <a:bodyPr wrap="square">
            <a:spAutoFit/>
          </a:bodyPr>
          <a:lstStyle/>
          <a:p>
            <a:r>
              <a:rPr lang="fr-FR" sz="1200" dirty="0" smtClean="0">
                <a:solidFill>
                  <a:srgbClr val="C00000"/>
                </a:solidFill>
              </a:rPr>
              <a:t> </a:t>
            </a:r>
            <a:endParaRPr lang="fr-FR" dirty="0" smtClean="0"/>
          </a:p>
        </p:txBody>
      </p:sp>
      <p:sp>
        <p:nvSpPr>
          <p:cNvPr id="15" name="ZoneTexte 14"/>
          <p:cNvSpPr txBox="1"/>
          <p:nvPr/>
        </p:nvSpPr>
        <p:spPr>
          <a:xfrm>
            <a:off x="764003" y="1952963"/>
            <a:ext cx="2586533" cy="1821011"/>
          </a:xfrm>
          <a:prstGeom prst="rect">
            <a:avLst/>
          </a:prstGeom>
          <a:noFill/>
          <a:ln>
            <a:solidFill>
              <a:schemeClr val="tx1"/>
            </a:solidFill>
          </a:ln>
        </p:spPr>
        <p:txBody>
          <a:bodyPr wrap="square" rtlCol="0">
            <a:spAutoFit/>
          </a:bodyPr>
          <a:lstStyle/>
          <a:p>
            <a:r>
              <a:rPr lang="fr-FR" dirty="0" smtClean="0"/>
              <a:t>Utilitaires/ Listes</a:t>
            </a:r>
            <a:br>
              <a:rPr lang="fr-FR" dirty="0" smtClean="0"/>
            </a:br>
            <a:r>
              <a:rPr lang="fr-FR" dirty="0" smtClean="0"/>
              <a:t>	Listes</a:t>
            </a:r>
          </a:p>
          <a:p>
            <a:endParaRPr lang="fr-FR" dirty="0"/>
          </a:p>
          <a:p>
            <a:endParaRPr lang="fr-FR" dirty="0" smtClean="0"/>
          </a:p>
          <a:p>
            <a:endParaRPr lang="fr-FR" dirty="0"/>
          </a:p>
          <a:p>
            <a:endParaRPr lang="fr-FR" dirty="0" smtClean="0"/>
          </a:p>
          <a:p>
            <a:r>
              <a:rPr lang="fr-FR" dirty="0" smtClean="0"/>
              <a:t/>
            </a:r>
            <a:br>
              <a:rPr lang="fr-FR" dirty="0" smtClean="0"/>
            </a:br>
            <a:r>
              <a:rPr lang="fr-FR" dirty="0" smtClean="0"/>
              <a:t>		</a:t>
            </a:r>
            <a:endParaRPr lang="fr-FR" sz="1200" b="1" dirty="0" smtClean="0"/>
          </a:p>
        </p:txBody>
      </p:sp>
      <p:pic>
        <p:nvPicPr>
          <p:cNvPr id="7" name="Image 6"/>
          <p:cNvPicPr>
            <a:picLocks noChangeAspect="1"/>
          </p:cNvPicPr>
          <p:nvPr/>
        </p:nvPicPr>
        <p:blipFill>
          <a:blip r:embed="rId3"/>
          <a:stretch>
            <a:fillRect/>
          </a:stretch>
        </p:blipFill>
        <p:spPr>
          <a:xfrm>
            <a:off x="3815116" y="1990977"/>
            <a:ext cx="3693811" cy="2108613"/>
          </a:xfrm>
          <a:prstGeom prst="rect">
            <a:avLst/>
          </a:prstGeom>
          <a:ln>
            <a:solidFill>
              <a:schemeClr val="bg1">
                <a:lumMod val="75000"/>
              </a:schemeClr>
            </a:solidFill>
          </a:ln>
        </p:spPr>
      </p:pic>
      <p:sp>
        <p:nvSpPr>
          <p:cNvPr id="11" name="ZoneTexte 10"/>
          <p:cNvSpPr txBox="1"/>
          <p:nvPr/>
        </p:nvSpPr>
        <p:spPr>
          <a:xfrm>
            <a:off x="4510393" y="2805491"/>
            <a:ext cx="2821054" cy="430887"/>
          </a:xfrm>
          <a:prstGeom prst="rect">
            <a:avLst/>
          </a:prstGeom>
          <a:noFill/>
          <a:ln>
            <a:solidFill>
              <a:srgbClr val="723E91"/>
            </a:solidFill>
          </a:ln>
        </p:spPr>
        <p:txBody>
          <a:bodyPr wrap="square" rtlCol="0">
            <a:spAutoFit/>
          </a:bodyPr>
          <a:lstStyle/>
          <a:p>
            <a:r>
              <a:rPr lang="fr-FR" sz="1100" dirty="0" smtClean="0">
                <a:solidFill>
                  <a:schemeClr val="bg2"/>
                </a:solidFill>
              </a:rPr>
              <a:t>Renseigner la date de fin de période</a:t>
            </a:r>
          </a:p>
          <a:p>
            <a:r>
              <a:rPr lang="fr-FR" sz="1100" dirty="0" smtClean="0">
                <a:solidFill>
                  <a:schemeClr val="bg2"/>
                </a:solidFill>
              </a:rPr>
              <a:t>(date du jour – 1 ou 2 mois)</a:t>
            </a:r>
            <a:endParaRPr lang="fr-FR" dirty="0"/>
          </a:p>
        </p:txBody>
      </p:sp>
      <p:sp>
        <p:nvSpPr>
          <p:cNvPr id="12" name="Ellipse 11"/>
          <p:cNvSpPr/>
          <p:nvPr/>
        </p:nvSpPr>
        <p:spPr>
          <a:xfrm>
            <a:off x="4667367" y="2091462"/>
            <a:ext cx="676563" cy="158124"/>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5" name="Connecteur droit avec flèche 4"/>
          <p:cNvCxnSpPr/>
          <p:nvPr/>
        </p:nvCxnSpPr>
        <p:spPr>
          <a:xfrm flipH="1" flipV="1">
            <a:off x="5250591" y="2279189"/>
            <a:ext cx="550596" cy="457450"/>
          </a:xfrm>
          <a:prstGeom prst="straightConnector1">
            <a:avLst/>
          </a:prstGeom>
          <a:ln w="76200">
            <a:solidFill>
              <a:srgbClr val="723E91"/>
            </a:solidFill>
            <a:tailEnd type="triangle"/>
          </a:ln>
        </p:spPr>
        <p:style>
          <a:lnRef idx="1">
            <a:schemeClr val="accent1"/>
          </a:lnRef>
          <a:fillRef idx="0">
            <a:schemeClr val="accent1"/>
          </a:fillRef>
          <a:effectRef idx="0">
            <a:schemeClr val="accent1"/>
          </a:effectRef>
          <a:fontRef idx="minor">
            <a:schemeClr val="tx1"/>
          </a:fontRef>
        </p:style>
      </p:cxnSp>
      <p:pic>
        <p:nvPicPr>
          <p:cNvPr id="20" name="Image 19"/>
          <p:cNvPicPr>
            <a:picLocks noChangeAspect="1"/>
          </p:cNvPicPr>
          <p:nvPr/>
        </p:nvPicPr>
        <p:blipFill>
          <a:blip r:embed="rId4"/>
          <a:stretch>
            <a:fillRect/>
          </a:stretch>
        </p:blipFill>
        <p:spPr>
          <a:xfrm>
            <a:off x="3840516" y="4246209"/>
            <a:ext cx="628738" cy="514422"/>
          </a:xfrm>
          <a:prstGeom prst="rect">
            <a:avLst/>
          </a:prstGeom>
        </p:spPr>
      </p:pic>
      <p:cxnSp>
        <p:nvCxnSpPr>
          <p:cNvPr id="24" name="Connecteur droit avec flèche 23"/>
          <p:cNvCxnSpPr/>
          <p:nvPr/>
        </p:nvCxnSpPr>
        <p:spPr>
          <a:xfrm flipH="1">
            <a:off x="4522043" y="4447642"/>
            <a:ext cx="728548" cy="4"/>
          </a:xfrm>
          <a:prstGeom prst="straightConnector1">
            <a:avLst/>
          </a:prstGeom>
          <a:ln w="76200">
            <a:solidFill>
              <a:srgbClr val="723E91"/>
            </a:solidFill>
            <a:tailEnd type="triangle"/>
          </a:ln>
        </p:spPr>
        <p:style>
          <a:lnRef idx="1">
            <a:schemeClr val="accent1"/>
          </a:lnRef>
          <a:fillRef idx="0">
            <a:schemeClr val="accent1"/>
          </a:fillRef>
          <a:effectRef idx="0">
            <a:schemeClr val="accent1"/>
          </a:effectRef>
          <a:fontRef idx="minor">
            <a:schemeClr val="tx1"/>
          </a:fontRef>
        </p:style>
      </p:cxnSp>
      <p:sp>
        <p:nvSpPr>
          <p:cNvPr id="28" name="ZoneTexte 27"/>
          <p:cNvSpPr txBox="1"/>
          <p:nvPr/>
        </p:nvSpPr>
        <p:spPr>
          <a:xfrm>
            <a:off x="5343930" y="4246209"/>
            <a:ext cx="2278508" cy="430887"/>
          </a:xfrm>
          <a:prstGeom prst="rect">
            <a:avLst/>
          </a:prstGeom>
          <a:noFill/>
          <a:ln>
            <a:solidFill>
              <a:srgbClr val="723E91"/>
            </a:solidFill>
          </a:ln>
        </p:spPr>
        <p:txBody>
          <a:bodyPr wrap="square" rtlCol="0">
            <a:spAutoFit/>
          </a:bodyPr>
          <a:lstStyle/>
          <a:p>
            <a:r>
              <a:rPr lang="fr-FR" sz="1100" dirty="0" smtClean="0">
                <a:solidFill>
                  <a:schemeClr val="bg2"/>
                </a:solidFill>
              </a:rPr>
              <a:t>Suppression avec MAJ </a:t>
            </a:r>
            <a:br>
              <a:rPr lang="fr-FR" sz="1100" dirty="0" smtClean="0">
                <a:solidFill>
                  <a:schemeClr val="bg2"/>
                </a:solidFill>
              </a:rPr>
            </a:br>
            <a:r>
              <a:rPr lang="fr-FR" sz="1100" dirty="0" smtClean="0">
                <a:solidFill>
                  <a:schemeClr val="bg2"/>
                </a:solidFill>
              </a:rPr>
              <a:t>ou pas du stock </a:t>
            </a:r>
            <a:endParaRPr lang="fr-FR" sz="1100" dirty="0">
              <a:solidFill>
                <a:schemeClr val="bg2"/>
              </a:solidFill>
            </a:endParaRPr>
          </a:p>
        </p:txBody>
      </p:sp>
      <p:pic>
        <p:nvPicPr>
          <p:cNvPr id="30" name="Image 29"/>
          <p:cNvPicPr>
            <a:picLocks noChangeAspect="1"/>
          </p:cNvPicPr>
          <p:nvPr/>
        </p:nvPicPr>
        <p:blipFill>
          <a:blip r:embed="rId5"/>
          <a:stretch>
            <a:fillRect/>
          </a:stretch>
        </p:blipFill>
        <p:spPr>
          <a:xfrm>
            <a:off x="1500373" y="2476309"/>
            <a:ext cx="1552792" cy="1038370"/>
          </a:xfrm>
          <a:prstGeom prst="rect">
            <a:avLst/>
          </a:prstGeom>
        </p:spPr>
      </p:pic>
      <p:cxnSp>
        <p:nvCxnSpPr>
          <p:cNvPr id="31" name="Connecteur droit avec flèche 30"/>
          <p:cNvCxnSpPr/>
          <p:nvPr/>
        </p:nvCxnSpPr>
        <p:spPr>
          <a:xfrm>
            <a:off x="3347483" y="3236378"/>
            <a:ext cx="467633" cy="0"/>
          </a:xfrm>
          <a:prstGeom prst="straightConnector1">
            <a:avLst/>
          </a:prstGeom>
          <a:ln w="76200">
            <a:solidFill>
              <a:srgbClr val="723E9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2758375"/>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778757" y="912312"/>
            <a:ext cx="7281337" cy="517063"/>
          </a:xfrm>
          <a:prstGeom prst="rect">
            <a:avLst/>
          </a:prstGeom>
          <a:noFill/>
          <a:ln>
            <a:solidFill>
              <a:srgbClr val="008A8B"/>
            </a:solidFill>
          </a:ln>
        </p:spPr>
        <p:txBody>
          <a:bodyPr wrap="square" lIns="91438" tIns="45719" rIns="91438" bIns="45719" rtlCol="0">
            <a:spAutoFit/>
          </a:bodyPr>
          <a:lstStyle/>
          <a:p>
            <a:pPr indent="-226689">
              <a:lnSpc>
                <a:spcPct val="115000"/>
              </a:lnSpc>
              <a:spcBef>
                <a:spcPts val="1000"/>
              </a:spcBef>
            </a:pPr>
            <a:r>
              <a:rPr lang="fr-FR" sz="2400" dirty="0" smtClean="0">
                <a:solidFill>
                  <a:schemeClr val="bg2"/>
                </a:solidFill>
              </a:rPr>
              <a:t>Vérifier la liste des produits dus</a:t>
            </a:r>
            <a:endParaRPr lang="fr-FR" sz="2400" dirty="0">
              <a:solidFill>
                <a:schemeClr val="bg2"/>
              </a:solidFill>
            </a:endParaRPr>
          </a:p>
        </p:txBody>
      </p:sp>
      <p:sp>
        <p:nvSpPr>
          <p:cNvPr id="2" name="Titre 1"/>
          <p:cNvSpPr>
            <a:spLocks noGrp="1"/>
          </p:cNvSpPr>
          <p:nvPr>
            <p:ph type="title"/>
          </p:nvPr>
        </p:nvSpPr>
        <p:spPr/>
        <p:txBody>
          <a:bodyPr/>
          <a:lstStyle/>
          <a:p>
            <a:r>
              <a:rPr lang="fr-FR" b="1" dirty="0"/>
              <a:t>LES BONNES PRATIQUES DE LA GESTION DE STOCK </a:t>
            </a:r>
            <a:r>
              <a:rPr lang="fr-FR" b="1" dirty="0" smtClean="0">
                <a:solidFill>
                  <a:srgbClr val="6BB42C"/>
                </a:solidFill>
              </a:rPr>
              <a:t>Contrôle régulier </a:t>
            </a:r>
            <a:endParaRPr lang="fr-FR" b="1" dirty="0">
              <a:solidFill>
                <a:srgbClr val="6BB42C"/>
              </a:solidFill>
            </a:endParaRPr>
          </a:p>
        </p:txBody>
      </p:sp>
      <p:sp>
        <p:nvSpPr>
          <p:cNvPr id="15" name="ZoneTexte 14"/>
          <p:cNvSpPr txBox="1"/>
          <p:nvPr/>
        </p:nvSpPr>
        <p:spPr>
          <a:xfrm>
            <a:off x="764003" y="1952963"/>
            <a:ext cx="2586533" cy="1821011"/>
          </a:xfrm>
          <a:prstGeom prst="rect">
            <a:avLst/>
          </a:prstGeom>
          <a:noFill/>
          <a:ln>
            <a:solidFill>
              <a:schemeClr val="tx1"/>
            </a:solidFill>
          </a:ln>
        </p:spPr>
        <p:txBody>
          <a:bodyPr wrap="square" rtlCol="0">
            <a:spAutoFit/>
          </a:bodyPr>
          <a:lstStyle/>
          <a:p>
            <a:r>
              <a:rPr lang="fr-FR" dirty="0" smtClean="0"/>
              <a:t>Gestion de stock </a:t>
            </a:r>
            <a:br>
              <a:rPr lang="fr-FR" dirty="0" smtClean="0"/>
            </a:br>
            <a:r>
              <a:rPr lang="fr-FR" dirty="0" smtClean="0"/>
              <a:t>	</a:t>
            </a:r>
          </a:p>
          <a:p>
            <a:endParaRPr lang="fr-FR" dirty="0"/>
          </a:p>
          <a:p>
            <a:endParaRPr lang="fr-FR" dirty="0" smtClean="0"/>
          </a:p>
          <a:p>
            <a:endParaRPr lang="fr-FR" dirty="0"/>
          </a:p>
          <a:p>
            <a:endParaRPr lang="fr-FR" dirty="0" smtClean="0"/>
          </a:p>
          <a:p>
            <a:r>
              <a:rPr lang="fr-FR" dirty="0" smtClean="0"/>
              <a:t/>
            </a:r>
            <a:br>
              <a:rPr lang="fr-FR" dirty="0" smtClean="0"/>
            </a:br>
            <a:r>
              <a:rPr lang="fr-FR" dirty="0" smtClean="0"/>
              <a:t>		</a:t>
            </a:r>
            <a:endParaRPr lang="fr-FR" sz="1200" b="1" dirty="0" smtClean="0"/>
          </a:p>
        </p:txBody>
      </p:sp>
      <p:sp>
        <p:nvSpPr>
          <p:cNvPr id="11" name="ZoneTexte 10"/>
          <p:cNvSpPr txBox="1"/>
          <p:nvPr/>
        </p:nvSpPr>
        <p:spPr>
          <a:xfrm>
            <a:off x="5507786" y="4109076"/>
            <a:ext cx="1893447" cy="261610"/>
          </a:xfrm>
          <a:prstGeom prst="rect">
            <a:avLst/>
          </a:prstGeom>
          <a:noFill/>
          <a:ln>
            <a:solidFill>
              <a:srgbClr val="723E91"/>
            </a:solidFill>
          </a:ln>
        </p:spPr>
        <p:txBody>
          <a:bodyPr wrap="square" rtlCol="0">
            <a:spAutoFit/>
          </a:bodyPr>
          <a:lstStyle/>
          <a:p>
            <a:r>
              <a:rPr lang="fr-FR" sz="1100" dirty="0" smtClean="0">
                <a:solidFill>
                  <a:schemeClr val="bg2"/>
                </a:solidFill>
              </a:rPr>
              <a:t>pour supprimer le dû</a:t>
            </a:r>
            <a:endParaRPr lang="fr-FR" dirty="0"/>
          </a:p>
        </p:txBody>
      </p:sp>
      <p:cxnSp>
        <p:nvCxnSpPr>
          <p:cNvPr id="5" name="Connecteur droit avec flèche 4"/>
          <p:cNvCxnSpPr/>
          <p:nvPr/>
        </p:nvCxnSpPr>
        <p:spPr>
          <a:xfrm>
            <a:off x="3673124" y="2760886"/>
            <a:ext cx="630443" cy="0"/>
          </a:xfrm>
          <a:prstGeom prst="straightConnector1">
            <a:avLst/>
          </a:prstGeom>
          <a:ln w="76200">
            <a:solidFill>
              <a:srgbClr val="723E91"/>
            </a:solidFill>
            <a:tailEnd type="triangle"/>
          </a:ln>
        </p:spPr>
        <p:style>
          <a:lnRef idx="1">
            <a:schemeClr val="accent1"/>
          </a:lnRef>
          <a:fillRef idx="0">
            <a:schemeClr val="accent1"/>
          </a:fillRef>
          <a:effectRef idx="0">
            <a:schemeClr val="accent1"/>
          </a:effectRef>
          <a:fontRef idx="minor">
            <a:schemeClr val="tx1"/>
          </a:fontRef>
        </p:style>
      </p:cxnSp>
      <p:pic>
        <p:nvPicPr>
          <p:cNvPr id="20" name="Image 19"/>
          <p:cNvPicPr>
            <a:picLocks noChangeAspect="1"/>
          </p:cNvPicPr>
          <p:nvPr/>
        </p:nvPicPr>
        <p:blipFill>
          <a:blip r:embed="rId3"/>
          <a:stretch>
            <a:fillRect/>
          </a:stretch>
        </p:blipFill>
        <p:spPr>
          <a:xfrm>
            <a:off x="3817539" y="4010332"/>
            <a:ext cx="628738" cy="514422"/>
          </a:xfrm>
          <a:prstGeom prst="rect">
            <a:avLst/>
          </a:prstGeom>
        </p:spPr>
      </p:pic>
      <p:cxnSp>
        <p:nvCxnSpPr>
          <p:cNvPr id="24" name="Connecteur droit avec flèche 23"/>
          <p:cNvCxnSpPr/>
          <p:nvPr/>
        </p:nvCxnSpPr>
        <p:spPr>
          <a:xfrm>
            <a:off x="4696652" y="4239877"/>
            <a:ext cx="687226" cy="4"/>
          </a:xfrm>
          <a:prstGeom prst="straightConnector1">
            <a:avLst/>
          </a:prstGeom>
          <a:ln w="76200">
            <a:solidFill>
              <a:srgbClr val="723E91"/>
            </a:solidFill>
            <a:tailEnd type="triangle"/>
          </a:ln>
        </p:spPr>
        <p:style>
          <a:lnRef idx="1">
            <a:schemeClr val="accent1"/>
          </a:lnRef>
          <a:fillRef idx="0">
            <a:schemeClr val="accent1"/>
          </a:fillRef>
          <a:effectRef idx="0">
            <a:schemeClr val="accent1"/>
          </a:effectRef>
          <a:fontRef idx="minor">
            <a:schemeClr val="tx1"/>
          </a:fontRef>
        </p:style>
      </p:cxnSp>
      <p:pic>
        <p:nvPicPr>
          <p:cNvPr id="4" name="Image 3"/>
          <p:cNvPicPr>
            <a:picLocks noChangeAspect="1"/>
          </p:cNvPicPr>
          <p:nvPr/>
        </p:nvPicPr>
        <p:blipFill>
          <a:blip r:embed="rId4"/>
          <a:stretch>
            <a:fillRect/>
          </a:stretch>
        </p:blipFill>
        <p:spPr>
          <a:xfrm>
            <a:off x="1447783" y="2368099"/>
            <a:ext cx="1619476" cy="990738"/>
          </a:xfrm>
          <a:prstGeom prst="rect">
            <a:avLst/>
          </a:prstGeom>
        </p:spPr>
      </p:pic>
      <p:pic>
        <p:nvPicPr>
          <p:cNvPr id="6" name="Image 5"/>
          <p:cNvPicPr>
            <a:picLocks noChangeAspect="1"/>
          </p:cNvPicPr>
          <p:nvPr/>
        </p:nvPicPr>
        <p:blipFill>
          <a:blip r:embed="rId5"/>
          <a:stretch>
            <a:fillRect/>
          </a:stretch>
        </p:blipFill>
        <p:spPr>
          <a:xfrm>
            <a:off x="4762500" y="1952962"/>
            <a:ext cx="3124406" cy="1821011"/>
          </a:xfrm>
          <a:prstGeom prst="rect">
            <a:avLst/>
          </a:prstGeom>
          <a:ln>
            <a:solidFill>
              <a:schemeClr val="bg1">
                <a:lumMod val="75000"/>
              </a:schemeClr>
            </a:solidFill>
          </a:ln>
        </p:spPr>
      </p:pic>
      <p:sp>
        <p:nvSpPr>
          <p:cNvPr id="12" name="Ellipse 11"/>
          <p:cNvSpPr/>
          <p:nvPr/>
        </p:nvSpPr>
        <p:spPr>
          <a:xfrm>
            <a:off x="5100548" y="1938593"/>
            <a:ext cx="814477" cy="594892"/>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07510536"/>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778757" y="912312"/>
            <a:ext cx="7281337" cy="479168"/>
          </a:xfrm>
          <a:prstGeom prst="rect">
            <a:avLst/>
          </a:prstGeom>
          <a:noFill/>
          <a:ln>
            <a:solidFill>
              <a:srgbClr val="008A8B"/>
            </a:solidFill>
          </a:ln>
        </p:spPr>
        <p:txBody>
          <a:bodyPr wrap="square" lIns="91438" tIns="45719" rIns="91438" bIns="45719" rtlCol="0">
            <a:spAutoFit/>
          </a:bodyPr>
          <a:lstStyle/>
          <a:p>
            <a:pPr indent="-226689">
              <a:lnSpc>
                <a:spcPct val="115000"/>
              </a:lnSpc>
              <a:spcBef>
                <a:spcPts val="1000"/>
              </a:spcBef>
            </a:pPr>
            <a:r>
              <a:rPr lang="fr-FR" sz="2400" dirty="0" smtClean="0">
                <a:solidFill>
                  <a:srgbClr val="723E91"/>
                </a:solidFill>
              </a:rPr>
              <a:t> Les différents inventaires </a:t>
            </a:r>
            <a:endParaRPr lang="fr-FR" sz="2400" dirty="0">
              <a:solidFill>
                <a:srgbClr val="723E91"/>
              </a:solidFill>
            </a:endParaRPr>
          </a:p>
        </p:txBody>
      </p:sp>
      <p:sp>
        <p:nvSpPr>
          <p:cNvPr id="2" name="Titre 1"/>
          <p:cNvSpPr>
            <a:spLocks noGrp="1"/>
          </p:cNvSpPr>
          <p:nvPr>
            <p:ph type="title"/>
          </p:nvPr>
        </p:nvSpPr>
        <p:spPr/>
        <p:txBody>
          <a:bodyPr/>
          <a:lstStyle/>
          <a:p>
            <a:r>
              <a:rPr lang="fr-FR" b="1" dirty="0"/>
              <a:t>LES BONNES PRATIQUES DE LA GESTION DE STOCK</a:t>
            </a:r>
            <a:br>
              <a:rPr lang="fr-FR" b="1" dirty="0"/>
            </a:br>
            <a:r>
              <a:rPr lang="fr-FR" b="1" dirty="0" smtClean="0">
                <a:solidFill>
                  <a:srgbClr val="6BB42C"/>
                </a:solidFill>
              </a:rPr>
              <a:t>Inventaire </a:t>
            </a:r>
            <a:endParaRPr lang="fr-FR" b="1" dirty="0">
              <a:solidFill>
                <a:srgbClr val="6BB42C"/>
              </a:solidFill>
            </a:endParaRPr>
          </a:p>
        </p:txBody>
      </p:sp>
      <p:sp>
        <p:nvSpPr>
          <p:cNvPr id="10" name="Rectangle 9"/>
          <p:cNvSpPr/>
          <p:nvPr/>
        </p:nvSpPr>
        <p:spPr>
          <a:xfrm>
            <a:off x="4897741" y="1952963"/>
            <a:ext cx="3359043" cy="276999"/>
          </a:xfrm>
          <a:prstGeom prst="rect">
            <a:avLst/>
          </a:prstGeom>
        </p:spPr>
        <p:txBody>
          <a:bodyPr wrap="square">
            <a:spAutoFit/>
          </a:bodyPr>
          <a:lstStyle/>
          <a:p>
            <a:r>
              <a:rPr lang="fr-FR" sz="1200" dirty="0" smtClean="0">
                <a:solidFill>
                  <a:srgbClr val="C00000"/>
                </a:solidFill>
              </a:rPr>
              <a:t> </a:t>
            </a:r>
            <a:endParaRPr lang="fr-FR" dirty="0" smtClean="0"/>
          </a:p>
        </p:txBody>
      </p:sp>
      <p:sp>
        <p:nvSpPr>
          <p:cNvPr id="13" name="ZoneTexte 12"/>
          <p:cNvSpPr txBox="1"/>
          <p:nvPr/>
        </p:nvSpPr>
        <p:spPr>
          <a:xfrm>
            <a:off x="778757" y="1796303"/>
            <a:ext cx="2004548" cy="2839688"/>
          </a:xfrm>
          <a:prstGeom prst="rect">
            <a:avLst/>
          </a:prstGeom>
          <a:noFill/>
        </p:spPr>
        <p:txBody>
          <a:bodyPr wrap="square" rtlCol="0">
            <a:spAutoFit/>
          </a:bodyPr>
          <a:lstStyle/>
          <a:p>
            <a:endParaRPr lang="fr-FR" sz="1053" dirty="0">
              <a:sym typeface="Wingdings" pitchFamily="2" charset="2"/>
            </a:endParaRPr>
          </a:p>
          <a:p>
            <a:r>
              <a:rPr lang="fr-FR" sz="2100" b="1" dirty="0" smtClean="0">
                <a:sym typeface="Wingdings" pitchFamily="2" charset="2"/>
              </a:rPr>
              <a:t>De situation</a:t>
            </a:r>
          </a:p>
          <a:p>
            <a:endParaRPr lang="fr-FR" sz="2100" b="1" dirty="0">
              <a:sym typeface="Wingdings" pitchFamily="2" charset="2"/>
            </a:endParaRPr>
          </a:p>
          <a:p>
            <a:r>
              <a:rPr lang="fr-FR" sz="2100" b="1" dirty="0" smtClean="0">
                <a:sym typeface="Wingdings" pitchFamily="2" charset="2"/>
              </a:rPr>
              <a:t> </a:t>
            </a:r>
            <a:endParaRPr lang="fr-FR" sz="2100" dirty="0">
              <a:sym typeface="Wingdings" pitchFamily="2" charset="2"/>
            </a:endParaRPr>
          </a:p>
          <a:p>
            <a:r>
              <a:rPr lang="fr-FR" sz="2100" b="1" dirty="0" smtClean="0">
                <a:sym typeface="Wingdings" pitchFamily="2" charset="2"/>
              </a:rPr>
              <a:t>Fin d’année</a:t>
            </a:r>
            <a:endParaRPr lang="fr-FR" sz="1800" dirty="0" smtClean="0">
              <a:sym typeface="Wingdings" pitchFamily="2" charset="2"/>
            </a:endParaRPr>
          </a:p>
          <a:p>
            <a:endParaRPr lang="fr-FR" sz="2100" dirty="0" smtClean="0">
              <a:sym typeface="Wingdings" pitchFamily="2" charset="2"/>
            </a:endParaRPr>
          </a:p>
          <a:p>
            <a:endParaRPr lang="fr-FR" sz="2100" dirty="0" smtClean="0">
              <a:sym typeface="Wingdings" pitchFamily="2" charset="2"/>
            </a:endParaRPr>
          </a:p>
          <a:p>
            <a:r>
              <a:rPr lang="fr-FR" sz="2100" b="1" dirty="0" smtClean="0"/>
              <a:t>Tournant</a:t>
            </a:r>
            <a:endParaRPr lang="fr-FR" sz="1800" dirty="0">
              <a:sym typeface="Wingdings" pitchFamily="2" charset="2"/>
            </a:endParaRPr>
          </a:p>
          <a:p>
            <a:endParaRPr lang="fr-FR" sz="2100" dirty="0"/>
          </a:p>
        </p:txBody>
      </p:sp>
      <p:sp>
        <p:nvSpPr>
          <p:cNvPr id="4" name="ZoneTexte 3"/>
          <p:cNvSpPr txBox="1"/>
          <p:nvPr/>
        </p:nvSpPr>
        <p:spPr>
          <a:xfrm>
            <a:off x="3999383" y="1973717"/>
            <a:ext cx="3962575" cy="400110"/>
          </a:xfrm>
          <a:prstGeom prst="rect">
            <a:avLst/>
          </a:prstGeom>
          <a:noFill/>
        </p:spPr>
        <p:txBody>
          <a:bodyPr wrap="square" rtlCol="0">
            <a:spAutoFit/>
          </a:bodyPr>
          <a:lstStyle/>
          <a:p>
            <a:r>
              <a:rPr lang="fr-FR" sz="2000" dirty="0" smtClean="0">
                <a:sym typeface="Wingdings" pitchFamily="2" charset="2"/>
              </a:rPr>
              <a:t>VALORISATION DES STOCKS</a:t>
            </a:r>
            <a:endParaRPr lang="fr-FR" dirty="0"/>
          </a:p>
        </p:txBody>
      </p:sp>
      <p:sp>
        <p:nvSpPr>
          <p:cNvPr id="5" name="Flèche droite 4"/>
          <p:cNvSpPr/>
          <p:nvPr/>
        </p:nvSpPr>
        <p:spPr>
          <a:xfrm>
            <a:off x="2863515" y="1952963"/>
            <a:ext cx="705853" cy="49730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Flèche droite 7"/>
          <p:cNvSpPr/>
          <p:nvPr/>
        </p:nvSpPr>
        <p:spPr>
          <a:xfrm>
            <a:off x="2863515" y="2907468"/>
            <a:ext cx="705853" cy="49730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Flèche droite 8"/>
          <p:cNvSpPr/>
          <p:nvPr/>
        </p:nvSpPr>
        <p:spPr>
          <a:xfrm>
            <a:off x="2863515" y="3861974"/>
            <a:ext cx="705853" cy="49730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6"/>
          <p:cNvSpPr/>
          <p:nvPr/>
        </p:nvSpPr>
        <p:spPr>
          <a:xfrm>
            <a:off x="3999383" y="2956065"/>
            <a:ext cx="2717411" cy="400110"/>
          </a:xfrm>
          <a:prstGeom prst="rect">
            <a:avLst/>
          </a:prstGeom>
        </p:spPr>
        <p:txBody>
          <a:bodyPr wrap="none">
            <a:spAutoFit/>
          </a:bodyPr>
          <a:lstStyle/>
          <a:p>
            <a:r>
              <a:rPr lang="fr-FR" sz="2000" dirty="0">
                <a:sym typeface="Wingdings" pitchFamily="2" charset="2"/>
              </a:rPr>
              <a:t>INVENTAIRE DÉTAILLÉ</a:t>
            </a:r>
          </a:p>
        </p:txBody>
      </p:sp>
      <p:sp>
        <p:nvSpPr>
          <p:cNvPr id="12" name="Rectangle 11"/>
          <p:cNvSpPr/>
          <p:nvPr/>
        </p:nvSpPr>
        <p:spPr>
          <a:xfrm>
            <a:off x="3999383" y="3959169"/>
            <a:ext cx="3095719" cy="400110"/>
          </a:xfrm>
          <a:prstGeom prst="rect">
            <a:avLst/>
          </a:prstGeom>
        </p:spPr>
        <p:txBody>
          <a:bodyPr wrap="none">
            <a:spAutoFit/>
          </a:bodyPr>
          <a:lstStyle/>
          <a:p>
            <a:r>
              <a:rPr lang="fr-FR" sz="2000" dirty="0">
                <a:sym typeface="Wingdings" pitchFamily="2" charset="2"/>
              </a:rPr>
              <a:t>CONTRÔLE DES STOCKS</a:t>
            </a:r>
          </a:p>
        </p:txBody>
      </p:sp>
    </p:spTree>
    <p:extLst>
      <p:ext uri="{BB962C8B-B14F-4D97-AF65-F5344CB8AC3E}">
        <p14:creationId xmlns:p14="http://schemas.microsoft.com/office/powerpoint/2010/main" val="72153440"/>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754816" y="953928"/>
            <a:ext cx="7281337" cy="941794"/>
          </a:xfrm>
          <a:prstGeom prst="rect">
            <a:avLst/>
          </a:prstGeom>
          <a:noFill/>
          <a:ln>
            <a:solidFill>
              <a:srgbClr val="008A8B"/>
            </a:solidFill>
          </a:ln>
        </p:spPr>
        <p:txBody>
          <a:bodyPr wrap="square" lIns="91438" tIns="45719" rIns="91438" bIns="45719" rtlCol="0">
            <a:spAutoFit/>
          </a:bodyPr>
          <a:lstStyle/>
          <a:p>
            <a:pPr indent="-226689">
              <a:lnSpc>
                <a:spcPct val="115000"/>
              </a:lnSpc>
              <a:spcBef>
                <a:spcPts val="1000"/>
              </a:spcBef>
            </a:pPr>
            <a:r>
              <a:rPr lang="fr-FR" sz="1600" dirty="0" smtClean="0"/>
              <a:t>Définition: </a:t>
            </a:r>
            <a:r>
              <a:rPr lang="fr-FR" sz="1600" b="1" i="1" dirty="0" smtClean="0">
                <a:solidFill>
                  <a:schemeClr val="bg2"/>
                </a:solidFill>
              </a:rPr>
              <a:t>l’inventaire tournant </a:t>
            </a:r>
            <a:r>
              <a:rPr lang="fr-FR" sz="1600" i="1" dirty="0" smtClean="0">
                <a:solidFill>
                  <a:schemeClr val="bg2"/>
                </a:solidFill>
              </a:rPr>
              <a:t>consiste à compter une partie des références du stock de façon périodique, avec l’objectif d’avoir compté l’ensemble du stock dans un délai maximum d’un an </a:t>
            </a:r>
            <a:endParaRPr lang="fr-FR" sz="1600" i="1" dirty="0">
              <a:solidFill>
                <a:schemeClr val="bg2"/>
              </a:solidFill>
            </a:endParaRPr>
          </a:p>
        </p:txBody>
      </p:sp>
      <p:sp>
        <p:nvSpPr>
          <p:cNvPr id="2" name="Titre 1"/>
          <p:cNvSpPr>
            <a:spLocks noGrp="1"/>
          </p:cNvSpPr>
          <p:nvPr>
            <p:ph type="title"/>
          </p:nvPr>
        </p:nvSpPr>
        <p:spPr/>
        <p:txBody>
          <a:bodyPr/>
          <a:lstStyle/>
          <a:p>
            <a:r>
              <a:rPr lang="fr-FR" b="1" dirty="0"/>
              <a:t>LES BONNES PRATIQUES DE LA GESTION DE STOCK </a:t>
            </a:r>
            <a:r>
              <a:rPr lang="fr-FR" b="1" dirty="0" smtClean="0">
                <a:solidFill>
                  <a:srgbClr val="6BB42C"/>
                </a:solidFill>
              </a:rPr>
              <a:t>Inventaire Tournant</a:t>
            </a:r>
            <a:endParaRPr lang="fr-FR" b="1" dirty="0">
              <a:solidFill>
                <a:srgbClr val="6BB42C"/>
              </a:solidFill>
            </a:endParaRPr>
          </a:p>
        </p:txBody>
      </p:sp>
      <p:sp>
        <p:nvSpPr>
          <p:cNvPr id="10" name="Rectangle 9"/>
          <p:cNvSpPr/>
          <p:nvPr/>
        </p:nvSpPr>
        <p:spPr>
          <a:xfrm>
            <a:off x="4897741" y="1952963"/>
            <a:ext cx="3359043" cy="276999"/>
          </a:xfrm>
          <a:prstGeom prst="rect">
            <a:avLst/>
          </a:prstGeom>
        </p:spPr>
        <p:txBody>
          <a:bodyPr wrap="square">
            <a:spAutoFit/>
          </a:bodyPr>
          <a:lstStyle/>
          <a:p>
            <a:r>
              <a:rPr lang="fr-FR" sz="1200" dirty="0" smtClean="0">
                <a:solidFill>
                  <a:srgbClr val="C00000"/>
                </a:solidFill>
              </a:rPr>
              <a:t> </a:t>
            </a:r>
            <a:endParaRPr lang="fr-FR" dirty="0" smtClean="0"/>
          </a:p>
        </p:txBody>
      </p:sp>
      <p:sp>
        <p:nvSpPr>
          <p:cNvPr id="13" name="ZoneTexte 12"/>
          <p:cNvSpPr txBox="1"/>
          <p:nvPr/>
        </p:nvSpPr>
        <p:spPr>
          <a:xfrm>
            <a:off x="730877" y="2565568"/>
            <a:ext cx="7329217" cy="2877711"/>
          </a:xfrm>
          <a:prstGeom prst="rect">
            <a:avLst/>
          </a:prstGeom>
          <a:noFill/>
          <a:ln>
            <a:solidFill>
              <a:schemeClr val="bg2"/>
            </a:solidFill>
          </a:ln>
        </p:spPr>
        <p:txBody>
          <a:bodyPr wrap="square" rtlCol="0">
            <a:spAutoFit/>
          </a:bodyPr>
          <a:lstStyle/>
          <a:p>
            <a:pPr marL="285750" indent="-285750">
              <a:buFont typeface="Wingdings" panose="05000000000000000000" pitchFamily="2" charset="2"/>
              <a:buChar char="§"/>
            </a:pPr>
            <a:r>
              <a:rPr lang="fr-FR" sz="1600" b="1" dirty="0" smtClean="0"/>
              <a:t>Comptage du stock réel d’une partie des produits de la pharmacie (un tiroir, une étagère …)</a:t>
            </a:r>
          </a:p>
          <a:p>
            <a:endParaRPr lang="fr-FR" sz="1600" b="1" dirty="0" smtClean="0"/>
          </a:p>
          <a:p>
            <a:pPr marL="285750" indent="-285750">
              <a:buFont typeface="Wingdings" panose="05000000000000000000" pitchFamily="2" charset="2"/>
              <a:buChar char="§"/>
            </a:pPr>
            <a:r>
              <a:rPr lang="fr-FR" sz="1600" b="1" dirty="0" smtClean="0"/>
              <a:t>Mise à jour les stocks inventoriés dans LGPI </a:t>
            </a:r>
          </a:p>
          <a:p>
            <a:endParaRPr lang="fr-FR" sz="1600" b="1" dirty="0" smtClean="0"/>
          </a:p>
          <a:p>
            <a:pPr marL="285750" indent="-285750">
              <a:buFont typeface="Wingdings" panose="05000000000000000000" pitchFamily="2" charset="2"/>
              <a:buChar char="§"/>
            </a:pPr>
            <a:r>
              <a:rPr lang="fr-FR" sz="1600" b="1" dirty="0" smtClean="0"/>
              <a:t>Mise à jour de la date d’inventaire</a:t>
            </a:r>
          </a:p>
          <a:p>
            <a:endParaRPr lang="fr-FR" sz="1600" b="1" dirty="0" smtClean="0"/>
          </a:p>
          <a:p>
            <a:pPr marL="285750" indent="-285750">
              <a:buFont typeface="Wingdings" panose="05000000000000000000" pitchFamily="2" charset="2"/>
              <a:buChar char="§"/>
            </a:pPr>
            <a:r>
              <a:rPr lang="fr-FR" sz="1600" b="1" dirty="0" smtClean="0"/>
              <a:t>Visualiser les écarts et Valoriser les écarts </a:t>
            </a:r>
          </a:p>
          <a:p>
            <a:pPr marL="285750" indent="-285750">
              <a:buFont typeface="Wingdings" panose="05000000000000000000" pitchFamily="2" charset="2"/>
              <a:buChar char="§"/>
            </a:pPr>
            <a:endParaRPr lang="fr-FR" sz="1600" b="1" dirty="0"/>
          </a:p>
          <a:p>
            <a:pPr marL="285750" indent="-285750">
              <a:buFont typeface="Wingdings" panose="05000000000000000000" pitchFamily="2" charset="2"/>
              <a:buChar char="§"/>
            </a:pPr>
            <a:r>
              <a:rPr lang="fr-FR" sz="1600" b="1" i="1" dirty="0" smtClean="0"/>
              <a:t>Traitement des « Stocks fantômes »</a:t>
            </a:r>
          </a:p>
          <a:p>
            <a:endParaRPr lang="fr-FR" sz="2100" dirty="0"/>
          </a:p>
        </p:txBody>
      </p:sp>
      <p:cxnSp>
        <p:nvCxnSpPr>
          <p:cNvPr id="6" name="Connecteur droit avec flèche 5"/>
          <p:cNvCxnSpPr/>
          <p:nvPr/>
        </p:nvCxnSpPr>
        <p:spPr>
          <a:xfrm>
            <a:off x="4242038" y="2078916"/>
            <a:ext cx="0" cy="403419"/>
          </a:xfrm>
          <a:prstGeom prst="straightConnector1">
            <a:avLst/>
          </a:prstGeom>
          <a:ln w="76200">
            <a:solidFill>
              <a:srgbClr val="723E9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3648318"/>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778757" y="912312"/>
            <a:ext cx="7281337" cy="517063"/>
          </a:xfrm>
          <a:prstGeom prst="rect">
            <a:avLst/>
          </a:prstGeom>
          <a:noFill/>
          <a:ln>
            <a:solidFill>
              <a:srgbClr val="008A8B"/>
            </a:solidFill>
          </a:ln>
        </p:spPr>
        <p:txBody>
          <a:bodyPr wrap="square" lIns="91438" tIns="45719" rIns="91438" bIns="45719" rtlCol="0">
            <a:spAutoFit/>
          </a:bodyPr>
          <a:lstStyle/>
          <a:p>
            <a:pPr indent="-226689">
              <a:lnSpc>
                <a:spcPct val="115000"/>
              </a:lnSpc>
              <a:spcBef>
                <a:spcPts val="1000"/>
              </a:spcBef>
            </a:pPr>
            <a:r>
              <a:rPr lang="fr-FR" sz="2400" dirty="0" smtClean="0">
                <a:solidFill>
                  <a:schemeClr val="bg2"/>
                </a:solidFill>
              </a:rPr>
              <a:t>I</a:t>
            </a:r>
            <a:r>
              <a:rPr lang="fr-FR" sz="2400" dirty="0" smtClean="0">
                <a:solidFill>
                  <a:srgbClr val="723E91"/>
                </a:solidFill>
              </a:rPr>
              <a:t>nventorier les stocks d’une partie de l’officine </a:t>
            </a:r>
            <a:endParaRPr lang="fr-FR" sz="2400" dirty="0">
              <a:solidFill>
                <a:srgbClr val="723E91"/>
              </a:solidFill>
            </a:endParaRPr>
          </a:p>
        </p:txBody>
      </p:sp>
      <p:sp>
        <p:nvSpPr>
          <p:cNvPr id="2" name="Titre 1"/>
          <p:cNvSpPr>
            <a:spLocks noGrp="1"/>
          </p:cNvSpPr>
          <p:nvPr>
            <p:ph type="title"/>
          </p:nvPr>
        </p:nvSpPr>
        <p:spPr/>
        <p:txBody>
          <a:bodyPr/>
          <a:lstStyle/>
          <a:p>
            <a:r>
              <a:rPr lang="fr-FR" b="1" dirty="0"/>
              <a:t>LES BONNES PRATIQUES DE LA GESTION DE STOCK </a:t>
            </a:r>
            <a:r>
              <a:rPr lang="fr-FR" b="1" dirty="0" smtClean="0">
                <a:solidFill>
                  <a:srgbClr val="6BB42C"/>
                </a:solidFill>
              </a:rPr>
              <a:t>Inventaire Tournant</a:t>
            </a:r>
            <a:endParaRPr lang="fr-FR" b="1" dirty="0">
              <a:solidFill>
                <a:srgbClr val="6BB42C"/>
              </a:solidFill>
            </a:endParaRPr>
          </a:p>
        </p:txBody>
      </p:sp>
      <p:sp>
        <p:nvSpPr>
          <p:cNvPr id="10" name="Rectangle 9"/>
          <p:cNvSpPr/>
          <p:nvPr/>
        </p:nvSpPr>
        <p:spPr>
          <a:xfrm>
            <a:off x="4897741" y="1952963"/>
            <a:ext cx="3359043" cy="276999"/>
          </a:xfrm>
          <a:prstGeom prst="rect">
            <a:avLst/>
          </a:prstGeom>
        </p:spPr>
        <p:txBody>
          <a:bodyPr wrap="square">
            <a:spAutoFit/>
          </a:bodyPr>
          <a:lstStyle/>
          <a:p>
            <a:r>
              <a:rPr lang="fr-FR" sz="1200" dirty="0" smtClean="0">
                <a:solidFill>
                  <a:srgbClr val="C00000"/>
                </a:solidFill>
              </a:rPr>
              <a:t> </a:t>
            </a:r>
            <a:endParaRPr lang="fr-FR" dirty="0" smtClean="0"/>
          </a:p>
        </p:txBody>
      </p:sp>
      <p:sp>
        <p:nvSpPr>
          <p:cNvPr id="13" name="ZoneTexte 12"/>
          <p:cNvSpPr txBox="1"/>
          <p:nvPr/>
        </p:nvSpPr>
        <p:spPr>
          <a:xfrm>
            <a:off x="831919" y="2238003"/>
            <a:ext cx="6090249" cy="707886"/>
          </a:xfrm>
          <a:prstGeom prst="rect">
            <a:avLst/>
          </a:prstGeom>
          <a:noFill/>
        </p:spPr>
        <p:txBody>
          <a:bodyPr wrap="square" rtlCol="0">
            <a:spAutoFit/>
          </a:bodyPr>
          <a:lstStyle/>
          <a:p>
            <a:pPr marL="285750" indent="-285750">
              <a:buFont typeface="Wingdings" panose="05000000000000000000" pitchFamily="2" charset="2"/>
              <a:buChar char="§"/>
            </a:pPr>
            <a:r>
              <a:rPr lang="fr-FR" sz="2400" b="1" dirty="0" smtClean="0">
                <a:solidFill>
                  <a:schemeClr val="bg2"/>
                </a:solidFill>
              </a:rPr>
              <a:t>Utiliser un protocole bien défini </a:t>
            </a:r>
          </a:p>
          <a:p>
            <a:endParaRPr lang="fr-FR" sz="1600" dirty="0" smtClean="0"/>
          </a:p>
        </p:txBody>
      </p:sp>
      <p:cxnSp>
        <p:nvCxnSpPr>
          <p:cNvPr id="6" name="Connecteur droit avec flèche 5"/>
          <p:cNvCxnSpPr/>
          <p:nvPr/>
        </p:nvCxnSpPr>
        <p:spPr>
          <a:xfrm>
            <a:off x="1607625" y="1783447"/>
            <a:ext cx="0" cy="403419"/>
          </a:xfrm>
          <a:prstGeom prst="straightConnector1">
            <a:avLst/>
          </a:prstGeom>
          <a:ln w="76200">
            <a:solidFill>
              <a:srgbClr val="723E91"/>
            </a:solidFill>
            <a:tailEnd type="triangle"/>
          </a:ln>
        </p:spPr>
        <p:style>
          <a:lnRef idx="1">
            <a:schemeClr val="accent1"/>
          </a:lnRef>
          <a:fillRef idx="0">
            <a:schemeClr val="accent1"/>
          </a:fillRef>
          <a:effectRef idx="0">
            <a:schemeClr val="accent1"/>
          </a:effectRef>
          <a:fontRef idx="minor">
            <a:schemeClr val="tx1"/>
          </a:fontRef>
        </p:style>
      </p:cxnSp>
      <p:sp>
        <p:nvSpPr>
          <p:cNvPr id="4" name="ZoneTexte 3"/>
          <p:cNvSpPr txBox="1"/>
          <p:nvPr/>
        </p:nvSpPr>
        <p:spPr>
          <a:xfrm>
            <a:off x="831919" y="3010147"/>
            <a:ext cx="6773111" cy="2062103"/>
          </a:xfrm>
          <a:prstGeom prst="rect">
            <a:avLst/>
          </a:prstGeom>
          <a:noFill/>
          <a:ln>
            <a:solidFill>
              <a:srgbClr val="723E91"/>
            </a:solidFill>
          </a:ln>
        </p:spPr>
        <p:txBody>
          <a:bodyPr wrap="square" rtlCol="0">
            <a:spAutoFit/>
          </a:bodyPr>
          <a:lstStyle/>
          <a:p>
            <a:pPr marL="285750" indent="-285750">
              <a:buFontTx/>
              <a:buChar char="-"/>
            </a:pPr>
            <a:r>
              <a:rPr lang="fr-FR" sz="1600" b="1" dirty="0" smtClean="0"/>
              <a:t>Délimiter la pharmacie en zones géographiques (avec plan)</a:t>
            </a:r>
            <a:br>
              <a:rPr lang="fr-FR" sz="1600" b="1" dirty="0" smtClean="0"/>
            </a:br>
            <a:endParaRPr lang="fr-FR" sz="1600" b="1" dirty="0" smtClean="0"/>
          </a:p>
          <a:p>
            <a:pPr marL="285750" indent="-285750">
              <a:buFontTx/>
              <a:buChar char="-"/>
            </a:pPr>
            <a:r>
              <a:rPr lang="fr-FR" sz="1600" b="1" dirty="0" smtClean="0"/>
              <a:t>Mémoriser la date de début de l’inventaire tournant</a:t>
            </a:r>
            <a:br>
              <a:rPr lang="fr-FR" sz="1600" b="1" dirty="0" smtClean="0"/>
            </a:br>
            <a:endParaRPr lang="fr-FR" sz="1600" b="1" dirty="0" smtClean="0"/>
          </a:p>
          <a:p>
            <a:pPr marL="285750" indent="-285750">
              <a:buFontTx/>
              <a:buChar char="-"/>
            </a:pPr>
            <a:r>
              <a:rPr lang="fr-FR" sz="1600" b="1" dirty="0" smtClean="0"/>
              <a:t>Pas de mouvement pendant l’inventaire de cette zone</a:t>
            </a:r>
            <a:br>
              <a:rPr lang="fr-FR" sz="1600" b="1" dirty="0" smtClean="0"/>
            </a:br>
            <a:endParaRPr lang="fr-FR" sz="1600" b="1" dirty="0" smtClean="0"/>
          </a:p>
          <a:p>
            <a:r>
              <a:rPr lang="fr-FR" sz="1600" b="1" dirty="0" smtClean="0"/>
              <a:t>-   Lorsque tout a été inventorié, contrôler les stocks « fantôme »</a:t>
            </a:r>
          </a:p>
          <a:p>
            <a:endParaRPr lang="fr-FR" sz="1600" dirty="0"/>
          </a:p>
        </p:txBody>
      </p:sp>
    </p:spTree>
    <p:extLst>
      <p:ext uri="{BB962C8B-B14F-4D97-AF65-F5344CB8AC3E}">
        <p14:creationId xmlns:p14="http://schemas.microsoft.com/office/powerpoint/2010/main" val="4239989559"/>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778757" y="912312"/>
            <a:ext cx="7281337" cy="1456872"/>
          </a:xfrm>
          <a:prstGeom prst="rect">
            <a:avLst/>
          </a:prstGeom>
          <a:noFill/>
          <a:ln>
            <a:solidFill>
              <a:srgbClr val="008A8B"/>
            </a:solidFill>
          </a:ln>
        </p:spPr>
        <p:txBody>
          <a:bodyPr wrap="square" lIns="91438" tIns="45719" rIns="91438" bIns="45719" rtlCol="0">
            <a:spAutoFit/>
          </a:bodyPr>
          <a:lstStyle/>
          <a:p>
            <a:pPr indent="-226689">
              <a:lnSpc>
                <a:spcPct val="115000"/>
              </a:lnSpc>
              <a:spcBef>
                <a:spcPts val="1000"/>
              </a:spcBef>
            </a:pPr>
            <a:r>
              <a:rPr lang="fr-FR" sz="2400" dirty="0" smtClean="0">
                <a:solidFill>
                  <a:schemeClr val="bg2"/>
                </a:solidFill>
              </a:rPr>
              <a:t>Inventorier</a:t>
            </a:r>
            <a:r>
              <a:rPr lang="fr-FR" sz="2400" dirty="0" smtClean="0">
                <a:solidFill>
                  <a:srgbClr val="723E91"/>
                </a:solidFill>
              </a:rPr>
              <a:t> les stocks d’une partie de l’officine avec le PDA</a:t>
            </a:r>
          </a:p>
          <a:p>
            <a:pPr indent="-226689">
              <a:lnSpc>
                <a:spcPct val="115000"/>
              </a:lnSpc>
              <a:spcBef>
                <a:spcPts val="1000"/>
              </a:spcBef>
            </a:pPr>
            <a:endParaRPr lang="fr-FR" sz="2400" dirty="0">
              <a:solidFill>
                <a:srgbClr val="723E91"/>
              </a:solidFill>
            </a:endParaRPr>
          </a:p>
        </p:txBody>
      </p:sp>
      <p:sp>
        <p:nvSpPr>
          <p:cNvPr id="2" name="Titre 1"/>
          <p:cNvSpPr>
            <a:spLocks noGrp="1"/>
          </p:cNvSpPr>
          <p:nvPr>
            <p:ph type="title"/>
          </p:nvPr>
        </p:nvSpPr>
        <p:spPr/>
        <p:txBody>
          <a:bodyPr/>
          <a:lstStyle/>
          <a:p>
            <a:r>
              <a:rPr lang="fr-FR" b="1" dirty="0"/>
              <a:t>LES BONNES PRATIQUES DE LA GESTION DE STOCK </a:t>
            </a:r>
            <a:r>
              <a:rPr lang="fr-FR" b="1" dirty="0" smtClean="0">
                <a:solidFill>
                  <a:srgbClr val="6BB42C"/>
                </a:solidFill>
              </a:rPr>
              <a:t>Inventaire Tournant</a:t>
            </a:r>
            <a:endParaRPr lang="fr-FR" b="1" dirty="0">
              <a:solidFill>
                <a:srgbClr val="6BB42C"/>
              </a:solidFill>
            </a:endParaRPr>
          </a:p>
        </p:txBody>
      </p:sp>
      <p:sp>
        <p:nvSpPr>
          <p:cNvPr id="10" name="Rectangle 9"/>
          <p:cNvSpPr/>
          <p:nvPr/>
        </p:nvSpPr>
        <p:spPr>
          <a:xfrm>
            <a:off x="4897741" y="1952963"/>
            <a:ext cx="3359043" cy="276999"/>
          </a:xfrm>
          <a:prstGeom prst="rect">
            <a:avLst/>
          </a:prstGeom>
        </p:spPr>
        <p:txBody>
          <a:bodyPr wrap="square">
            <a:spAutoFit/>
          </a:bodyPr>
          <a:lstStyle/>
          <a:p>
            <a:r>
              <a:rPr lang="fr-FR" sz="1200" dirty="0" smtClean="0">
                <a:solidFill>
                  <a:srgbClr val="C00000"/>
                </a:solidFill>
              </a:rPr>
              <a:t> </a:t>
            </a:r>
            <a:endParaRPr lang="fr-FR" dirty="0" smtClean="0"/>
          </a:p>
        </p:txBody>
      </p:sp>
      <p:pic>
        <p:nvPicPr>
          <p:cNvPr id="8" name="Image 7"/>
          <p:cNvPicPr>
            <a:picLocks noChangeAspect="1"/>
          </p:cNvPicPr>
          <p:nvPr/>
        </p:nvPicPr>
        <p:blipFill>
          <a:blip r:embed="rId3"/>
          <a:stretch>
            <a:fillRect/>
          </a:stretch>
        </p:blipFill>
        <p:spPr>
          <a:xfrm>
            <a:off x="1037732" y="2663605"/>
            <a:ext cx="1472159" cy="2592000"/>
          </a:xfrm>
          <a:prstGeom prst="rect">
            <a:avLst/>
          </a:prstGeom>
        </p:spPr>
      </p:pic>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4913" y="2899491"/>
            <a:ext cx="1234068" cy="2196000"/>
          </a:xfrm>
          <a:prstGeom prst="rect">
            <a:avLst/>
          </a:prstGeom>
        </p:spPr>
      </p:pic>
      <p:pic>
        <p:nvPicPr>
          <p:cNvPr id="2050" name="Picture 2" descr="https://pharmagest.com/wp-content/uploads/DSC_021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0810" y="1386986"/>
            <a:ext cx="1383751" cy="918898"/>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Connecteur droit avec flèche 10"/>
          <p:cNvCxnSpPr/>
          <p:nvPr/>
        </p:nvCxnSpPr>
        <p:spPr>
          <a:xfrm>
            <a:off x="2508576" y="3856781"/>
            <a:ext cx="516337" cy="0"/>
          </a:xfrm>
          <a:prstGeom prst="straightConnector1">
            <a:avLst/>
          </a:prstGeom>
          <a:ln w="76200">
            <a:solidFill>
              <a:srgbClr val="723E91"/>
            </a:solidFill>
            <a:tailEnd type="triangle"/>
          </a:ln>
        </p:spPr>
        <p:style>
          <a:lnRef idx="1">
            <a:schemeClr val="accent1"/>
          </a:lnRef>
          <a:fillRef idx="0">
            <a:schemeClr val="accent1"/>
          </a:fillRef>
          <a:effectRef idx="0">
            <a:schemeClr val="accent1"/>
          </a:effectRef>
          <a:fontRef idx="minor">
            <a:schemeClr val="tx1"/>
          </a:fontRef>
        </p:style>
      </p:cxnSp>
      <p:pic>
        <p:nvPicPr>
          <p:cNvPr id="2052" name="Picture 4" descr="https://monassistance.pharmagest.com/medias/2020/07/pda_59_5efdb085c152b.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02768" y="2899491"/>
            <a:ext cx="1234070" cy="2196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monassistance.pharmagest.com/medias/2020/07/pda_60_5efdb0e94eea0.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26027" y="2899491"/>
            <a:ext cx="1234067" cy="21960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Connecteur droit avec flèche 14"/>
          <p:cNvCxnSpPr/>
          <p:nvPr/>
        </p:nvCxnSpPr>
        <p:spPr>
          <a:xfrm>
            <a:off x="4312685" y="3856781"/>
            <a:ext cx="516337" cy="0"/>
          </a:xfrm>
          <a:prstGeom prst="straightConnector1">
            <a:avLst/>
          </a:prstGeom>
          <a:ln w="76200">
            <a:solidFill>
              <a:srgbClr val="723E9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a:off x="6202281" y="3818381"/>
            <a:ext cx="516337" cy="0"/>
          </a:xfrm>
          <a:prstGeom prst="straightConnector1">
            <a:avLst/>
          </a:prstGeom>
          <a:ln w="76200">
            <a:solidFill>
              <a:srgbClr val="723E91"/>
            </a:solidFill>
            <a:tailEnd type="triangle"/>
          </a:ln>
        </p:spPr>
        <p:style>
          <a:lnRef idx="1">
            <a:schemeClr val="accent1"/>
          </a:lnRef>
          <a:fillRef idx="0">
            <a:schemeClr val="accent1"/>
          </a:fillRef>
          <a:effectRef idx="0">
            <a:schemeClr val="accent1"/>
          </a:effectRef>
          <a:fontRef idx="minor">
            <a:schemeClr val="tx1"/>
          </a:fontRef>
        </p:style>
      </p:cxnSp>
      <p:sp>
        <p:nvSpPr>
          <p:cNvPr id="4" name="ZoneTexte 3"/>
          <p:cNvSpPr txBox="1"/>
          <p:nvPr/>
        </p:nvSpPr>
        <p:spPr>
          <a:xfrm>
            <a:off x="778757" y="2330536"/>
            <a:ext cx="4691270" cy="308418"/>
          </a:xfrm>
          <a:prstGeom prst="rect">
            <a:avLst/>
          </a:prstGeom>
          <a:noFill/>
        </p:spPr>
        <p:txBody>
          <a:bodyPr wrap="square" rtlCol="0">
            <a:spAutoFit/>
          </a:bodyPr>
          <a:lstStyle/>
          <a:p>
            <a:r>
              <a:rPr lang="fr-FR" b="1" dirty="0" smtClean="0"/>
              <a:t>1. Comptage </a:t>
            </a:r>
            <a:endParaRPr lang="fr-FR" b="1" dirty="0"/>
          </a:p>
        </p:txBody>
      </p:sp>
    </p:spTree>
    <p:extLst>
      <p:ext uri="{BB962C8B-B14F-4D97-AF65-F5344CB8AC3E}">
        <p14:creationId xmlns:p14="http://schemas.microsoft.com/office/powerpoint/2010/main" val="1604373116"/>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LES BONNES PRATIQUES DE LA GESTION DE STOCK </a:t>
            </a:r>
            <a:r>
              <a:rPr lang="fr-FR" b="1" dirty="0" smtClean="0">
                <a:solidFill>
                  <a:srgbClr val="6BB42C"/>
                </a:solidFill>
              </a:rPr>
              <a:t>Inventaire Tournant</a:t>
            </a:r>
            <a:endParaRPr lang="fr-FR" b="1" dirty="0">
              <a:solidFill>
                <a:srgbClr val="6BB42C"/>
              </a:solidFill>
            </a:endParaRPr>
          </a:p>
        </p:txBody>
      </p:sp>
      <p:sp>
        <p:nvSpPr>
          <p:cNvPr id="10" name="Rectangle 9"/>
          <p:cNvSpPr/>
          <p:nvPr/>
        </p:nvSpPr>
        <p:spPr>
          <a:xfrm>
            <a:off x="4897741" y="1952963"/>
            <a:ext cx="3359043" cy="276999"/>
          </a:xfrm>
          <a:prstGeom prst="rect">
            <a:avLst/>
          </a:prstGeom>
        </p:spPr>
        <p:txBody>
          <a:bodyPr wrap="square">
            <a:spAutoFit/>
          </a:bodyPr>
          <a:lstStyle/>
          <a:p>
            <a:r>
              <a:rPr lang="fr-FR" sz="1200" dirty="0" smtClean="0">
                <a:solidFill>
                  <a:srgbClr val="C00000"/>
                </a:solidFill>
              </a:rPr>
              <a:t> </a:t>
            </a:r>
            <a:endParaRPr lang="fr-FR" dirty="0" smtClean="0"/>
          </a:p>
        </p:txBody>
      </p:sp>
      <p:cxnSp>
        <p:nvCxnSpPr>
          <p:cNvPr id="6" name="Connecteur droit avec flèche 5"/>
          <p:cNvCxnSpPr/>
          <p:nvPr/>
        </p:nvCxnSpPr>
        <p:spPr>
          <a:xfrm>
            <a:off x="2515039" y="3348552"/>
            <a:ext cx="547318" cy="0"/>
          </a:xfrm>
          <a:prstGeom prst="straightConnector1">
            <a:avLst/>
          </a:prstGeom>
          <a:ln w="76200">
            <a:solidFill>
              <a:srgbClr val="723E91"/>
            </a:solidFill>
            <a:tailEnd type="triangle"/>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1290232" y="2244012"/>
            <a:ext cx="3913559" cy="1323439"/>
          </a:xfrm>
          <a:prstGeom prst="rect">
            <a:avLst/>
          </a:prstGeom>
          <a:noFill/>
        </p:spPr>
        <p:txBody>
          <a:bodyPr wrap="square" rtlCol="0">
            <a:spAutoFit/>
          </a:bodyPr>
          <a:lstStyle/>
          <a:p>
            <a:pPr marL="285750" indent="-285750">
              <a:buFont typeface="Wingdings" panose="05000000000000000000" pitchFamily="2" charset="2"/>
              <a:buChar char="§"/>
            </a:pPr>
            <a:r>
              <a:rPr lang="fr-FR" sz="1600" b="1" dirty="0" smtClean="0"/>
              <a:t>Dans LGPI</a:t>
            </a:r>
          </a:p>
          <a:p>
            <a:pPr marL="642366" lvl="1" indent="-285750">
              <a:buFont typeface="Wingdings" panose="05000000000000000000" pitchFamily="2" charset="2"/>
              <a:buChar char="§"/>
            </a:pPr>
            <a:r>
              <a:rPr lang="fr-FR" sz="1600" dirty="0" smtClean="0"/>
              <a:t>Gestion de Stock</a:t>
            </a:r>
          </a:p>
          <a:p>
            <a:pPr marL="998982" lvl="2" indent="-285750">
              <a:buFont typeface="Wingdings" panose="05000000000000000000" pitchFamily="2" charset="2"/>
              <a:buChar char="§"/>
            </a:pPr>
            <a:r>
              <a:rPr lang="fr-FR" sz="1600" dirty="0" smtClean="0"/>
              <a:t>Saisie de l’inventaire</a:t>
            </a:r>
          </a:p>
          <a:p>
            <a:pPr lvl="2"/>
            <a:endParaRPr lang="fr-FR" sz="1600" dirty="0" smtClean="0"/>
          </a:p>
          <a:p>
            <a:endParaRPr lang="fr-FR" sz="1600" dirty="0" smtClean="0"/>
          </a:p>
        </p:txBody>
      </p:sp>
      <p:pic>
        <p:nvPicPr>
          <p:cNvPr id="3074" name="Picture 2" descr="https://monassistance.pharmagest.com/medias/2020/07/pda_66_5efde253df93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4749" y="3162075"/>
            <a:ext cx="3301458" cy="40230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monassistance.pharmagest.com/medias/2020/07/pda_67_5efde28663dc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8698" y="3834281"/>
            <a:ext cx="4664250" cy="1388644"/>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cxnSp>
        <p:nvCxnSpPr>
          <p:cNvPr id="16" name="Connecteur droit avec flèche 15"/>
          <p:cNvCxnSpPr/>
          <p:nvPr/>
        </p:nvCxnSpPr>
        <p:spPr>
          <a:xfrm>
            <a:off x="4932369" y="3534429"/>
            <a:ext cx="0" cy="314878"/>
          </a:xfrm>
          <a:prstGeom prst="straightConnector1">
            <a:avLst/>
          </a:prstGeom>
          <a:ln w="76200">
            <a:solidFill>
              <a:srgbClr val="723E91"/>
            </a:solidFill>
            <a:tailEnd type="triangle"/>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778757" y="912312"/>
            <a:ext cx="7281337" cy="941794"/>
          </a:xfrm>
          <a:prstGeom prst="rect">
            <a:avLst/>
          </a:prstGeom>
          <a:noFill/>
          <a:ln>
            <a:solidFill>
              <a:srgbClr val="008A8B"/>
            </a:solidFill>
          </a:ln>
        </p:spPr>
        <p:txBody>
          <a:bodyPr wrap="square" lIns="91438" tIns="45719" rIns="91438" bIns="45719" rtlCol="0">
            <a:spAutoFit/>
          </a:bodyPr>
          <a:lstStyle/>
          <a:p>
            <a:pPr indent="-226689">
              <a:lnSpc>
                <a:spcPct val="115000"/>
              </a:lnSpc>
              <a:spcBef>
                <a:spcPts val="1000"/>
              </a:spcBef>
            </a:pPr>
            <a:r>
              <a:rPr lang="fr-FR" sz="2400" dirty="0" smtClean="0">
                <a:solidFill>
                  <a:schemeClr val="bg2"/>
                </a:solidFill>
              </a:rPr>
              <a:t>Inventorier</a:t>
            </a:r>
            <a:r>
              <a:rPr lang="fr-FR" sz="2400" dirty="0" smtClean="0">
                <a:solidFill>
                  <a:srgbClr val="723E91"/>
                </a:solidFill>
              </a:rPr>
              <a:t> les stocks d’une partie de l’officine avec le PDA</a:t>
            </a:r>
            <a:endParaRPr lang="fr-FR" sz="2400" dirty="0">
              <a:solidFill>
                <a:srgbClr val="723E91"/>
              </a:solidFill>
            </a:endParaRPr>
          </a:p>
        </p:txBody>
      </p:sp>
      <p:sp>
        <p:nvSpPr>
          <p:cNvPr id="14" name="ZoneTexte 13"/>
          <p:cNvSpPr txBox="1"/>
          <p:nvPr/>
        </p:nvSpPr>
        <p:spPr>
          <a:xfrm>
            <a:off x="778757" y="1952963"/>
            <a:ext cx="4691270" cy="308418"/>
          </a:xfrm>
          <a:prstGeom prst="rect">
            <a:avLst/>
          </a:prstGeom>
          <a:noFill/>
        </p:spPr>
        <p:txBody>
          <a:bodyPr wrap="square" rtlCol="0">
            <a:spAutoFit/>
          </a:bodyPr>
          <a:lstStyle/>
          <a:p>
            <a:r>
              <a:rPr lang="fr-FR" b="1" dirty="0" smtClean="0"/>
              <a:t>2. Traitement du fichier inventorié</a:t>
            </a:r>
            <a:endParaRPr lang="fr-FR" b="1" dirty="0"/>
          </a:p>
        </p:txBody>
      </p:sp>
    </p:spTree>
    <p:extLst>
      <p:ext uri="{BB962C8B-B14F-4D97-AF65-F5344CB8AC3E}">
        <p14:creationId xmlns:p14="http://schemas.microsoft.com/office/powerpoint/2010/main" val="2155278422"/>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778757" y="912312"/>
            <a:ext cx="7281337" cy="941794"/>
          </a:xfrm>
          <a:prstGeom prst="rect">
            <a:avLst/>
          </a:prstGeom>
          <a:noFill/>
          <a:ln>
            <a:solidFill>
              <a:srgbClr val="008A8B"/>
            </a:solidFill>
          </a:ln>
        </p:spPr>
        <p:txBody>
          <a:bodyPr wrap="square" lIns="91438" tIns="45719" rIns="91438" bIns="45719" rtlCol="0">
            <a:spAutoFit/>
          </a:bodyPr>
          <a:lstStyle/>
          <a:p>
            <a:pPr indent="-226689">
              <a:lnSpc>
                <a:spcPct val="115000"/>
              </a:lnSpc>
              <a:spcBef>
                <a:spcPts val="1000"/>
              </a:spcBef>
            </a:pPr>
            <a:r>
              <a:rPr lang="fr-FR" sz="2400" dirty="0" smtClean="0">
                <a:solidFill>
                  <a:schemeClr val="bg2"/>
                </a:solidFill>
              </a:rPr>
              <a:t>Inventorier</a:t>
            </a:r>
            <a:r>
              <a:rPr lang="fr-FR" sz="2400" dirty="0" smtClean="0">
                <a:solidFill>
                  <a:srgbClr val="723E91"/>
                </a:solidFill>
              </a:rPr>
              <a:t> </a:t>
            </a:r>
            <a:r>
              <a:rPr lang="fr-FR" sz="2400" dirty="0">
                <a:solidFill>
                  <a:srgbClr val="723E91"/>
                </a:solidFill>
              </a:rPr>
              <a:t>les stocks d’une partie de l’officine </a:t>
            </a:r>
            <a:r>
              <a:rPr lang="fr-FR" sz="2400" u="sng" dirty="0" smtClean="0">
                <a:solidFill>
                  <a:srgbClr val="723E91"/>
                </a:solidFill>
              </a:rPr>
              <a:t>sans</a:t>
            </a:r>
            <a:r>
              <a:rPr lang="fr-FR" sz="2400" dirty="0" smtClean="0">
                <a:solidFill>
                  <a:srgbClr val="723E91"/>
                </a:solidFill>
              </a:rPr>
              <a:t> PDA</a:t>
            </a:r>
            <a:endParaRPr lang="fr-FR" sz="2400" dirty="0">
              <a:solidFill>
                <a:srgbClr val="723E91"/>
              </a:solidFill>
            </a:endParaRPr>
          </a:p>
        </p:txBody>
      </p:sp>
      <p:sp>
        <p:nvSpPr>
          <p:cNvPr id="2" name="Titre 1"/>
          <p:cNvSpPr>
            <a:spLocks noGrp="1"/>
          </p:cNvSpPr>
          <p:nvPr>
            <p:ph type="title"/>
          </p:nvPr>
        </p:nvSpPr>
        <p:spPr/>
        <p:txBody>
          <a:bodyPr/>
          <a:lstStyle/>
          <a:p>
            <a:r>
              <a:rPr lang="fr-FR" b="1" dirty="0"/>
              <a:t>LES BONNES PRATIQUES DE LA GESTION DE STOCK </a:t>
            </a:r>
            <a:r>
              <a:rPr lang="fr-FR" b="1" dirty="0" smtClean="0">
                <a:solidFill>
                  <a:srgbClr val="6BB42C"/>
                </a:solidFill>
              </a:rPr>
              <a:t>Inventaire Tournant</a:t>
            </a:r>
            <a:endParaRPr lang="fr-FR" b="1" dirty="0">
              <a:solidFill>
                <a:srgbClr val="6BB42C"/>
              </a:solidFill>
            </a:endParaRPr>
          </a:p>
        </p:txBody>
      </p:sp>
      <p:sp>
        <p:nvSpPr>
          <p:cNvPr id="10" name="Rectangle 9"/>
          <p:cNvSpPr/>
          <p:nvPr/>
        </p:nvSpPr>
        <p:spPr>
          <a:xfrm>
            <a:off x="4836025" y="1989957"/>
            <a:ext cx="3359043" cy="276999"/>
          </a:xfrm>
          <a:prstGeom prst="rect">
            <a:avLst/>
          </a:prstGeom>
        </p:spPr>
        <p:txBody>
          <a:bodyPr wrap="square">
            <a:spAutoFit/>
          </a:bodyPr>
          <a:lstStyle/>
          <a:p>
            <a:r>
              <a:rPr lang="fr-FR" sz="1200" dirty="0" smtClean="0">
                <a:solidFill>
                  <a:srgbClr val="C00000"/>
                </a:solidFill>
              </a:rPr>
              <a:t> </a:t>
            </a:r>
            <a:endParaRPr lang="fr-FR" dirty="0" smtClean="0"/>
          </a:p>
        </p:txBody>
      </p:sp>
      <p:sp>
        <p:nvSpPr>
          <p:cNvPr id="11" name="ZoneTexte 10"/>
          <p:cNvSpPr txBox="1"/>
          <p:nvPr/>
        </p:nvSpPr>
        <p:spPr>
          <a:xfrm>
            <a:off x="750416" y="1995619"/>
            <a:ext cx="6818784" cy="2308324"/>
          </a:xfrm>
          <a:prstGeom prst="rect">
            <a:avLst/>
          </a:prstGeom>
          <a:noFill/>
        </p:spPr>
        <p:txBody>
          <a:bodyPr wrap="square" rtlCol="0">
            <a:spAutoFit/>
          </a:bodyPr>
          <a:lstStyle/>
          <a:p>
            <a:pPr marL="285750" indent="-285750">
              <a:buFont typeface="Wingdings" panose="05000000000000000000" pitchFamily="2" charset="2"/>
              <a:buChar char="§"/>
            </a:pPr>
            <a:r>
              <a:rPr lang="fr-FR" sz="1600" b="1" dirty="0" smtClean="0"/>
              <a:t>Dans LGPI</a:t>
            </a:r>
          </a:p>
          <a:p>
            <a:pPr marL="642366" lvl="1" indent="-285750">
              <a:buFont typeface="Wingdings" panose="05000000000000000000" pitchFamily="2" charset="2"/>
              <a:buChar char="§"/>
            </a:pPr>
            <a:r>
              <a:rPr lang="fr-FR" sz="1600" dirty="0" smtClean="0"/>
              <a:t>Gestion de Stock</a:t>
            </a:r>
          </a:p>
          <a:p>
            <a:pPr marL="998982" lvl="2" indent="-285750">
              <a:buFont typeface="Wingdings" panose="05000000000000000000" pitchFamily="2" charset="2"/>
              <a:buChar char="§"/>
            </a:pPr>
            <a:r>
              <a:rPr lang="fr-FR" sz="1600" b="1" dirty="0" smtClean="0">
                <a:solidFill>
                  <a:srgbClr val="723E91"/>
                </a:solidFill>
              </a:rPr>
              <a:t>Inventaire par zone géographique</a:t>
            </a:r>
            <a:br>
              <a:rPr lang="fr-FR" sz="1600" b="1" dirty="0" smtClean="0">
                <a:solidFill>
                  <a:srgbClr val="723E91"/>
                </a:solidFill>
              </a:rPr>
            </a:br>
            <a:r>
              <a:rPr lang="fr-FR" sz="1600" i="1" dirty="0" smtClean="0"/>
              <a:t>Éditer, compter, reporter le résultat sur l’édition</a:t>
            </a:r>
            <a:br>
              <a:rPr lang="fr-FR" sz="1600" i="1" dirty="0" smtClean="0"/>
            </a:br>
            <a:endParaRPr lang="fr-FR" sz="1600" i="1" dirty="0" smtClean="0"/>
          </a:p>
          <a:p>
            <a:pPr marL="998982" lvl="2" indent="-285750">
              <a:buFont typeface="Wingdings" panose="05000000000000000000" pitchFamily="2" charset="2"/>
              <a:buChar char="§"/>
            </a:pPr>
            <a:r>
              <a:rPr lang="fr-FR" sz="1600" b="1" i="1" dirty="0" smtClean="0">
                <a:solidFill>
                  <a:srgbClr val="723E91"/>
                </a:solidFill>
              </a:rPr>
              <a:t>S</a:t>
            </a:r>
            <a:r>
              <a:rPr lang="fr-FR" sz="1600" b="1" dirty="0" smtClean="0">
                <a:solidFill>
                  <a:srgbClr val="723E91"/>
                </a:solidFill>
              </a:rPr>
              <a:t>aisie de l’inventaire par zone géographique</a:t>
            </a:r>
          </a:p>
          <a:p>
            <a:pPr lvl="1"/>
            <a:r>
              <a:rPr lang="fr-FR" sz="1600" i="1" dirty="0" smtClean="0"/>
              <a:t>	     Reportez les modifications</a:t>
            </a:r>
            <a:br>
              <a:rPr lang="fr-FR" sz="1600" i="1" dirty="0" smtClean="0"/>
            </a:br>
            <a:endParaRPr lang="fr-FR" sz="1600" i="1" dirty="0" smtClean="0"/>
          </a:p>
          <a:p>
            <a:pPr lvl="2"/>
            <a:r>
              <a:rPr lang="fr-FR" sz="1600" i="1" dirty="0" smtClean="0"/>
              <a:t>     </a:t>
            </a:r>
          </a:p>
        </p:txBody>
      </p:sp>
      <p:sp>
        <p:nvSpPr>
          <p:cNvPr id="5" name="Accolade fermante 4"/>
          <p:cNvSpPr/>
          <p:nvPr/>
        </p:nvSpPr>
        <p:spPr>
          <a:xfrm>
            <a:off x="6629400" y="2044700"/>
            <a:ext cx="558800" cy="2108200"/>
          </a:xfrm>
          <a:prstGeom prst="rightBrace">
            <a:avLst/>
          </a:prstGeom>
          <a:ln>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Tree>
    <p:extLst>
      <p:ext uri="{BB962C8B-B14F-4D97-AF65-F5344CB8AC3E}">
        <p14:creationId xmlns:p14="http://schemas.microsoft.com/office/powerpoint/2010/main" val="1787598565"/>
      </p:ext>
    </p:extLst>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778757" y="912312"/>
            <a:ext cx="7281337" cy="941794"/>
          </a:xfrm>
          <a:prstGeom prst="rect">
            <a:avLst/>
          </a:prstGeom>
          <a:noFill/>
          <a:ln>
            <a:solidFill>
              <a:srgbClr val="008A8B"/>
            </a:solidFill>
          </a:ln>
        </p:spPr>
        <p:txBody>
          <a:bodyPr wrap="square" lIns="91438" tIns="45719" rIns="91438" bIns="45719" rtlCol="0">
            <a:spAutoFit/>
          </a:bodyPr>
          <a:lstStyle/>
          <a:p>
            <a:pPr indent="-226689">
              <a:lnSpc>
                <a:spcPct val="115000"/>
              </a:lnSpc>
              <a:spcBef>
                <a:spcPts val="1000"/>
              </a:spcBef>
            </a:pPr>
            <a:r>
              <a:rPr lang="fr-FR" sz="2400" dirty="0" smtClean="0">
                <a:solidFill>
                  <a:srgbClr val="723E91"/>
                </a:solidFill>
              </a:rPr>
              <a:t>Traitement des stocks fantômes après chaque mini-inventaire</a:t>
            </a:r>
            <a:endParaRPr lang="fr-FR" sz="2400" dirty="0">
              <a:solidFill>
                <a:srgbClr val="723E91"/>
              </a:solidFill>
            </a:endParaRPr>
          </a:p>
        </p:txBody>
      </p:sp>
      <p:sp>
        <p:nvSpPr>
          <p:cNvPr id="2" name="Titre 1"/>
          <p:cNvSpPr>
            <a:spLocks noGrp="1"/>
          </p:cNvSpPr>
          <p:nvPr>
            <p:ph type="title"/>
          </p:nvPr>
        </p:nvSpPr>
        <p:spPr/>
        <p:txBody>
          <a:bodyPr/>
          <a:lstStyle/>
          <a:p>
            <a:r>
              <a:rPr lang="fr-FR" b="1" dirty="0"/>
              <a:t>LES BONNES PRATIQUES DE LA GESTION DE STOCK </a:t>
            </a:r>
            <a:r>
              <a:rPr lang="fr-FR" b="1" dirty="0" smtClean="0">
                <a:solidFill>
                  <a:srgbClr val="6BB42C"/>
                </a:solidFill>
              </a:rPr>
              <a:t>Inventaire Tournant</a:t>
            </a:r>
            <a:endParaRPr lang="fr-FR" b="1" dirty="0">
              <a:solidFill>
                <a:srgbClr val="6BB42C"/>
              </a:solidFill>
            </a:endParaRPr>
          </a:p>
        </p:txBody>
      </p:sp>
      <p:sp>
        <p:nvSpPr>
          <p:cNvPr id="10" name="Rectangle 9"/>
          <p:cNvSpPr/>
          <p:nvPr/>
        </p:nvSpPr>
        <p:spPr>
          <a:xfrm>
            <a:off x="4897741" y="1952963"/>
            <a:ext cx="3359043" cy="276999"/>
          </a:xfrm>
          <a:prstGeom prst="rect">
            <a:avLst/>
          </a:prstGeom>
        </p:spPr>
        <p:txBody>
          <a:bodyPr wrap="square">
            <a:spAutoFit/>
          </a:bodyPr>
          <a:lstStyle/>
          <a:p>
            <a:r>
              <a:rPr lang="fr-FR" sz="1200" dirty="0" smtClean="0">
                <a:solidFill>
                  <a:srgbClr val="C00000"/>
                </a:solidFill>
              </a:rPr>
              <a:t> </a:t>
            </a:r>
            <a:endParaRPr lang="fr-FR" dirty="0" smtClean="0"/>
          </a:p>
        </p:txBody>
      </p:sp>
      <p:sp>
        <p:nvSpPr>
          <p:cNvPr id="11" name="ZoneTexte 10"/>
          <p:cNvSpPr txBox="1"/>
          <p:nvPr/>
        </p:nvSpPr>
        <p:spPr>
          <a:xfrm>
            <a:off x="750416" y="1886290"/>
            <a:ext cx="3913559" cy="1323439"/>
          </a:xfrm>
          <a:prstGeom prst="rect">
            <a:avLst/>
          </a:prstGeom>
          <a:noFill/>
        </p:spPr>
        <p:txBody>
          <a:bodyPr wrap="square" rtlCol="0">
            <a:spAutoFit/>
          </a:bodyPr>
          <a:lstStyle/>
          <a:p>
            <a:pPr marL="285750" indent="-285750">
              <a:buFont typeface="Wingdings" panose="05000000000000000000" pitchFamily="2" charset="2"/>
              <a:buChar char="§"/>
            </a:pPr>
            <a:r>
              <a:rPr lang="fr-FR" sz="1600" b="1" dirty="0" smtClean="0"/>
              <a:t>Dans LGPI</a:t>
            </a:r>
          </a:p>
          <a:p>
            <a:pPr marL="642366" lvl="1" indent="-285750">
              <a:buFont typeface="Wingdings" panose="05000000000000000000" pitchFamily="2" charset="2"/>
              <a:buChar char="§"/>
            </a:pPr>
            <a:r>
              <a:rPr lang="fr-FR" sz="1600" dirty="0" smtClean="0"/>
              <a:t>Gestion de Stock</a:t>
            </a:r>
          </a:p>
          <a:p>
            <a:pPr marL="998982" lvl="2" indent="-285750">
              <a:buFont typeface="Wingdings" panose="05000000000000000000" pitchFamily="2" charset="2"/>
              <a:buChar char="§"/>
            </a:pPr>
            <a:r>
              <a:rPr lang="fr-FR" sz="1600" dirty="0" smtClean="0"/>
              <a:t>Saisie de l’inventaire</a:t>
            </a:r>
          </a:p>
          <a:p>
            <a:pPr lvl="2"/>
            <a:endParaRPr lang="fr-FR" sz="1600" dirty="0" smtClean="0"/>
          </a:p>
          <a:p>
            <a:endParaRPr lang="fr-FR" sz="1600" dirty="0" smtClean="0"/>
          </a:p>
        </p:txBody>
      </p:sp>
      <p:pic>
        <p:nvPicPr>
          <p:cNvPr id="4" name="Image 3"/>
          <p:cNvPicPr>
            <a:picLocks noChangeAspect="1"/>
          </p:cNvPicPr>
          <p:nvPr/>
        </p:nvPicPr>
        <p:blipFill>
          <a:blip r:embed="rId3"/>
          <a:stretch>
            <a:fillRect/>
          </a:stretch>
        </p:blipFill>
        <p:spPr>
          <a:xfrm>
            <a:off x="944025" y="2774962"/>
            <a:ext cx="3526337" cy="1943946"/>
          </a:xfrm>
          <a:prstGeom prst="rect">
            <a:avLst/>
          </a:prstGeom>
          <a:ln>
            <a:solidFill>
              <a:schemeClr val="bg1">
                <a:lumMod val="75000"/>
              </a:schemeClr>
            </a:solidFill>
          </a:ln>
        </p:spPr>
      </p:pic>
      <p:sp>
        <p:nvSpPr>
          <p:cNvPr id="7" name="ZoneTexte 6"/>
          <p:cNvSpPr txBox="1"/>
          <p:nvPr/>
        </p:nvSpPr>
        <p:spPr>
          <a:xfrm>
            <a:off x="5394608" y="2965958"/>
            <a:ext cx="3048000" cy="524503"/>
          </a:xfrm>
          <a:prstGeom prst="rect">
            <a:avLst/>
          </a:prstGeom>
          <a:noFill/>
        </p:spPr>
        <p:txBody>
          <a:bodyPr wrap="square" rtlCol="0">
            <a:spAutoFit/>
          </a:bodyPr>
          <a:lstStyle/>
          <a:p>
            <a:r>
              <a:rPr lang="fr-FR" dirty="0" smtClean="0">
                <a:solidFill>
                  <a:srgbClr val="723E91"/>
                </a:solidFill>
              </a:rPr>
              <a:t>Saisir la date de début d’inventaire</a:t>
            </a:r>
            <a:endParaRPr lang="fr-FR" dirty="0">
              <a:solidFill>
                <a:srgbClr val="723E91"/>
              </a:solidFill>
            </a:endParaRPr>
          </a:p>
        </p:txBody>
      </p:sp>
      <p:pic>
        <p:nvPicPr>
          <p:cNvPr id="14" name="Image 13"/>
          <p:cNvPicPr>
            <a:picLocks noChangeAspect="1"/>
          </p:cNvPicPr>
          <p:nvPr/>
        </p:nvPicPr>
        <p:blipFill>
          <a:blip r:embed="rId4"/>
          <a:stretch>
            <a:fillRect/>
          </a:stretch>
        </p:blipFill>
        <p:spPr>
          <a:xfrm>
            <a:off x="2656789" y="4303817"/>
            <a:ext cx="1771897" cy="476316"/>
          </a:xfrm>
          <a:prstGeom prst="rect">
            <a:avLst/>
          </a:prstGeom>
        </p:spPr>
      </p:pic>
      <p:cxnSp>
        <p:nvCxnSpPr>
          <p:cNvPr id="6" name="Connecteur droit avec flèche 5"/>
          <p:cNvCxnSpPr/>
          <p:nvPr/>
        </p:nvCxnSpPr>
        <p:spPr>
          <a:xfrm flipH="1">
            <a:off x="4400874" y="3306200"/>
            <a:ext cx="993734" cy="658119"/>
          </a:xfrm>
          <a:prstGeom prst="straightConnector1">
            <a:avLst/>
          </a:prstGeom>
          <a:ln w="76200">
            <a:solidFill>
              <a:srgbClr val="723E91"/>
            </a:solidFill>
            <a:tailEnd type="triangle"/>
          </a:ln>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a:xfrm>
            <a:off x="4103297" y="4890887"/>
            <a:ext cx="4339311" cy="307777"/>
          </a:xfrm>
          <a:prstGeom prst="rect">
            <a:avLst/>
          </a:prstGeom>
          <a:noFill/>
          <a:ln>
            <a:solidFill>
              <a:schemeClr val="tx1"/>
            </a:solidFill>
          </a:ln>
        </p:spPr>
        <p:txBody>
          <a:bodyPr wrap="square" rtlCol="0">
            <a:spAutoFit/>
          </a:bodyPr>
          <a:lstStyle/>
          <a:p>
            <a:r>
              <a:rPr lang="fr-FR" sz="1400" dirty="0" smtClean="0"/>
              <a:t>Imprimer et contrôler le stock dans l’officine </a:t>
            </a:r>
          </a:p>
        </p:txBody>
      </p:sp>
      <p:sp>
        <p:nvSpPr>
          <p:cNvPr id="27" name="ZoneTexte 26"/>
          <p:cNvSpPr txBox="1"/>
          <p:nvPr/>
        </p:nvSpPr>
        <p:spPr>
          <a:xfrm>
            <a:off x="5394608" y="4373530"/>
            <a:ext cx="1792484" cy="307777"/>
          </a:xfrm>
          <a:prstGeom prst="rect">
            <a:avLst/>
          </a:prstGeom>
          <a:noFill/>
          <a:ln>
            <a:solidFill>
              <a:srgbClr val="723E91"/>
            </a:solidFill>
          </a:ln>
        </p:spPr>
        <p:txBody>
          <a:bodyPr wrap="square" rtlCol="0">
            <a:spAutoFit/>
          </a:bodyPr>
          <a:lstStyle/>
          <a:p>
            <a:r>
              <a:rPr lang="fr-FR" sz="1400" dirty="0" smtClean="0">
                <a:solidFill>
                  <a:srgbClr val="723E91"/>
                </a:solidFill>
              </a:rPr>
              <a:t>Rectifier le stock  </a:t>
            </a:r>
            <a:endParaRPr lang="fr-FR" sz="1400" dirty="0">
              <a:solidFill>
                <a:srgbClr val="723E91"/>
              </a:solidFill>
            </a:endParaRPr>
          </a:p>
        </p:txBody>
      </p:sp>
      <p:cxnSp>
        <p:nvCxnSpPr>
          <p:cNvPr id="30" name="Connecteur droit avec flèche 29"/>
          <p:cNvCxnSpPr/>
          <p:nvPr/>
        </p:nvCxnSpPr>
        <p:spPr>
          <a:xfrm>
            <a:off x="4456193" y="4579070"/>
            <a:ext cx="883096" cy="0"/>
          </a:xfrm>
          <a:prstGeom prst="straightConnector1">
            <a:avLst/>
          </a:prstGeom>
          <a:ln w="76200">
            <a:solidFill>
              <a:srgbClr val="723E9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p:cNvCxnSpPr/>
          <p:nvPr/>
        </p:nvCxnSpPr>
        <p:spPr>
          <a:xfrm>
            <a:off x="3355579" y="4677628"/>
            <a:ext cx="659830" cy="36714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5305207"/>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xmlns="" id="{BE762970-35CD-4966-A690-D04A0CB4C3CC}"/>
              </a:ext>
            </a:extLst>
          </p:cNvPr>
          <p:cNvSpPr>
            <a:spLocks noGrp="1"/>
          </p:cNvSpPr>
          <p:nvPr>
            <p:ph type="title"/>
          </p:nvPr>
        </p:nvSpPr>
        <p:spPr>
          <a:xfrm>
            <a:off x="778934" y="3993780"/>
            <a:ext cx="7058175" cy="453755"/>
          </a:xfrm>
        </p:spPr>
        <p:txBody>
          <a:bodyPr/>
          <a:lstStyle/>
          <a:p>
            <a:r>
              <a:rPr lang="fr-FR" dirty="0" smtClean="0"/>
              <a:t/>
            </a:r>
            <a:br>
              <a:rPr lang="fr-FR" dirty="0" smtClean="0"/>
            </a:br>
            <a:r>
              <a:rPr lang="fr-FR" dirty="0" smtClean="0"/>
              <a:t/>
            </a:r>
            <a:br>
              <a:rPr lang="fr-FR" dirty="0" smtClean="0"/>
            </a:br>
            <a:r>
              <a:rPr lang="fr-FR" dirty="0"/>
              <a:t/>
            </a:r>
            <a:br>
              <a:rPr lang="fr-FR" dirty="0"/>
            </a:br>
            <a:r>
              <a:rPr lang="fr-FR" dirty="0" smtClean="0"/>
              <a:t>Les Bonnes pratiques de la gestion de stock : les contrôles</a:t>
            </a:r>
            <a:endParaRPr lang="fr-FR" dirty="0"/>
          </a:p>
        </p:txBody>
      </p:sp>
      <p:sp>
        <p:nvSpPr>
          <p:cNvPr id="4" name="Espace réservé du numéro de diapositive 2"/>
          <p:cNvSpPr>
            <a:spLocks noGrp="1"/>
          </p:cNvSpPr>
          <p:nvPr/>
        </p:nvSpPr>
        <p:spPr>
          <a:xfrm>
            <a:off x="4340930" y="2705365"/>
            <a:ext cx="462140" cy="304271"/>
          </a:xfrm>
          <a:prstGeom prst="rect">
            <a:avLst/>
          </a:prstGeom>
        </p:spPr>
        <p:txBody>
          <a:bodyPr/>
          <a:ls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a:lstStyle>
          <a:p>
            <a:pPr>
              <a:buSzPct val="300000"/>
            </a:pPr>
            <a:fld id="{D57F1E4F-1CFF-5643-939E-217C01CDF565}" type="slidenum">
              <a:rPr lang="en-US" smtClean="0"/>
              <a:pPr>
                <a:buSzPct val="300000"/>
              </a:pPr>
              <a:t>2</a:t>
            </a:fld>
            <a:endParaRPr lang="en-US" dirty="0"/>
          </a:p>
        </p:txBody>
      </p:sp>
    </p:spTree>
    <p:extLst>
      <p:ext uri="{BB962C8B-B14F-4D97-AF65-F5344CB8AC3E}">
        <p14:creationId xmlns:p14="http://schemas.microsoft.com/office/powerpoint/2010/main" val="1578313134"/>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778756" y="1344854"/>
            <a:ext cx="7281337" cy="478912"/>
          </a:xfrm>
          <a:prstGeom prst="rect">
            <a:avLst/>
          </a:prstGeom>
          <a:noFill/>
          <a:ln>
            <a:solidFill>
              <a:srgbClr val="008A8B"/>
            </a:solidFill>
          </a:ln>
        </p:spPr>
        <p:txBody>
          <a:bodyPr wrap="square" lIns="91438" tIns="45719" rIns="91438" bIns="45719" rtlCol="0">
            <a:spAutoFit/>
          </a:bodyPr>
          <a:lstStyle/>
          <a:p>
            <a:pPr indent="-226689">
              <a:lnSpc>
                <a:spcPct val="115000"/>
              </a:lnSpc>
              <a:spcBef>
                <a:spcPts val="1000"/>
              </a:spcBef>
            </a:pPr>
            <a:r>
              <a:rPr lang="fr-FR" sz="2400" b="1" dirty="0" smtClean="0"/>
              <a:t> En conclusion : </a:t>
            </a:r>
            <a:r>
              <a:rPr lang="fr-FR" sz="2400" b="1" dirty="0" smtClean="0">
                <a:solidFill>
                  <a:schemeClr val="bg2"/>
                </a:solidFill>
              </a:rPr>
              <a:t>Utiliser l’inventaire dans LGPI </a:t>
            </a:r>
            <a:endParaRPr lang="fr-FR" sz="2400" b="1" dirty="0">
              <a:solidFill>
                <a:schemeClr val="bg2"/>
              </a:solidFill>
            </a:endParaRPr>
          </a:p>
        </p:txBody>
      </p:sp>
      <p:sp>
        <p:nvSpPr>
          <p:cNvPr id="2" name="Titre 1"/>
          <p:cNvSpPr>
            <a:spLocks noGrp="1"/>
          </p:cNvSpPr>
          <p:nvPr>
            <p:ph type="title"/>
          </p:nvPr>
        </p:nvSpPr>
        <p:spPr/>
        <p:txBody>
          <a:bodyPr/>
          <a:lstStyle/>
          <a:p>
            <a:r>
              <a:rPr lang="fr-FR" b="1" dirty="0"/>
              <a:t>LES BONNES PRATIQUES DE LA GESTION DE STOCK </a:t>
            </a:r>
            <a:r>
              <a:rPr lang="fr-FR" b="1" dirty="0" smtClean="0">
                <a:solidFill>
                  <a:srgbClr val="6BB42C"/>
                </a:solidFill>
              </a:rPr>
              <a:t>Inventaire Tournant</a:t>
            </a:r>
            <a:endParaRPr lang="fr-FR" b="1" dirty="0">
              <a:solidFill>
                <a:srgbClr val="6BB42C"/>
              </a:solidFill>
            </a:endParaRPr>
          </a:p>
        </p:txBody>
      </p:sp>
      <p:sp>
        <p:nvSpPr>
          <p:cNvPr id="10" name="Rectangle 9"/>
          <p:cNvSpPr/>
          <p:nvPr/>
        </p:nvSpPr>
        <p:spPr>
          <a:xfrm>
            <a:off x="4836025" y="1989957"/>
            <a:ext cx="3359043" cy="276999"/>
          </a:xfrm>
          <a:prstGeom prst="rect">
            <a:avLst/>
          </a:prstGeom>
        </p:spPr>
        <p:txBody>
          <a:bodyPr wrap="square">
            <a:spAutoFit/>
          </a:bodyPr>
          <a:lstStyle/>
          <a:p>
            <a:r>
              <a:rPr lang="fr-FR" sz="1200" dirty="0" smtClean="0">
                <a:solidFill>
                  <a:srgbClr val="C00000"/>
                </a:solidFill>
              </a:rPr>
              <a:t> </a:t>
            </a:r>
            <a:endParaRPr lang="fr-FR" dirty="0" smtClean="0"/>
          </a:p>
        </p:txBody>
      </p:sp>
      <p:sp>
        <p:nvSpPr>
          <p:cNvPr id="11" name="ZoneTexte 10"/>
          <p:cNvSpPr txBox="1"/>
          <p:nvPr/>
        </p:nvSpPr>
        <p:spPr>
          <a:xfrm>
            <a:off x="1010033" y="2128456"/>
            <a:ext cx="6818784" cy="2800767"/>
          </a:xfrm>
          <a:prstGeom prst="rect">
            <a:avLst/>
          </a:prstGeom>
          <a:noFill/>
        </p:spPr>
        <p:txBody>
          <a:bodyPr wrap="square" rtlCol="0">
            <a:spAutoFit/>
          </a:bodyPr>
          <a:lstStyle/>
          <a:p>
            <a:pPr marL="998982" lvl="2" indent="-285750">
              <a:buFont typeface="Wingdings" panose="05000000000000000000" pitchFamily="2" charset="2"/>
              <a:buChar char="§"/>
            </a:pPr>
            <a:r>
              <a:rPr lang="fr-FR" sz="1800" dirty="0" smtClean="0">
                <a:solidFill>
                  <a:schemeClr val="bg2"/>
                </a:solidFill>
              </a:rPr>
              <a:t>Le stock est mis à jour</a:t>
            </a:r>
            <a:br>
              <a:rPr lang="fr-FR" sz="1800" dirty="0" smtClean="0">
                <a:solidFill>
                  <a:schemeClr val="bg2"/>
                </a:solidFill>
              </a:rPr>
            </a:br>
            <a:endParaRPr lang="fr-FR" sz="1800" dirty="0" smtClean="0">
              <a:solidFill>
                <a:schemeClr val="bg2"/>
              </a:solidFill>
            </a:endParaRPr>
          </a:p>
          <a:p>
            <a:pPr marL="998982" lvl="2" indent="-285750">
              <a:buFont typeface="Wingdings" panose="05000000000000000000" pitchFamily="2" charset="2"/>
              <a:buChar char="§"/>
            </a:pPr>
            <a:r>
              <a:rPr lang="fr-FR" sz="1800" dirty="0" smtClean="0">
                <a:solidFill>
                  <a:schemeClr val="bg2"/>
                </a:solidFill>
              </a:rPr>
              <a:t>Les écarts d’inventaires sont consultables </a:t>
            </a:r>
            <a:br>
              <a:rPr lang="fr-FR" sz="1800" dirty="0" smtClean="0">
                <a:solidFill>
                  <a:schemeClr val="bg2"/>
                </a:solidFill>
              </a:rPr>
            </a:br>
            <a:endParaRPr lang="fr-FR" sz="1800" dirty="0" smtClean="0">
              <a:solidFill>
                <a:schemeClr val="bg2"/>
              </a:solidFill>
            </a:endParaRPr>
          </a:p>
          <a:p>
            <a:pPr marL="998982" lvl="2" indent="-285750">
              <a:buFont typeface="Wingdings" panose="05000000000000000000" pitchFamily="2" charset="2"/>
              <a:buChar char="§"/>
            </a:pPr>
            <a:r>
              <a:rPr lang="fr-FR" sz="1800" dirty="0" smtClean="0">
                <a:solidFill>
                  <a:schemeClr val="bg2"/>
                </a:solidFill>
              </a:rPr>
              <a:t>Les écarts  peuvent être sauvegardés </a:t>
            </a:r>
            <a:br>
              <a:rPr lang="fr-FR" sz="1800" dirty="0" smtClean="0">
                <a:solidFill>
                  <a:schemeClr val="bg2"/>
                </a:solidFill>
              </a:rPr>
            </a:br>
            <a:endParaRPr lang="fr-FR" sz="1800" dirty="0" smtClean="0">
              <a:solidFill>
                <a:schemeClr val="bg2"/>
              </a:solidFill>
            </a:endParaRPr>
          </a:p>
          <a:p>
            <a:pPr marL="998982" lvl="2" indent="-285750">
              <a:buFont typeface="Wingdings" panose="05000000000000000000" pitchFamily="2" charset="2"/>
              <a:buChar char="§"/>
            </a:pPr>
            <a:r>
              <a:rPr lang="fr-FR" sz="1800" dirty="0" smtClean="0">
                <a:solidFill>
                  <a:schemeClr val="bg2"/>
                </a:solidFill>
              </a:rPr>
              <a:t>La date d’inventaire est mémorisée</a:t>
            </a:r>
            <a:br>
              <a:rPr lang="fr-FR" sz="1800" dirty="0" smtClean="0">
                <a:solidFill>
                  <a:schemeClr val="bg2"/>
                </a:solidFill>
              </a:rPr>
            </a:br>
            <a:endParaRPr lang="fr-FR" sz="1800" i="1" dirty="0" smtClean="0">
              <a:solidFill>
                <a:schemeClr val="bg2"/>
              </a:solidFill>
            </a:endParaRPr>
          </a:p>
          <a:p>
            <a:pPr lvl="2"/>
            <a:endParaRPr lang="fr-FR" sz="1600" dirty="0" smtClean="0"/>
          </a:p>
          <a:p>
            <a:endParaRPr lang="fr-FR" sz="1600" dirty="0" smtClean="0"/>
          </a:p>
        </p:txBody>
      </p:sp>
    </p:spTree>
    <p:extLst>
      <p:ext uri="{BB962C8B-B14F-4D97-AF65-F5344CB8AC3E}">
        <p14:creationId xmlns:p14="http://schemas.microsoft.com/office/powerpoint/2010/main" val="2288468920"/>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778757" y="912312"/>
            <a:ext cx="7281337" cy="517063"/>
          </a:xfrm>
          <a:prstGeom prst="rect">
            <a:avLst/>
          </a:prstGeom>
          <a:noFill/>
          <a:ln>
            <a:solidFill>
              <a:srgbClr val="008A8B"/>
            </a:solidFill>
          </a:ln>
        </p:spPr>
        <p:txBody>
          <a:bodyPr wrap="square" lIns="91438" tIns="45719" rIns="91438" bIns="45719" rtlCol="0">
            <a:spAutoFit/>
          </a:bodyPr>
          <a:lstStyle/>
          <a:p>
            <a:pPr indent="-226689">
              <a:lnSpc>
                <a:spcPct val="115000"/>
              </a:lnSpc>
              <a:spcBef>
                <a:spcPts val="1000"/>
              </a:spcBef>
            </a:pPr>
            <a:r>
              <a:rPr lang="fr-FR" sz="2400" dirty="0" smtClean="0">
                <a:solidFill>
                  <a:srgbClr val="723E91"/>
                </a:solidFill>
              </a:rPr>
              <a:t>Les pièges à éviter de la fiche produit</a:t>
            </a:r>
            <a:endParaRPr lang="fr-FR" sz="2400" dirty="0">
              <a:solidFill>
                <a:srgbClr val="723E91"/>
              </a:solidFill>
            </a:endParaRPr>
          </a:p>
        </p:txBody>
      </p:sp>
      <p:sp>
        <p:nvSpPr>
          <p:cNvPr id="2" name="Titre 1"/>
          <p:cNvSpPr>
            <a:spLocks noGrp="1"/>
          </p:cNvSpPr>
          <p:nvPr>
            <p:ph type="title"/>
          </p:nvPr>
        </p:nvSpPr>
        <p:spPr/>
        <p:txBody>
          <a:bodyPr/>
          <a:lstStyle/>
          <a:p>
            <a:r>
              <a:rPr lang="fr-FR" b="1" dirty="0"/>
              <a:t>LES BONNES PRATIQUES DE LA GESTION DE STOCK </a:t>
            </a:r>
            <a:r>
              <a:rPr lang="fr-FR" b="1" dirty="0" smtClean="0">
                <a:solidFill>
                  <a:srgbClr val="6BB42C"/>
                </a:solidFill>
              </a:rPr>
              <a:t>Erreur de stock </a:t>
            </a:r>
            <a:endParaRPr lang="fr-FR" b="1" dirty="0">
              <a:solidFill>
                <a:srgbClr val="6BB42C"/>
              </a:solidFill>
            </a:endParaRPr>
          </a:p>
        </p:txBody>
      </p:sp>
      <p:sp>
        <p:nvSpPr>
          <p:cNvPr id="10" name="Rectangle 9"/>
          <p:cNvSpPr/>
          <p:nvPr/>
        </p:nvSpPr>
        <p:spPr>
          <a:xfrm>
            <a:off x="4836025" y="1989957"/>
            <a:ext cx="3359043" cy="276999"/>
          </a:xfrm>
          <a:prstGeom prst="rect">
            <a:avLst/>
          </a:prstGeom>
        </p:spPr>
        <p:txBody>
          <a:bodyPr wrap="square">
            <a:spAutoFit/>
          </a:bodyPr>
          <a:lstStyle/>
          <a:p>
            <a:r>
              <a:rPr lang="fr-FR" sz="1200" dirty="0" smtClean="0">
                <a:solidFill>
                  <a:srgbClr val="C00000"/>
                </a:solidFill>
              </a:rPr>
              <a:t> </a:t>
            </a:r>
            <a:endParaRPr lang="fr-FR" dirty="0" smtClean="0"/>
          </a:p>
        </p:txBody>
      </p:sp>
      <p:sp>
        <p:nvSpPr>
          <p:cNvPr id="11" name="ZoneTexte 10"/>
          <p:cNvSpPr txBox="1"/>
          <p:nvPr/>
        </p:nvSpPr>
        <p:spPr>
          <a:xfrm>
            <a:off x="440297" y="1429375"/>
            <a:ext cx="6818784" cy="4278094"/>
          </a:xfrm>
          <a:prstGeom prst="rect">
            <a:avLst/>
          </a:prstGeom>
          <a:noFill/>
        </p:spPr>
        <p:txBody>
          <a:bodyPr wrap="square" rtlCol="0">
            <a:spAutoFit/>
          </a:bodyPr>
          <a:lstStyle/>
          <a:p>
            <a:pPr marL="642366" lvl="1" indent="-285750">
              <a:buFont typeface="Wingdings" panose="05000000000000000000" pitchFamily="2" charset="2"/>
              <a:buChar char="§"/>
            </a:pPr>
            <a:endParaRPr lang="fr-FR" sz="1600" dirty="0" smtClean="0"/>
          </a:p>
          <a:p>
            <a:pPr marL="642366" lvl="1" indent="-285750">
              <a:buFont typeface="Wingdings" panose="05000000000000000000" pitchFamily="2" charset="2"/>
              <a:buChar char="§"/>
            </a:pPr>
            <a:endParaRPr lang="fr-FR" sz="1600" dirty="0" smtClean="0"/>
          </a:p>
          <a:p>
            <a:pPr marL="642366" lvl="1" indent="-285750">
              <a:buFont typeface="Wingdings" panose="05000000000000000000" pitchFamily="2" charset="2"/>
              <a:buChar char="§"/>
            </a:pPr>
            <a:r>
              <a:rPr lang="fr-FR" sz="1600" dirty="0" smtClean="0"/>
              <a:t>Conditionnement</a:t>
            </a:r>
            <a:br>
              <a:rPr lang="fr-FR" sz="1600" dirty="0" smtClean="0"/>
            </a:br>
            <a:endParaRPr lang="fr-FR" sz="1600" dirty="0" smtClean="0"/>
          </a:p>
          <a:p>
            <a:pPr marL="998982" lvl="2" indent="-285750">
              <a:buFont typeface="Wingdings" panose="05000000000000000000" pitchFamily="2" charset="2"/>
              <a:buChar char="§"/>
            </a:pPr>
            <a:r>
              <a:rPr lang="fr-FR" sz="1600" b="1" dirty="0" smtClean="0">
                <a:solidFill>
                  <a:srgbClr val="723E91"/>
                </a:solidFill>
              </a:rPr>
              <a:t>Multiplie la quantité reçue par le conditionnement</a:t>
            </a:r>
            <a:br>
              <a:rPr lang="fr-FR" sz="1600" b="1" dirty="0" smtClean="0">
                <a:solidFill>
                  <a:srgbClr val="723E91"/>
                </a:solidFill>
              </a:rPr>
            </a:br>
            <a:endParaRPr lang="fr-FR" sz="1600" i="1" dirty="0" smtClean="0"/>
          </a:p>
          <a:p>
            <a:pPr marL="998982" lvl="2" indent="-285750">
              <a:buFont typeface="Wingdings" panose="05000000000000000000" pitchFamily="2" charset="2"/>
              <a:buChar char="§"/>
            </a:pPr>
            <a:endParaRPr lang="fr-FR" sz="1600" b="1" i="1" dirty="0">
              <a:solidFill>
                <a:srgbClr val="723E91"/>
              </a:solidFill>
            </a:endParaRPr>
          </a:p>
          <a:p>
            <a:pPr marL="998982" lvl="2" indent="-285750">
              <a:buFont typeface="Wingdings" panose="05000000000000000000" pitchFamily="2" charset="2"/>
              <a:buChar char="§"/>
            </a:pPr>
            <a:endParaRPr lang="fr-FR" sz="1600" b="1" i="1" dirty="0" smtClean="0">
              <a:solidFill>
                <a:srgbClr val="723E91"/>
              </a:solidFill>
            </a:endParaRPr>
          </a:p>
          <a:p>
            <a:pPr marL="998982" lvl="2" indent="-285750">
              <a:buFont typeface="Wingdings" panose="05000000000000000000" pitchFamily="2" charset="2"/>
              <a:buChar char="§"/>
            </a:pPr>
            <a:endParaRPr lang="fr-FR" sz="1600" b="1" i="1" dirty="0">
              <a:solidFill>
                <a:srgbClr val="723E91"/>
              </a:solidFill>
            </a:endParaRPr>
          </a:p>
          <a:p>
            <a:pPr marL="998982" lvl="2" indent="-285750">
              <a:buFont typeface="Wingdings" panose="05000000000000000000" pitchFamily="2" charset="2"/>
              <a:buChar char="§"/>
            </a:pPr>
            <a:endParaRPr lang="fr-FR" sz="1600" b="1" i="1" dirty="0" smtClean="0">
              <a:solidFill>
                <a:srgbClr val="723E91"/>
              </a:solidFill>
            </a:endParaRPr>
          </a:p>
          <a:p>
            <a:pPr marL="998982" lvl="2" indent="-285750">
              <a:buFont typeface="Wingdings" panose="05000000000000000000" pitchFamily="2" charset="2"/>
              <a:buChar char="§"/>
            </a:pPr>
            <a:endParaRPr lang="fr-FR" sz="1600" b="1" i="1" dirty="0">
              <a:solidFill>
                <a:srgbClr val="723E91"/>
              </a:solidFill>
            </a:endParaRPr>
          </a:p>
          <a:p>
            <a:pPr marL="998982" lvl="2" indent="-285750">
              <a:buFont typeface="Wingdings" panose="05000000000000000000" pitchFamily="2" charset="2"/>
              <a:buChar char="§"/>
            </a:pPr>
            <a:endParaRPr lang="fr-FR" sz="1600" b="1" i="1" dirty="0" smtClean="0">
              <a:solidFill>
                <a:srgbClr val="723E91"/>
              </a:solidFill>
            </a:endParaRPr>
          </a:p>
          <a:p>
            <a:pPr marL="998982" lvl="2" indent="-285750">
              <a:buFont typeface="Wingdings" panose="05000000000000000000" pitchFamily="2" charset="2"/>
              <a:buChar char="§"/>
            </a:pPr>
            <a:endParaRPr lang="fr-FR" sz="1600" b="1" i="1" dirty="0">
              <a:solidFill>
                <a:srgbClr val="723E91"/>
              </a:solidFill>
            </a:endParaRPr>
          </a:p>
          <a:p>
            <a:pPr marL="998982" lvl="2" indent="-285750">
              <a:buFont typeface="Wingdings" panose="05000000000000000000" pitchFamily="2" charset="2"/>
              <a:buChar char="§"/>
            </a:pPr>
            <a:endParaRPr lang="fr-FR" sz="1600" b="1" i="1" dirty="0" smtClean="0">
              <a:solidFill>
                <a:srgbClr val="723E91"/>
              </a:solidFill>
            </a:endParaRPr>
          </a:p>
          <a:p>
            <a:pPr lvl="2"/>
            <a:endParaRPr lang="fr-FR" sz="1600" i="1" dirty="0" smtClean="0"/>
          </a:p>
          <a:p>
            <a:pPr lvl="2"/>
            <a:endParaRPr lang="fr-FR" sz="1600" dirty="0" smtClean="0"/>
          </a:p>
          <a:p>
            <a:endParaRPr lang="fr-FR" sz="1600" dirty="0" smtClean="0"/>
          </a:p>
        </p:txBody>
      </p:sp>
      <p:pic>
        <p:nvPicPr>
          <p:cNvPr id="12" name="Image 11"/>
          <p:cNvPicPr>
            <a:picLocks noChangeAspect="1"/>
          </p:cNvPicPr>
          <p:nvPr/>
        </p:nvPicPr>
        <p:blipFill>
          <a:blip r:embed="rId3"/>
          <a:stretch>
            <a:fillRect/>
          </a:stretch>
        </p:blipFill>
        <p:spPr>
          <a:xfrm>
            <a:off x="1374510" y="2827538"/>
            <a:ext cx="4101187" cy="1676840"/>
          </a:xfrm>
          <a:prstGeom prst="rect">
            <a:avLst/>
          </a:prstGeom>
          <a:ln>
            <a:solidFill>
              <a:schemeClr val="bg1">
                <a:lumMod val="75000"/>
              </a:schemeClr>
            </a:solidFill>
          </a:ln>
        </p:spPr>
      </p:pic>
      <p:sp>
        <p:nvSpPr>
          <p:cNvPr id="8" name="Rectangle 7"/>
          <p:cNvSpPr/>
          <p:nvPr/>
        </p:nvSpPr>
        <p:spPr>
          <a:xfrm rot="519835">
            <a:off x="5536547" y="2968882"/>
            <a:ext cx="2914697" cy="1028700"/>
          </a:xfrm>
          <a:prstGeom prst="wedgeRectCallout">
            <a:avLst>
              <a:gd name="adj1" fmla="val -79172"/>
              <a:gd name="adj2" fmla="val 84350"/>
            </a:avLst>
          </a:prstGeom>
          <a:ln>
            <a:solidFill>
              <a:schemeClr val="bg2"/>
            </a:solid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fr-FR" dirty="0" smtClean="0">
                <a:solidFill>
                  <a:srgbClr val="723E91"/>
                </a:solidFill>
              </a:rPr>
              <a:t>Si je reçois 20 boîtes, le stock sera incrémenté de 20 *10= 200</a:t>
            </a:r>
          </a:p>
          <a:p>
            <a:pPr algn="ctr"/>
            <a:endParaRPr lang="fr-FR" dirty="0"/>
          </a:p>
        </p:txBody>
      </p:sp>
    </p:spTree>
    <p:extLst>
      <p:ext uri="{BB962C8B-B14F-4D97-AF65-F5344CB8AC3E}">
        <p14:creationId xmlns:p14="http://schemas.microsoft.com/office/powerpoint/2010/main" val="2767310446"/>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778757" y="912312"/>
            <a:ext cx="7281337" cy="517063"/>
          </a:xfrm>
          <a:prstGeom prst="rect">
            <a:avLst/>
          </a:prstGeom>
          <a:noFill/>
          <a:ln>
            <a:solidFill>
              <a:srgbClr val="008A8B"/>
            </a:solidFill>
          </a:ln>
        </p:spPr>
        <p:txBody>
          <a:bodyPr wrap="square" lIns="91438" tIns="45719" rIns="91438" bIns="45719" rtlCol="0">
            <a:spAutoFit/>
          </a:bodyPr>
          <a:lstStyle/>
          <a:p>
            <a:pPr indent="-226689">
              <a:lnSpc>
                <a:spcPct val="115000"/>
              </a:lnSpc>
              <a:spcBef>
                <a:spcPts val="1000"/>
              </a:spcBef>
            </a:pPr>
            <a:r>
              <a:rPr lang="fr-FR" sz="2400" dirty="0" smtClean="0">
                <a:solidFill>
                  <a:srgbClr val="723E91"/>
                </a:solidFill>
              </a:rPr>
              <a:t>Les pièges à éviter de la fiche produit</a:t>
            </a:r>
            <a:endParaRPr lang="fr-FR" sz="2400" dirty="0">
              <a:solidFill>
                <a:srgbClr val="723E91"/>
              </a:solidFill>
            </a:endParaRPr>
          </a:p>
        </p:txBody>
      </p:sp>
      <p:sp>
        <p:nvSpPr>
          <p:cNvPr id="2" name="Titre 1"/>
          <p:cNvSpPr>
            <a:spLocks noGrp="1"/>
          </p:cNvSpPr>
          <p:nvPr>
            <p:ph type="title"/>
          </p:nvPr>
        </p:nvSpPr>
        <p:spPr/>
        <p:txBody>
          <a:bodyPr/>
          <a:lstStyle/>
          <a:p>
            <a:r>
              <a:rPr lang="fr-FR" b="1" dirty="0"/>
              <a:t>LES BONNES PRATIQUES DE LA GESTION DE STOCK </a:t>
            </a:r>
            <a:r>
              <a:rPr lang="fr-FR" b="1" dirty="0" smtClean="0">
                <a:solidFill>
                  <a:srgbClr val="6BB42C"/>
                </a:solidFill>
              </a:rPr>
              <a:t>Erreur de stock</a:t>
            </a:r>
            <a:endParaRPr lang="fr-FR" b="1" dirty="0">
              <a:solidFill>
                <a:srgbClr val="6BB42C"/>
              </a:solidFill>
            </a:endParaRPr>
          </a:p>
        </p:txBody>
      </p:sp>
      <p:sp>
        <p:nvSpPr>
          <p:cNvPr id="10" name="Rectangle 9"/>
          <p:cNvSpPr/>
          <p:nvPr/>
        </p:nvSpPr>
        <p:spPr>
          <a:xfrm>
            <a:off x="4836025" y="1989957"/>
            <a:ext cx="3359043" cy="276999"/>
          </a:xfrm>
          <a:prstGeom prst="rect">
            <a:avLst/>
          </a:prstGeom>
        </p:spPr>
        <p:txBody>
          <a:bodyPr wrap="square">
            <a:spAutoFit/>
          </a:bodyPr>
          <a:lstStyle/>
          <a:p>
            <a:r>
              <a:rPr lang="fr-FR" sz="1200" dirty="0" smtClean="0">
                <a:solidFill>
                  <a:srgbClr val="C00000"/>
                </a:solidFill>
              </a:rPr>
              <a:t> </a:t>
            </a:r>
            <a:endParaRPr lang="fr-FR" dirty="0" smtClean="0"/>
          </a:p>
        </p:txBody>
      </p:sp>
      <p:sp>
        <p:nvSpPr>
          <p:cNvPr id="11" name="ZoneTexte 10"/>
          <p:cNvSpPr txBox="1"/>
          <p:nvPr/>
        </p:nvSpPr>
        <p:spPr>
          <a:xfrm>
            <a:off x="440296" y="1429375"/>
            <a:ext cx="7619797" cy="4031873"/>
          </a:xfrm>
          <a:prstGeom prst="rect">
            <a:avLst/>
          </a:prstGeom>
          <a:noFill/>
        </p:spPr>
        <p:txBody>
          <a:bodyPr wrap="square" rtlCol="0">
            <a:spAutoFit/>
          </a:bodyPr>
          <a:lstStyle/>
          <a:p>
            <a:pPr marL="642366" lvl="1" indent="-285750">
              <a:buFont typeface="Wingdings" panose="05000000000000000000" pitchFamily="2" charset="2"/>
              <a:buChar char="§"/>
            </a:pPr>
            <a:endParaRPr lang="fr-FR" sz="1600" dirty="0" smtClean="0"/>
          </a:p>
          <a:p>
            <a:pPr marL="642366" lvl="1" indent="-285750">
              <a:buFont typeface="Wingdings" panose="05000000000000000000" pitchFamily="2" charset="2"/>
              <a:buChar char="§"/>
            </a:pPr>
            <a:r>
              <a:rPr lang="fr-FR" sz="1600" dirty="0" smtClean="0"/>
              <a:t>Pour les produits stupéfiants délivrés à l’unité, le stock est unitaire</a:t>
            </a:r>
            <a:br>
              <a:rPr lang="fr-FR" sz="1600" dirty="0" smtClean="0"/>
            </a:br>
            <a:endParaRPr lang="fr-FR" sz="1600" dirty="0" smtClean="0"/>
          </a:p>
          <a:p>
            <a:pPr marL="998982" lvl="2" indent="-285750">
              <a:buFont typeface="Wingdings" panose="05000000000000000000" pitchFamily="2" charset="2"/>
              <a:buChar char="§"/>
            </a:pPr>
            <a:r>
              <a:rPr lang="fr-FR" sz="1600" b="1" dirty="0" smtClean="0">
                <a:solidFill>
                  <a:srgbClr val="723E91"/>
                </a:solidFill>
              </a:rPr>
              <a:t>En import de produit, cocher « A délivrer à l’unité »</a:t>
            </a:r>
            <a:br>
              <a:rPr lang="fr-FR" sz="1600" b="1" dirty="0" smtClean="0">
                <a:solidFill>
                  <a:srgbClr val="723E91"/>
                </a:solidFill>
              </a:rPr>
            </a:br>
            <a:endParaRPr lang="fr-FR" sz="1600" i="1" dirty="0" smtClean="0"/>
          </a:p>
          <a:p>
            <a:pPr marL="998982" lvl="2" indent="-285750">
              <a:buFont typeface="Wingdings" panose="05000000000000000000" pitchFamily="2" charset="2"/>
              <a:buChar char="§"/>
            </a:pPr>
            <a:endParaRPr lang="fr-FR" sz="1600" b="1" i="1" dirty="0">
              <a:solidFill>
                <a:srgbClr val="723E91"/>
              </a:solidFill>
            </a:endParaRPr>
          </a:p>
          <a:p>
            <a:pPr marL="998982" lvl="2" indent="-285750">
              <a:buFont typeface="Wingdings" panose="05000000000000000000" pitchFamily="2" charset="2"/>
              <a:buChar char="§"/>
            </a:pPr>
            <a:endParaRPr lang="fr-FR" sz="1600" b="1" i="1" dirty="0" smtClean="0">
              <a:solidFill>
                <a:srgbClr val="723E91"/>
              </a:solidFill>
            </a:endParaRPr>
          </a:p>
          <a:p>
            <a:pPr marL="998982" lvl="2" indent="-285750">
              <a:buFont typeface="Wingdings" panose="05000000000000000000" pitchFamily="2" charset="2"/>
              <a:buChar char="§"/>
            </a:pPr>
            <a:endParaRPr lang="fr-FR" sz="1600" b="1" i="1" dirty="0">
              <a:solidFill>
                <a:srgbClr val="723E91"/>
              </a:solidFill>
            </a:endParaRPr>
          </a:p>
          <a:p>
            <a:pPr marL="998982" lvl="2" indent="-285750">
              <a:buFont typeface="Wingdings" panose="05000000000000000000" pitchFamily="2" charset="2"/>
              <a:buChar char="§"/>
            </a:pPr>
            <a:endParaRPr lang="fr-FR" sz="1600" b="1" i="1" dirty="0" smtClean="0">
              <a:solidFill>
                <a:srgbClr val="723E91"/>
              </a:solidFill>
            </a:endParaRPr>
          </a:p>
          <a:p>
            <a:pPr marL="998982" lvl="2" indent="-285750">
              <a:buFont typeface="Wingdings" panose="05000000000000000000" pitchFamily="2" charset="2"/>
              <a:buChar char="§"/>
            </a:pPr>
            <a:endParaRPr lang="fr-FR" sz="1600" b="1" i="1" dirty="0">
              <a:solidFill>
                <a:srgbClr val="723E91"/>
              </a:solidFill>
            </a:endParaRPr>
          </a:p>
          <a:p>
            <a:pPr marL="998982" lvl="2" indent="-285750">
              <a:buFont typeface="Wingdings" panose="05000000000000000000" pitchFamily="2" charset="2"/>
              <a:buChar char="§"/>
            </a:pPr>
            <a:endParaRPr lang="fr-FR" sz="1600" b="1" i="1" dirty="0" smtClean="0">
              <a:solidFill>
                <a:srgbClr val="723E91"/>
              </a:solidFill>
            </a:endParaRPr>
          </a:p>
          <a:p>
            <a:pPr marL="998982" lvl="2" indent="-285750">
              <a:buFont typeface="Wingdings" panose="05000000000000000000" pitchFamily="2" charset="2"/>
              <a:buChar char="§"/>
            </a:pPr>
            <a:endParaRPr lang="fr-FR" sz="1600" b="1" i="1" dirty="0">
              <a:solidFill>
                <a:srgbClr val="723E91"/>
              </a:solidFill>
            </a:endParaRPr>
          </a:p>
          <a:p>
            <a:pPr marL="998982" lvl="2" indent="-285750">
              <a:buFont typeface="Wingdings" panose="05000000000000000000" pitchFamily="2" charset="2"/>
              <a:buChar char="§"/>
            </a:pPr>
            <a:endParaRPr lang="fr-FR" sz="1600" b="1" i="1" dirty="0" smtClean="0">
              <a:solidFill>
                <a:srgbClr val="723E91"/>
              </a:solidFill>
            </a:endParaRPr>
          </a:p>
          <a:p>
            <a:pPr lvl="2"/>
            <a:endParaRPr lang="fr-FR" sz="1600" i="1" dirty="0" smtClean="0"/>
          </a:p>
          <a:p>
            <a:pPr lvl="2"/>
            <a:endParaRPr lang="fr-FR" sz="1600" dirty="0" smtClean="0"/>
          </a:p>
          <a:p>
            <a:endParaRPr lang="fr-FR" sz="1600" dirty="0" smtClean="0"/>
          </a:p>
        </p:txBody>
      </p:sp>
      <p:pic>
        <p:nvPicPr>
          <p:cNvPr id="4" name="Image 3"/>
          <p:cNvPicPr>
            <a:picLocks noChangeAspect="1"/>
          </p:cNvPicPr>
          <p:nvPr/>
        </p:nvPicPr>
        <p:blipFill>
          <a:blip r:embed="rId3"/>
          <a:stretch>
            <a:fillRect/>
          </a:stretch>
        </p:blipFill>
        <p:spPr>
          <a:xfrm>
            <a:off x="1469088" y="3102837"/>
            <a:ext cx="5048601" cy="1816694"/>
          </a:xfrm>
          <a:prstGeom prst="rect">
            <a:avLst/>
          </a:prstGeom>
          <a:ln>
            <a:solidFill>
              <a:schemeClr val="bg1">
                <a:lumMod val="75000"/>
              </a:schemeClr>
            </a:solidFill>
          </a:ln>
        </p:spPr>
      </p:pic>
      <p:sp>
        <p:nvSpPr>
          <p:cNvPr id="5" name="Ellipse 4"/>
          <p:cNvSpPr/>
          <p:nvPr/>
        </p:nvSpPr>
        <p:spPr>
          <a:xfrm>
            <a:off x="1466945" y="3924300"/>
            <a:ext cx="1104805" cy="419100"/>
          </a:xfrm>
          <a:prstGeom prst="ellipse">
            <a:avLst/>
          </a:prstGeom>
          <a:noFill/>
          <a:ln>
            <a:solidFill>
              <a:srgbClr val="723E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7"/>
          <p:cNvSpPr/>
          <p:nvPr/>
        </p:nvSpPr>
        <p:spPr>
          <a:xfrm>
            <a:off x="3224702" y="2514600"/>
            <a:ext cx="3099898" cy="840890"/>
          </a:xfrm>
          <a:prstGeom prst="wedgeRectCallout">
            <a:avLst>
              <a:gd name="adj1" fmla="val -72314"/>
              <a:gd name="adj2" fmla="val 134234"/>
            </a:avLst>
          </a:prstGeom>
          <a:ln>
            <a:solidFill>
              <a:schemeClr val="bg2"/>
            </a:solid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r>
              <a:rPr lang="fr-FR" sz="1200" dirty="0" smtClean="0">
                <a:solidFill>
                  <a:srgbClr val="723E91"/>
                </a:solidFill>
              </a:rPr>
              <a:t> exemple : réception de  2 boites,</a:t>
            </a:r>
            <a:br>
              <a:rPr lang="fr-FR" sz="1200" dirty="0" smtClean="0">
                <a:solidFill>
                  <a:srgbClr val="723E91"/>
                </a:solidFill>
              </a:rPr>
            </a:br>
            <a:r>
              <a:rPr lang="fr-FR" sz="1200" dirty="0" smtClean="0">
                <a:solidFill>
                  <a:srgbClr val="723E91"/>
                </a:solidFill>
              </a:rPr>
              <a:t> le stock sera incrémenté de 56 unités</a:t>
            </a:r>
          </a:p>
          <a:p>
            <a:pPr algn="ctr"/>
            <a:endParaRPr lang="fr-FR" dirty="0"/>
          </a:p>
        </p:txBody>
      </p:sp>
    </p:spTree>
    <p:extLst>
      <p:ext uri="{BB962C8B-B14F-4D97-AF65-F5344CB8AC3E}">
        <p14:creationId xmlns:p14="http://schemas.microsoft.com/office/powerpoint/2010/main" val="1175157741"/>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778757" y="901306"/>
            <a:ext cx="7281337" cy="517063"/>
          </a:xfrm>
          <a:prstGeom prst="rect">
            <a:avLst/>
          </a:prstGeom>
          <a:noFill/>
          <a:ln>
            <a:solidFill>
              <a:srgbClr val="008A8B"/>
            </a:solidFill>
          </a:ln>
        </p:spPr>
        <p:txBody>
          <a:bodyPr wrap="square" lIns="91438" tIns="45719" rIns="91438" bIns="45719" rtlCol="0">
            <a:spAutoFit/>
          </a:bodyPr>
          <a:lstStyle/>
          <a:p>
            <a:pPr indent="-226689">
              <a:lnSpc>
                <a:spcPct val="115000"/>
              </a:lnSpc>
              <a:spcBef>
                <a:spcPts val="1000"/>
              </a:spcBef>
            </a:pPr>
            <a:r>
              <a:rPr lang="fr-FR" sz="2400" dirty="0" smtClean="0">
                <a:solidFill>
                  <a:srgbClr val="723E91"/>
                </a:solidFill>
              </a:rPr>
              <a:t>Les pièges à éviter sur les bons de livraisons </a:t>
            </a:r>
            <a:endParaRPr lang="fr-FR" sz="2400" dirty="0">
              <a:solidFill>
                <a:srgbClr val="723E91"/>
              </a:solidFill>
            </a:endParaRPr>
          </a:p>
        </p:txBody>
      </p:sp>
      <p:sp>
        <p:nvSpPr>
          <p:cNvPr id="2" name="Titre 1"/>
          <p:cNvSpPr>
            <a:spLocks noGrp="1"/>
          </p:cNvSpPr>
          <p:nvPr>
            <p:ph type="title"/>
          </p:nvPr>
        </p:nvSpPr>
        <p:spPr/>
        <p:txBody>
          <a:bodyPr/>
          <a:lstStyle/>
          <a:p>
            <a:r>
              <a:rPr lang="fr-FR" b="1" dirty="0"/>
              <a:t>LES BONNES PRATIQUES DE LA GESTION DE STOCK </a:t>
            </a:r>
            <a:r>
              <a:rPr lang="fr-FR" b="1" dirty="0" smtClean="0">
                <a:solidFill>
                  <a:srgbClr val="6BB42C"/>
                </a:solidFill>
              </a:rPr>
              <a:t>Erreur de stock </a:t>
            </a:r>
            <a:endParaRPr lang="fr-FR" b="1" dirty="0">
              <a:solidFill>
                <a:srgbClr val="6BB42C"/>
              </a:solidFill>
            </a:endParaRPr>
          </a:p>
        </p:txBody>
      </p:sp>
      <p:sp>
        <p:nvSpPr>
          <p:cNvPr id="11" name="ZoneTexte 10"/>
          <p:cNvSpPr txBox="1"/>
          <p:nvPr/>
        </p:nvSpPr>
        <p:spPr>
          <a:xfrm>
            <a:off x="832539" y="3200965"/>
            <a:ext cx="7301812" cy="1815882"/>
          </a:xfrm>
          <a:prstGeom prst="rect">
            <a:avLst/>
          </a:prstGeom>
          <a:noFill/>
          <a:ln w="19050">
            <a:solidFill>
              <a:schemeClr val="bg2"/>
            </a:solidFill>
          </a:ln>
        </p:spPr>
        <p:txBody>
          <a:bodyPr wrap="square" rtlCol="0">
            <a:spAutoFit/>
          </a:bodyPr>
          <a:lstStyle/>
          <a:p>
            <a:pPr marL="285750" indent="-285750">
              <a:buFont typeface="Wingdings" panose="05000000000000000000" pitchFamily="2" charset="2"/>
              <a:buChar char="§"/>
            </a:pPr>
            <a:r>
              <a:rPr lang="fr-FR" sz="1600" dirty="0" smtClean="0"/>
              <a:t>Lors de la suppression d’un bon de livraison en rétrocession/retour </a:t>
            </a:r>
            <a:br>
              <a:rPr lang="fr-FR" sz="1600" dirty="0" smtClean="0"/>
            </a:br>
            <a:endParaRPr lang="fr-FR" sz="1600" dirty="0" smtClean="0"/>
          </a:p>
          <a:p>
            <a:pPr lvl="1"/>
            <a:r>
              <a:rPr lang="fr-FR" sz="1600" dirty="0"/>
              <a:t>	</a:t>
            </a:r>
            <a:r>
              <a:rPr lang="fr-FR" sz="1600" dirty="0" smtClean="0"/>
              <a:t>			 	</a:t>
            </a:r>
            <a:r>
              <a:rPr lang="fr-FR" sz="1600" b="1" dirty="0" smtClean="0">
                <a:solidFill>
                  <a:srgbClr val="723E91"/>
                </a:solidFill>
                <a:sym typeface="Wingdings" panose="05000000000000000000" pitchFamily="2" charset="2"/>
              </a:rPr>
              <a:t>le stock est incrémenté</a:t>
            </a:r>
          </a:p>
          <a:p>
            <a:pPr marL="998982" lvl="2" indent="-285750">
              <a:buFont typeface="Wingdings" panose="05000000000000000000" pitchFamily="2" charset="2"/>
              <a:buChar char="§"/>
            </a:pPr>
            <a:endParaRPr lang="fr-FR" sz="1600" b="1" i="1" dirty="0">
              <a:solidFill>
                <a:srgbClr val="723E91"/>
              </a:solidFill>
            </a:endParaRPr>
          </a:p>
          <a:p>
            <a:pPr lvl="2"/>
            <a:endParaRPr lang="fr-FR" sz="1600" b="1" i="1" dirty="0" smtClean="0">
              <a:solidFill>
                <a:srgbClr val="723E91"/>
              </a:solidFill>
            </a:endParaRPr>
          </a:p>
          <a:p>
            <a:pPr lvl="5"/>
            <a:r>
              <a:rPr lang="fr-FR" sz="1600" b="1" dirty="0" smtClean="0">
                <a:solidFill>
                  <a:srgbClr val="723E91"/>
                </a:solidFill>
              </a:rPr>
              <a:t>      Pas de mise à jour du stock </a:t>
            </a:r>
            <a:endParaRPr lang="fr-FR" sz="1600" dirty="0" smtClean="0"/>
          </a:p>
          <a:p>
            <a:endParaRPr lang="fr-FR" sz="1600" dirty="0" smtClean="0"/>
          </a:p>
        </p:txBody>
      </p:sp>
      <p:pic>
        <p:nvPicPr>
          <p:cNvPr id="7" name="Image 6"/>
          <p:cNvPicPr>
            <a:picLocks noChangeAspect="1"/>
          </p:cNvPicPr>
          <p:nvPr/>
        </p:nvPicPr>
        <p:blipFill>
          <a:blip r:embed="rId3"/>
          <a:stretch>
            <a:fillRect/>
          </a:stretch>
        </p:blipFill>
        <p:spPr>
          <a:xfrm>
            <a:off x="2923515" y="2071579"/>
            <a:ext cx="1124107" cy="400106"/>
          </a:xfrm>
          <a:prstGeom prst="rect">
            <a:avLst/>
          </a:prstGeom>
          <a:ln>
            <a:noFill/>
          </a:ln>
        </p:spPr>
      </p:pic>
      <p:pic>
        <p:nvPicPr>
          <p:cNvPr id="14" name="Image 13"/>
          <p:cNvPicPr>
            <a:picLocks noChangeAspect="1"/>
          </p:cNvPicPr>
          <p:nvPr/>
        </p:nvPicPr>
        <p:blipFill>
          <a:blip r:embed="rId4"/>
          <a:stretch>
            <a:fillRect/>
          </a:stretch>
        </p:blipFill>
        <p:spPr>
          <a:xfrm>
            <a:off x="2931451" y="2345799"/>
            <a:ext cx="1047896" cy="533474"/>
          </a:xfrm>
          <a:prstGeom prst="rect">
            <a:avLst/>
          </a:prstGeom>
          <a:ln>
            <a:noFill/>
          </a:ln>
        </p:spPr>
      </p:pic>
      <p:pic>
        <p:nvPicPr>
          <p:cNvPr id="16" name="Image 15"/>
          <p:cNvPicPr>
            <a:picLocks noChangeAspect="1"/>
          </p:cNvPicPr>
          <p:nvPr/>
        </p:nvPicPr>
        <p:blipFill>
          <a:blip r:embed="rId5"/>
          <a:stretch>
            <a:fillRect/>
          </a:stretch>
        </p:blipFill>
        <p:spPr>
          <a:xfrm>
            <a:off x="4419425" y="2217451"/>
            <a:ext cx="2572109" cy="419158"/>
          </a:xfrm>
          <a:prstGeom prst="rect">
            <a:avLst/>
          </a:prstGeom>
        </p:spPr>
      </p:pic>
      <p:sp>
        <p:nvSpPr>
          <p:cNvPr id="17" name="Rectangle 16"/>
          <p:cNvSpPr/>
          <p:nvPr/>
        </p:nvSpPr>
        <p:spPr>
          <a:xfrm>
            <a:off x="838021" y="1667443"/>
            <a:ext cx="7296329" cy="1436415"/>
          </a:xfrm>
          <a:prstGeom prst="rect">
            <a:avLst/>
          </a:pr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 name="Image 5"/>
          <p:cNvPicPr>
            <a:picLocks noChangeAspect="1"/>
          </p:cNvPicPr>
          <p:nvPr/>
        </p:nvPicPr>
        <p:blipFill>
          <a:blip r:embed="rId6"/>
          <a:stretch>
            <a:fillRect/>
          </a:stretch>
        </p:blipFill>
        <p:spPr>
          <a:xfrm>
            <a:off x="1075202" y="2004100"/>
            <a:ext cx="950705" cy="592153"/>
          </a:xfrm>
          <a:prstGeom prst="rect">
            <a:avLst/>
          </a:prstGeom>
        </p:spPr>
      </p:pic>
      <p:pic>
        <p:nvPicPr>
          <p:cNvPr id="20" name="Image 19"/>
          <p:cNvPicPr>
            <a:picLocks noChangeAspect="1"/>
          </p:cNvPicPr>
          <p:nvPr/>
        </p:nvPicPr>
        <p:blipFill>
          <a:blip r:embed="rId7"/>
          <a:stretch>
            <a:fillRect/>
          </a:stretch>
        </p:blipFill>
        <p:spPr>
          <a:xfrm>
            <a:off x="1104149" y="2395190"/>
            <a:ext cx="921758" cy="195873"/>
          </a:xfrm>
          <a:prstGeom prst="rect">
            <a:avLst/>
          </a:prstGeom>
        </p:spPr>
      </p:pic>
      <p:sp>
        <p:nvSpPr>
          <p:cNvPr id="24" name="ZoneTexte 23"/>
          <p:cNvSpPr txBox="1"/>
          <p:nvPr/>
        </p:nvSpPr>
        <p:spPr>
          <a:xfrm>
            <a:off x="778755" y="1673355"/>
            <a:ext cx="7527045" cy="308418"/>
          </a:xfrm>
          <a:prstGeom prst="rect">
            <a:avLst/>
          </a:prstGeom>
          <a:noFill/>
        </p:spPr>
        <p:txBody>
          <a:bodyPr wrap="square" rtlCol="0">
            <a:spAutoFit/>
          </a:bodyPr>
          <a:lstStyle/>
          <a:p>
            <a:pPr marL="285750" indent="-285750">
              <a:buFont typeface="Wingdings" panose="05000000000000000000" pitchFamily="2" charset="2"/>
              <a:buChar char="§"/>
            </a:pPr>
            <a:r>
              <a:rPr lang="fr-FR" dirty="0" smtClean="0"/>
              <a:t>Lors de la création du bon de livraison en rétrocession ou en retour fournisseur </a:t>
            </a:r>
            <a:endParaRPr lang="fr-FR" dirty="0"/>
          </a:p>
        </p:txBody>
      </p:sp>
      <p:sp>
        <p:nvSpPr>
          <p:cNvPr id="25" name="Accolade fermante 24"/>
          <p:cNvSpPr/>
          <p:nvPr/>
        </p:nvSpPr>
        <p:spPr>
          <a:xfrm>
            <a:off x="2074022" y="2110663"/>
            <a:ext cx="189066" cy="485590"/>
          </a:xfrm>
          <a:prstGeom prst="rightBrace">
            <a:avLst/>
          </a:prstGeom>
          <a:ln>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26" name="Rectangle 25"/>
          <p:cNvSpPr/>
          <p:nvPr/>
        </p:nvSpPr>
        <p:spPr>
          <a:xfrm>
            <a:off x="2940965" y="2026924"/>
            <a:ext cx="1124107" cy="782951"/>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7" name="Image 26"/>
          <p:cNvPicPr>
            <a:picLocks noChangeAspect="1"/>
          </p:cNvPicPr>
          <p:nvPr/>
        </p:nvPicPr>
        <p:blipFill>
          <a:blip r:embed="rId8"/>
          <a:stretch>
            <a:fillRect/>
          </a:stretch>
        </p:blipFill>
        <p:spPr>
          <a:xfrm>
            <a:off x="1362134" y="3623063"/>
            <a:ext cx="1133633" cy="485843"/>
          </a:xfrm>
          <a:prstGeom prst="rect">
            <a:avLst/>
          </a:prstGeom>
        </p:spPr>
      </p:pic>
      <p:pic>
        <p:nvPicPr>
          <p:cNvPr id="30" name="Image 29"/>
          <p:cNvPicPr>
            <a:picLocks noChangeAspect="1"/>
          </p:cNvPicPr>
          <p:nvPr/>
        </p:nvPicPr>
        <p:blipFill>
          <a:blip r:embed="rId9"/>
          <a:stretch>
            <a:fillRect/>
          </a:stretch>
        </p:blipFill>
        <p:spPr>
          <a:xfrm>
            <a:off x="1362134" y="4356431"/>
            <a:ext cx="1162212" cy="514422"/>
          </a:xfrm>
          <a:prstGeom prst="rect">
            <a:avLst/>
          </a:prstGeom>
        </p:spPr>
      </p:pic>
    </p:spTree>
    <p:extLst>
      <p:ext uri="{BB962C8B-B14F-4D97-AF65-F5344CB8AC3E}">
        <p14:creationId xmlns:p14="http://schemas.microsoft.com/office/powerpoint/2010/main" val="446771296"/>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778757" y="912312"/>
            <a:ext cx="7281337" cy="517063"/>
          </a:xfrm>
          <a:prstGeom prst="rect">
            <a:avLst/>
          </a:prstGeom>
          <a:noFill/>
          <a:ln>
            <a:solidFill>
              <a:srgbClr val="008A8B"/>
            </a:solidFill>
          </a:ln>
        </p:spPr>
        <p:txBody>
          <a:bodyPr wrap="square" lIns="91438" tIns="45719" rIns="91438" bIns="45719" rtlCol="0">
            <a:spAutoFit/>
          </a:bodyPr>
          <a:lstStyle/>
          <a:p>
            <a:pPr indent="-226689">
              <a:lnSpc>
                <a:spcPct val="115000"/>
              </a:lnSpc>
              <a:spcBef>
                <a:spcPts val="1000"/>
              </a:spcBef>
            </a:pPr>
            <a:r>
              <a:rPr lang="fr-FR" sz="2400" dirty="0" smtClean="0">
                <a:solidFill>
                  <a:srgbClr val="723E91"/>
                </a:solidFill>
              </a:rPr>
              <a:t>Les pièges à éviter sur les ventes non terminées</a:t>
            </a:r>
            <a:endParaRPr lang="fr-FR" sz="2400" dirty="0">
              <a:solidFill>
                <a:srgbClr val="723E91"/>
              </a:solidFill>
            </a:endParaRPr>
          </a:p>
        </p:txBody>
      </p:sp>
      <p:sp>
        <p:nvSpPr>
          <p:cNvPr id="2" name="Titre 1"/>
          <p:cNvSpPr>
            <a:spLocks noGrp="1"/>
          </p:cNvSpPr>
          <p:nvPr>
            <p:ph type="title"/>
          </p:nvPr>
        </p:nvSpPr>
        <p:spPr/>
        <p:txBody>
          <a:bodyPr/>
          <a:lstStyle/>
          <a:p>
            <a:r>
              <a:rPr lang="fr-FR" b="1" dirty="0"/>
              <a:t>LES BONNES PRATIQUES DE LA GESTION DE STOCK </a:t>
            </a:r>
            <a:r>
              <a:rPr lang="fr-FR" b="1" dirty="0" smtClean="0">
                <a:solidFill>
                  <a:srgbClr val="6BB42C"/>
                </a:solidFill>
              </a:rPr>
              <a:t>Erreur de stock </a:t>
            </a:r>
            <a:endParaRPr lang="fr-FR" b="1" dirty="0">
              <a:solidFill>
                <a:srgbClr val="6BB42C"/>
              </a:solidFill>
            </a:endParaRPr>
          </a:p>
        </p:txBody>
      </p:sp>
      <p:sp>
        <p:nvSpPr>
          <p:cNvPr id="11" name="ZoneTexte 10"/>
          <p:cNvSpPr txBox="1"/>
          <p:nvPr/>
        </p:nvSpPr>
        <p:spPr>
          <a:xfrm>
            <a:off x="758282" y="3497520"/>
            <a:ext cx="7301812" cy="1323439"/>
          </a:xfrm>
          <a:prstGeom prst="rect">
            <a:avLst/>
          </a:prstGeom>
          <a:noFill/>
          <a:ln w="19050">
            <a:solidFill>
              <a:schemeClr val="bg2"/>
            </a:solidFill>
          </a:ln>
        </p:spPr>
        <p:txBody>
          <a:bodyPr wrap="square" rtlCol="0">
            <a:spAutoFit/>
          </a:bodyPr>
          <a:lstStyle/>
          <a:p>
            <a:r>
              <a:rPr lang="fr-FR" sz="1600" dirty="0" smtClean="0">
                <a:solidFill>
                  <a:schemeClr val="bg2"/>
                </a:solidFill>
              </a:rPr>
              <a:t>Activation du traitement immédiat</a:t>
            </a:r>
            <a:r>
              <a:rPr lang="fr-FR" sz="1600" dirty="0" smtClean="0"/>
              <a:t/>
            </a:r>
            <a:br>
              <a:rPr lang="fr-FR" sz="1600" dirty="0" smtClean="0"/>
            </a:br>
            <a:r>
              <a:rPr lang="fr-FR" sz="1200" dirty="0" smtClean="0"/>
              <a:t>en configuration </a:t>
            </a:r>
          </a:p>
          <a:p>
            <a:r>
              <a:rPr lang="fr-FR" sz="1200" dirty="0"/>
              <a:t>	</a:t>
            </a:r>
            <a:r>
              <a:rPr lang="fr-FR" sz="1200" dirty="0" smtClean="0"/>
              <a:t>officine</a:t>
            </a:r>
            <a:br>
              <a:rPr lang="fr-FR" sz="1200" dirty="0" smtClean="0"/>
            </a:br>
            <a:r>
              <a:rPr lang="fr-FR" sz="1200" dirty="0" smtClean="0"/>
              <a:t>		paramètre Officine  </a:t>
            </a:r>
          </a:p>
          <a:p>
            <a:r>
              <a:rPr lang="fr-FR" sz="1200" b="1" dirty="0" smtClean="0"/>
              <a:t>OU</a:t>
            </a:r>
            <a:endParaRPr lang="fr-FR" sz="1200" b="1" dirty="0"/>
          </a:p>
          <a:p>
            <a:r>
              <a:rPr lang="fr-FR" sz="1600" dirty="0" smtClean="0">
                <a:solidFill>
                  <a:schemeClr val="bg2"/>
                </a:solidFill>
              </a:rPr>
              <a:t>A postériori consultation et traitement dans la fonction traçabilité</a:t>
            </a:r>
          </a:p>
        </p:txBody>
      </p:sp>
      <p:sp>
        <p:nvSpPr>
          <p:cNvPr id="17" name="Rectangle 16"/>
          <p:cNvSpPr/>
          <p:nvPr/>
        </p:nvSpPr>
        <p:spPr>
          <a:xfrm>
            <a:off x="771260" y="1497188"/>
            <a:ext cx="7296329" cy="1807200"/>
          </a:xfrm>
          <a:prstGeom prst="rect">
            <a:avLst/>
          </a:pr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ZoneTexte 23"/>
          <p:cNvSpPr txBox="1"/>
          <p:nvPr/>
        </p:nvSpPr>
        <p:spPr>
          <a:xfrm>
            <a:off x="778757" y="1608696"/>
            <a:ext cx="7527045" cy="1604927"/>
          </a:xfrm>
          <a:prstGeom prst="rect">
            <a:avLst/>
          </a:prstGeom>
          <a:noFill/>
        </p:spPr>
        <p:txBody>
          <a:bodyPr wrap="square" rtlCol="0">
            <a:spAutoFit/>
          </a:bodyPr>
          <a:lstStyle/>
          <a:p>
            <a:pPr marL="285750" indent="-285750">
              <a:buFont typeface="Wingdings" panose="05000000000000000000" pitchFamily="2" charset="2"/>
              <a:buChar char="§"/>
            </a:pPr>
            <a:r>
              <a:rPr lang="fr-FR" dirty="0" smtClean="0"/>
              <a:t>Lors d’une vente , le produit est </a:t>
            </a:r>
            <a:r>
              <a:rPr lang="fr-FR" dirty="0" smtClean="0">
                <a:solidFill>
                  <a:schemeClr val="bg2"/>
                </a:solidFill>
              </a:rPr>
              <a:t>déstocké à la ligne </a:t>
            </a:r>
            <a:r>
              <a:rPr lang="fr-FR" dirty="0" smtClean="0"/>
              <a:t>et non au moment de la validation de la vente.</a:t>
            </a:r>
          </a:p>
          <a:p>
            <a:endParaRPr lang="fr-FR" dirty="0" smtClean="0"/>
          </a:p>
          <a:p>
            <a:pPr marL="285750" indent="-285750">
              <a:buFont typeface="Wingdings" panose="05000000000000000000" pitchFamily="2" charset="2"/>
              <a:buChar char="§"/>
            </a:pPr>
            <a:r>
              <a:rPr lang="fr-FR" dirty="0" smtClean="0"/>
              <a:t>Si un problème survient et vous empêche de terminer la vente. </a:t>
            </a:r>
            <a:br>
              <a:rPr lang="fr-FR" dirty="0" smtClean="0"/>
            </a:br>
            <a:r>
              <a:rPr lang="fr-FR" dirty="0" smtClean="0">
                <a:solidFill>
                  <a:schemeClr val="bg2"/>
                </a:solidFill>
              </a:rPr>
              <a:t>Le produit est déstocké mais la vente n’est pas achevée</a:t>
            </a:r>
            <a:r>
              <a:rPr lang="fr-FR" dirty="0" smtClean="0"/>
              <a:t>. </a:t>
            </a:r>
            <a:br>
              <a:rPr lang="fr-FR" dirty="0" smtClean="0"/>
            </a:br>
            <a:endParaRPr lang="fr-FR" dirty="0" smtClean="0"/>
          </a:p>
          <a:p>
            <a:pPr marL="285750" indent="-285750">
              <a:buClr>
                <a:schemeClr val="tx1"/>
              </a:buClr>
              <a:buFont typeface="Wingdings" panose="05000000000000000000" pitchFamily="2" charset="2"/>
              <a:buChar char="§"/>
            </a:pPr>
            <a:r>
              <a:rPr lang="fr-FR" dirty="0" smtClean="0">
                <a:solidFill>
                  <a:schemeClr val="bg2"/>
                </a:solidFill>
              </a:rPr>
              <a:t>Il convient de traiter la vente non terminée.</a:t>
            </a:r>
            <a:endParaRPr lang="fr-FR" dirty="0">
              <a:solidFill>
                <a:schemeClr val="bg2"/>
              </a:solidFill>
            </a:endParaRPr>
          </a:p>
        </p:txBody>
      </p:sp>
      <p:pic>
        <p:nvPicPr>
          <p:cNvPr id="4" name="Image 3"/>
          <p:cNvPicPr>
            <a:picLocks noChangeAspect="1"/>
          </p:cNvPicPr>
          <p:nvPr/>
        </p:nvPicPr>
        <p:blipFill>
          <a:blip r:embed="rId3"/>
          <a:stretch>
            <a:fillRect/>
          </a:stretch>
        </p:blipFill>
        <p:spPr>
          <a:xfrm>
            <a:off x="3291756" y="3795707"/>
            <a:ext cx="1434497" cy="452418"/>
          </a:xfrm>
          <a:prstGeom prst="rect">
            <a:avLst/>
          </a:prstGeom>
        </p:spPr>
      </p:pic>
      <p:pic>
        <p:nvPicPr>
          <p:cNvPr id="5" name="Image 4"/>
          <p:cNvPicPr>
            <a:picLocks noChangeAspect="1"/>
          </p:cNvPicPr>
          <p:nvPr/>
        </p:nvPicPr>
        <p:blipFill>
          <a:blip r:embed="rId4"/>
          <a:stretch>
            <a:fillRect/>
          </a:stretch>
        </p:blipFill>
        <p:spPr>
          <a:xfrm>
            <a:off x="4726253" y="3795707"/>
            <a:ext cx="2572419" cy="444931"/>
          </a:xfrm>
          <a:prstGeom prst="rect">
            <a:avLst/>
          </a:prstGeom>
        </p:spPr>
      </p:pic>
    </p:spTree>
    <p:extLst>
      <p:ext uri="{BB962C8B-B14F-4D97-AF65-F5344CB8AC3E}">
        <p14:creationId xmlns:p14="http://schemas.microsoft.com/office/powerpoint/2010/main" val="1132904017"/>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778757" y="912312"/>
            <a:ext cx="7281337" cy="517063"/>
          </a:xfrm>
          <a:prstGeom prst="rect">
            <a:avLst/>
          </a:prstGeom>
          <a:noFill/>
          <a:ln>
            <a:solidFill>
              <a:srgbClr val="008A8B"/>
            </a:solidFill>
          </a:ln>
        </p:spPr>
        <p:txBody>
          <a:bodyPr wrap="square" lIns="91438" tIns="45719" rIns="91438" bIns="45719" rtlCol="0">
            <a:spAutoFit/>
          </a:bodyPr>
          <a:lstStyle/>
          <a:p>
            <a:pPr indent="-226689">
              <a:lnSpc>
                <a:spcPct val="115000"/>
              </a:lnSpc>
              <a:spcBef>
                <a:spcPts val="1000"/>
              </a:spcBef>
            </a:pPr>
            <a:r>
              <a:rPr lang="fr-FR" sz="2400" dirty="0" smtClean="0">
                <a:solidFill>
                  <a:srgbClr val="723E91"/>
                </a:solidFill>
              </a:rPr>
              <a:t>Correction d’une erreur de stock</a:t>
            </a:r>
            <a:endParaRPr lang="fr-FR" sz="2400" dirty="0">
              <a:solidFill>
                <a:srgbClr val="723E91"/>
              </a:solidFill>
            </a:endParaRPr>
          </a:p>
        </p:txBody>
      </p:sp>
      <p:sp>
        <p:nvSpPr>
          <p:cNvPr id="2" name="Titre 1"/>
          <p:cNvSpPr>
            <a:spLocks noGrp="1"/>
          </p:cNvSpPr>
          <p:nvPr>
            <p:ph type="title"/>
          </p:nvPr>
        </p:nvSpPr>
        <p:spPr/>
        <p:txBody>
          <a:bodyPr/>
          <a:lstStyle/>
          <a:p>
            <a:r>
              <a:rPr lang="fr-FR" b="1" dirty="0"/>
              <a:t>LES BONNES PRATIQUES DE LA GESTION DE STOCK </a:t>
            </a:r>
            <a:r>
              <a:rPr lang="fr-FR" b="1" dirty="0" smtClean="0">
                <a:solidFill>
                  <a:srgbClr val="6BB42C"/>
                </a:solidFill>
              </a:rPr>
              <a:t>Erreur de stock</a:t>
            </a:r>
            <a:endParaRPr lang="fr-FR" b="1" dirty="0">
              <a:solidFill>
                <a:srgbClr val="6BB42C"/>
              </a:solidFill>
            </a:endParaRPr>
          </a:p>
        </p:txBody>
      </p:sp>
      <p:sp>
        <p:nvSpPr>
          <p:cNvPr id="11" name="ZoneTexte 10"/>
          <p:cNvSpPr txBox="1"/>
          <p:nvPr/>
        </p:nvSpPr>
        <p:spPr>
          <a:xfrm>
            <a:off x="750416" y="1568242"/>
            <a:ext cx="3913559" cy="1323439"/>
          </a:xfrm>
          <a:prstGeom prst="rect">
            <a:avLst/>
          </a:prstGeom>
          <a:noFill/>
        </p:spPr>
        <p:txBody>
          <a:bodyPr wrap="square" rtlCol="0">
            <a:spAutoFit/>
          </a:bodyPr>
          <a:lstStyle/>
          <a:p>
            <a:pPr marL="285750" indent="-285750">
              <a:buFont typeface="Wingdings" panose="05000000000000000000" pitchFamily="2" charset="2"/>
              <a:buChar char="§"/>
            </a:pPr>
            <a:r>
              <a:rPr lang="fr-FR" sz="1600" b="1" dirty="0" smtClean="0"/>
              <a:t>Dans LGPI</a:t>
            </a:r>
          </a:p>
          <a:p>
            <a:pPr marL="642366" lvl="1" indent="-285750">
              <a:buFont typeface="Wingdings" panose="05000000000000000000" pitchFamily="2" charset="2"/>
              <a:buChar char="§"/>
            </a:pPr>
            <a:r>
              <a:rPr lang="fr-FR" sz="1600" dirty="0" smtClean="0"/>
              <a:t>Gestion de Stock</a:t>
            </a:r>
          </a:p>
          <a:p>
            <a:pPr marL="998982" lvl="2" indent="-285750">
              <a:buFont typeface="Wingdings" panose="05000000000000000000" pitchFamily="2" charset="2"/>
              <a:buChar char="§"/>
            </a:pPr>
            <a:r>
              <a:rPr lang="fr-FR" sz="1600" dirty="0" smtClean="0"/>
              <a:t>Entrées/sorties de stock</a:t>
            </a:r>
          </a:p>
          <a:p>
            <a:pPr lvl="2"/>
            <a:endParaRPr lang="fr-FR" sz="1600" dirty="0" smtClean="0"/>
          </a:p>
          <a:p>
            <a:endParaRPr lang="fr-FR" sz="1600" dirty="0" smtClean="0"/>
          </a:p>
        </p:txBody>
      </p:sp>
      <p:sp>
        <p:nvSpPr>
          <p:cNvPr id="25" name="ZoneTexte 24"/>
          <p:cNvSpPr txBox="1"/>
          <p:nvPr/>
        </p:nvSpPr>
        <p:spPr>
          <a:xfrm>
            <a:off x="3970398" y="4826574"/>
            <a:ext cx="2098850" cy="307777"/>
          </a:xfrm>
          <a:prstGeom prst="rect">
            <a:avLst/>
          </a:prstGeom>
          <a:noFill/>
          <a:ln>
            <a:solidFill>
              <a:schemeClr val="bg2"/>
            </a:solidFill>
          </a:ln>
        </p:spPr>
        <p:txBody>
          <a:bodyPr wrap="square" rtlCol="0">
            <a:spAutoFit/>
          </a:bodyPr>
          <a:lstStyle/>
          <a:p>
            <a:r>
              <a:rPr lang="fr-FR" sz="1400" dirty="0" smtClean="0">
                <a:solidFill>
                  <a:schemeClr val="bg2"/>
                </a:solidFill>
              </a:rPr>
              <a:t>Création de justificatif</a:t>
            </a:r>
          </a:p>
        </p:txBody>
      </p:sp>
      <p:sp>
        <p:nvSpPr>
          <p:cNvPr id="27" name="ZoneTexte 26"/>
          <p:cNvSpPr txBox="1"/>
          <p:nvPr/>
        </p:nvSpPr>
        <p:spPr>
          <a:xfrm>
            <a:off x="4897741" y="4010813"/>
            <a:ext cx="1792484" cy="307777"/>
          </a:xfrm>
          <a:prstGeom prst="rect">
            <a:avLst/>
          </a:prstGeom>
          <a:noFill/>
          <a:ln>
            <a:solidFill>
              <a:srgbClr val="723E91"/>
            </a:solidFill>
          </a:ln>
        </p:spPr>
        <p:txBody>
          <a:bodyPr wrap="square" rtlCol="0">
            <a:spAutoFit/>
          </a:bodyPr>
          <a:lstStyle/>
          <a:p>
            <a:r>
              <a:rPr lang="fr-FR" sz="1400" dirty="0" smtClean="0">
                <a:solidFill>
                  <a:srgbClr val="723E91"/>
                </a:solidFill>
              </a:rPr>
              <a:t>Saisie du justificatif  </a:t>
            </a:r>
            <a:endParaRPr lang="fr-FR" sz="1400" dirty="0">
              <a:solidFill>
                <a:srgbClr val="723E91"/>
              </a:solidFill>
            </a:endParaRPr>
          </a:p>
        </p:txBody>
      </p:sp>
      <p:cxnSp>
        <p:nvCxnSpPr>
          <p:cNvPr id="30" name="Connecteur droit avec flèche 29"/>
          <p:cNvCxnSpPr/>
          <p:nvPr/>
        </p:nvCxnSpPr>
        <p:spPr>
          <a:xfrm>
            <a:off x="2786639" y="4989451"/>
            <a:ext cx="883096" cy="0"/>
          </a:xfrm>
          <a:prstGeom prst="straightConnector1">
            <a:avLst/>
          </a:prstGeom>
          <a:ln w="76200">
            <a:solidFill>
              <a:srgbClr val="723E91"/>
            </a:solidFill>
            <a:tailEnd type="triangle"/>
          </a:ln>
        </p:spPr>
        <p:style>
          <a:lnRef idx="1">
            <a:schemeClr val="accent1"/>
          </a:lnRef>
          <a:fillRef idx="0">
            <a:schemeClr val="accent1"/>
          </a:fillRef>
          <a:effectRef idx="0">
            <a:schemeClr val="accent1"/>
          </a:effectRef>
          <a:fontRef idx="minor">
            <a:schemeClr val="tx1"/>
          </a:fontRef>
        </p:style>
      </p:cxnSp>
      <p:pic>
        <p:nvPicPr>
          <p:cNvPr id="5" name="Image 4"/>
          <p:cNvPicPr>
            <a:picLocks noChangeAspect="1"/>
          </p:cNvPicPr>
          <p:nvPr/>
        </p:nvPicPr>
        <p:blipFill>
          <a:blip r:embed="rId3"/>
          <a:stretch>
            <a:fillRect/>
          </a:stretch>
        </p:blipFill>
        <p:spPr>
          <a:xfrm>
            <a:off x="778757" y="2461742"/>
            <a:ext cx="3903728" cy="2140320"/>
          </a:xfrm>
          <a:prstGeom prst="rect">
            <a:avLst/>
          </a:prstGeom>
          <a:ln>
            <a:solidFill>
              <a:schemeClr val="bg1">
                <a:lumMod val="75000"/>
              </a:schemeClr>
            </a:solidFill>
          </a:ln>
        </p:spPr>
      </p:pic>
      <p:cxnSp>
        <p:nvCxnSpPr>
          <p:cNvPr id="6" name="Connecteur droit avec flèche 5"/>
          <p:cNvCxnSpPr/>
          <p:nvPr/>
        </p:nvCxnSpPr>
        <p:spPr>
          <a:xfrm>
            <a:off x="3085417" y="4136627"/>
            <a:ext cx="1660061" cy="0"/>
          </a:xfrm>
          <a:prstGeom prst="straightConnector1">
            <a:avLst/>
          </a:prstGeom>
          <a:ln w="76200">
            <a:solidFill>
              <a:srgbClr val="723E91"/>
            </a:solidFill>
            <a:tailEnd type="triangle"/>
          </a:ln>
        </p:spPr>
        <p:style>
          <a:lnRef idx="1">
            <a:schemeClr val="accent1"/>
          </a:lnRef>
          <a:fillRef idx="0">
            <a:schemeClr val="accent1"/>
          </a:fillRef>
          <a:effectRef idx="0">
            <a:schemeClr val="accent1"/>
          </a:effectRef>
          <a:fontRef idx="minor">
            <a:schemeClr val="tx1"/>
          </a:fontRef>
        </p:style>
      </p:cxnSp>
      <p:sp>
        <p:nvSpPr>
          <p:cNvPr id="13" name="Ellipse 12"/>
          <p:cNvSpPr/>
          <p:nvPr/>
        </p:nvSpPr>
        <p:spPr>
          <a:xfrm>
            <a:off x="1301578" y="2784389"/>
            <a:ext cx="395417" cy="255373"/>
          </a:xfrm>
          <a:prstGeom prst="ellipse">
            <a:avLst/>
          </a:prstGeom>
          <a:noFill/>
          <a:ln>
            <a:solidFill>
              <a:srgbClr val="723E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p:cNvPicPr>
            <a:picLocks noChangeAspect="1"/>
          </p:cNvPicPr>
          <p:nvPr/>
        </p:nvPicPr>
        <p:blipFill>
          <a:blip r:embed="rId4"/>
          <a:stretch>
            <a:fillRect/>
          </a:stretch>
        </p:blipFill>
        <p:spPr>
          <a:xfrm>
            <a:off x="1825858" y="4732777"/>
            <a:ext cx="876422" cy="495369"/>
          </a:xfrm>
          <a:prstGeom prst="rect">
            <a:avLst/>
          </a:prstGeom>
        </p:spPr>
      </p:pic>
      <p:sp>
        <p:nvSpPr>
          <p:cNvPr id="31" name="Bulle ronde 30"/>
          <p:cNvSpPr/>
          <p:nvPr/>
        </p:nvSpPr>
        <p:spPr>
          <a:xfrm rot="733624">
            <a:off x="5340201" y="1874195"/>
            <a:ext cx="2604653" cy="1552856"/>
          </a:xfrm>
          <a:prstGeom prst="wedgeEllipseCallout">
            <a:avLst/>
          </a:prstGeom>
          <a:solidFill>
            <a:srgbClr val="D9DB1F"/>
          </a:solidFill>
          <a:ln>
            <a:solidFill>
              <a:srgbClr val="D9DB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i="1" dirty="0" smtClean="0">
                <a:solidFill>
                  <a:schemeClr val="bg2"/>
                </a:solidFill>
              </a:rPr>
              <a:t>Un </a:t>
            </a:r>
            <a:r>
              <a:rPr lang="fr-FR" sz="900" i="1" dirty="0">
                <a:solidFill>
                  <a:schemeClr val="bg2"/>
                </a:solidFill>
              </a:rPr>
              <a:t>justificatif doit être saisi</a:t>
            </a:r>
            <a:r>
              <a:rPr lang="fr-FR" sz="900" i="1" dirty="0" smtClean="0">
                <a:solidFill>
                  <a:schemeClr val="bg2"/>
                </a:solidFill>
              </a:rPr>
              <a:t>.</a:t>
            </a:r>
          </a:p>
          <a:p>
            <a:endParaRPr lang="fr-FR" sz="900" i="1" dirty="0">
              <a:solidFill>
                <a:schemeClr val="bg2"/>
              </a:solidFill>
            </a:endParaRPr>
          </a:p>
          <a:p>
            <a:r>
              <a:rPr lang="fr-FR" sz="900" i="1" dirty="0">
                <a:solidFill>
                  <a:schemeClr val="bg2"/>
                </a:solidFill>
              </a:rPr>
              <a:t>Entrées / sorties  doit être </a:t>
            </a:r>
            <a:r>
              <a:rPr lang="fr-FR" sz="900" i="1" dirty="0" smtClean="0">
                <a:solidFill>
                  <a:schemeClr val="bg2"/>
                </a:solidFill>
              </a:rPr>
              <a:t>utilisé </a:t>
            </a:r>
            <a:r>
              <a:rPr lang="fr-FR" sz="900" b="1" i="1" dirty="0">
                <a:solidFill>
                  <a:schemeClr val="bg2"/>
                </a:solidFill>
              </a:rPr>
              <a:t>à titre exceptionnel.</a:t>
            </a:r>
            <a:br>
              <a:rPr lang="fr-FR" sz="900" b="1" i="1" dirty="0">
                <a:solidFill>
                  <a:schemeClr val="bg2"/>
                </a:solidFill>
              </a:rPr>
            </a:br>
            <a:r>
              <a:rPr lang="fr-FR" sz="800" b="1" i="1" dirty="0">
                <a:solidFill>
                  <a:schemeClr val="bg2"/>
                </a:solidFill>
              </a:rPr>
              <a:t>Il convient de rechercher la </a:t>
            </a:r>
            <a:r>
              <a:rPr lang="fr-FR" sz="800" b="1" i="1" dirty="0" smtClean="0">
                <a:solidFill>
                  <a:schemeClr val="bg2"/>
                </a:solidFill>
              </a:rPr>
              <a:t>cause.</a:t>
            </a:r>
            <a:endParaRPr lang="fr-FR" sz="900" dirty="0"/>
          </a:p>
        </p:txBody>
      </p:sp>
      <p:sp>
        <p:nvSpPr>
          <p:cNvPr id="32" name="Organigramme : Connecteur 31"/>
          <p:cNvSpPr/>
          <p:nvPr/>
        </p:nvSpPr>
        <p:spPr>
          <a:xfrm>
            <a:off x="190800" y="5083200"/>
            <a:ext cx="90391" cy="62144"/>
          </a:xfrm>
          <a:prstGeom prst="flowChartConnector">
            <a:avLst/>
          </a:prstGeom>
          <a:solidFill>
            <a:srgbClr val="008A8B"/>
          </a:solidFill>
          <a:ln>
            <a:solidFill>
              <a:srgbClr val="008A8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17264389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786252" y="917584"/>
            <a:ext cx="7281337" cy="517063"/>
          </a:xfrm>
          <a:prstGeom prst="rect">
            <a:avLst/>
          </a:prstGeom>
          <a:noFill/>
          <a:ln>
            <a:solidFill>
              <a:srgbClr val="008A8B"/>
            </a:solidFill>
          </a:ln>
        </p:spPr>
        <p:txBody>
          <a:bodyPr wrap="square" lIns="91438" tIns="45719" rIns="91438" bIns="45719" rtlCol="0">
            <a:spAutoFit/>
          </a:bodyPr>
          <a:lstStyle/>
          <a:p>
            <a:pPr indent="-226689">
              <a:lnSpc>
                <a:spcPct val="115000"/>
              </a:lnSpc>
              <a:spcBef>
                <a:spcPts val="1000"/>
              </a:spcBef>
            </a:pPr>
            <a:r>
              <a:rPr lang="fr-FR" sz="2400" dirty="0" smtClean="0">
                <a:solidFill>
                  <a:srgbClr val="723E91"/>
                </a:solidFill>
              </a:rPr>
              <a:t> </a:t>
            </a:r>
            <a:r>
              <a:rPr lang="fr-FR" sz="2000" dirty="0" smtClean="0"/>
              <a:t>paramétrage : </a:t>
            </a:r>
            <a:r>
              <a:rPr lang="fr-FR" sz="2400" dirty="0" smtClean="0">
                <a:solidFill>
                  <a:srgbClr val="723E91"/>
                </a:solidFill>
              </a:rPr>
              <a:t>Activation stock avant réception </a:t>
            </a:r>
            <a:endParaRPr lang="fr-FR" sz="2400" dirty="0">
              <a:solidFill>
                <a:srgbClr val="723E91"/>
              </a:solidFill>
            </a:endParaRPr>
          </a:p>
        </p:txBody>
      </p:sp>
      <p:sp>
        <p:nvSpPr>
          <p:cNvPr id="2" name="Titre 1"/>
          <p:cNvSpPr>
            <a:spLocks noGrp="1"/>
          </p:cNvSpPr>
          <p:nvPr>
            <p:ph type="title"/>
          </p:nvPr>
        </p:nvSpPr>
        <p:spPr/>
        <p:txBody>
          <a:bodyPr/>
          <a:lstStyle/>
          <a:p>
            <a:r>
              <a:rPr lang="fr-FR" b="1" dirty="0"/>
              <a:t>LES BONNES PRATIQUES DE LA GESTION DE STOCK </a:t>
            </a:r>
            <a:r>
              <a:rPr lang="fr-FR" b="1" dirty="0" smtClean="0">
                <a:solidFill>
                  <a:srgbClr val="6BB42C"/>
                </a:solidFill>
              </a:rPr>
              <a:t>Erreur de stock</a:t>
            </a:r>
            <a:endParaRPr lang="fr-FR" b="1" dirty="0">
              <a:solidFill>
                <a:srgbClr val="6BB42C"/>
              </a:solidFill>
            </a:endParaRPr>
          </a:p>
        </p:txBody>
      </p:sp>
      <p:sp>
        <p:nvSpPr>
          <p:cNvPr id="6" name="ZoneTexte 5"/>
          <p:cNvSpPr txBox="1"/>
          <p:nvPr/>
        </p:nvSpPr>
        <p:spPr>
          <a:xfrm>
            <a:off x="778757" y="1564198"/>
            <a:ext cx="3913559" cy="1569660"/>
          </a:xfrm>
          <a:prstGeom prst="rect">
            <a:avLst/>
          </a:prstGeom>
          <a:noFill/>
        </p:spPr>
        <p:txBody>
          <a:bodyPr wrap="square" rtlCol="0">
            <a:spAutoFit/>
          </a:bodyPr>
          <a:lstStyle/>
          <a:p>
            <a:pPr marL="285750" indent="-285750">
              <a:buFont typeface="Wingdings" panose="05000000000000000000" pitchFamily="2" charset="2"/>
              <a:buChar char="§"/>
            </a:pPr>
            <a:endParaRPr lang="fr-FR" sz="1600" b="1" dirty="0" smtClean="0"/>
          </a:p>
          <a:p>
            <a:pPr marL="285750" indent="-285750">
              <a:buFont typeface="Wingdings" panose="05000000000000000000" pitchFamily="2" charset="2"/>
              <a:buChar char="§"/>
            </a:pPr>
            <a:r>
              <a:rPr lang="fr-FR" sz="1600" b="1" dirty="0" smtClean="0"/>
              <a:t>Dans LGPI</a:t>
            </a:r>
          </a:p>
          <a:p>
            <a:pPr marL="642366" lvl="1" indent="-285750">
              <a:buFont typeface="Wingdings" panose="05000000000000000000" pitchFamily="2" charset="2"/>
              <a:buChar char="§"/>
            </a:pPr>
            <a:r>
              <a:rPr lang="fr-FR" sz="1600" dirty="0" smtClean="0"/>
              <a:t>Configuration</a:t>
            </a:r>
          </a:p>
          <a:p>
            <a:pPr marL="998982" lvl="2" indent="-285750">
              <a:buFont typeface="Wingdings" panose="05000000000000000000" pitchFamily="2" charset="2"/>
              <a:buChar char="§"/>
            </a:pPr>
            <a:r>
              <a:rPr lang="fr-FR" sz="1600" dirty="0" smtClean="0"/>
              <a:t>Officine</a:t>
            </a:r>
          </a:p>
          <a:p>
            <a:pPr lvl="2"/>
            <a:endParaRPr lang="fr-FR" sz="1600" dirty="0" smtClean="0"/>
          </a:p>
          <a:p>
            <a:endParaRPr lang="fr-FR" sz="1600" dirty="0" smtClean="0"/>
          </a:p>
        </p:txBody>
      </p:sp>
      <p:pic>
        <p:nvPicPr>
          <p:cNvPr id="5" name="Image 4"/>
          <p:cNvPicPr>
            <a:picLocks noChangeAspect="1"/>
          </p:cNvPicPr>
          <p:nvPr/>
        </p:nvPicPr>
        <p:blipFill>
          <a:blip r:embed="rId3"/>
          <a:stretch>
            <a:fillRect/>
          </a:stretch>
        </p:blipFill>
        <p:spPr>
          <a:xfrm>
            <a:off x="2185464" y="2683139"/>
            <a:ext cx="686637" cy="710315"/>
          </a:xfrm>
          <a:prstGeom prst="rect">
            <a:avLst/>
          </a:prstGeom>
        </p:spPr>
      </p:pic>
      <p:pic>
        <p:nvPicPr>
          <p:cNvPr id="9" name="Image 8"/>
          <p:cNvPicPr>
            <a:picLocks noChangeAspect="1"/>
          </p:cNvPicPr>
          <p:nvPr/>
        </p:nvPicPr>
        <p:blipFill>
          <a:blip r:embed="rId4"/>
          <a:stretch>
            <a:fillRect/>
          </a:stretch>
        </p:blipFill>
        <p:spPr>
          <a:xfrm>
            <a:off x="5103060" y="2683139"/>
            <a:ext cx="2910927" cy="838474"/>
          </a:xfrm>
          <a:prstGeom prst="rect">
            <a:avLst/>
          </a:prstGeom>
        </p:spPr>
      </p:pic>
      <p:sp>
        <p:nvSpPr>
          <p:cNvPr id="8" name="Rectangle 7"/>
          <p:cNvSpPr/>
          <p:nvPr/>
        </p:nvSpPr>
        <p:spPr>
          <a:xfrm>
            <a:off x="3689684" y="2017950"/>
            <a:ext cx="4377905" cy="2799347"/>
          </a:xfrm>
          <a:prstGeom prst="rect">
            <a:avLst/>
          </a:prstGeom>
          <a:noFill/>
          <a:ln w="158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4" name="Image 13"/>
          <p:cNvPicPr>
            <a:picLocks noChangeAspect="1"/>
          </p:cNvPicPr>
          <p:nvPr/>
        </p:nvPicPr>
        <p:blipFill>
          <a:blip r:embed="rId5"/>
          <a:stretch>
            <a:fillRect/>
          </a:stretch>
        </p:blipFill>
        <p:spPr>
          <a:xfrm>
            <a:off x="3697175" y="2071219"/>
            <a:ext cx="1405885" cy="2692810"/>
          </a:xfrm>
          <a:prstGeom prst="rect">
            <a:avLst/>
          </a:prstGeom>
        </p:spPr>
      </p:pic>
    </p:spTree>
    <p:extLst>
      <p:ext uri="{BB962C8B-B14F-4D97-AF65-F5344CB8AC3E}">
        <p14:creationId xmlns:p14="http://schemas.microsoft.com/office/powerpoint/2010/main" val="3754993145"/>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786252" y="917584"/>
            <a:ext cx="7281337" cy="517063"/>
          </a:xfrm>
          <a:prstGeom prst="rect">
            <a:avLst/>
          </a:prstGeom>
          <a:noFill/>
          <a:ln>
            <a:solidFill>
              <a:srgbClr val="008A8B"/>
            </a:solidFill>
          </a:ln>
        </p:spPr>
        <p:txBody>
          <a:bodyPr wrap="square" lIns="91438" tIns="45719" rIns="91438" bIns="45719" rtlCol="0">
            <a:spAutoFit/>
          </a:bodyPr>
          <a:lstStyle/>
          <a:p>
            <a:pPr indent="-226689">
              <a:lnSpc>
                <a:spcPct val="115000"/>
              </a:lnSpc>
              <a:spcBef>
                <a:spcPts val="1000"/>
              </a:spcBef>
            </a:pPr>
            <a:r>
              <a:rPr lang="fr-FR" sz="2400" dirty="0" smtClean="0">
                <a:solidFill>
                  <a:srgbClr val="723E91"/>
                </a:solidFill>
              </a:rPr>
              <a:t>rechercher la cause de l’erreur  </a:t>
            </a:r>
            <a:endParaRPr lang="fr-FR" sz="2400" dirty="0">
              <a:solidFill>
                <a:srgbClr val="723E91"/>
              </a:solidFill>
            </a:endParaRPr>
          </a:p>
        </p:txBody>
      </p:sp>
      <p:sp>
        <p:nvSpPr>
          <p:cNvPr id="2" name="Titre 1"/>
          <p:cNvSpPr>
            <a:spLocks noGrp="1"/>
          </p:cNvSpPr>
          <p:nvPr>
            <p:ph type="title"/>
          </p:nvPr>
        </p:nvSpPr>
        <p:spPr/>
        <p:txBody>
          <a:bodyPr/>
          <a:lstStyle/>
          <a:p>
            <a:r>
              <a:rPr lang="fr-FR" b="1" dirty="0"/>
              <a:t>LES BONNES PRATIQUES DE LA GESTION DE STOCK </a:t>
            </a:r>
            <a:r>
              <a:rPr lang="fr-FR" b="1" dirty="0" smtClean="0">
                <a:solidFill>
                  <a:srgbClr val="6BB42C"/>
                </a:solidFill>
              </a:rPr>
              <a:t>Erreur de stock </a:t>
            </a:r>
            <a:endParaRPr lang="fr-FR" b="1" dirty="0">
              <a:solidFill>
                <a:srgbClr val="6BB42C"/>
              </a:solidFill>
            </a:endParaRPr>
          </a:p>
        </p:txBody>
      </p:sp>
      <p:sp>
        <p:nvSpPr>
          <p:cNvPr id="24" name="ZoneTexte 23"/>
          <p:cNvSpPr txBox="1"/>
          <p:nvPr/>
        </p:nvSpPr>
        <p:spPr>
          <a:xfrm>
            <a:off x="778757" y="1535844"/>
            <a:ext cx="7527045" cy="740587"/>
          </a:xfrm>
          <a:prstGeom prst="rect">
            <a:avLst/>
          </a:prstGeom>
          <a:noFill/>
        </p:spPr>
        <p:txBody>
          <a:bodyPr wrap="square" rtlCol="0">
            <a:spAutoFit/>
          </a:bodyPr>
          <a:lstStyle/>
          <a:p>
            <a:pPr algn="ctr"/>
            <a:r>
              <a:rPr lang="fr-FR" b="1" i="1" dirty="0" smtClean="0"/>
              <a:t>Lors du constat de l’erreur, utiliser </a:t>
            </a:r>
            <a:r>
              <a:rPr lang="fr-FR" b="1" i="1" dirty="0" smtClean="0">
                <a:solidFill>
                  <a:schemeClr val="bg2"/>
                </a:solidFill>
              </a:rPr>
              <a:t>un protocole de recherche</a:t>
            </a:r>
            <a:br>
              <a:rPr lang="fr-FR" b="1" i="1" dirty="0" smtClean="0">
                <a:solidFill>
                  <a:schemeClr val="bg2"/>
                </a:solidFill>
              </a:rPr>
            </a:br>
            <a:endParaRPr lang="fr-FR" b="1" i="1" dirty="0" smtClean="0">
              <a:solidFill>
                <a:schemeClr val="bg2"/>
              </a:solidFill>
            </a:endParaRPr>
          </a:p>
          <a:p>
            <a:endParaRPr lang="fr-FR" dirty="0" smtClean="0"/>
          </a:p>
        </p:txBody>
      </p:sp>
      <p:sp>
        <p:nvSpPr>
          <p:cNvPr id="7" name="ZoneTexte 6"/>
          <p:cNvSpPr txBox="1"/>
          <p:nvPr/>
        </p:nvSpPr>
        <p:spPr>
          <a:xfrm>
            <a:off x="1291577" y="1906137"/>
            <a:ext cx="6119875" cy="2037096"/>
          </a:xfrm>
          <a:prstGeom prst="rect">
            <a:avLst/>
          </a:prstGeom>
          <a:noFill/>
          <a:ln>
            <a:solidFill>
              <a:schemeClr val="bg2"/>
            </a:solidFill>
          </a:ln>
        </p:spPr>
        <p:txBody>
          <a:bodyPr wrap="square" rtlCol="0">
            <a:spAutoFit/>
          </a:bodyPr>
          <a:lstStyle/>
          <a:p>
            <a:pPr marL="285750" indent="-285750">
              <a:buFont typeface="Wingdings" panose="05000000000000000000" pitchFamily="2" charset="2"/>
              <a:buChar char="§"/>
            </a:pPr>
            <a:r>
              <a:rPr lang="fr-FR" b="1" dirty="0" smtClean="0">
                <a:solidFill>
                  <a:schemeClr val="bg2"/>
                </a:solidFill>
              </a:rPr>
              <a:t>Fiche Produit</a:t>
            </a:r>
          </a:p>
          <a:p>
            <a:r>
              <a:rPr lang="fr-FR" dirty="0" smtClean="0"/>
              <a:t>		l’historique des achats </a:t>
            </a:r>
            <a:br>
              <a:rPr lang="fr-FR" dirty="0" smtClean="0"/>
            </a:br>
            <a:r>
              <a:rPr lang="fr-FR" dirty="0" smtClean="0"/>
              <a:t>			</a:t>
            </a:r>
            <a:r>
              <a:rPr lang="fr-FR" dirty="0" smtClean="0">
                <a:solidFill>
                  <a:srgbClr val="723E91"/>
                </a:solidFill>
              </a:rPr>
              <a:t>-</a:t>
            </a:r>
            <a:r>
              <a:rPr lang="fr-FR" dirty="0" smtClean="0"/>
              <a:t> </a:t>
            </a:r>
            <a:r>
              <a:rPr lang="fr-FR" dirty="0" smtClean="0">
                <a:solidFill>
                  <a:schemeClr val="bg2"/>
                </a:solidFill>
              </a:rPr>
              <a:t>stock </a:t>
            </a:r>
            <a:r>
              <a:rPr lang="fr-FR" dirty="0">
                <a:solidFill>
                  <a:schemeClr val="bg2"/>
                </a:solidFill>
              </a:rPr>
              <a:t>avant réception </a:t>
            </a:r>
            <a:r>
              <a:rPr lang="fr-FR" dirty="0" smtClean="0">
                <a:solidFill>
                  <a:schemeClr val="bg2"/>
                </a:solidFill>
              </a:rPr>
              <a:t/>
            </a:r>
            <a:br>
              <a:rPr lang="fr-FR" dirty="0" smtClean="0">
                <a:solidFill>
                  <a:schemeClr val="bg2"/>
                </a:solidFill>
              </a:rPr>
            </a:br>
            <a:r>
              <a:rPr lang="fr-FR" dirty="0" smtClean="0">
                <a:solidFill>
                  <a:schemeClr val="bg2"/>
                </a:solidFill>
              </a:rPr>
              <a:t>			- quantité réceptionnée</a:t>
            </a:r>
            <a:r>
              <a:rPr lang="fr-FR" dirty="0" smtClean="0"/>
              <a:t/>
            </a:r>
            <a:br>
              <a:rPr lang="fr-FR" dirty="0" smtClean="0"/>
            </a:br>
            <a:r>
              <a:rPr lang="fr-FR" dirty="0" smtClean="0"/>
              <a:t>		les </a:t>
            </a:r>
            <a:r>
              <a:rPr lang="fr-FR" dirty="0"/>
              <a:t>ventes réalisées</a:t>
            </a:r>
            <a:br>
              <a:rPr lang="fr-FR" dirty="0"/>
            </a:br>
            <a:r>
              <a:rPr lang="fr-FR" dirty="0" smtClean="0"/>
              <a:t>	</a:t>
            </a:r>
            <a:endParaRPr lang="fr-FR" dirty="0">
              <a:solidFill>
                <a:schemeClr val="bg2"/>
              </a:solidFill>
            </a:endParaRPr>
          </a:p>
          <a:p>
            <a:pPr marL="285750" indent="-285750">
              <a:buFont typeface="Wingdings" panose="05000000000000000000" pitchFamily="2" charset="2"/>
              <a:buChar char="§"/>
            </a:pPr>
            <a:r>
              <a:rPr lang="fr-FR" b="1" dirty="0" smtClean="0">
                <a:solidFill>
                  <a:schemeClr val="bg2"/>
                </a:solidFill>
              </a:rPr>
              <a:t>Traçabilité</a:t>
            </a:r>
            <a:r>
              <a:rPr lang="fr-FR" dirty="0"/>
              <a:t/>
            </a:r>
            <a:br>
              <a:rPr lang="fr-FR" dirty="0"/>
            </a:br>
            <a:r>
              <a:rPr lang="fr-FR" dirty="0" smtClean="0"/>
              <a:t>		la traçabilité vente </a:t>
            </a:r>
            <a:br>
              <a:rPr lang="fr-FR" dirty="0" smtClean="0"/>
            </a:br>
            <a:r>
              <a:rPr lang="fr-FR" dirty="0" smtClean="0"/>
              <a:t>		la traçabilité stock </a:t>
            </a:r>
            <a:endParaRPr lang="fr-FR" dirty="0"/>
          </a:p>
        </p:txBody>
      </p:sp>
      <p:sp>
        <p:nvSpPr>
          <p:cNvPr id="12" name="ZoneTexte 11"/>
          <p:cNvSpPr txBox="1"/>
          <p:nvPr/>
        </p:nvSpPr>
        <p:spPr>
          <a:xfrm>
            <a:off x="313535" y="4062476"/>
            <a:ext cx="7527045" cy="524503"/>
          </a:xfrm>
          <a:prstGeom prst="rect">
            <a:avLst/>
          </a:prstGeom>
          <a:noFill/>
        </p:spPr>
        <p:txBody>
          <a:bodyPr wrap="square" rtlCol="0">
            <a:spAutoFit/>
          </a:bodyPr>
          <a:lstStyle/>
          <a:p>
            <a:pPr algn="ctr"/>
            <a:r>
              <a:rPr lang="fr-FR" b="1" i="1" dirty="0" smtClean="0"/>
              <a:t>Pour aller plus loin...</a:t>
            </a:r>
            <a:endParaRPr lang="fr-FR" b="1" i="1" dirty="0" smtClean="0">
              <a:solidFill>
                <a:schemeClr val="bg2"/>
              </a:solidFill>
            </a:endParaRPr>
          </a:p>
          <a:p>
            <a:endParaRPr lang="fr-FR" dirty="0" smtClean="0"/>
          </a:p>
        </p:txBody>
      </p:sp>
      <p:sp>
        <p:nvSpPr>
          <p:cNvPr id="14" name="ZoneTexte 13"/>
          <p:cNvSpPr txBox="1"/>
          <p:nvPr/>
        </p:nvSpPr>
        <p:spPr>
          <a:xfrm>
            <a:off x="1291577" y="4361512"/>
            <a:ext cx="6192065" cy="524503"/>
          </a:xfrm>
          <a:prstGeom prst="rect">
            <a:avLst/>
          </a:prstGeom>
          <a:noFill/>
          <a:ln>
            <a:solidFill>
              <a:schemeClr val="bg2"/>
            </a:solidFill>
          </a:ln>
        </p:spPr>
        <p:txBody>
          <a:bodyPr wrap="square" rtlCol="0">
            <a:spAutoFit/>
          </a:bodyPr>
          <a:lstStyle/>
          <a:p>
            <a:pPr marL="285750" indent="-285750">
              <a:buFont typeface="Wingdings" panose="05000000000000000000" pitchFamily="2" charset="2"/>
              <a:buChar char="§"/>
            </a:pPr>
            <a:r>
              <a:rPr lang="fr-FR" i="1" dirty="0" smtClean="0">
                <a:solidFill>
                  <a:schemeClr val="bg2"/>
                </a:solidFill>
              </a:rPr>
              <a:t>Regarder la date de dernier inventaire et le stock à cette date</a:t>
            </a:r>
            <a:br>
              <a:rPr lang="fr-FR" i="1" dirty="0" smtClean="0">
                <a:solidFill>
                  <a:schemeClr val="bg2"/>
                </a:solidFill>
              </a:rPr>
            </a:br>
            <a:r>
              <a:rPr lang="fr-FR" i="1" dirty="0" smtClean="0">
                <a:solidFill>
                  <a:schemeClr val="bg2"/>
                </a:solidFill>
              </a:rPr>
              <a:t> </a:t>
            </a:r>
          </a:p>
        </p:txBody>
      </p:sp>
      <p:sp>
        <p:nvSpPr>
          <p:cNvPr id="8" name="Flèche droite 7"/>
          <p:cNvSpPr/>
          <p:nvPr/>
        </p:nvSpPr>
        <p:spPr>
          <a:xfrm>
            <a:off x="1564105" y="2199548"/>
            <a:ext cx="465221" cy="1440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Flèche droite 8"/>
          <p:cNvSpPr/>
          <p:nvPr/>
        </p:nvSpPr>
        <p:spPr>
          <a:xfrm>
            <a:off x="1564104" y="2839832"/>
            <a:ext cx="465221" cy="1440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Flèche droite 9"/>
          <p:cNvSpPr/>
          <p:nvPr/>
        </p:nvSpPr>
        <p:spPr>
          <a:xfrm>
            <a:off x="1564103" y="3516116"/>
            <a:ext cx="465221" cy="1440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Flèche droite 10"/>
          <p:cNvSpPr/>
          <p:nvPr/>
        </p:nvSpPr>
        <p:spPr>
          <a:xfrm>
            <a:off x="1564105" y="3707359"/>
            <a:ext cx="465221" cy="1440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1872848393"/>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LES BONNES PRATIQUES DE LA GESTION DE STOCK </a:t>
            </a:r>
            <a:r>
              <a:rPr lang="fr-FR" b="1" dirty="0" smtClean="0">
                <a:solidFill>
                  <a:srgbClr val="6BB42C"/>
                </a:solidFill>
              </a:rPr>
              <a:t>Erreur de stock :</a:t>
            </a:r>
            <a:r>
              <a:rPr lang="fr-FR" dirty="0">
                <a:solidFill>
                  <a:srgbClr val="723E91"/>
                </a:solidFill>
              </a:rPr>
              <a:t> </a:t>
            </a:r>
            <a:r>
              <a:rPr lang="fr-FR" sz="2000" dirty="0">
                <a:solidFill>
                  <a:srgbClr val="723E91"/>
                </a:solidFill>
              </a:rPr>
              <a:t>Mise en place de recherche d’erreurs</a:t>
            </a:r>
            <a:endParaRPr lang="fr-FR" sz="2000" b="1" dirty="0">
              <a:solidFill>
                <a:srgbClr val="6BB42C"/>
              </a:solidFill>
            </a:endParaRPr>
          </a:p>
        </p:txBody>
      </p:sp>
      <p:sp>
        <p:nvSpPr>
          <p:cNvPr id="7" name="ZoneTexte 6"/>
          <p:cNvSpPr txBox="1"/>
          <p:nvPr/>
        </p:nvSpPr>
        <p:spPr>
          <a:xfrm>
            <a:off x="786252" y="1235365"/>
            <a:ext cx="6119875" cy="3271408"/>
          </a:xfrm>
          <a:prstGeom prst="rect">
            <a:avLst/>
          </a:prstGeom>
          <a:noFill/>
          <a:ln>
            <a:solidFill>
              <a:schemeClr val="bg2"/>
            </a:solidFill>
          </a:ln>
        </p:spPr>
        <p:txBody>
          <a:bodyPr wrap="square" rtlCol="0">
            <a:spAutoFit/>
          </a:bodyPr>
          <a:lstStyle/>
          <a:p>
            <a:r>
              <a:rPr lang="fr-FR" b="1" dirty="0" smtClean="0">
                <a:solidFill>
                  <a:schemeClr val="bg2"/>
                </a:solidFill>
              </a:rPr>
              <a:t>a) Sélectionner </a:t>
            </a:r>
            <a:r>
              <a:rPr lang="fr-FR" b="1" dirty="0">
                <a:solidFill>
                  <a:schemeClr val="bg2"/>
                </a:solidFill>
              </a:rPr>
              <a:t>une dizaine de médicaments </a:t>
            </a:r>
            <a:r>
              <a:rPr lang="fr-FR" sz="1000" i="1" dirty="0"/>
              <a:t>(délivrés sur ordonnance</a:t>
            </a:r>
            <a:r>
              <a:rPr lang="fr-FR" sz="1000" i="1" dirty="0" smtClean="0"/>
              <a:t>)</a:t>
            </a:r>
            <a:br>
              <a:rPr lang="fr-FR" sz="1000" i="1" dirty="0" smtClean="0"/>
            </a:br>
            <a:endParaRPr lang="fr-FR" sz="1000" i="1" dirty="0"/>
          </a:p>
          <a:p>
            <a:pPr lvl="1"/>
            <a:r>
              <a:rPr lang="fr-FR" dirty="0" smtClean="0"/>
              <a:t>. 5 </a:t>
            </a:r>
            <a:r>
              <a:rPr lang="fr-FR" dirty="0"/>
              <a:t>produits à forte rotation (+ de 50 ventes / mois </a:t>
            </a:r>
            <a:br>
              <a:rPr lang="fr-FR" dirty="0"/>
            </a:br>
            <a:r>
              <a:rPr lang="fr-FR" dirty="0"/>
              <a:t>· 3 produits à rotation moyenne (entre 10 et 50 ventes / mois </a:t>
            </a:r>
            <a:r>
              <a:rPr lang="fr-FR" dirty="0" smtClean="0"/>
              <a:t> </a:t>
            </a:r>
            <a:r>
              <a:rPr lang="fr-FR" dirty="0"/>
              <a:t/>
            </a:r>
            <a:br>
              <a:rPr lang="fr-FR" dirty="0"/>
            </a:br>
            <a:r>
              <a:rPr lang="fr-FR" dirty="0"/>
              <a:t>· 2 produits à faible rotation (- de 10 ventes / mois</a:t>
            </a:r>
            <a:r>
              <a:rPr lang="fr-FR" dirty="0" smtClean="0"/>
              <a:t>)</a:t>
            </a:r>
            <a:br>
              <a:rPr lang="fr-FR" dirty="0" smtClean="0"/>
            </a:br>
            <a:endParaRPr lang="fr-FR" dirty="0" smtClean="0"/>
          </a:p>
          <a:p>
            <a:r>
              <a:rPr lang="fr-FR" b="1" dirty="0" smtClean="0">
                <a:solidFill>
                  <a:schemeClr val="bg2"/>
                </a:solidFill>
              </a:rPr>
              <a:t>b) Contrôler </a:t>
            </a:r>
            <a:r>
              <a:rPr lang="fr-FR" b="1" dirty="0">
                <a:solidFill>
                  <a:schemeClr val="bg2"/>
                </a:solidFill>
              </a:rPr>
              <a:t>et mettre à jour si nécessaire dans le logiciel le stock de</a:t>
            </a:r>
          </a:p>
          <a:p>
            <a:r>
              <a:rPr lang="fr-FR" b="1" dirty="0">
                <a:solidFill>
                  <a:schemeClr val="bg2"/>
                </a:solidFill>
              </a:rPr>
              <a:t>chacun de ces produits</a:t>
            </a:r>
            <a:r>
              <a:rPr lang="fr-FR" b="1" dirty="0" smtClean="0">
                <a:solidFill>
                  <a:schemeClr val="bg2"/>
                </a:solidFill>
              </a:rPr>
              <a:t>.</a:t>
            </a:r>
            <a:br>
              <a:rPr lang="fr-FR" b="1" dirty="0" smtClean="0">
                <a:solidFill>
                  <a:schemeClr val="bg2"/>
                </a:solidFill>
              </a:rPr>
            </a:br>
            <a:r>
              <a:rPr lang="fr-FR" b="1" dirty="0" smtClean="0">
                <a:solidFill>
                  <a:schemeClr val="bg2"/>
                </a:solidFill>
              </a:rPr>
              <a:t>	</a:t>
            </a:r>
          </a:p>
          <a:p>
            <a:r>
              <a:rPr lang="fr-FR" b="1" dirty="0" smtClean="0">
                <a:solidFill>
                  <a:schemeClr val="bg2"/>
                </a:solidFill>
              </a:rPr>
              <a:t>c) Réaliser </a:t>
            </a:r>
            <a:r>
              <a:rPr lang="fr-FR" b="1" dirty="0">
                <a:solidFill>
                  <a:schemeClr val="bg2"/>
                </a:solidFill>
              </a:rPr>
              <a:t>un contrôle de stocks de ces produits 2 à 3 fois par jour</a:t>
            </a:r>
          </a:p>
          <a:p>
            <a:pPr lvl="1"/>
            <a:r>
              <a:rPr lang="fr-FR" dirty="0"/>
              <a:t>· Indiquer sur la fiche de saisie la quantité réelle en stock et la quantité </a:t>
            </a:r>
            <a:r>
              <a:rPr lang="fr-FR" dirty="0" smtClean="0"/>
              <a:t>en stock </a:t>
            </a:r>
            <a:r>
              <a:rPr lang="fr-FR" dirty="0"/>
              <a:t>dans le </a:t>
            </a:r>
            <a:r>
              <a:rPr lang="fr-FR" dirty="0" smtClean="0"/>
              <a:t>logiciel</a:t>
            </a:r>
          </a:p>
          <a:p>
            <a:pPr lvl="1"/>
            <a:endParaRPr lang="fr-FR" dirty="0" smtClean="0"/>
          </a:p>
          <a:p>
            <a:r>
              <a:rPr lang="fr-FR" b="1" dirty="0">
                <a:solidFill>
                  <a:schemeClr val="bg2"/>
                </a:solidFill>
              </a:rPr>
              <a:t>d) Pour chaque erreur de stock constatée </a:t>
            </a:r>
            <a:endParaRPr lang="fr-FR" b="1" dirty="0" smtClean="0">
              <a:solidFill>
                <a:schemeClr val="bg2"/>
              </a:solidFill>
            </a:endParaRPr>
          </a:p>
          <a:p>
            <a:pPr lvl="1"/>
            <a:r>
              <a:rPr lang="fr-FR" dirty="0" smtClean="0"/>
              <a:t>. Utiliser le protocole défini</a:t>
            </a:r>
            <a:endParaRPr lang="fr-FR" dirty="0"/>
          </a:p>
        </p:txBody>
      </p:sp>
      <p:sp>
        <p:nvSpPr>
          <p:cNvPr id="8" name="Bulle ronde 7"/>
          <p:cNvSpPr/>
          <p:nvPr/>
        </p:nvSpPr>
        <p:spPr>
          <a:xfrm rot="733624">
            <a:off x="6554225" y="1373553"/>
            <a:ext cx="2604653" cy="1552856"/>
          </a:xfrm>
          <a:prstGeom prst="wedgeEllipseCallout">
            <a:avLst/>
          </a:prstGeom>
          <a:solidFill>
            <a:srgbClr val="D9DB1F"/>
          </a:solidFill>
          <a:ln>
            <a:solidFill>
              <a:srgbClr val="D9DB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i="1" dirty="0">
                <a:solidFill>
                  <a:schemeClr val="bg2"/>
                </a:solidFill>
              </a:rPr>
              <a:t>Au bout de quelques jours, ces contrôles vous permettront </a:t>
            </a:r>
            <a:r>
              <a:rPr lang="fr-FR" sz="900" i="1" dirty="0" smtClean="0">
                <a:solidFill>
                  <a:schemeClr val="bg2"/>
                </a:solidFill>
              </a:rPr>
              <a:t>de</a:t>
            </a:r>
            <a:br>
              <a:rPr lang="fr-FR" sz="900" i="1" dirty="0" smtClean="0">
                <a:solidFill>
                  <a:schemeClr val="bg2"/>
                </a:solidFill>
              </a:rPr>
            </a:br>
            <a:r>
              <a:rPr lang="fr-FR" sz="900" i="1" dirty="0" smtClean="0">
                <a:solidFill>
                  <a:schemeClr val="bg2"/>
                </a:solidFill>
              </a:rPr>
              <a:t> </a:t>
            </a:r>
            <a:r>
              <a:rPr lang="fr-FR" sz="900" b="1" i="1" dirty="0">
                <a:solidFill>
                  <a:schemeClr val="bg2"/>
                </a:solidFill>
              </a:rPr>
              <a:t>repérer</a:t>
            </a:r>
          </a:p>
          <a:p>
            <a:pPr algn="ctr"/>
            <a:r>
              <a:rPr lang="fr-FR" sz="900" b="1" i="1" dirty="0">
                <a:solidFill>
                  <a:schemeClr val="bg2"/>
                </a:solidFill>
              </a:rPr>
              <a:t>rapidement les causes principales de vos </a:t>
            </a:r>
            <a:r>
              <a:rPr lang="fr-FR" sz="1600" b="1" i="1" dirty="0">
                <a:solidFill>
                  <a:schemeClr val="bg2"/>
                </a:solidFill>
              </a:rPr>
              <a:t>erreurs de stocks</a:t>
            </a:r>
            <a:endParaRPr lang="fr-FR" dirty="0">
              <a:solidFill>
                <a:schemeClr val="bg2"/>
              </a:solidFill>
            </a:endParaRPr>
          </a:p>
        </p:txBody>
      </p:sp>
      <p:sp>
        <p:nvSpPr>
          <p:cNvPr id="13" name="Organigramme : Connecteur 12"/>
          <p:cNvSpPr/>
          <p:nvPr/>
        </p:nvSpPr>
        <p:spPr>
          <a:xfrm>
            <a:off x="190800" y="5083200"/>
            <a:ext cx="90391" cy="62144"/>
          </a:xfrm>
          <a:prstGeom prst="flowChartConnector">
            <a:avLst/>
          </a:prstGeom>
          <a:solidFill>
            <a:srgbClr val="008A8B"/>
          </a:solidFill>
          <a:ln>
            <a:solidFill>
              <a:srgbClr val="008A8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126112392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8757" y="89208"/>
            <a:ext cx="7226399" cy="684473"/>
          </a:xfrm>
        </p:spPr>
        <p:txBody>
          <a:bodyPr/>
          <a:lstStyle/>
          <a:p>
            <a:r>
              <a:rPr lang="fr-FR" b="1" dirty="0"/>
              <a:t>LES BONNES PRATIQUES DE LA GESTION DE STOCK </a:t>
            </a:r>
            <a:r>
              <a:rPr lang="fr-FR" b="1" dirty="0" smtClean="0">
                <a:solidFill>
                  <a:srgbClr val="6BB42C"/>
                </a:solidFill>
              </a:rPr>
              <a:t>Fiche de saisie de10 produits</a:t>
            </a:r>
            <a:endParaRPr lang="fr-FR" b="1" dirty="0">
              <a:solidFill>
                <a:srgbClr val="6BB42C"/>
              </a:solidFill>
            </a:endParaRPr>
          </a:p>
        </p:txBody>
      </p:sp>
      <p:pic>
        <p:nvPicPr>
          <p:cNvPr id="4" name="Espace réservé du contenu 3"/>
          <p:cNvPicPr>
            <a:picLocks noGrp="1" noChangeAspect="1"/>
          </p:cNvPicPr>
          <p:nvPr>
            <p:ph sz="quarter" idx="14"/>
          </p:nvPr>
        </p:nvPicPr>
        <p:blipFill>
          <a:blip r:embed="rId2"/>
          <a:stretch>
            <a:fillRect/>
          </a:stretch>
        </p:blipFill>
        <p:spPr>
          <a:xfrm>
            <a:off x="1051319" y="965738"/>
            <a:ext cx="6169486" cy="3954462"/>
          </a:xfrm>
          <a:prstGeom prst="rect">
            <a:avLst/>
          </a:prstGeom>
          <a:ln>
            <a:solidFill>
              <a:schemeClr val="bg1">
                <a:lumMod val="75000"/>
              </a:schemeClr>
            </a:solidFill>
          </a:ln>
        </p:spPr>
      </p:pic>
    </p:spTree>
    <p:extLst>
      <p:ext uri="{BB962C8B-B14F-4D97-AF65-F5344CB8AC3E}">
        <p14:creationId xmlns:p14="http://schemas.microsoft.com/office/powerpoint/2010/main" val="2893651363"/>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xmlns="" id="{393EAA00-37F7-4A86-877D-8771BE22254F}"/>
              </a:ext>
            </a:extLst>
          </p:cNvPr>
          <p:cNvSpPr>
            <a:spLocks noGrp="1"/>
          </p:cNvSpPr>
          <p:nvPr>
            <p:ph type="title"/>
          </p:nvPr>
        </p:nvSpPr>
        <p:spPr/>
        <p:txBody>
          <a:bodyPr/>
          <a:lstStyle/>
          <a:p>
            <a:r>
              <a:rPr lang="fr-FR" sz="2800" dirty="0" smtClean="0"/>
              <a:t>Les opérations de contrôles de stock </a:t>
            </a:r>
            <a:endParaRPr lang="fr-FR" sz="2800" dirty="0"/>
          </a:p>
        </p:txBody>
      </p:sp>
      <p:sp>
        <p:nvSpPr>
          <p:cNvPr id="5" name="Espace réservé du texte 4">
            <a:extLst>
              <a:ext uri="{FF2B5EF4-FFF2-40B4-BE49-F238E27FC236}">
                <a16:creationId xmlns:a16="http://schemas.microsoft.com/office/drawing/2014/main" xmlns="" id="{EE2F3C4A-3C99-4488-9B08-DBD521940F9C}"/>
              </a:ext>
            </a:extLst>
          </p:cNvPr>
          <p:cNvSpPr>
            <a:spLocks noGrp="1"/>
          </p:cNvSpPr>
          <p:nvPr>
            <p:ph type="body" sz="quarter" idx="10"/>
          </p:nvPr>
        </p:nvSpPr>
        <p:spPr/>
        <p:txBody>
          <a:bodyPr/>
          <a:lstStyle/>
          <a:p>
            <a:r>
              <a:rPr lang="fr-FR" dirty="0" smtClean="0"/>
              <a:t>Les bonnes pratiques de la gestion de stock : les contrôles</a:t>
            </a:r>
            <a:endParaRPr lang="fr-FR" dirty="0"/>
          </a:p>
        </p:txBody>
      </p:sp>
      <p:sp>
        <p:nvSpPr>
          <p:cNvPr id="6" name="Espace réservé du texte 5">
            <a:extLst>
              <a:ext uri="{FF2B5EF4-FFF2-40B4-BE49-F238E27FC236}">
                <a16:creationId xmlns:a16="http://schemas.microsoft.com/office/drawing/2014/main" xmlns="" id="{1AAACD86-7F2E-433A-A256-B39B0F84D359}"/>
              </a:ext>
            </a:extLst>
          </p:cNvPr>
          <p:cNvSpPr>
            <a:spLocks noGrp="1"/>
          </p:cNvSpPr>
          <p:nvPr>
            <p:ph type="body" sz="quarter" idx="11"/>
          </p:nvPr>
        </p:nvSpPr>
        <p:spPr/>
        <p:txBody>
          <a:bodyPr/>
          <a:lstStyle/>
          <a:p>
            <a:r>
              <a:rPr lang="fr-FR" dirty="0" smtClean="0"/>
              <a:t>A compléter</a:t>
            </a:r>
            <a:endParaRPr lang="fr-FR" dirty="0"/>
          </a:p>
        </p:txBody>
      </p:sp>
      <p:sp>
        <p:nvSpPr>
          <p:cNvPr id="7" name="Espace réservé du texte 6">
            <a:extLst>
              <a:ext uri="{FF2B5EF4-FFF2-40B4-BE49-F238E27FC236}">
                <a16:creationId xmlns:a16="http://schemas.microsoft.com/office/drawing/2014/main" xmlns="" id="{84915C6B-3C3B-4510-9C69-9A11E58F9B2C}"/>
              </a:ext>
            </a:extLst>
          </p:cNvPr>
          <p:cNvSpPr>
            <a:spLocks noGrp="1"/>
          </p:cNvSpPr>
          <p:nvPr>
            <p:ph type="body" sz="quarter" idx="12"/>
          </p:nvPr>
        </p:nvSpPr>
        <p:spPr/>
        <p:txBody>
          <a:bodyPr/>
          <a:lstStyle/>
          <a:p>
            <a:r>
              <a:rPr lang="fr-FR" dirty="0" smtClean="0"/>
              <a:t>Mise en place des bonnes pratiques pour contrôler, réajuster, comprendre </a:t>
            </a:r>
            <a:endParaRPr lang="fr-FR" dirty="0"/>
          </a:p>
        </p:txBody>
      </p:sp>
      <p:sp>
        <p:nvSpPr>
          <p:cNvPr id="8" name="Espace réservé du texte 7">
            <a:extLst>
              <a:ext uri="{FF2B5EF4-FFF2-40B4-BE49-F238E27FC236}">
                <a16:creationId xmlns:a16="http://schemas.microsoft.com/office/drawing/2014/main" xmlns="" id="{363C97AF-B186-4424-8685-67FC34FC1040}"/>
              </a:ext>
            </a:extLst>
          </p:cNvPr>
          <p:cNvSpPr>
            <a:spLocks noGrp="1"/>
          </p:cNvSpPr>
          <p:nvPr>
            <p:ph type="body" sz="quarter" idx="13"/>
          </p:nvPr>
        </p:nvSpPr>
        <p:spPr>
          <a:xfrm>
            <a:off x="2565398" y="4197019"/>
            <a:ext cx="6227873" cy="412750"/>
          </a:xfrm>
        </p:spPr>
        <p:txBody>
          <a:bodyPr/>
          <a:lstStyle/>
          <a:p>
            <a:r>
              <a:rPr lang="fr-FR" dirty="0" smtClean="0"/>
              <a:t>Amélioration de la rentabilité de l’officine </a:t>
            </a:r>
            <a:endParaRPr lang="fr-FR" dirty="0"/>
          </a:p>
        </p:txBody>
      </p:sp>
    </p:spTree>
    <p:extLst>
      <p:ext uri="{BB962C8B-B14F-4D97-AF65-F5344CB8AC3E}">
        <p14:creationId xmlns:p14="http://schemas.microsoft.com/office/powerpoint/2010/main" val="875230103"/>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LES BONNES PRATIQUES DE LA GESTION DE STOCK </a:t>
            </a:r>
            <a:r>
              <a:rPr lang="fr-FR" b="1" dirty="0" smtClean="0">
                <a:solidFill>
                  <a:srgbClr val="6BB42C"/>
                </a:solidFill>
              </a:rPr>
              <a:t>Contrôle d’incohérences </a:t>
            </a:r>
            <a:endParaRPr lang="fr-FR" b="1" dirty="0">
              <a:solidFill>
                <a:srgbClr val="6BB42C"/>
              </a:solidFill>
            </a:endParaRPr>
          </a:p>
        </p:txBody>
      </p:sp>
      <p:sp>
        <p:nvSpPr>
          <p:cNvPr id="7" name="ZoneTexte 6"/>
          <p:cNvSpPr txBox="1"/>
          <p:nvPr/>
        </p:nvSpPr>
        <p:spPr>
          <a:xfrm>
            <a:off x="825175" y="981705"/>
            <a:ext cx="7288832" cy="461665"/>
          </a:xfrm>
          <a:prstGeom prst="rect">
            <a:avLst/>
          </a:prstGeom>
          <a:noFill/>
          <a:ln>
            <a:solidFill>
              <a:schemeClr val="tx1"/>
            </a:solidFill>
          </a:ln>
        </p:spPr>
        <p:txBody>
          <a:bodyPr wrap="square" rtlCol="0">
            <a:spAutoFit/>
          </a:bodyPr>
          <a:lstStyle/>
          <a:p>
            <a:r>
              <a:rPr lang="fr-FR" sz="2400" dirty="0"/>
              <a:t>cas d’usage : </a:t>
            </a:r>
            <a:r>
              <a:rPr lang="fr-FR" sz="2000" dirty="0" smtClean="0">
                <a:solidFill>
                  <a:schemeClr val="bg2"/>
                </a:solidFill>
              </a:rPr>
              <a:t>Stock &gt;XXX / non vendus depuis x mois </a:t>
            </a:r>
            <a:endParaRPr lang="fr-FR" sz="2000" dirty="0">
              <a:solidFill>
                <a:schemeClr val="bg2"/>
              </a:solidFill>
            </a:endParaRPr>
          </a:p>
        </p:txBody>
      </p:sp>
      <p:sp>
        <p:nvSpPr>
          <p:cNvPr id="8" name="ZoneTexte 7"/>
          <p:cNvSpPr txBox="1"/>
          <p:nvPr/>
        </p:nvSpPr>
        <p:spPr>
          <a:xfrm>
            <a:off x="698546" y="1816802"/>
            <a:ext cx="3913559" cy="1323439"/>
          </a:xfrm>
          <a:prstGeom prst="rect">
            <a:avLst/>
          </a:prstGeom>
          <a:noFill/>
        </p:spPr>
        <p:txBody>
          <a:bodyPr wrap="square" rtlCol="0">
            <a:spAutoFit/>
          </a:bodyPr>
          <a:lstStyle/>
          <a:p>
            <a:pPr marL="285750" indent="-285750">
              <a:buFont typeface="Wingdings" panose="05000000000000000000" pitchFamily="2" charset="2"/>
              <a:buChar char="§"/>
            </a:pPr>
            <a:r>
              <a:rPr lang="fr-FR" sz="1600" dirty="0" smtClean="0"/>
              <a:t>Dans LGPI</a:t>
            </a:r>
          </a:p>
          <a:p>
            <a:pPr marL="642366" lvl="1" indent="-285750">
              <a:buFont typeface="Wingdings" panose="05000000000000000000" pitchFamily="2" charset="2"/>
              <a:buChar char="§"/>
            </a:pPr>
            <a:r>
              <a:rPr lang="fr-FR" sz="1600" dirty="0" smtClean="0"/>
              <a:t>Utilitaires / Listes</a:t>
            </a:r>
          </a:p>
          <a:p>
            <a:pPr marL="998982" lvl="2" indent="-285750">
              <a:buFont typeface="Wingdings" panose="05000000000000000000" pitchFamily="2" charset="2"/>
              <a:buChar char="§"/>
            </a:pPr>
            <a:r>
              <a:rPr lang="fr-FR" sz="1600" dirty="0" smtClean="0"/>
              <a:t>Codification produits</a:t>
            </a:r>
          </a:p>
          <a:p>
            <a:pPr lvl="2"/>
            <a:endParaRPr lang="fr-FR" sz="1600" dirty="0" smtClean="0"/>
          </a:p>
          <a:p>
            <a:endParaRPr lang="fr-FR" sz="1600" dirty="0" smtClean="0"/>
          </a:p>
        </p:txBody>
      </p:sp>
      <p:pic>
        <p:nvPicPr>
          <p:cNvPr id="4" name="Image 3"/>
          <p:cNvPicPr>
            <a:picLocks noChangeAspect="1"/>
          </p:cNvPicPr>
          <p:nvPr/>
        </p:nvPicPr>
        <p:blipFill>
          <a:blip r:embed="rId3"/>
          <a:stretch>
            <a:fillRect/>
          </a:stretch>
        </p:blipFill>
        <p:spPr>
          <a:xfrm>
            <a:off x="4030631" y="1834814"/>
            <a:ext cx="3306854" cy="2610853"/>
          </a:xfrm>
          <a:prstGeom prst="rect">
            <a:avLst/>
          </a:prstGeom>
          <a:ln>
            <a:solidFill>
              <a:schemeClr val="bg1">
                <a:lumMod val="75000"/>
              </a:schemeClr>
            </a:solidFill>
          </a:ln>
        </p:spPr>
      </p:pic>
    </p:spTree>
    <p:extLst>
      <p:ext uri="{BB962C8B-B14F-4D97-AF65-F5344CB8AC3E}">
        <p14:creationId xmlns:p14="http://schemas.microsoft.com/office/powerpoint/2010/main" val="4168342521"/>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latin typeface="+mj-lt"/>
              </a:rPr>
              <a:t>Questions/Réponses</a:t>
            </a:r>
          </a:p>
        </p:txBody>
      </p:sp>
      <p:pic>
        <p:nvPicPr>
          <p:cNvPr id="16" name="Imag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6061" y="4446342"/>
            <a:ext cx="4071878" cy="608545"/>
          </a:xfrm>
          <a:prstGeom prst="rect">
            <a:avLst/>
          </a:prstGeom>
        </p:spPr>
      </p:pic>
      <p:sp>
        <p:nvSpPr>
          <p:cNvPr id="18" name="Rectangle 17"/>
          <p:cNvSpPr/>
          <p:nvPr/>
        </p:nvSpPr>
        <p:spPr>
          <a:xfrm>
            <a:off x="930349" y="2294667"/>
            <a:ext cx="2454295" cy="1664759"/>
          </a:xfrm>
          <a:prstGeom prst="wedgeRectCallout">
            <a:avLst>
              <a:gd name="adj1" fmla="val 27234"/>
              <a:gd name="adj2" fmla="val 87810"/>
            </a:avLst>
          </a:prstGeom>
          <a:ln>
            <a:solidFill>
              <a:srgbClr val="008A8B"/>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800" b="1" dirty="0"/>
              <a:t>A l’oral</a:t>
            </a:r>
          </a:p>
          <a:p>
            <a:pPr algn="ctr"/>
            <a:endParaRPr lang="fr-FR" sz="1800" b="1" dirty="0"/>
          </a:p>
          <a:p>
            <a:pPr algn="ctr"/>
            <a:endParaRPr lang="fr-FR" sz="1800" b="1" dirty="0"/>
          </a:p>
          <a:p>
            <a:pPr algn="ctr"/>
            <a:endParaRPr lang="fr-FR" sz="1800" dirty="0"/>
          </a:p>
          <a:p>
            <a:pPr algn="ctr"/>
            <a:r>
              <a:rPr lang="fr-FR" sz="1600" dirty="0"/>
              <a:t>Vérifiez que votre micro est bien activé</a:t>
            </a:r>
          </a:p>
        </p:txBody>
      </p:sp>
      <p:sp>
        <p:nvSpPr>
          <p:cNvPr id="19" name="Rectangle 18"/>
          <p:cNvSpPr/>
          <p:nvPr/>
        </p:nvSpPr>
        <p:spPr>
          <a:xfrm>
            <a:off x="4739517" y="2294667"/>
            <a:ext cx="2454295" cy="1664758"/>
          </a:xfrm>
          <a:prstGeom prst="wedgeRectCallout">
            <a:avLst>
              <a:gd name="adj1" fmla="val -38718"/>
              <a:gd name="adj2" fmla="val 90885"/>
            </a:avLst>
          </a:prstGeom>
          <a:ln>
            <a:solidFill>
              <a:srgbClr val="008A8B"/>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800" b="1" dirty="0"/>
              <a:t>Par écrit</a:t>
            </a:r>
          </a:p>
          <a:p>
            <a:pPr algn="ctr"/>
            <a:endParaRPr lang="fr-FR" sz="1800" b="1" dirty="0"/>
          </a:p>
          <a:p>
            <a:pPr algn="ctr"/>
            <a:endParaRPr lang="fr-FR" sz="1800" b="1" dirty="0"/>
          </a:p>
          <a:p>
            <a:pPr algn="ctr"/>
            <a:endParaRPr lang="fr-FR" sz="1800" dirty="0"/>
          </a:p>
          <a:p>
            <a:pPr algn="ctr"/>
            <a:r>
              <a:rPr lang="fr-FR" sz="1600" dirty="0"/>
              <a:t>Activez la zone de dialogue</a:t>
            </a:r>
          </a:p>
        </p:txBody>
      </p:sp>
      <p:pic>
        <p:nvPicPr>
          <p:cNvPr id="22" name="Image 21"/>
          <p:cNvPicPr>
            <a:picLocks noChangeAspect="1"/>
          </p:cNvPicPr>
          <p:nvPr/>
        </p:nvPicPr>
        <p:blipFill rotWithShape="1">
          <a:blip r:embed="rId4">
            <a:duotone>
              <a:schemeClr val="accent4">
                <a:shade val="45000"/>
                <a:satMod val="135000"/>
              </a:schemeClr>
              <a:prstClr val="white"/>
            </a:duotone>
          </a:blip>
          <a:srcRect l="7806" t="7820" r="8368" b="17077"/>
          <a:stretch/>
        </p:blipFill>
        <p:spPr>
          <a:xfrm flipH="1">
            <a:off x="1906254" y="2651862"/>
            <a:ext cx="757128" cy="731721"/>
          </a:xfrm>
          <a:prstGeom prst="rect">
            <a:avLst/>
          </a:prstGeom>
        </p:spPr>
      </p:pic>
      <p:pic>
        <p:nvPicPr>
          <p:cNvPr id="24" name="Image 23"/>
          <p:cNvPicPr>
            <a:picLocks noChangeAspect="1"/>
          </p:cNvPicPr>
          <p:nvPr/>
        </p:nvPicPr>
        <p:blipFill>
          <a:blip r:embed="rId5">
            <a:duotone>
              <a:schemeClr val="accent4">
                <a:shade val="45000"/>
                <a:satMod val="135000"/>
              </a:schemeClr>
              <a:prstClr val="white"/>
            </a:duotone>
          </a:blip>
          <a:stretch>
            <a:fillRect/>
          </a:stretch>
        </p:blipFill>
        <p:spPr>
          <a:xfrm>
            <a:off x="3913764" y="29158"/>
            <a:ext cx="1316471" cy="1316471"/>
          </a:xfrm>
          <a:prstGeom prst="rect">
            <a:avLst/>
          </a:prstGeom>
        </p:spPr>
      </p:pic>
      <p:pic>
        <p:nvPicPr>
          <p:cNvPr id="4110" name="Picture 14" descr="Adobe Software Keyboard Shortcuts - Hands On Keyboard Icon, HD Png ..."/>
          <p:cNvPicPr>
            <a:picLocks noChangeAspect="1" noChangeArrowheads="1"/>
          </p:cNvPicPr>
          <p:nvPr/>
        </p:nvPicPr>
        <p:blipFill>
          <a:blip r:embed="rId6">
            <a:clrChange>
              <a:clrFrom>
                <a:srgbClr val="F7F7F7"/>
              </a:clrFrom>
              <a:clrTo>
                <a:srgbClr val="F7F7F7">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25992" y="2589584"/>
            <a:ext cx="1081346" cy="856275"/>
          </a:xfrm>
          <a:prstGeom prst="rect">
            <a:avLst/>
          </a:prstGeom>
          <a:noFill/>
          <a:extLst>
            <a:ext uri="{909E8E84-426E-40DD-AFC4-6F175D3DCCD1}">
              <a14:hiddenFill xmlns:a14="http://schemas.microsoft.com/office/drawing/2010/main">
                <a:solidFill>
                  <a:srgbClr val="FFFFFF"/>
                </a:solidFill>
              </a14:hiddenFill>
            </a:ext>
          </a:extLst>
        </p:spPr>
      </p:pic>
      <p:sp>
        <p:nvSpPr>
          <p:cNvPr id="29" name="Titre 6"/>
          <p:cNvSpPr txBox="1">
            <a:spLocks/>
          </p:cNvSpPr>
          <p:nvPr/>
        </p:nvSpPr>
        <p:spPr>
          <a:xfrm>
            <a:off x="666765" y="1312260"/>
            <a:ext cx="7702039" cy="937682"/>
          </a:xfrm>
          <a:prstGeom prst="rect">
            <a:avLst/>
          </a:prstGeom>
        </p:spPr>
        <p:txBody>
          <a:bodyPr anchor="ct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defTabSz="411480"/>
            <a:r>
              <a:rPr lang="fr-FR" sz="1600" cap="none" dirty="0">
                <a:solidFill>
                  <a:srgbClr val="008A8B"/>
                </a:solidFill>
              </a:rPr>
              <a:t>Deux solutions </a:t>
            </a:r>
            <a:r>
              <a:rPr lang="fr-FR" sz="1600" b="1" cap="none" dirty="0">
                <a:solidFill>
                  <a:srgbClr val="008A8B"/>
                </a:solidFill>
              </a:rPr>
              <a:t>pour poser vos questions  </a:t>
            </a:r>
            <a:r>
              <a:rPr lang="fr-FR" sz="1600" cap="none" dirty="0">
                <a:solidFill>
                  <a:srgbClr val="008A8B"/>
                </a:solidFill>
              </a:rPr>
              <a:t>:</a:t>
            </a:r>
          </a:p>
        </p:txBody>
      </p:sp>
    </p:spTree>
    <p:extLst>
      <p:ext uri="{BB962C8B-B14F-4D97-AF65-F5344CB8AC3E}">
        <p14:creationId xmlns:p14="http://schemas.microsoft.com/office/powerpoint/2010/main" val="1164226955"/>
      </p:ext>
    </p:extLst>
  </p:cSld>
  <p:clrMapOvr>
    <a:masterClrMapping/>
  </p:clrMapOvr>
  <p:transition spd="slow">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375800" y="193200"/>
            <a:ext cx="5042179" cy="684473"/>
          </a:xfrm>
        </p:spPr>
        <p:txBody>
          <a:bodyPr/>
          <a:lstStyle/>
          <a:p>
            <a:pPr algn="l"/>
            <a:r>
              <a:rPr lang="fr-FR" b="1" dirty="0" smtClean="0"/>
              <a:t>Points clés à retenir</a:t>
            </a:r>
            <a:endParaRPr lang="fr-FR" b="1" dirty="0"/>
          </a:p>
        </p:txBody>
      </p:sp>
      <p:sp>
        <p:nvSpPr>
          <p:cNvPr id="7" name="Espace réservé du texte 6"/>
          <p:cNvSpPr>
            <a:spLocks noGrp="1"/>
          </p:cNvSpPr>
          <p:nvPr>
            <p:ph type="body" sz="quarter" idx="4294967295"/>
          </p:nvPr>
        </p:nvSpPr>
        <p:spPr>
          <a:xfrm>
            <a:off x="237600" y="860111"/>
            <a:ext cx="7730836" cy="4500562"/>
          </a:xfrm>
          <a:prstGeom prst="rect">
            <a:avLst/>
          </a:prstGeom>
        </p:spPr>
        <p:txBody>
          <a:bodyPr/>
          <a:lstStyle/>
          <a:p>
            <a:r>
              <a:rPr lang="fr-FR" sz="2000" b="1" dirty="0" smtClean="0"/>
              <a:t>Les bonnes pratiques de la gestion de stock : les contrôles </a:t>
            </a:r>
            <a:br>
              <a:rPr lang="fr-FR" sz="2000" b="1" dirty="0" smtClean="0"/>
            </a:br>
            <a:endParaRPr lang="fr-FR" sz="2000" b="1" dirty="0"/>
          </a:p>
          <a:p>
            <a:pPr marL="285750" indent="-285750">
              <a:buFont typeface="Wingdings" panose="05000000000000000000" pitchFamily="2" charset="2"/>
              <a:buChar char="v"/>
            </a:pPr>
            <a:r>
              <a:rPr lang="fr-FR" b="1" dirty="0" smtClean="0"/>
              <a:t>Contrôles réguliers </a:t>
            </a:r>
          </a:p>
          <a:p>
            <a:pPr lvl="1">
              <a:buFont typeface="Wingdings" panose="05000000000000000000" pitchFamily="2" charset="2"/>
              <a:buChar char="§"/>
            </a:pPr>
            <a:r>
              <a:rPr lang="fr-FR" dirty="0" smtClean="0"/>
              <a:t>traces stock, facture en attente</a:t>
            </a:r>
            <a:endParaRPr lang="fr-FR" dirty="0"/>
          </a:p>
          <a:p>
            <a:pPr lvl="1">
              <a:buFont typeface="Wingdings" panose="05000000000000000000" pitchFamily="2" charset="2"/>
              <a:buChar char="§"/>
            </a:pPr>
            <a:r>
              <a:rPr lang="fr-FR" dirty="0" smtClean="0"/>
              <a:t> produits avancés, produits dus</a:t>
            </a:r>
            <a:br>
              <a:rPr lang="fr-FR" dirty="0" smtClean="0"/>
            </a:br>
            <a:endParaRPr lang="fr-FR" dirty="0"/>
          </a:p>
          <a:p>
            <a:pPr>
              <a:buFont typeface="Wingdings" panose="05000000000000000000" pitchFamily="2" charset="2"/>
              <a:buChar char="v"/>
            </a:pPr>
            <a:r>
              <a:rPr lang="fr-FR" b="1" dirty="0" smtClean="0"/>
              <a:t>Inventaire tournant</a:t>
            </a:r>
          </a:p>
          <a:p>
            <a:pPr lvl="1">
              <a:buFont typeface="Wingdings" panose="05000000000000000000" pitchFamily="2" charset="2"/>
              <a:buChar char="§"/>
            </a:pPr>
            <a:r>
              <a:rPr lang="fr-FR" dirty="0" smtClean="0"/>
              <a:t> tout au long de l’année</a:t>
            </a:r>
          </a:p>
          <a:p>
            <a:pPr lvl="1">
              <a:buFont typeface="Wingdings" panose="05000000000000000000" pitchFamily="2" charset="2"/>
              <a:buChar char="§"/>
            </a:pPr>
            <a:r>
              <a:rPr lang="fr-FR" dirty="0" smtClean="0"/>
              <a:t> outil conseillé : PDA</a:t>
            </a:r>
          </a:p>
          <a:p>
            <a:pPr lvl="1">
              <a:buFont typeface="Wingdings" panose="05000000000000000000" pitchFamily="2" charset="2"/>
              <a:buChar char="§"/>
            </a:pPr>
            <a:r>
              <a:rPr lang="fr-FR" dirty="0" smtClean="0"/>
              <a:t> pérennise la fiabilité du stock</a:t>
            </a:r>
          </a:p>
          <a:p>
            <a:endParaRPr lang="fr-FR" dirty="0"/>
          </a:p>
        </p:txBody>
      </p:sp>
      <p:sp>
        <p:nvSpPr>
          <p:cNvPr id="2" name="Rectangle 1"/>
          <p:cNvSpPr/>
          <p:nvPr/>
        </p:nvSpPr>
        <p:spPr>
          <a:xfrm>
            <a:off x="3998253" y="1570220"/>
            <a:ext cx="4572000" cy="1839991"/>
          </a:xfrm>
          <a:prstGeom prst="rect">
            <a:avLst/>
          </a:prstGeom>
        </p:spPr>
        <p:txBody>
          <a:bodyPr>
            <a:spAutoFit/>
          </a:bodyPr>
          <a:lstStyle/>
          <a:p>
            <a:pPr marL="285750" indent="-285750" defTabSz="342900">
              <a:spcBef>
                <a:spcPct val="20000"/>
              </a:spcBef>
              <a:spcAft>
                <a:spcPts val="450"/>
              </a:spcAft>
              <a:buClr>
                <a:schemeClr val="accent2"/>
              </a:buClr>
              <a:buSzPct val="92000"/>
              <a:buFont typeface="Wingdings" panose="05000000000000000000" pitchFamily="2" charset="2"/>
              <a:buChar char="v"/>
            </a:pPr>
            <a:r>
              <a:rPr lang="fr-FR" sz="1350" b="1" dirty="0">
                <a:solidFill>
                  <a:schemeClr val="tx2"/>
                </a:solidFill>
              </a:rPr>
              <a:t>Les erreurs de </a:t>
            </a:r>
            <a:r>
              <a:rPr lang="fr-FR" sz="1350" b="1" dirty="0" smtClean="0">
                <a:solidFill>
                  <a:schemeClr val="tx2"/>
                </a:solidFill>
              </a:rPr>
              <a:t>stock</a:t>
            </a:r>
          </a:p>
          <a:p>
            <a:pPr marL="642366" lvl="1" indent="-285750" defTabSz="342900">
              <a:spcBef>
                <a:spcPct val="20000"/>
              </a:spcBef>
              <a:spcAft>
                <a:spcPts val="450"/>
              </a:spcAft>
              <a:buClr>
                <a:schemeClr val="accent2"/>
              </a:buClr>
              <a:buSzPct val="92000"/>
              <a:buFont typeface="Wingdings" panose="05000000000000000000" pitchFamily="2" charset="2"/>
              <a:buChar char="§"/>
            </a:pPr>
            <a:r>
              <a:rPr lang="fr-FR" sz="1200" dirty="0" smtClean="0">
                <a:solidFill>
                  <a:schemeClr val="tx2"/>
                </a:solidFill>
              </a:rPr>
              <a:t>rechercher </a:t>
            </a:r>
            <a:r>
              <a:rPr lang="fr-FR" sz="1200" dirty="0">
                <a:solidFill>
                  <a:schemeClr val="tx2"/>
                </a:solidFill>
              </a:rPr>
              <a:t>la cause </a:t>
            </a:r>
            <a:endParaRPr lang="fr-FR" sz="1200" dirty="0" smtClean="0">
              <a:solidFill>
                <a:schemeClr val="tx2"/>
              </a:solidFill>
            </a:endParaRPr>
          </a:p>
          <a:p>
            <a:pPr marL="642366" lvl="1" indent="-285750" defTabSz="342900">
              <a:spcBef>
                <a:spcPct val="20000"/>
              </a:spcBef>
              <a:spcAft>
                <a:spcPts val="450"/>
              </a:spcAft>
              <a:buClr>
                <a:schemeClr val="accent2"/>
              </a:buClr>
              <a:buSzPct val="92000"/>
              <a:buFont typeface="Wingdings" panose="05000000000000000000" pitchFamily="2" charset="2"/>
              <a:buChar char="§"/>
            </a:pPr>
            <a:r>
              <a:rPr lang="fr-FR" sz="1200" dirty="0" smtClean="0">
                <a:solidFill>
                  <a:schemeClr val="tx2"/>
                </a:solidFill>
              </a:rPr>
              <a:t>Mise </a:t>
            </a:r>
            <a:r>
              <a:rPr lang="fr-FR" sz="1200" dirty="0">
                <a:solidFill>
                  <a:schemeClr val="tx2"/>
                </a:solidFill>
              </a:rPr>
              <a:t>en place d’une surveillance sur </a:t>
            </a:r>
            <a:r>
              <a:rPr lang="fr-FR" sz="1200" dirty="0" smtClean="0">
                <a:solidFill>
                  <a:schemeClr val="tx2"/>
                </a:solidFill>
              </a:rPr>
              <a:t>une</a:t>
            </a:r>
            <a:br>
              <a:rPr lang="fr-FR" sz="1200" dirty="0" smtClean="0">
                <a:solidFill>
                  <a:schemeClr val="tx2"/>
                </a:solidFill>
              </a:rPr>
            </a:br>
            <a:r>
              <a:rPr lang="fr-FR" sz="1200" dirty="0" smtClean="0">
                <a:solidFill>
                  <a:schemeClr val="tx2"/>
                </a:solidFill>
              </a:rPr>
              <a:t>dizaines </a:t>
            </a:r>
            <a:r>
              <a:rPr lang="fr-FR" sz="1200" dirty="0">
                <a:solidFill>
                  <a:schemeClr val="tx2"/>
                </a:solidFill>
              </a:rPr>
              <a:t>de produits </a:t>
            </a:r>
            <a:r>
              <a:rPr lang="fr-FR" sz="1200" dirty="0" smtClean="0">
                <a:solidFill>
                  <a:schemeClr val="tx2"/>
                </a:solidFill>
              </a:rPr>
              <a:t/>
            </a:r>
            <a:br>
              <a:rPr lang="fr-FR" sz="1200" dirty="0" smtClean="0">
                <a:solidFill>
                  <a:schemeClr val="tx2"/>
                </a:solidFill>
              </a:rPr>
            </a:br>
            <a:endParaRPr lang="fr-FR" sz="1200" dirty="0">
              <a:solidFill>
                <a:schemeClr val="tx2"/>
              </a:solidFill>
            </a:endParaRPr>
          </a:p>
          <a:p>
            <a:pPr marL="285750" indent="-285750" defTabSz="342900">
              <a:spcBef>
                <a:spcPct val="20000"/>
              </a:spcBef>
              <a:spcAft>
                <a:spcPts val="450"/>
              </a:spcAft>
              <a:buClr>
                <a:schemeClr val="accent2"/>
              </a:buClr>
              <a:buSzPct val="92000"/>
              <a:buFont typeface="Wingdings" panose="05000000000000000000" pitchFamily="2" charset="2"/>
              <a:buChar char="v"/>
            </a:pPr>
            <a:r>
              <a:rPr lang="fr-FR" sz="1350" b="1" dirty="0">
                <a:solidFill>
                  <a:schemeClr val="tx2"/>
                </a:solidFill>
              </a:rPr>
              <a:t>Protocole et </a:t>
            </a:r>
            <a:r>
              <a:rPr lang="fr-FR" sz="1350" b="1" dirty="0" smtClean="0">
                <a:solidFill>
                  <a:schemeClr val="tx2"/>
                </a:solidFill>
              </a:rPr>
              <a:t>habilitation</a:t>
            </a:r>
          </a:p>
          <a:p>
            <a:pPr marL="642366" lvl="1" indent="-285750" defTabSz="342900">
              <a:spcBef>
                <a:spcPct val="20000"/>
              </a:spcBef>
              <a:spcAft>
                <a:spcPts val="450"/>
              </a:spcAft>
              <a:buClr>
                <a:schemeClr val="accent2"/>
              </a:buClr>
              <a:buSzPct val="92000"/>
              <a:buFont typeface="Wingdings" panose="05000000000000000000" pitchFamily="2" charset="2"/>
              <a:buChar char="§"/>
            </a:pPr>
            <a:r>
              <a:rPr lang="fr-FR" sz="1200" dirty="0" smtClean="0">
                <a:solidFill>
                  <a:schemeClr val="tx2"/>
                </a:solidFill>
              </a:rPr>
              <a:t>pour </a:t>
            </a:r>
            <a:r>
              <a:rPr lang="fr-FR" sz="1200" dirty="0">
                <a:solidFill>
                  <a:schemeClr val="tx2"/>
                </a:solidFill>
              </a:rPr>
              <a:t>le gestionnaire de stock </a:t>
            </a:r>
          </a:p>
        </p:txBody>
      </p:sp>
      <p:sp>
        <p:nvSpPr>
          <p:cNvPr id="3" name="Rectangle 2"/>
          <p:cNvSpPr/>
          <p:nvPr/>
        </p:nvSpPr>
        <p:spPr>
          <a:xfrm>
            <a:off x="375799" y="4157413"/>
            <a:ext cx="8134537" cy="685829"/>
          </a:xfrm>
          <a:prstGeom prst="rect">
            <a:avLst/>
          </a:prstGeom>
        </p:spPr>
        <p:txBody>
          <a:bodyPr wrap="square">
            <a:spAutoFit/>
          </a:bodyPr>
          <a:lstStyle/>
          <a:p>
            <a:pPr marL="229500" lvl="0" indent="-229500" defTabSz="342900">
              <a:spcBef>
                <a:spcPct val="20000"/>
              </a:spcBef>
              <a:spcAft>
                <a:spcPts val="450"/>
              </a:spcAft>
              <a:buClr>
                <a:srgbClr val="6CB52C"/>
              </a:buClr>
              <a:buSzPct val="92000"/>
              <a:buFont typeface="Wingdings 2" panose="05020102010507070707" pitchFamily="18" charset="2"/>
              <a:buChar char=""/>
            </a:pPr>
            <a:r>
              <a:rPr lang="fr-FR" sz="2000" b="1" dirty="0">
                <a:solidFill>
                  <a:srgbClr val="174C5D"/>
                </a:solidFill>
              </a:rPr>
              <a:t>Différentes documentations sont à votre disposition:</a:t>
            </a:r>
            <a:endParaRPr lang="fr-FR" sz="1350" dirty="0">
              <a:solidFill>
                <a:srgbClr val="174C5D"/>
              </a:solidFill>
            </a:endParaRPr>
          </a:p>
          <a:p>
            <a:pPr marL="229500" lvl="0" indent="-229500" defTabSz="342900">
              <a:spcBef>
                <a:spcPct val="20000"/>
              </a:spcBef>
              <a:spcAft>
                <a:spcPts val="450"/>
              </a:spcAft>
              <a:buClr>
                <a:srgbClr val="6CB52C"/>
              </a:buClr>
              <a:buSzPct val="92000"/>
              <a:buFont typeface="Wingdings" panose="05000000000000000000" pitchFamily="2" charset="2"/>
              <a:buChar char="v"/>
            </a:pPr>
            <a:r>
              <a:rPr lang="fr-FR" sz="1200" dirty="0">
                <a:solidFill>
                  <a:srgbClr val="174C5D">
                    <a:lumMod val="50000"/>
                  </a:srgbClr>
                </a:solidFill>
              </a:rPr>
              <a:t>Dans </a:t>
            </a:r>
            <a:r>
              <a:rPr lang="fr-FR" sz="1200" i="1" dirty="0">
                <a:solidFill>
                  <a:srgbClr val="174C5D">
                    <a:lumMod val="50000"/>
                  </a:srgbClr>
                </a:solidFill>
              </a:rPr>
              <a:t>Mon Assistance</a:t>
            </a:r>
            <a:r>
              <a:rPr lang="fr-FR" sz="1200" dirty="0">
                <a:solidFill>
                  <a:srgbClr val="174C5D">
                    <a:lumMod val="50000"/>
                  </a:srgbClr>
                </a:solidFill>
              </a:rPr>
              <a:t> V2</a:t>
            </a:r>
            <a:endParaRPr lang="fr-FR" sz="1350" dirty="0">
              <a:solidFill>
                <a:srgbClr val="174C5D"/>
              </a:solidFill>
            </a:endParaRPr>
          </a:p>
        </p:txBody>
      </p:sp>
    </p:spTree>
    <p:extLst>
      <p:ext uri="{BB962C8B-B14F-4D97-AF65-F5344CB8AC3E}">
        <p14:creationId xmlns:p14="http://schemas.microsoft.com/office/powerpoint/2010/main" val="795934404"/>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sz="quarter" idx="14"/>
          </p:nvPr>
        </p:nvSpPr>
        <p:spPr>
          <a:xfrm>
            <a:off x="778757" y="389093"/>
            <a:ext cx="7932287" cy="3954022"/>
          </a:xfrm>
        </p:spPr>
        <p:txBody>
          <a:bodyPr/>
          <a:lstStyle/>
          <a:p>
            <a:pPr lvl="0" algn="r" defTabSz="356616">
              <a:lnSpc>
                <a:spcPct val="100000"/>
              </a:lnSpc>
              <a:spcBef>
                <a:spcPts val="0"/>
              </a:spcBef>
              <a:spcAft>
                <a:spcPts val="0"/>
              </a:spcAft>
              <a:buClrTx/>
              <a:buSzTx/>
            </a:pPr>
            <a:r>
              <a:rPr lang="fr-FR" sz="2400" dirty="0">
                <a:solidFill>
                  <a:srgbClr val="008A8A"/>
                </a:solidFill>
                <a:latin typeface="Arial" panose="020B0604020202020204" pitchFamily="34" charset="0"/>
                <a:ea typeface="+mn-ea"/>
                <a:cs typeface="Arial" panose="020B0604020202020204" pitchFamily="34" charset="0"/>
              </a:rPr>
              <a:t>Quel est votre besoin ? </a:t>
            </a:r>
          </a:p>
          <a:p>
            <a:pPr lvl="0" algn="r" defTabSz="356616">
              <a:lnSpc>
                <a:spcPct val="100000"/>
              </a:lnSpc>
              <a:spcBef>
                <a:spcPts val="0"/>
              </a:spcBef>
              <a:spcAft>
                <a:spcPts val="0"/>
              </a:spcAft>
              <a:buClrTx/>
              <a:buSzTx/>
            </a:pPr>
            <a:r>
              <a:rPr lang="fr-FR" sz="2400" dirty="0">
                <a:solidFill>
                  <a:srgbClr val="008A8A"/>
                </a:solidFill>
                <a:latin typeface="Arial" panose="020B0604020202020204" pitchFamily="34" charset="0"/>
                <a:ea typeface="+mn-ea"/>
                <a:cs typeface="Arial" panose="020B0604020202020204" pitchFamily="34" charset="0"/>
              </a:rPr>
              <a:t>Nous vous guidons vers la réponse !</a:t>
            </a:r>
          </a:p>
          <a:p>
            <a:pPr lvl="0" algn="r" defTabSz="356616">
              <a:lnSpc>
                <a:spcPct val="100000"/>
              </a:lnSpc>
              <a:spcBef>
                <a:spcPts val="0"/>
              </a:spcBef>
              <a:spcAft>
                <a:spcPts val="0"/>
              </a:spcAft>
              <a:buClrTx/>
              <a:buSzTx/>
            </a:pPr>
            <a:r>
              <a:rPr lang="fr-FR" sz="2400" dirty="0">
                <a:solidFill>
                  <a:srgbClr val="008A8A"/>
                </a:solidFill>
                <a:latin typeface="Arial" panose="020B0604020202020204" pitchFamily="34" charset="0"/>
                <a:ea typeface="+mn-ea"/>
                <a:cs typeface="Arial" panose="020B0604020202020204" pitchFamily="34" charset="0"/>
              </a:rPr>
              <a:t>	Disponible depuis le portail du LGPI</a:t>
            </a:r>
          </a:p>
          <a:p>
            <a:pPr lvl="0" algn="r" defTabSz="356616">
              <a:lnSpc>
                <a:spcPct val="100000"/>
              </a:lnSpc>
              <a:spcBef>
                <a:spcPts val="0"/>
              </a:spcBef>
              <a:spcAft>
                <a:spcPts val="0"/>
              </a:spcAft>
              <a:buClrTx/>
              <a:buSzTx/>
            </a:pPr>
            <a:r>
              <a:rPr lang="fr-FR" sz="2400" dirty="0">
                <a:solidFill>
                  <a:srgbClr val="008A8A"/>
                </a:solidFill>
                <a:latin typeface="Arial" panose="020B0604020202020204" pitchFamily="34" charset="0"/>
                <a:ea typeface="+mn-ea"/>
                <a:cs typeface="Arial" panose="020B0604020202020204" pitchFamily="34" charset="0"/>
              </a:rPr>
              <a:t>    et votre espace client PHARMAGEST</a:t>
            </a:r>
          </a:p>
          <a:p>
            <a:pPr algn="r"/>
            <a:endParaRPr lang="fr-FR"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9128" y="2461843"/>
            <a:ext cx="919020" cy="724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3409" y="3805548"/>
            <a:ext cx="683131" cy="655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ZoneTexte 12"/>
          <p:cNvSpPr txBox="1"/>
          <p:nvPr/>
        </p:nvSpPr>
        <p:spPr>
          <a:xfrm>
            <a:off x="2849734" y="4463785"/>
            <a:ext cx="2658825" cy="830997"/>
          </a:xfrm>
          <a:prstGeom prst="rect">
            <a:avLst/>
          </a:prstGeom>
          <a:noFill/>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fr-FR" sz="1200" b="1" u="sng" dirty="0" smtClean="0">
                <a:solidFill>
                  <a:schemeClr val="tx2"/>
                </a:solidFill>
                <a:latin typeface="Arial" panose="020B0604020202020204" pitchFamily="34" charset="0"/>
                <a:cs typeface="Arial" panose="020B0604020202020204" pitchFamily="34" charset="0"/>
              </a:rPr>
              <a:t>Tous les contacts PHARMAGEST </a:t>
            </a:r>
          </a:p>
          <a:p>
            <a:pPr algn="ctr"/>
            <a:r>
              <a:rPr lang="fr-FR" sz="1200" b="1" dirty="0" smtClean="0">
                <a:solidFill>
                  <a:schemeClr val="tx2"/>
                </a:solidFill>
                <a:latin typeface="Arial" panose="020B0604020202020204" pitchFamily="34" charset="0"/>
                <a:cs typeface="Arial" panose="020B0604020202020204" pitchFamily="34" charset="0"/>
              </a:rPr>
              <a:t>Assistance</a:t>
            </a:r>
          </a:p>
          <a:p>
            <a:pPr algn="ctr"/>
            <a:r>
              <a:rPr lang="fr-FR" sz="1200" b="1" dirty="0" smtClean="0">
                <a:solidFill>
                  <a:schemeClr val="tx2"/>
                </a:solidFill>
                <a:latin typeface="Arial" panose="020B0604020202020204" pitchFamily="34" charset="0"/>
                <a:cs typeface="Arial" panose="020B0604020202020204" pitchFamily="34" charset="0"/>
              </a:rPr>
              <a:t>Commerciaux</a:t>
            </a:r>
          </a:p>
          <a:p>
            <a:pPr algn="ctr"/>
            <a:r>
              <a:rPr lang="fr-FR" sz="1200" b="1" dirty="0" smtClean="0">
                <a:solidFill>
                  <a:schemeClr val="tx2"/>
                </a:solidFill>
                <a:latin typeface="Arial" panose="020B0604020202020204" pitchFamily="34" charset="0"/>
                <a:cs typeface="Arial" panose="020B0604020202020204" pitchFamily="34" charset="0"/>
              </a:rPr>
              <a:t>Administratifs</a:t>
            </a:r>
          </a:p>
        </p:txBody>
      </p:sp>
      <p:pic>
        <p:nvPicPr>
          <p:cNvPr id="5" name="Imag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5345" y="827483"/>
            <a:ext cx="2889682" cy="2416393"/>
          </a:xfrm>
          <a:prstGeom prst="rect">
            <a:avLst/>
          </a:prstGeom>
        </p:spPr>
      </p:pic>
      <p:pic>
        <p:nvPicPr>
          <p:cNvPr id="9" name="Imag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94774" y="1978394"/>
            <a:ext cx="1453665" cy="1206088"/>
          </a:xfrm>
          <a:prstGeom prst="rect">
            <a:avLst/>
          </a:prstGeom>
        </p:spPr>
      </p:pic>
      <p:pic>
        <p:nvPicPr>
          <p:cNvPr id="307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74620" y="1362773"/>
            <a:ext cx="1400591" cy="8265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orme libre 10"/>
          <p:cNvSpPr/>
          <p:nvPr/>
        </p:nvSpPr>
        <p:spPr>
          <a:xfrm>
            <a:off x="3206928" y="2332301"/>
            <a:ext cx="4241438" cy="900264"/>
          </a:xfrm>
          <a:custGeom>
            <a:avLst/>
            <a:gdLst>
              <a:gd name="connsiteX0" fmla="*/ 0 w 4048217"/>
              <a:gd name="connsiteY0" fmla="*/ 789293 h 900264"/>
              <a:gd name="connsiteX1" fmla="*/ 679141 w 4048217"/>
              <a:gd name="connsiteY1" fmla="*/ 8058 h 900264"/>
              <a:gd name="connsiteX2" fmla="*/ 1105269 w 4048217"/>
              <a:gd name="connsiteY2" fmla="*/ 367603 h 900264"/>
              <a:gd name="connsiteX3" fmla="*/ 1944209 w 4048217"/>
              <a:gd name="connsiteY3" fmla="*/ 114590 h 900264"/>
              <a:gd name="connsiteX4" fmla="*/ 2916314 w 4048217"/>
              <a:gd name="connsiteY4" fmla="*/ 398675 h 900264"/>
              <a:gd name="connsiteX5" fmla="*/ 4048217 w 4048217"/>
              <a:gd name="connsiteY5" fmla="*/ 900264 h 900264"/>
              <a:gd name="connsiteX6" fmla="*/ 4048217 w 4048217"/>
              <a:gd name="connsiteY6" fmla="*/ 900264 h 900264"/>
              <a:gd name="connsiteX7" fmla="*/ 4048217 w 4048217"/>
              <a:gd name="connsiteY7" fmla="*/ 900264 h 900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8217" h="900264">
                <a:moveTo>
                  <a:pt x="0" y="789293"/>
                </a:moveTo>
                <a:cubicBezTo>
                  <a:pt x="247465" y="433816"/>
                  <a:pt x="494930" y="78340"/>
                  <a:pt x="679141" y="8058"/>
                </a:cubicBezTo>
                <a:cubicBezTo>
                  <a:pt x="863352" y="-62224"/>
                  <a:pt x="894424" y="349848"/>
                  <a:pt x="1105269" y="367603"/>
                </a:cubicBezTo>
                <a:cubicBezTo>
                  <a:pt x="1316114" y="385358"/>
                  <a:pt x="1642368" y="109411"/>
                  <a:pt x="1944209" y="114590"/>
                </a:cubicBezTo>
                <a:cubicBezTo>
                  <a:pt x="2246050" y="119769"/>
                  <a:pt x="2565646" y="267729"/>
                  <a:pt x="2916314" y="398675"/>
                </a:cubicBezTo>
                <a:cubicBezTo>
                  <a:pt x="3266982" y="529621"/>
                  <a:pt x="4048217" y="900264"/>
                  <a:pt x="4048217" y="900264"/>
                </a:cubicBezTo>
                <a:lnTo>
                  <a:pt x="4048217" y="900264"/>
                </a:lnTo>
                <a:lnTo>
                  <a:pt x="4048217" y="900264"/>
                </a:lnTo>
              </a:path>
            </a:pathLst>
          </a:custGeom>
          <a:noFill/>
          <a:ln>
            <a:solidFill>
              <a:schemeClr val="accent2">
                <a:lumMod val="60000"/>
                <a:lumOff val="40000"/>
              </a:schemeClr>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ZoneTexte 11"/>
          <p:cNvSpPr txBox="1"/>
          <p:nvPr/>
        </p:nvSpPr>
        <p:spPr>
          <a:xfrm>
            <a:off x="7287699" y="3214857"/>
            <a:ext cx="1603324" cy="830997"/>
          </a:xfrm>
          <a:prstGeom prst="rect">
            <a:avLst/>
          </a:prstGeom>
          <a:noFill/>
          <a:ln>
            <a:noFill/>
          </a:ln>
        </p:spPr>
        <p:style>
          <a:lnRef idx="1">
            <a:schemeClr val="accent4"/>
          </a:lnRef>
          <a:fillRef idx="3">
            <a:schemeClr val="accent4"/>
          </a:fillRef>
          <a:effectRef idx="2">
            <a:schemeClr val="accent4"/>
          </a:effectRef>
          <a:fontRef idx="minor">
            <a:schemeClr val="lt1"/>
          </a:fontRef>
        </p:style>
        <p:txBody>
          <a:bodyPr wrap="none" rtlCol="0">
            <a:spAutoFit/>
          </a:bodyPr>
          <a:lstStyle/>
          <a:p>
            <a:pPr algn="ctr"/>
            <a:r>
              <a:rPr lang="fr-FR" sz="1200" b="1" dirty="0" smtClean="0">
                <a:solidFill>
                  <a:schemeClr val="tx2"/>
                </a:solidFill>
                <a:latin typeface="Arial" panose="020B0604020202020204" pitchFamily="34" charset="0"/>
                <a:cs typeface="Arial" panose="020B0604020202020204" pitchFamily="34" charset="0"/>
              </a:rPr>
              <a:t>Documentations</a:t>
            </a:r>
          </a:p>
          <a:p>
            <a:pPr algn="ctr"/>
            <a:r>
              <a:rPr lang="fr-FR" sz="1200" b="1" dirty="0" smtClean="0">
                <a:solidFill>
                  <a:schemeClr val="tx2"/>
                </a:solidFill>
                <a:latin typeface="Arial" panose="020B0604020202020204" pitchFamily="34" charset="0"/>
                <a:cs typeface="Arial" panose="020B0604020202020204" pitchFamily="34" charset="0"/>
              </a:rPr>
              <a:t>Aide en Ligne</a:t>
            </a:r>
          </a:p>
          <a:p>
            <a:pPr algn="ctr"/>
            <a:r>
              <a:rPr lang="fr-FR" sz="1200" b="1" dirty="0" smtClean="0">
                <a:solidFill>
                  <a:schemeClr val="tx2"/>
                </a:solidFill>
                <a:latin typeface="Arial" panose="020B0604020202020204" pitchFamily="34" charset="0"/>
                <a:cs typeface="Arial" panose="020B0604020202020204" pitchFamily="34" charset="0"/>
              </a:rPr>
              <a:t>Actualités</a:t>
            </a:r>
          </a:p>
          <a:p>
            <a:pPr algn="ctr"/>
            <a:r>
              <a:rPr lang="fr-FR" sz="1200" b="1" dirty="0" smtClean="0">
                <a:solidFill>
                  <a:schemeClr val="tx2"/>
                </a:solidFill>
                <a:latin typeface="Arial" panose="020B0604020202020204" pitchFamily="34" charset="0"/>
                <a:cs typeface="Arial" panose="020B0604020202020204" pitchFamily="34" charset="0"/>
              </a:rPr>
              <a:t>Demande de rappel</a:t>
            </a:r>
          </a:p>
        </p:txBody>
      </p:sp>
      <p:pic>
        <p:nvPicPr>
          <p:cNvPr id="18" name="Imag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48045" y="3352393"/>
            <a:ext cx="1391026" cy="1154117"/>
          </a:xfrm>
          <a:prstGeom prst="rect">
            <a:avLst/>
          </a:prstGeom>
        </p:spPr>
      </p:pic>
      <p:sp>
        <p:nvSpPr>
          <p:cNvPr id="14" name="ZoneTexte 13"/>
          <p:cNvSpPr txBox="1"/>
          <p:nvPr/>
        </p:nvSpPr>
        <p:spPr>
          <a:xfrm>
            <a:off x="486663" y="3573614"/>
            <a:ext cx="2411764" cy="1646605"/>
          </a:xfrm>
          <a:prstGeom prst="rect">
            <a:avLst/>
          </a:prstGeom>
          <a:noFill/>
        </p:spPr>
        <p:txBody>
          <a:bodyPr wrap="square" rtlCol="0">
            <a:spAutoFit/>
          </a:bodyPr>
          <a:lstStyle/>
          <a:p>
            <a:r>
              <a:rPr lang="fr-FR" sz="1100" dirty="0" smtClean="0">
                <a:latin typeface="Arial" panose="020B0604020202020204" pitchFamily="34" charset="0"/>
                <a:cs typeface="Arial" panose="020B0604020202020204" pitchFamily="34" charset="0"/>
              </a:rPr>
              <a:t>Faire un point comptable</a:t>
            </a:r>
          </a:p>
          <a:p>
            <a:endParaRPr lang="fr-FR" sz="500" dirty="0" smtClean="0">
              <a:latin typeface="Arial" panose="020B0604020202020204" pitchFamily="34" charset="0"/>
              <a:cs typeface="Arial" panose="020B0604020202020204" pitchFamily="34" charset="0"/>
            </a:endParaRPr>
          </a:p>
          <a:p>
            <a:r>
              <a:rPr lang="fr-FR" sz="1300" dirty="0" smtClean="0">
                <a:latin typeface="Arial" panose="020B0604020202020204" pitchFamily="34" charset="0"/>
                <a:cs typeface="Arial" panose="020B0604020202020204" pitchFamily="34" charset="0"/>
              </a:rPr>
              <a:t>  Appeler Pharmagest</a:t>
            </a:r>
          </a:p>
          <a:p>
            <a:endParaRPr lang="fr-FR" sz="500" dirty="0" smtClean="0">
              <a:latin typeface="Arial" panose="020B0604020202020204" pitchFamily="34" charset="0"/>
              <a:cs typeface="Arial" panose="020B0604020202020204" pitchFamily="34" charset="0"/>
            </a:endParaRPr>
          </a:p>
          <a:p>
            <a:r>
              <a:rPr lang="fr-FR" sz="1500" b="1" dirty="0" smtClean="0">
                <a:latin typeface="Arial" panose="020B0604020202020204" pitchFamily="34" charset="0"/>
                <a:cs typeface="Arial" panose="020B0604020202020204" pitchFamily="34" charset="0"/>
              </a:rPr>
              <a:t>   Accéder à l’Assistance</a:t>
            </a:r>
          </a:p>
          <a:p>
            <a:endParaRPr lang="fr-FR" sz="500" b="1" dirty="0" smtClean="0">
              <a:latin typeface="Arial" panose="020B0604020202020204" pitchFamily="34" charset="0"/>
              <a:cs typeface="Arial" panose="020B0604020202020204" pitchFamily="34" charset="0"/>
            </a:endParaRPr>
          </a:p>
          <a:p>
            <a:r>
              <a:rPr lang="fr-FR" sz="1400" dirty="0" smtClean="0">
                <a:latin typeface="Arial" panose="020B0604020202020204" pitchFamily="34" charset="0"/>
                <a:cs typeface="Arial" panose="020B0604020202020204" pitchFamily="34" charset="0"/>
              </a:rPr>
              <a:t>  Modifier vos coordonnées</a:t>
            </a:r>
          </a:p>
          <a:p>
            <a:endParaRPr lang="fr-FR" sz="500" dirty="0" smtClean="0">
              <a:latin typeface="Arial" panose="020B0604020202020204" pitchFamily="34" charset="0"/>
              <a:cs typeface="Arial" panose="020B0604020202020204" pitchFamily="34" charset="0"/>
            </a:endParaRPr>
          </a:p>
          <a:p>
            <a:r>
              <a:rPr lang="fr-FR" sz="1200" dirty="0" smtClean="0">
                <a:latin typeface="Arial" panose="020B0604020202020204" pitchFamily="34" charset="0"/>
                <a:cs typeface="Arial" panose="020B0604020202020204" pitchFamily="34" charset="0"/>
              </a:rPr>
              <a:t> Commander des consommables</a:t>
            </a:r>
          </a:p>
          <a:p>
            <a:endParaRPr lang="fr-FR" sz="500" dirty="0" smtClean="0">
              <a:latin typeface="Arial" panose="020B0604020202020204" pitchFamily="34" charset="0"/>
              <a:cs typeface="Arial" panose="020B0604020202020204" pitchFamily="34" charset="0"/>
            </a:endParaRPr>
          </a:p>
          <a:p>
            <a:r>
              <a:rPr lang="fr-FR" sz="1100" dirty="0" smtClean="0">
                <a:latin typeface="Arial" panose="020B0604020202020204" pitchFamily="34" charset="0"/>
                <a:cs typeface="Arial" panose="020B0604020202020204" pitchFamily="34" charset="0"/>
              </a:rPr>
              <a:t>Demander un conseil commercial  </a:t>
            </a:r>
            <a:endParaRPr lang="fr-FR" sz="1100" dirty="0">
              <a:latin typeface="Arial" panose="020B0604020202020204" pitchFamily="34" charset="0"/>
              <a:cs typeface="Arial" panose="020B0604020202020204" pitchFamily="34" charset="0"/>
            </a:endParaRPr>
          </a:p>
        </p:txBody>
      </p:sp>
      <p:sp>
        <p:nvSpPr>
          <p:cNvPr id="4" name="Forme libre 3"/>
          <p:cNvSpPr/>
          <p:nvPr/>
        </p:nvSpPr>
        <p:spPr>
          <a:xfrm>
            <a:off x="2960162" y="3143788"/>
            <a:ext cx="1230098" cy="1362722"/>
          </a:xfrm>
          <a:custGeom>
            <a:avLst/>
            <a:gdLst>
              <a:gd name="connsiteX0" fmla="*/ 178677 w 990984"/>
              <a:gd name="connsiteY0" fmla="*/ 0 h 1362722"/>
              <a:gd name="connsiteX1" fmla="*/ 1124 w 990984"/>
              <a:gd name="connsiteY1" fmla="*/ 359546 h 1362722"/>
              <a:gd name="connsiteX2" fmla="*/ 254138 w 990984"/>
              <a:gd name="connsiteY2" fmla="*/ 537099 h 1362722"/>
              <a:gd name="connsiteX3" fmla="*/ 453885 w 990984"/>
              <a:gd name="connsiteY3" fmla="*/ 1074198 h 1362722"/>
              <a:gd name="connsiteX4" fmla="*/ 990984 w 990984"/>
              <a:gd name="connsiteY4" fmla="*/ 1362722 h 1362722"/>
              <a:gd name="connsiteX5" fmla="*/ 990984 w 990984"/>
              <a:gd name="connsiteY5" fmla="*/ 1362722 h 136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984" h="1362722">
                <a:moveTo>
                  <a:pt x="178677" y="0"/>
                </a:moveTo>
                <a:cubicBezTo>
                  <a:pt x="83612" y="135015"/>
                  <a:pt x="-11453" y="270030"/>
                  <a:pt x="1124" y="359546"/>
                </a:cubicBezTo>
                <a:cubicBezTo>
                  <a:pt x="13701" y="449062"/>
                  <a:pt x="178678" y="417990"/>
                  <a:pt x="254138" y="537099"/>
                </a:cubicBezTo>
                <a:cubicBezTo>
                  <a:pt x="329598" y="656208"/>
                  <a:pt x="331077" y="936594"/>
                  <a:pt x="453885" y="1074198"/>
                </a:cubicBezTo>
                <a:cubicBezTo>
                  <a:pt x="576693" y="1211802"/>
                  <a:pt x="990984" y="1362722"/>
                  <a:pt x="990984" y="1362722"/>
                </a:cubicBezTo>
                <a:lnTo>
                  <a:pt x="990984" y="1362722"/>
                </a:lnTo>
              </a:path>
            </a:pathLst>
          </a:custGeom>
          <a:noFill/>
          <a:ln>
            <a:solidFill>
              <a:schemeClr val="accent2"/>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27991" y="4195797"/>
            <a:ext cx="620375" cy="488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Imag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65259" y="3602203"/>
            <a:ext cx="1453665" cy="1206088"/>
          </a:xfrm>
          <a:prstGeom prst="rect">
            <a:avLst/>
          </a:prstGeom>
        </p:spPr>
      </p:pic>
      <p:sp>
        <p:nvSpPr>
          <p:cNvPr id="20" name="ZoneTexte 19"/>
          <p:cNvSpPr txBox="1"/>
          <p:nvPr/>
        </p:nvSpPr>
        <p:spPr>
          <a:xfrm>
            <a:off x="5880004" y="4817103"/>
            <a:ext cx="1305164" cy="461665"/>
          </a:xfrm>
          <a:prstGeom prst="rect">
            <a:avLst/>
          </a:prstGeom>
          <a:noFill/>
          <a:ln>
            <a:noFill/>
          </a:ln>
        </p:spPr>
        <p:style>
          <a:lnRef idx="1">
            <a:schemeClr val="accent4"/>
          </a:lnRef>
          <a:fillRef idx="3">
            <a:schemeClr val="accent4"/>
          </a:fillRef>
          <a:effectRef idx="2">
            <a:schemeClr val="accent4"/>
          </a:effectRef>
          <a:fontRef idx="minor">
            <a:schemeClr val="lt1"/>
          </a:fontRef>
        </p:style>
        <p:txBody>
          <a:bodyPr wrap="none" rtlCol="0">
            <a:spAutoFit/>
          </a:bodyPr>
          <a:lstStyle/>
          <a:p>
            <a:pPr algn="ctr"/>
            <a:r>
              <a:rPr lang="fr-FR" sz="1200" b="1" dirty="0" smtClean="0">
                <a:solidFill>
                  <a:schemeClr val="tx2"/>
                </a:solidFill>
                <a:latin typeface="Arial" panose="020B0604020202020204" pitchFamily="34" charset="0"/>
                <a:cs typeface="Arial" panose="020B0604020202020204" pitchFamily="34" charset="0"/>
              </a:rPr>
              <a:t>Commander </a:t>
            </a:r>
          </a:p>
          <a:p>
            <a:pPr algn="ctr"/>
            <a:r>
              <a:rPr lang="fr-FR" sz="1200" b="1" dirty="0" smtClean="0">
                <a:solidFill>
                  <a:schemeClr val="tx2"/>
                </a:solidFill>
                <a:latin typeface="Arial" panose="020B0604020202020204" pitchFamily="34" charset="0"/>
                <a:cs typeface="Arial" panose="020B0604020202020204" pitchFamily="34" charset="0"/>
              </a:rPr>
              <a:t>vos fournitures</a:t>
            </a:r>
          </a:p>
        </p:txBody>
      </p:sp>
      <p:sp>
        <p:nvSpPr>
          <p:cNvPr id="7" name="Forme libre 6"/>
          <p:cNvSpPr/>
          <p:nvPr/>
        </p:nvSpPr>
        <p:spPr>
          <a:xfrm>
            <a:off x="3169920" y="2941136"/>
            <a:ext cx="3329940" cy="1852123"/>
          </a:xfrm>
          <a:custGeom>
            <a:avLst/>
            <a:gdLst>
              <a:gd name="connsiteX0" fmla="*/ 0 w 3329940"/>
              <a:gd name="connsiteY0" fmla="*/ 168103 h 1852123"/>
              <a:gd name="connsiteX1" fmla="*/ 815340 w 3329940"/>
              <a:gd name="connsiteY1" fmla="*/ 463 h 1852123"/>
              <a:gd name="connsiteX2" fmla="*/ 1219200 w 3329940"/>
              <a:gd name="connsiteY2" fmla="*/ 213823 h 1852123"/>
              <a:gd name="connsiteX3" fmla="*/ 2156460 w 3329940"/>
              <a:gd name="connsiteY3" fmla="*/ 251923 h 1852123"/>
              <a:gd name="connsiteX4" fmla="*/ 2575560 w 3329940"/>
              <a:gd name="connsiteY4" fmla="*/ 1021543 h 1852123"/>
              <a:gd name="connsiteX5" fmla="*/ 3329940 w 3329940"/>
              <a:gd name="connsiteY5" fmla="*/ 1852123 h 1852123"/>
              <a:gd name="connsiteX6" fmla="*/ 3329940 w 3329940"/>
              <a:gd name="connsiteY6" fmla="*/ 1852123 h 1852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9940" h="1852123">
                <a:moveTo>
                  <a:pt x="0" y="168103"/>
                </a:moveTo>
                <a:cubicBezTo>
                  <a:pt x="306070" y="80473"/>
                  <a:pt x="612140" y="-7157"/>
                  <a:pt x="815340" y="463"/>
                </a:cubicBezTo>
                <a:cubicBezTo>
                  <a:pt x="1018540" y="8083"/>
                  <a:pt x="995680" y="171913"/>
                  <a:pt x="1219200" y="213823"/>
                </a:cubicBezTo>
                <a:cubicBezTo>
                  <a:pt x="1442720" y="255733"/>
                  <a:pt x="1930400" y="117303"/>
                  <a:pt x="2156460" y="251923"/>
                </a:cubicBezTo>
                <a:cubicBezTo>
                  <a:pt x="2382520" y="386543"/>
                  <a:pt x="2379980" y="754843"/>
                  <a:pt x="2575560" y="1021543"/>
                </a:cubicBezTo>
                <a:cubicBezTo>
                  <a:pt x="2771140" y="1288243"/>
                  <a:pt x="3329940" y="1852123"/>
                  <a:pt x="3329940" y="1852123"/>
                </a:cubicBezTo>
                <a:lnTo>
                  <a:pt x="3329940" y="1852123"/>
                </a:lnTo>
              </a:path>
            </a:pathLst>
          </a:custGeom>
          <a:noFill/>
          <a:ln>
            <a:solidFill>
              <a:schemeClr val="accent2"/>
            </a:solidFill>
            <a:prstDash val="dashDot"/>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à coins arrondis 9"/>
          <p:cNvSpPr/>
          <p:nvPr/>
        </p:nvSpPr>
        <p:spPr>
          <a:xfrm>
            <a:off x="648186" y="4099084"/>
            <a:ext cx="2304000" cy="257856"/>
          </a:xfrm>
          <a:prstGeom prst="roundRect">
            <a:avLst/>
          </a:prstGeom>
          <a:noFill/>
          <a:ln>
            <a:solidFill>
              <a:srgbClr val="14324B"/>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fr-FR" dirty="0"/>
          </a:p>
        </p:txBody>
      </p:sp>
      <p:sp>
        <p:nvSpPr>
          <p:cNvPr id="15" name="Flèche droite 14"/>
          <p:cNvSpPr/>
          <p:nvPr/>
        </p:nvSpPr>
        <p:spPr>
          <a:xfrm>
            <a:off x="486663" y="4153226"/>
            <a:ext cx="112427" cy="136445"/>
          </a:xfrm>
          <a:prstGeom prst="rightArrow">
            <a:avLst/>
          </a:prstGeom>
          <a:ln>
            <a:solidFill>
              <a:srgbClr val="14324B"/>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16" name="Cylindre 15"/>
          <p:cNvSpPr/>
          <p:nvPr/>
        </p:nvSpPr>
        <p:spPr>
          <a:xfrm rot="16200000">
            <a:off x="861310" y="3066866"/>
            <a:ext cx="1651488" cy="2530263"/>
          </a:xfrm>
          <a:prstGeom prst="can">
            <a:avLst>
              <a:gd name="adj" fmla="val 23328"/>
            </a:avLst>
          </a:prstGeom>
          <a:gradFill flip="none" rotWithShape="1">
            <a:gsLst>
              <a:gs pos="0">
                <a:schemeClr val="accent4">
                  <a:alpha val="48000"/>
                </a:schemeClr>
              </a:gs>
              <a:gs pos="57000">
                <a:schemeClr val="accent1">
                  <a:tint val="44500"/>
                  <a:satMod val="160000"/>
                  <a:alpha val="13000"/>
                </a:schemeClr>
              </a:gs>
              <a:gs pos="100000">
                <a:schemeClr val="accent4">
                  <a:alpha val="48000"/>
                </a:schemeClr>
              </a:gs>
            </a:gsLst>
            <a:lin ang="0" scaled="1"/>
            <a:tileRect/>
          </a:gradFill>
          <a:ln>
            <a:solidFill>
              <a:srgbClr val="1432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Titre 7"/>
          <p:cNvSpPr>
            <a:spLocks noGrp="1"/>
          </p:cNvSpPr>
          <p:nvPr>
            <p:ph type="title"/>
          </p:nvPr>
        </p:nvSpPr>
        <p:spPr/>
        <p:txBody>
          <a:bodyPr/>
          <a:lstStyle/>
          <a:p>
            <a:r>
              <a:rPr lang="fr-FR" dirty="0" smtClean="0"/>
              <a:t>Itinéraire Pharmagest</a:t>
            </a:r>
            <a:endParaRPr lang="fr-FR" dirty="0"/>
          </a:p>
        </p:txBody>
      </p:sp>
    </p:spTree>
    <p:extLst>
      <p:ext uri="{BB962C8B-B14F-4D97-AF65-F5344CB8AC3E}">
        <p14:creationId xmlns:p14="http://schemas.microsoft.com/office/powerpoint/2010/main" val="216052895"/>
      </p:ext>
    </p:extLst>
  </p:cSld>
  <p:clrMapOvr>
    <a:masterClrMapping/>
  </p:clrMapOvr>
  <p:transition spd="slow">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9534" y="258191"/>
            <a:ext cx="5256503" cy="3047653"/>
          </a:xfrm>
          <a:prstGeom prst="rect">
            <a:avLst/>
          </a:prstGeom>
        </p:spPr>
      </p:pic>
      <p:sp>
        <p:nvSpPr>
          <p:cNvPr id="14" name="Titre 6"/>
          <p:cNvSpPr txBox="1">
            <a:spLocks/>
          </p:cNvSpPr>
          <p:nvPr/>
        </p:nvSpPr>
        <p:spPr>
          <a:xfrm>
            <a:off x="666765" y="3617699"/>
            <a:ext cx="7702039" cy="636801"/>
          </a:xfrm>
          <a:prstGeom prst="rect">
            <a:avLst/>
          </a:prstGeom>
        </p:spPr>
        <p:txBody>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defTabSz="411480"/>
            <a:r>
              <a:rPr lang="fr-FR" sz="2800" cap="none" dirty="0">
                <a:solidFill>
                  <a:srgbClr val="008A8B"/>
                </a:solidFill>
              </a:rPr>
              <a:t>Merci pour votre écoute !</a:t>
            </a:r>
          </a:p>
        </p:txBody>
      </p:sp>
    </p:spTree>
    <p:extLst>
      <p:ext uri="{BB962C8B-B14F-4D97-AF65-F5344CB8AC3E}">
        <p14:creationId xmlns:p14="http://schemas.microsoft.com/office/powerpoint/2010/main" val="1088032267"/>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6"/>
          <p:cNvSpPr txBox="1">
            <a:spLocks/>
          </p:cNvSpPr>
          <p:nvPr/>
        </p:nvSpPr>
        <p:spPr>
          <a:xfrm>
            <a:off x="259370" y="253720"/>
            <a:ext cx="8633805" cy="515819"/>
          </a:xfrm>
          <a:prstGeom prst="rect">
            <a:avLst/>
          </a:prstGeom>
        </p:spPr>
        <p:txBody>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3200" b="1" cap="none" dirty="0" smtClean="0">
                <a:solidFill>
                  <a:srgbClr val="008A8B"/>
                </a:solidFill>
              </a:rPr>
              <a:t>Sommaire</a:t>
            </a:r>
            <a:endParaRPr lang="fr-FR" sz="3600" b="1" cap="none" dirty="0">
              <a:solidFill>
                <a:srgbClr val="008A8B"/>
              </a:solidFill>
            </a:endParaRPr>
          </a:p>
        </p:txBody>
      </p:sp>
      <p:pic>
        <p:nvPicPr>
          <p:cNvPr id="6" name="Image 5"/>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723408" y="299769"/>
            <a:ext cx="486513" cy="486513"/>
          </a:xfrm>
          <a:prstGeom prst="rect">
            <a:avLst/>
          </a:prstGeom>
        </p:spPr>
      </p:pic>
      <p:sp>
        <p:nvSpPr>
          <p:cNvPr id="4" name="ZoneTexte 3"/>
          <p:cNvSpPr txBox="1"/>
          <p:nvPr/>
        </p:nvSpPr>
        <p:spPr>
          <a:xfrm>
            <a:off x="349761" y="832331"/>
            <a:ext cx="8543414" cy="4093428"/>
          </a:xfrm>
          <a:prstGeom prst="rect">
            <a:avLst/>
          </a:prstGeom>
          <a:noFill/>
        </p:spPr>
        <p:txBody>
          <a:bodyPr wrap="square" rtlCol="0">
            <a:spAutoFit/>
          </a:bodyPr>
          <a:lstStyle/>
          <a:p>
            <a:endParaRPr lang="fr-FR" sz="1600" dirty="0">
              <a:solidFill>
                <a:srgbClr val="14324B"/>
              </a:solidFill>
            </a:endParaRPr>
          </a:p>
          <a:p>
            <a:pPr marL="342900" indent="-342900">
              <a:buFont typeface="Wingdings" panose="05000000000000000000" pitchFamily="2" charset="2"/>
              <a:buChar char="Ø"/>
            </a:pPr>
            <a:r>
              <a:rPr lang="fr-FR" sz="2400" b="1" dirty="0" smtClean="0">
                <a:latin typeface="+mj-lt"/>
              </a:rPr>
              <a:t>Les contrôles réguliers</a:t>
            </a:r>
            <a:r>
              <a:rPr lang="fr-FR" sz="2000" b="1" dirty="0" smtClean="0">
                <a:latin typeface="+mj-lt"/>
              </a:rPr>
              <a:t/>
            </a:r>
            <a:br>
              <a:rPr lang="fr-FR" sz="2000" b="1" dirty="0" smtClean="0">
                <a:latin typeface="+mj-lt"/>
              </a:rPr>
            </a:br>
            <a:endParaRPr lang="fr-FR" sz="2000" b="1" dirty="0" smtClean="0">
              <a:latin typeface="+mj-lt"/>
            </a:endParaRPr>
          </a:p>
          <a:p>
            <a:pPr marL="342900" indent="-342900">
              <a:buFont typeface="Wingdings" panose="05000000000000000000" pitchFamily="2" charset="2"/>
              <a:buChar char="Ø"/>
            </a:pPr>
            <a:r>
              <a:rPr lang="fr-FR" sz="2400" b="1" dirty="0" smtClean="0">
                <a:latin typeface="+mj-lt"/>
              </a:rPr>
              <a:t>L’inventaire tournant</a:t>
            </a:r>
            <a:r>
              <a:rPr lang="fr-FR" sz="2000" b="1" dirty="0" smtClean="0">
                <a:latin typeface="+mj-lt"/>
              </a:rPr>
              <a:t/>
            </a:r>
            <a:br>
              <a:rPr lang="fr-FR" sz="2000" b="1" dirty="0" smtClean="0">
                <a:latin typeface="+mj-lt"/>
              </a:rPr>
            </a:br>
            <a:endParaRPr lang="fr-FR" sz="2000" b="1" dirty="0" smtClean="0">
              <a:latin typeface="+mj-lt"/>
            </a:endParaRPr>
          </a:p>
          <a:p>
            <a:pPr marL="342900" indent="-342900">
              <a:buFont typeface="Wingdings" panose="05000000000000000000" pitchFamily="2" charset="2"/>
              <a:buChar char="Ø"/>
            </a:pPr>
            <a:r>
              <a:rPr lang="fr-FR" sz="2400" b="1" dirty="0" smtClean="0">
                <a:latin typeface="+mj-lt"/>
              </a:rPr>
              <a:t>Les erreurs de stock</a:t>
            </a:r>
            <a:r>
              <a:rPr lang="fr-FR" sz="2000" b="1" dirty="0" smtClean="0">
                <a:latin typeface="+mj-lt"/>
              </a:rPr>
              <a:t/>
            </a:r>
            <a:br>
              <a:rPr lang="fr-FR" sz="2000" b="1" dirty="0" smtClean="0">
                <a:latin typeface="+mj-lt"/>
              </a:rPr>
            </a:br>
            <a:r>
              <a:rPr lang="fr-FR" sz="2000" b="1" dirty="0" smtClean="0">
                <a:latin typeface="+mj-lt"/>
              </a:rPr>
              <a:t>	</a:t>
            </a:r>
            <a:r>
              <a:rPr lang="fr-FR" sz="2000" dirty="0" smtClean="0">
                <a:solidFill>
                  <a:schemeClr val="tx2"/>
                </a:solidFill>
                <a:latin typeface="+mj-lt"/>
              </a:rPr>
              <a:t>les erreurs courantes</a:t>
            </a:r>
            <a:br>
              <a:rPr lang="fr-FR" sz="2000" dirty="0" smtClean="0">
                <a:solidFill>
                  <a:schemeClr val="tx2"/>
                </a:solidFill>
                <a:latin typeface="+mj-lt"/>
              </a:rPr>
            </a:br>
            <a:r>
              <a:rPr lang="fr-FR" sz="2000" dirty="0" smtClean="0">
                <a:solidFill>
                  <a:schemeClr val="tx2"/>
                </a:solidFill>
                <a:latin typeface="+mj-lt"/>
              </a:rPr>
              <a:t>	le réajustement</a:t>
            </a:r>
            <a:br>
              <a:rPr lang="fr-FR" sz="2000" dirty="0" smtClean="0">
                <a:solidFill>
                  <a:schemeClr val="tx2"/>
                </a:solidFill>
                <a:latin typeface="+mj-lt"/>
              </a:rPr>
            </a:br>
            <a:r>
              <a:rPr lang="fr-FR" sz="2000" dirty="0" smtClean="0">
                <a:solidFill>
                  <a:schemeClr val="tx2"/>
                </a:solidFill>
                <a:latin typeface="+mj-lt"/>
              </a:rPr>
              <a:t>	la recherche de la cause</a:t>
            </a:r>
            <a:r>
              <a:rPr lang="fr-FR" sz="1600" dirty="0" smtClean="0">
                <a:solidFill>
                  <a:schemeClr val="tx2"/>
                </a:solidFill>
                <a:latin typeface="+mj-lt"/>
              </a:rPr>
              <a:t/>
            </a:r>
            <a:br>
              <a:rPr lang="fr-FR" sz="1600" dirty="0" smtClean="0">
                <a:solidFill>
                  <a:schemeClr val="tx2"/>
                </a:solidFill>
                <a:latin typeface="+mj-lt"/>
              </a:rPr>
            </a:br>
            <a:r>
              <a:rPr lang="fr-FR" sz="1600" dirty="0" smtClean="0">
                <a:solidFill>
                  <a:schemeClr val="tx2"/>
                </a:solidFill>
                <a:latin typeface="+mj-lt"/>
              </a:rPr>
              <a:t> </a:t>
            </a:r>
          </a:p>
          <a:p>
            <a:pPr marL="342900" indent="-342900">
              <a:buFont typeface="Wingdings" panose="05000000000000000000" pitchFamily="2" charset="2"/>
              <a:buChar char="Ø"/>
            </a:pPr>
            <a:r>
              <a:rPr lang="fr-FR" sz="2400" b="1" dirty="0" smtClean="0">
                <a:latin typeface="+mj-lt"/>
              </a:rPr>
              <a:t>Le contrôle d’incohérence   </a:t>
            </a:r>
          </a:p>
          <a:p>
            <a:r>
              <a:rPr lang="fr-FR" sz="1600" dirty="0" smtClean="0">
                <a:solidFill>
                  <a:srgbClr val="14324B"/>
                </a:solidFill>
              </a:rPr>
              <a:t>	</a:t>
            </a:r>
          </a:p>
          <a:p>
            <a:r>
              <a:rPr lang="fr-FR" sz="1600" dirty="0">
                <a:solidFill>
                  <a:srgbClr val="14324B"/>
                </a:solidFill>
              </a:rPr>
              <a:t>	</a:t>
            </a:r>
            <a:r>
              <a:rPr lang="fr-FR" sz="1600" dirty="0" smtClean="0">
                <a:solidFill>
                  <a:srgbClr val="14324B"/>
                </a:solidFill>
              </a:rPr>
              <a:t>	</a:t>
            </a:r>
            <a:endParaRPr lang="fr-FR" sz="1600" dirty="0">
              <a:solidFill>
                <a:srgbClr val="14324B"/>
              </a:solidFill>
            </a:endParaRPr>
          </a:p>
        </p:txBody>
      </p:sp>
    </p:spTree>
    <p:extLst>
      <p:ext uri="{BB962C8B-B14F-4D97-AF65-F5344CB8AC3E}">
        <p14:creationId xmlns:p14="http://schemas.microsoft.com/office/powerpoint/2010/main" val="2467224577"/>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cercle vertueux de la gestion de Stocks</a:t>
            </a:r>
            <a:endParaRPr lang="fr-FR" dirty="0"/>
          </a:p>
        </p:txBody>
      </p:sp>
      <p:grpSp>
        <p:nvGrpSpPr>
          <p:cNvPr id="5" name="Grouper 4"/>
          <p:cNvGrpSpPr/>
          <p:nvPr/>
        </p:nvGrpSpPr>
        <p:grpSpPr>
          <a:xfrm>
            <a:off x="-2057181" y="4930013"/>
            <a:ext cx="911061" cy="869284"/>
            <a:chOff x="2403807" y="-441319"/>
            <a:chExt cx="576336" cy="549909"/>
          </a:xfrm>
        </p:grpSpPr>
        <p:sp>
          <p:nvSpPr>
            <p:cNvPr id="6" name="Freeform 41"/>
            <p:cNvSpPr>
              <a:spLocks noEditPoints="1"/>
            </p:cNvSpPr>
            <p:nvPr/>
          </p:nvSpPr>
          <p:spPr bwMode="auto">
            <a:xfrm>
              <a:off x="2403807" y="-441319"/>
              <a:ext cx="576336" cy="549909"/>
            </a:xfrm>
            <a:custGeom>
              <a:avLst/>
              <a:gdLst>
                <a:gd name="T0" fmla="*/ 197 w 209"/>
                <a:gd name="T1" fmla="*/ 95 h 199"/>
                <a:gd name="T2" fmla="*/ 187 w 209"/>
                <a:gd name="T3" fmla="*/ 82 h 199"/>
                <a:gd name="T4" fmla="*/ 188 w 209"/>
                <a:gd name="T5" fmla="*/ 78 h 199"/>
                <a:gd name="T6" fmla="*/ 184 w 209"/>
                <a:gd name="T7" fmla="*/ 74 h 199"/>
                <a:gd name="T8" fmla="*/ 178 w 209"/>
                <a:gd name="T9" fmla="*/ 70 h 199"/>
                <a:gd name="T10" fmla="*/ 177 w 209"/>
                <a:gd name="T11" fmla="*/ 68 h 199"/>
                <a:gd name="T12" fmla="*/ 179 w 209"/>
                <a:gd name="T13" fmla="*/ 62 h 199"/>
                <a:gd name="T14" fmla="*/ 176 w 209"/>
                <a:gd name="T15" fmla="*/ 55 h 199"/>
                <a:gd name="T16" fmla="*/ 151 w 209"/>
                <a:gd name="T17" fmla="*/ 53 h 199"/>
                <a:gd name="T18" fmla="*/ 143 w 209"/>
                <a:gd name="T19" fmla="*/ 50 h 199"/>
                <a:gd name="T20" fmla="*/ 139 w 209"/>
                <a:gd name="T21" fmla="*/ 44 h 199"/>
                <a:gd name="T22" fmla="*/ 54 w 209"/>
                <a:gd name="T23" fmla="*/ 26 h 199"/>
                <a:gd name="T24" fmla="*/ 17 w 209"/>
                <a:gd name="T25" fmla="*/ 121 h 199"/>
                <a:gd name="T26" fmla="*/ 17 w 209"/>
                <a:gd name="T27" fmla="*/ 121 h 199"/>
                <a:gd name="T28" fmla="*/ 36 w 209"/>
                <a:gd name="T29" fmla="*/ 146 h 199"/>
                <a:gd name="T30" fmla="*/ 83 w 209"/>
                <a:gd name="T31" fmla="*/ 173 h 199"/>
                <a:gd name="T32" fmla="*/ 83 w 209"/>
                <a:gd name="T33" fmla="*/ 199 h 199"/>
                <a:gd name="T34" fmla="*/ 156 w 209"/>
                <a:gd name="T35" fmla="*/ 199 h 199"/>
                <a:gd name="T36" fmla="*/ 185 w 209"/>
                <a:gd name="T37" fmla="*/ 132 h 199"/>
                <a:gd name="T38" fmla="*/ 207 w 209"/>
                <a:gd name="T39" fmla="*/ 106 h 199"/>
                <a:gd name="T40" fmla="*/ 197 w 209"/>
                <a:gd name="T41" fmla="*/ 95 h 199"/>
                <a:gd name="T42" fmla="*/ 124 w 209"/>
                <a:gd name="T43" fmla="*/ 90 h 199"/>
                <a:gd name="T44" fmla="*/ 115 w 209"/>
                <a:gd name="T45" fmla="*/ 90 h 199"/>
                <a:gd name="T46" fmla="*/ 110 w 209"/>
                <a:gd name="T47" fmla="*/ 90 h 199"/>
                <a:gd name="T48" fmla="*/ 105 w 209"/>
                <a:gd name="T49" fmla="*/ 90 h 199"/>
                <a:gd name="T50" fmla="*/ 66 w 209"/>
                <a:gd name="T51" fmla="*/ 90 h 199"/>
                <a:gd name="T52" fmla="*/ 59 w 209"/>
                <a:gd name="T53" fmla="*/ 90 h 199"/>
                <a:gd name="T54" fmla="*/ 47 w 209"/>
                <a:gd name="T55" fmla="*/ 90 h 199"/>
                <a:gd name="T56" fmla="*/ 28 w 209"/>
                <a:gd name="T57" fmla="*/ 90 h 199"/>
                <a:gd name="T58" fmla="*/ 86 w 209"/>
                <a:gd name="T59" fmla="*/ 35 h 199"/>
                <a:gd name="T60" fmla="*/ 143 w 209"/>
                <a:gd name="T61" fmla="*/ 90 h 199"/>
                <a:gd name="T62" fmla="*/ 124 w 209"/>
                <a:gd name="T63" fmla="*/ 9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9" h="199">
                  <a:moveTo>
                    <a:pt x="197" y="95"/>
                  </a:moveTo>
                  <a:cubicBezTo>
                    <a:pt x="189" y="91"/>
                    <a:pt x="201" y="83"/>
                    <a:pt x="187" y="82"/>
                  </a:cubicBezTo>
                  <a:cubicBezTo>
                    <a:pt x="187" y="82"/>
                    <a:pt x="189" y="81"/>
                    <a:pt x="188" y="78"/>
                  </a:cubicBezTo>
                  <a:cubicBezTo>
                    <a:pt x="187" y="75"/>
                    <a:pt x="186" y="75"/>
                    <a:pt x="184" y="74"/>
                  </a:cubicBezTo>
                  <a:cubicBezTo>
                    <a:pt x="182" y="74"/>
                    <a:pt x="178" y="70"/>
                    <a:pt x="178" y="70"/>
                  </a:cubicBezTo>
                  <a:cubicBezTo>
                    <a:pt x="178" y="70"/>
                    <a:pt x="177" y="69"/>
                    <a:pt x="177" y="68"/>
                  </a:cubicBezTo>
                  <a:cubicBezTo>
                    <a:pt x="178" y="66"/>
                    <a:pt x="179" y="62"/>
                    <a:pt x="179" y="62"/>
                  </a:cubicBezTo>
                  <a:cubicBezTo>
                    <a:pt x="179" y="62"/>
                    <a:pt x="180" y="57"/>
                    <a:pt x="176" y="55"/>
                  </a:cubicBezTo>
                  <a:cubicBezTo>
                    <a:pt x="172" y="53"/>
                    <a:pt x="151" y="53"/>
                    <a:pt x="151" y="53"/>
                  </a:cubicBezTo>
                  <a:cubicBezTo>
                    <a:pt x="151" y="53"/>
                    <a:pt x="145" y="53"/>
                    <a:pt x="143" y="50"/>
                  </a:cubicBezTo>
                  <a:cubicBezTo>
                    <a:pt x="141" y="46"/>
                    <a:pt x="140" y="45"/>
                    <a:pt x="139" y="44"/>
                  </a:cubicBezTo>
                  <a:cubicBezTo>
                    <a:pt x="101" y="0"/>
                    <a:pt x="54" y="26"/>
                    <a:pt x="54" y="26"/>
                  </a:cubicBezTo>
                  <a:cubicBezTo>
                    <a:pt x="17" y="43"/>
                    <a:pt x="0" y="85"/>
                    <a:pt x="17" y="121"/>
                  </a:cubicBezTo>
                  <a:cubicBezTo>
                    <a:pt x="17" y="121"/>
                    <a:pt x="17" y="121"/>
                    <a:pt x="17" y="121"/>
                  </a:cubicBezTo>
                  <a:cubicBezTo>
                    <a:pt x="25" y="136"/>
                    <a:pt x="36" y="146"/>
                    <a:pt x="36" y="146"/>
                  </a:cubicBezTo>
                  <a:cubicBezTo>
                    <a:pt x="57" y="163"/>
                    <a:pt x="77" y="159"/>
                    <a:pt x="83" y="173"/>
                  </a:cubicBezTo>
                  <a:cubicBezTo>
                    <a:pt x="89" y="187"/>
                    <a:pt x="83" y="199"/>
                    <a:pt x="83" y="199"/>
                  </a:cubicBezTo>
                  <a:cubicBezTo>
                    <a:pt x="156" y="199"/>
                    <a:pt x="156" y="199"/>
                    <a:pt x="156" y="199"/>
                  </a:cubicBezTo>
                  <a:cubicBezTo>
                    <a:pt x="156" y="178"/>
                    <a:pt x="156" y="150"/>
                    <a:pt x="185" y="132"/>
                  </a:cubicBezTo>
                  <a:cubicBezTo>
                    <a:pt x="191" y="128"/>
                    <a:pt x="209" y="113"/>
                    <a:pt x="207" y="106"/>
                  </a:cubicBezTo>
                  <a:cubicBezTo>
                    <a:pt x="206" y="99"/>
                    <a:pt x="201" y="97"/>
                    <a:pt x="197" y="95"/>
                  </a:cubicBezTo>
                  <a:moveTo>
                    <a:pt x="124" y="90"/>
                  </a:moveTo>
                  <a:cubicBezTo>
                    <a:pt x="115" y="90"/>
                    <a:pt x="115" y="90"/>
                    <a:pt x="115" y="90"/>
                  </a:cubicBezTo>
                  <a:cubicBezTo>
                    <a:pt x="110" y="90"/>
                    <a:pt x="110" y="90"/>
                    <a:pt x="110" y="90"/>
                  </a:cubicBezTo>
                  <a:cubicBezTo>
                    <a:pt x="105" y="90"/>
                    <a:pt x="105" y="90"/>
                    <a:pt x="105" y="90"/>
                  </a:cubicBezTo>
                  <a:cubicBezTo>
                    <a:pt x="66" y="90"/>
                    <a:pt x="66" y="90"/>
                    <a:pt x="66" y="90"/>
                  </a:cubicBezTo>
                  <a:cubicBezTo>
                    <a:pt x="59" y="90"/>
                    <a:pt x="59" y="90"/>
                    <a:pt x="59" y="90"/>
                  </a:cubicBezTo>
                  <a:cubicBezTo>
                    <a:pt x="47" y="90"/>
                    <a:pt x="47" y="90"/>
                    <a:pt x="47" y="90"/>
                  </a:cubicBezTo>
                  <a:cubicBezTo>
                    <a:pt x="28" y="90"/>
                    <a:pt x="28" y="90"/>
                    <a:pt x="28" y="90"/>
                  </a:cubicBezTo>
                  <a:cubicBezTo>
                    <a:pt x="29" y="60"/>
                    <a:pt x="54" y="35"/>
                    <a:pt x="86" y="35"/>
                  </a:cubicBezTo>
                  <a:cubicBezTo>
                    <a:pt x="117" y="35"/>
                    <a:pt x="143" y="60"/>
                    <a:pt x="143" y="90"/>
                  </a:cubicBezTo>
                  <a:cubicBezTo>
                    <a:pt x="124" y="90"/>
                    <a:pt x="124" y="90"/>
                    <a:pt x="124" y="90"/>
                  </a:cubicBezTo>
                </a:path>
              </a:pathLst>
            </a:custGeom>
            <a:solidFill>
              <a:schemeClr val="tx1"/>
            </a:solidFill>
            <a:ln>
              <a:noFill/>
            </a:ln>
            <a:extLst/>
          </p:spPr>
          <p:style>
            <a:lnRef idx="0">
              <a:scrgbClr r="0" g="0" b="0"/>
            </a:lnRef>
            <a:fillRef idx="0">
              <a:scrgbClr r="0" g="0" b="0"/>
            </a:fillRef>
            <a:effectRef idx="0">
              <a:scrgbClr r="0" g="0" b="0"/>
            </a:effectRef>
            <a:fontRef idx="major"/>
          </p:style>
          <p:txBody>
            <a:bodyPr vert="horz" wrap="square" lIns="91440" tIns="45720" rIns="91440" bIns="45720" numCol="1" anchor="t" anchorCtr="0" compatLnSpc="1">
              <a:prstTxWarp prst="textNoShape">
                <a:avLst/>
              </a:prstTxWarp>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endParaRPr lang="fr-FR" kern="1200" dirty="0"/>
            </a:p>
          </p:txBody>
        </p:sp>
        <p:sp>
          <p:nvSpPr>
            <p:cNvPr id="7" name="Freeform 42"/>
            <p:cNvSpPr>
              <a:spLocks/>
            </p:cNvSpPr>
            <p:nvPr/>
          </p:nvSpPr>
          <p:spPr bwMode="auto">
            <a:xfrm>
              <a:off x="2586074" y="-242341"/>
              <a:ext cx="107261" cy="49745"/>
            </a:xfrm>
            <a:custGeom>
              <a:avLst/>
              <a:gdLst>
                <a:gd name="T0" fmla="*/ 20 w 39"/>
                <a:gd name="T1" fmla="*/ 0 h 18"/>
                <a:gd name="T2" fmla="*/ 20 w 39"/>
                <a:gd name="T3" fmla="*/ 0 h 18"/>
                <a:gd name="T4" fmla="*/ 0 w 39"/>
                <a:gd name="T5" fmla="*/ 18 h 18"/>
                <a:gd name="T6" fmla="*/ 0 w 39"/>
                <a:gd name="T7" fmla="*/ 18 h 18"/>
                <a:gd name="T8" fmla="*/ 39 w 39"/>
                <a:gd name="T9" fmla="*/ 18 h 18"/>
                <a:gd name="T10" fmla="*/ 20 w 39"/>
                <a:gd name="T11" fmla="*/ 0 h 18"/>
                <a:gd name="T12" fmla="*/ 20 w 39"/>
                <a:gd name="T13" fmla="*/ 0 h 18"/>
                <a:gd name="T14" fmla="*/ 20 w 39"/>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8">
                  <a:moveTo>
                    <a:pt x="20" y="0"/>
                  </a:moveTo>
                  <a:cubicBezTo>
                    <a:pt x="20" y="0"/>
                    <a:pt x="20" y="0"/>
                    <a:pt x="20" y="0"/>
                  </a:cubicBezTo>
                  <a:cubicBezTo>
                    <a:pt x="9" y="0"/>
                    <a:pt x="1" y="8"/>
                    <a:pt x="0" y="18"/>
                  </a:cubicBezTo>
                  <a:cubicBezTo>
                    <a:pt x="0" y="18"/>
                    <a:pt x="0" y="18"/>
                    <a:pt x="0" y="18"/>
                  </a:cubicBezTo>
                  <a:cubicBezTo>
                    <a:pt x="39" y="18"/>
                    <a:pt x="39" y="18"/>
                    <a:pt x="39" y="18"/>
                  </a:cubicBezTo>
                  <a:cubicBezTo>
                    <a:pt x="39" y="8"/>
                    <a:pt x="30" y="0"/>
                    <a:pt x="20" y="0"/>
                  </a:cubicBezTo>
                  <a:cubicBezTo>
                    <a:pt x="20" y="0"/>
                    <a:pt x="20" y="0"/>
                    <a:pt x="20" y="0"/>
                  </a:cubicBezTo>
                  <a:cubicBezTo>
                    <a:pt x="20" y="0"/>
                    <a:pt x="20" y="0"/>
                    <a:pt x="20" y="0"/>
                  </a:cubicBezTo>
                </a:path>
              </a:pathLst>
            </a:custGeom>
            <a:solidFill>
              <a:schemeClr val="tx1">
                <a:alpha val="69000"/>
              </a:schemeClr>
            </a:solidFill>
            <a:ln>
              <a:noFill/>
            </a:ln>
            <a:extLst/>
          </p:spPr>
          <p:style>
            <a:lnRef idx="0">
              <a:scrgbClr r="0" g="0" b="0"/>
            </a:lnRef>
            <a:fillRef idx="0">
              <a:scrgbClr r="0" g="0" b="0"/>
            </a:fillRef>
            <a:effectRef idx="0">
              <a:scrgbClr r="0" g="0" b="0"/>
            </a:effectRef>
            <a:fontRef idx="major"/>
          </p:style>
          <p:txBody>
            <a:bodyPr vert="horz" wrap="square" lIns="91440" tIns="45720" rIns="91440" bIns="45720" numCol="1" anchor="t" anchorCtr="0" compatLnSpc="1">
              <a:prstTxWarp prst="textNoShape">
                <a:avLst/>
              </a:prstTxWarp>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endParaRPr lang="fr-FR" kern="1200" dirty="0"/>
            </a:p>
          </p:txBody>
        </p:sp>
        <p:sp>
          <p:nvSpPr>
            <p:cNvPr id="8" name="Freeform 43"/>
            <p:cNvSpPr>
              <a:spLocks/>
            </p:cNvSpPr>
            <p:nvPr/>
          </p:nvSpPr>
          <p:spPr bwMode="auto">
            <a:xfrm>
              <a:off x="2481144" y="-344551"/>
              <a:ext cx="317121" cy="151953"/>
            </a:xfrm>
            <a:custGeom>
              <a:avLst/>
              <a:gdLst>
                <a:gd name="T0" fmla="*/ 58 w 115"/>
                <a:gd name="T1" fmla="*/ 0 h 55"/>
                <a:gd name="T2" fmla="*/ 58 w 115"/>
                <a:gd name="T3" fmla="*/ 0 h 55"/>
                <a:gd name="T4" fmla="*/ 0 w 115"/>
                <a:gd name="T5" fmla="*/ 55 h 55"/>
                <a:gd name="T6" fmla="*/ 19 w 115"/>
                <a:gd name="T7" fmla="*/ 55 h 55"/>
                <a:gd name="T8" fmla="*/ 19 w 115"/>
                <a:gd name="T9" fmla="*/ 55 h 55"/>
                <a:gd name="T10" fmla="*/ 58 w 115"/>
                <a:gd name="T11" fmla="*/ 18 h 55"/>
                <a:gd name="T12" fmla="*/ 58 w 115"/>
                <a:gd name="T13" fmla="*/ 18 h 55"/>
                <a:gd name="T14" fmla="*/ 58 w 115"/>
                <a:gd name="T15" fmla="*/ 18 h 55"/>
                <a:gd name="T16" fmla="*/ 58 w 115"/>
                <a:gd name="T17" fmla="*/ 18 h 55"/>
                <a:gd name="T18" fmla="*/ 58 w 115"/>
                <a:gd name="T19" fmla="*/ 18 h 55"/>
                <a:gd name="T20" fmla="*/ 96 w 115"/>
                <a:gd name="T21" fmla="*/ 55 h 55"/>
                <a:gd name="T22" fmla="*/ 96 w 115"/>
                <a:gd name="T23" fmla="*/ 55 h 55"/>
                <a:gd name="T24" fmla="*/ 115 w 115"/>
                <a:gd name="T25" fmla="*/ 55 h 55"/>
                <a:gd name="T26" fmla="*/ 115 w 115"/>
                <a:gd name="T27" fmla="*/ 55 h 55"/>
                <a:gd name="T28" fmla="*/ 58 w 115"/>
                <a:gd name="T29" fmla="*/ 0 h 55"/>
                <a:gd name="T30" fmla="*/ 58 w 115"/>
                <a:gd name="T31" fmla="*/ 0 h 55"/>
                <a:gd name="T32" fmla="*/ 58 w 115"/>
                <a:gd name="T33" fmla="*/ 0 h 55"/>
                <a:gd name="T34" fmla="*/ 58 w 115"/>
                <a:gd name="T3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55">
                  <a:moveTo>
                    <a:pt x="58" y="0"/>
                  </a:moveTo>
                  <a:cubicBezTo>
                    <a:pt x="58" y="0"/>
                    <a:pt x="58" y="0"/>
                    <a:pt x="58" y="0"/>
                  </a:cubicBezTo>
                  <a:cubicBezTo>
                    <a:pt x="26" y="0"/>
                    <a:pt x="1" y="25"/>
                    <a:pt x="0" y="55"/>
                  </a:cubicBezTo>
                  <a:cubicBezTo>
                    <a:pt x="19" y="55"/>
                    <a:pt x="19" y="55"/>
                    <a:pt x="19" y="55"/>
                  </a:cubicBezTo>
                  <a:cubicBezTo>
                    <a:pt x="19" y="55"/>
                    <a:pt x="19" y="55"/>
                    <a:pt x="19" y="55"/>
                  </a:cubicBezTo>
                  <a:cubicBezTo>
                    <a:pt x="20" y="35"/>
                    <a:pt x="37" y="18"/>
                    <a:pt x="58" y="18"/>
                  </a:cubicBezTo>
                  <a:cubicBezTo>
                    <a:pt x="58" y="18"/>
                    <a:pt x="58" y="18"/>
                    <a:pt x="58" y="18"/>
                  </a:cubicBezTo>
                  <a:cubicBezTo>
                    <a:pt x="58" y="18"/>
                    <a:pt x="58" y="18"/>
                    <a:pt x="58" y="18"/>
                  </a:cubicBezTo>
                  <a:cubicBezTo>
                    <a:pt x="58" y="18"/>
                    <a:pt x="58" y="18"/>
                    <a:pt x="58" y="18"/>
                  </a:cubicBezTo>
                  <a:cubicBezTo>
                    <a:pt x="58" y="18"/>
                    <a:pt x="58" y="18"/>
                    <a:pt x="58" y="18"/>
                  </a:cubicBezTo>
                  <a:cubicBezTo>
                    <a:pt x="79" y="18"/>
                    <a:pt x="96" y="35"/>
                    <a:pt x="96" y="55"/>
                  </a:cubicBezTo>
                  <a:cubicBezTo>
                    <a:pt x="96" y="55"/>
                    <a:pt x="96" y="55"/>
                    <a:pt x="96" y="55"/>
                  </a:cubicBezTo>
                  <a:cubicBezTo>
                    <a:pt x="115" y="55"/>
                    <a:pt x="115" y="55"/>
                    <a:pt x="115" y="55"/>
                  </a:cubicBezTo>
                  <a:cubicBezTo>
                    <a:pt x="115" y="55"/>
                    <a:pt x="115" y="55"/>
                    <a:pt x="115" y="55"/>
                  </a:cubicBezTo>
                  <a:cubicBezTo>
                    <a:pt x="115" y="25"/>
                    <a:pt x="89" y="0"/>
                    <a:pt x="58" y="0"/>
                  </a:cubicBezTo>
                  <a:cubicBezTo>
                    <a:pt x="58" y="0"/>
                    <a:pt x="58" y="0"/>
                    <a:pt x="58" y="0"/>
                  </a:cubicBezTo>
                  <a:cubicBezTo>
                    <a:pt x="58" y="0"/>
                    <a:pt x="58" y="0"/>
                    <a:pt x="58" y="0"/>
                  </a:cubicBezTo>
                  <a:cubicBezTo>
                    <a:pt x="58" y="0"/>
                    <a:pt x="58" y="0"/>
                    <a:pt x="58" y="0"/>
                  </a:cubicBezTo>
                </a:path>
              </a:pathLst>
            </a:custGeom>
            <a:solidFill>
              <a:schemeClr val="tx1">
                <a:alpha val="34000"/>
              </a:schemeClr>
            </a:solidFill>
            <a:ln>
              <a:noFill/>
            </a:ln>
            <a:extLst/>
          </p:spPr>
          <p:style>
            <a:lnRef idx="0">
              <a:scrgbClr r="0" g="0" b="0"/>
            </a:lnRef>
            <a:fillRef idx="0">
              <a:scrgbClr r="0" g="0" b="0"/>
            </a:fillRef>
            <a:effectRef idx="0">
              <a:scrgbClr r="0" g="0" b="0"/>
            </a:effectRef>
            <a:fontRef idx="major"/>
          </p:style>
          <p:txBody>
            <a:bodyPr vert="horz" wrap="square" lIns="91440" tIns="45720" rIns="91440" bIns="45720" numCol="1" anchor="t" anchorCtr="0" compatLnSpc="1">
              <a:prstTxWarp prst="textNoShape">
                <a:avLst/>
              </a:prstTxWarp>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endParaRPr lang="fr-FR" kern="1200" dirty="0"/>
            </a:p>
          </p:txBody>
        </p:sp>
        <p:sp>
          <p:nvSpPr>
            <p:cNvPr id="9" name="Freeform 44"/>
            <p:cNvSpPr>
              <a:spLocks noEditPoints="1"/>
            </p:cNvSpPr>
            <p:nvPr/>
          </p:nvSpPr>
          <p:spPr bwMode="auto">
            <a:xfrm>
              <a:off x="2481144" y="-344551"/>
              <a:ext cx="317121" cy="151953"/>
            </a:xfrm>
            <a:custGeom>
              <a:avLst/>
              <a:gdLst>
                <a:gd name="T0" fmla="*/ 58 w 115"/>
                <a:gd name="T1" fmla="*/ 0 h 55"/>
                <a:gd name="T2" fmla="*/ 58 w 115"/>
                <a:gd name="T3" fmla="*/ 0 h 55"/>
                <a:gd name="T4" fmla="*/ 115 w 115"/>
                <a:gd name="T5" fmla="*/ 55 h 55"/>
                <a:gd name="T6" fmla="*/ 58 w 115"/>
                <a:gd name="T7" fmla="*/ 0 h 55"/>
                <a:gd name="T8" fmla="*/ 58 w 115"/>
                <a:gd name="T9" fmla="*/ 0 h 55"/>
                <a:gd name="T10" fmla="*/ 58 w 115"/>
                <a:gd name="T11" fmla="*/ 0 h 55"/>
                <a:gd name="T12" fmla="*/ 0 w 115"/>
                <a:gd name="T13" fmla="*/ 55 h 55"/>
                <a:gd name="T14" fmla="*/ 0 w 115"/>
                <a:gd name="T15" fmla="*/ 55 h 55"/>
                <a:gd name="T16" fmla="*/ 58 w 115"/>
                <a:gd name="T17" fmla="*/ 0 h 55"/>
                <a:gd name="T18" fmla="*/ 58 w 115"/>
                <a:gd name="T19" fmla="*/ 0 h 55"/>
                <a:gd name="T20" fmla="*/ 58 w 115"/>
                <a:gd name="T21" fmla="*/ 0 h 55"/>
                <a:gd name="T22" fmla="*/ 58 w 115"/>
                <a:gd name="T23" fmla="*/ 0 h 55"/>
                <a:gd name="T24" fmla="*/ 58 w 115"/>
                <a:gd name="T2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 h="55">
                  <a:moveTo>
                    <a:pt x="58" y="0"/>
                  </a:moveTo>
                  <a:cubicBezTo>
                    <a:pt x="58" y="0"/>
                    <a:pt x="58" y="0"/>
                    <a:pt x="58" y="0"/>
                  </a:cubicBezTo>
                  <a:cubicBezTo>
                    <a:pt x="89" y="0"/>
                    <a:pt x="115" y="25"/>
                    <a:pt x="115" y="55"/>
                  </a:cubicBezTo>
                  <a:cubicBezTo>
                    <a:pt x="115" y="25"/>
                    <a:pt x="89" y="0"/>
                    <a:pt x="58" y="0"/>
                  </a:cubicBezTo>
                  <a:cubicBezTo>
                    <a:pt x="58" y="0"/>
                    <a:pt x="58" y="0"/>
                    <a:pt x="58" y="0"/>
                  </a:cubicBezTo>
                  <a:moveTo>
                    <a:pt x="58" y="0"/>
                  </a:moveTo>
                  <a:cubicBezTo>
                    <a:pt x="26" y="0"/>
                    <a:pt x="1" y="25"/>
                    <a:pt x="0" y="55"/>
                  </a:cubicBezTo>
                  <a:cubicBezTo>
                    <a:pt x="0" y="55"/>
                    <a:pt x="0" y="55"/>
                    <a:pt x="0" y="55"/>
                  </a:cubicBezTo>
                  <a:cubicBezTo>
                    <a:pt x="1" y="25"/>
                    <a:pt x="26" y="0"/>
                    <a:pt x="58" y="0"/>
                  </a:cubicBezTo>
                  <a:moveTo>
                    <a:pt x="58" y="0"/>
                  </a:moveTo>
                  <a:cubicBezTo>
                    <a:pt x="58" y="0"/>
                    <a:pt x="58" y="0"/>
                    <a:pt x="58" y="0"/>
                  </a:cubicBezTo>
                  <a:cubicBezTo>
                    <a:pt x="58" y="0"/>
                    <a:pt x="58" y="0"/>
                    <a:pt x="58" y="0"/>
                  </a:cubicBezTo>
                  <a:cubicBezTo>
                    <a:pt x="58" y="0"/>
                    <a:pt x="58" y="0"/>
                    <a:pt x="58" y="0"/>
                  </a:cubicBezTo>
                </a:path>
              </a:pathLst>
            </a:custGeom>
            <a:solidFill>
              <a:schemeClr val="tx1"/>
            </a:solidFill>
            <a:ln>
              <a:noFill/>
            </a:ln>
            <a:extLst/>
          </p:spPr>
          <p:style>
            <a:lnRef idx="0">
              <a:scrgbClr r="0" g="0" b="0"/>
            </a:lnRef>
            <a:fillRef idx="0">
              <a:scrgbClr r="0" g="0" b="0"/>
            </a:fillRef>
            <a:effectRef idx="0">
              <a:scrgbClr r="0" g="0" b="0"/>
            </a:effectRef>
            <a:fontRef idx="major"/>
          </p:style>
          <p:txBody>
            <a:bodyPr vert="horz" wrap="square" lIns="91440" tIns="45720" rIns="91440" bIns="45720" numCol="1" anchor="t" anchorCtr="0" compatLnSpc="1">
              <a:prstTxWarp prst="textNoShape">
                <a:avLst/>
              </a:prstTxWarp>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endParaRPr lang="fr-FR" kern="1200" dirty="0"/>
            </a:p>
          </p:txBody>
        </p:sp>
        <p:sp>
          <p:nvSpPr>
            <p:cNvPr id="10" name="Freeform 45"/>
            <p:cNvSpPr>
              <a:spLocks/>
            </p:cNvSpPr>
            <p:nvPr/>
          </p:nvSpPr>
          <p:spPr bwMode="auto">
            <a:xfrm>
              <a:off x="2533609" y="-294806"/>
              <a:ext cx="212191" cy="102210"/>
            </a:xfrm>
            <a:custGeom>
              <a:avLst/>
              <a:gdLst>
                <a:gd name="T0" fmla="*/ 39 w 77"/>
                <a:gd name="T1" fmla="*/ 0 h 37"/>
                <a:gd name="T2" fmla="*/ 39 w 77"/>
                <a:gd name="T3" fmla="*/ 0 h 37"/>
                <a:gd name="T4" fmla="*/ 0 w 77"/>
                <a:gd name="T5" fmla="*/ 37 h 37"/>
                <a:gd name="T6" fmla="*/ 12 w 77"/>
                <a:gd name="T7" fmla="*/ 37 h 37"/>
                <a:gd name="T8" fmla="*/ 19 w 77"/>
                <a:gd name="T9" fmla="*/ 37 h 37"/>
                <a:gd name="T10" fmla="*/ 19 w 77"/>
                <a:gd name="T11" fmla="*/ 37 h 37"/>
                <a:gd name="T12" fmla="*/ 39 w 77"/>
                <a:gd name="T13" fmla="*/ 19 h 37"/>
                <a:gd name="T14" fmla="*/ 39 w 77"/>
                <a:gd name="T15" fmla="*/ 19 h 37"/>
                <a:gd name="T16" fmla="*/ 39 w 77"/>
                <a:gd name="T17" fmla="*/ 19 h 37"/>
                <a:gd name="T18" fmla="*/ 39 w 77"/>
                <a:gd name="T19" fmla="*/ 19 h 37"/>
                <a:gd name="T20" fmla="*/ 39 w 77"/>
                <a:gd name="T21" fmla="*/ 19 h 37"/>
                <a:gd name="T22" fmla="*/ 39 w 77"/>
                <a:gd name="T23" fmla="*/ 19 h 37"/>
                <a:gd name="T24" fmla="*/ 58 w 77"/>
                <a:gd name="T25" fmla="*/ 37 h 37"/>
                <a:gd name="T26" fmla="*/ 63 w 77"/>
                <a:gd name="T27" fmla="*/ 37 h 37"/>
                <a:gd name="T28" fmla="*/ 68 w 77"/>
                <a:gd name="T29" fmla="*/ 37 h 37"/>
                <a:gd name="T30" fmla="*/ 77 w 77"/>
                <a:gd name="T31" fmla="*/ 37 h 37"/>
                <a:gd name="T32" fmla="*/ 77 w 77"/>
                <a:gd name="T33" fmla="*/ 37 h 37"/>
                <a:gd name="T34" fmla="*/ 39 w 77"/>
                <a:gd name="T35" fmla="*/ 0 h 37"/>
                <a:gd name="T36" fmla="*/ 39 w 77"/>
                <a:gd name="T3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37">
                  <a:moveTo>
                    <a:pt x="39" y="0"/>
                  </a:moveTo>
                  <a:cubicBezTo>
                    <a:pt x="39" y="0"/>
                    <a:pt x="39" y="0"/>
                    <a:pt x="39" y="0"/>
                  </a:cubicBezTo>
                  <a:cubicBezTo>
                    <a:pt x="18" y="0"/>
                    <a:pt x="1" y="17"/>
                    <a:pt x="0" y="37"/>
                  </a:cubicBezTo>
                  <a:cubicBezTo>
                    <a:pt x="12" y="37"/>
                    <a:pt x="12" y="37"/>
                    <a:pt x="12" y="37"/>
                  </a:cubicBezTo>
                  <a:cubicBezTo>
                    <a:pt x="19" y="37"/>
                    <a:pt x="19" y="37"/>
                    <a:pt x="19" y="37"/>
                  </a:cubicBezTo>
                  <a:cubicBezTo>
                    <a:pt x="19" y="37"/>
                    <a:pt x="19" y="37"/>
                    <a:pt x="19" y="37"/>
                  </a:cubicBezTo>
                  <a:cubicBezTo>
                    <a:pt x="20" y="27"/>
                    <a:pt x="28" y="19"/>
                    <a:pt x="39" y="19"/>
                  </a:cubicBezTo>
                  <a:cubicBezTo>
                    <a:pt x="39" y="19"/>
                    <a:pt x="39" y="19"/>
                    <a:pt x="39" y="19"/>
                  </a:cubicBezTo>
                  <a:cubicBezTo>
                    <a:pt x="39" y="19"/>
                    <a:pt x="39" y="19"/>
                    <a:pt x="39" y="19"/>
                  </a:cubicBezTo>
                  <a:cubicBezTo>
                    <a:pt x="39" y="19"/>
                    <a:pt x="39" y="19"/>
                    <a:pt x="39" y="19"/>
                  </a:cubicBezTo>
                  <a:cubicBezTo>
                    <a:pt x="39" y="19"/>
                    <a:pt x="39" y="19"/>
                    <a:pt x="39" y="19"/>
                  </a:cubicBezTo>
                  <a:cubicBezTo>
                    <a:pt x="39" y="19"/>
                    <a:pt x="39" y="19"/>
                    <a:pt x="39" y="19"/>
                  </a:cubicBezTo>
                  <a:cubicBezTo>
                    <a:pt x="49" y="19"/>
                    <a:pt x="58" y="27"/>
                    <a:pt x="58" y="37"/>
                  </a:cubicBezTo>
                  <a:cubicBezTo>
                    <a:pt x="63" y="37"/>
                    <a:pt x="63" y="37"/>
                    <a:pt x="63" y="37"/>
                  </a:cubicBezTo>
                  <a:cubicBezTo>
                    <a:pt x="68" y="37"/>
                    <a:pt x="68" y="37"/>
                    <a:pt x="68" y="37"/>
                  </a:cubicBezTo>
                  <a:cubicBezTo>
                    <a:pt x="77" y="37"/>
                    <a:pt x="77" y="37"/>
                    <a:pt x="77" y="37"/>
                  </a:cubicBezTo>
                  <a:cubicBezTo>
                    <a:pt x="77" y="37"/>
                    <a:pt x="77" y="37"/>
                    <a:pt x="77" y="37"/>
                  </a:cubicBezTo>
                  <a:cubicBezTo>
                    <a:pt x="77" y="17"/>
                    <a:pt x="60" y="0"/>
                    <a:pt x="39" y="0"/>
                  </a:cubicBezTo>
                  <a:cubicBezTo>
                    <a:pt x="39" y="0"/>
                    <a:pt x="39" y="0"/>
                    <a:pt x="39" y="0"/>
                  </a:cubicBezTo>
                </a:path>
              </a:pathLst>
            </a:custGeom>
            <a:solidFill>
              <a:schemeClr val="tx1">
                <a:alpha val="54000"/>
              </a:schemeClr>
            </a:solidFill>
            <a:ln>
              <a:noFill/>
            </a:ln>
            <a:extLst/>
          </p:spPr>
          <p:style>
            <a:lnRef idx="0">
              <a:scrgbClr r="0" g="0" b="0"/>
            </a:lnRef>
            <a:fillRef idx="0">
              <a:scrgbClr r="0" g="0" b="0"/>
            </a:fillRef>
            <a:effectRef idx="0">
              <a:scrgbClr r="0" g="0" b="0"/>
            </a:effectRef>
            <a:fontRef idx="major"/>
          </p:style>
          <p:txBody>
            <a:bodyPr vert="horz" wrap="square" lIns="91440" tIns="45720" rIns="91440" bIns="45720" numCol="1" anchor="t" anchorCtr="0" compatLnSpc="1">
              <a:prstTxWarp prst="textNoShape">
                <a:avLst/>
              </a:prstTxWarp>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endParaRPr lang="fr-FR" kern="1200" dirty="0"/>
            </a:p>
          </p:txBody>
        </p:sp>
        <p:sp>
          <p:nvSpPr>
            <p:cNvPr id="11" name="Freeform 46"/>
            <p:cNvSpPr>
              <a:spLocks noEditPoints="1"/>
            </p:cNvSpPr>
            <p:nvPr/>
          </p:nvSpPr>
          <p:spPr bwMode="auto">
            <a:xfrm>
              <a:off x="2586074" y="-242341"/>
              <a:ext cx="55185" cy="49745"/>
            </a:xfrm>
            <a:custGeom>
              <a:avLst/>
              <a:gdLst>
                <a:gd name="T0" fmla="*/ 20 w 20"/>
                <a:gd name="T1" fmla="*/ 0 h 18"/>
                <a:gd name="T2" fmla="*/ 0 w 20"/>
                <a:gd name="T3" fmla="*/ 18 h 18"/>
                <a:gd name="T4" fmla="*/ 20 w 20"/>
                <a:gd name="T5" fmla="*/ 0 h 18"/>
                <a:gd name="T6" fmla="*/ 20 w 20"/>
                <a:gd name="T7" fmla="*/ 0 h 18"/>
                <a:gd name="T8" fmla="*/ 20 w 20"/>
                <a:gd name="T9" fmla="*/ 0 h 18"/>
                <a:gd name="T10" fmla="*/ 20 w 20"/>
                <a:gd name="T11" fmla="*/ 0 h 18"/>
                <a:gd name="T12" fmla="*/ 20 w 2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0" h="18">
                  <a:moveTo>
                    <a:pt x="20" y="0"/>
                  </a:moveTo>
                  <a:cubicBezTo>
                    <a:pt x="9" y="0"/>
                    <a:pt x="1" y="8"/>
                    <a:pt x="0" y="18"/>
                  </a:cubicBezTo>
                  <a:cubicBezTo>
                    <a:pt x="1" y="8"/>
                    <a:pt x="9" y="0"/>
                    <a:pt x="20" y="0"/>
                  </a:cubicBezTo>
                  <a:moveTo>
                    <a:pt x="20" y="0"/>
                  </a:moveTo>
                  <a:cubicBezTo>
                    <a:pt x="20" y="0"/>
                    <a:pt x="20" y="0"/>
                    <a:pt x="20" y="0"/>
                  </a:cubicBezTo>
                  <a:cubicBezTo>
                    <a:pt x="20" y="0"/>
                    <a:pt x="20" y="0"/>
                    <a:pt x="20" y="0"/>
                  </a:cubicBezTo>
                  <a:cubicBezTo>
                    <a:pt x="20" y="0"/>
                    <a:pt x="20" y="0"/>
                    <a:pt x="20" y="0"/>
                  </a:cubicBezTo>
                </a:path>
              </a:pathLst>
            </a:custGeom>
            <a:solidFill>
              <a:schemeClr val="tx1"/>
            </a:solidFill>
            <a:ln>
              <a:noFill/>
            </a:ln>
            <a:extLst/>
          </p:spPr>
          <p:style>
            <a:lnRef idx="0">
              <a:scrgbClr r="0" g="0" b="0"/>
            </a:lnRef>
            <a:fillRef idx="0">
              <a:scrgbClr r="0" g="0" b="0"/>
            </a:fillRef>
            <a:effectRef idx="0">
              <a:scrgbClr r="0" g="0" b="0"/>
            </a:effectRef>
            <a:fontRef idx="major"/>
          </p:style>
          <p:txBody>
            <a:bodyPr vert="horz" wrap="square" lIns="91440" tIns="45720" rIns="91440" bIns="45720" numCol="1" anchor="t" anchorCtr="0" compatLnSpc="1">
              <a:prstTxWarp prst="textNoShape">
                <a:avLst/>
              </a:prstTxWarp>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endParaRPr lang="fr-FR" kern="1200" dirty="0"/>
            </a:p>
          </p:txBody>
        </p:sp>
        <p:sp>
          <p:nvSpPr>
            <p:cNvPr id="12" name="Freeform 47"/>
            <p:cNvSpPr>
              <a:spLocks noEditPoints="1"/>
            </p:cNvSpPr>
            <p:nvPr/>
          </p:nvSpPr>
          <p:spPr bwMode="auto">
            <a:xfrm>
              <a:off x="2533609" y="-294806"/>
              <a:ext cx="212191" cy="102210"/>
            </a:xfrm>
            <a:custGeom>
              <a:avLst/>
              <a:gdLst>
                <a:gd name="T0" fmla="*/ 39 w 77"/>
                <a:gd name="T1" fmla="*/ 0 h 37"/>
                <a:gd name="T2" fmla="*/ 0 w 77"/>
                <a:gd name="T3" fmla="*/ 37 h 37"/>
                <a:gd name="T4" fmla="*/ 0 w 77"/>
                <a:gd name="T5" fmla="*/ 37 h 37"/>
                <a:gd name="T6" fmla="*/ 39 w 77"/>
                <a:gd name="T7" fmla="*/ 0 h 37"/>
                <a:gd name="T8" fmla="*/ 39 w 77"/>
                <a:gd name="T9" fmla="*/ 0 h 37"/>
                <a:gd name="T10" fmla="*/ 39 w 77"/>
                <a:gd name="T11" fmla="*/ 0 h 37"/>
                <a:gd name="T12" fmla="*/ 39 w 77"/>
                <a:gd name="T13" fmla="*/ 0 h 37"/>
                <a:gd name="T14" fmla="*/ 77 w 77"/>
                <a:gd name="T15" fmla="*/ 37 h 37"/>
                <a:gd name="T16" fmla="*/ 39 w 77"/>
                <a:gd name="T17" fmla="*/ 0 h 37"/>
                <a:gd name="T18" fmla="*/ 39 w 77"/>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37">
                  <a:moveTo>
                    <a:pt x="39" y="0"/>
                  </a:moveTo>
                  <a:cubicBezTo>
                    <a:pt x="18" y="0"/>
                    <a:pt x="1" y="17"/>
                    <a:pt x="0" y="37"/>
                  </a:cubicBezTo>
                  <a:cubicBezTo>
                    <a:pt x="0" y="37"/>
                    <a:pt x="0" y="37"/>
                    <a:pt x="0" y="37"/>
                  </a:cubicBezTo>
                  <a:cubicBezTo>
                    <a:pt x="1" y="17"/>
                    <a:pt x="18" y="0"/>
                    <a:pt x="39" y="0"/>
                  </a:cubicBezTo>
                  <a:moveTo>
                    <a:pt x="39" y="0"/>
                  </a:moveTo>
                  <a:cubicBezTo>
                    <a:pt x="39" y="0"/>
                    <a:pt x="39" y="0"/>
                    <a:pt x="39" y="0"/>
                  </a:cubicBezTo>
                  <a:cubicBezTo>
                    <a:pt x="39" y="0"/>
                    <a:pt x="39" y="0"/>
                    <a:pt x="39" y="0"/>
                  </a:cubicBezTo>
                  <a:cubicBezTo>
                    <a:pt x="60" y="0"/>
                    <a:pt x="77" y="17"/>
                    <a:pt x="77" y="37"/>
                  </a:cubicBezTo>
                  <a:cubicBezTo>
                    <a:pt x="77" y="17"/>
                    <a:pt x="60" y="0"/>
                    <a:pt x="39" y="0"/>
                  </a:cubicBezTo>
                  <a:cubicBezTo>
                    <a:pt x="39" y="0"/>
                    <a:pt x="39" y="0"/>
                    <a:pt x="39" y="0"/>
                  </a:cubicBezTo>
                </a:path>
              </a:pathLst>
            </a:custGeom>
            <a:solidFill>
              <a:schemeClr val="tx1"/>
            </a:solidFill>
            <a:ln>
              <a:noFill/>
            </a:ln>
            <a:extLst/>
          </p:spPr>
          <p:style>
            <a:lnRef idx="0">
              <a:scrgbClr r="0" g="0" b="0"/>
            </a:lnRef>
            <a:fillRef idx="0">
              <a:scrgbClr r="0" g="0" b="0"/>
            </a:fillRef>
            <a:effectRef idx="0">
              <a:scrgbClr r="0" g="0" b="0"/>
            </a:effectRef>
            <a:fontRef idx="major"/>
          </p:style>
          <p:txBody>
            <a:bodyPr vert="horz" wrap="square" lIns="91440" tIns="45720" rIns="91440" bIns="45720" numCol="1" anchor="t" anchorCtr="0" compatLnSpc="1">
              <a:prstTxWarp prst="textNoShape">
                <a:avLst/>
              </a:prstTxWarp>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endParaRPr lang="fr-FR" kern="1200" dirty="0"/>
            </a:p>
          </p:txBody>
        </p:sp>
      </p:grpSp>
    </p:spTree>
    <p:extLst>
      <p:ext uri="{BB962C8B-B14F-4D97-AF65-F5344CB8AC3E}">
        <p14:creationId xmlns:p14="http://schemas.microsoft.com/office/powerpoint/2010/main" val="756426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6216" y="2450172"/>
            <a:ext cx="1483463" cy="1145233"/>
          </a:xfrm>
          <a:prstGeom prst="rect">
            <a:avLst/>
          </a:prstGeom>
        </p:spPr>
      </p:pic>
      <p:grpSp>
        <p:nvGrpSpPr>
          <p:cNvPr id="4" name="Groupe 3"/>
          <p:cNvGrpSpPr/>
          <p:nvPr/>
        </p:nvGrpSpPr>
        <p:grpSpPr>
          <a:xfrm>
            <a:off x="1846219" y="910906"/>
            <a:ext cx="4741993" cy="3736540"/>
            <a:chOff x="2395128" y="1477866"/>
            <a:chExt cx="5764623" cy="4746722"/>
          </a:xfrm>
        </p:grpSpPr>
        <p:grpSp>
          <p:nvGrpSpPr>
            <p:cNvPr id="7" name="Group 14"/>
            <p:cNvGrpSpPr>
              <a:grpSpLocks/>
            </p:cNvGrpSpPr>
            <p:nvPr/>
          </p:nvGrpSpPr>
          <p:grpSpPr bwMode="auto">
            <a:xfrm>
              <a:off x="3563938" y="1628775"/>
              <a:ext cx="4595813" cy="4595813"/>
              <a:chOff x="1383" y="1117"/>
              <a:chExt cx="2895" cy="2895"/>
            </a:xfrm>
          </p:grpSpPr>
          <p:sp>
            <p:nvSpPr>
              <p:cNvPr id="9" name="AutoShape 15"/>
              <p:cNvSpPr>
                <a:spLocks noChangeAspect="1" noChangeArrowheads="1"/>
              </p:cNvSpPr>
              <p:nvPr/>
            </p:nvSpPr>
            <p:spPr bwMode="auto">
              <a:xfrm>
                <a:off x="1383" y="1117"/>
                <a:ext cx="2895" cy="2895"/>
              </a:xfrm>
              <a:custGeom>
                <a:avLst/>
                <a:gdLst>
                  <a:gd name="T0" fmla="*/ 1448 w 21600"/>
                  <a:gd name="T1" fmla="*/ 0 h 21600"/>
                  <a:gd name="T2" fmla="*/ 424 w 21600"/>
                  <a:gd name="T3" fmla="*/ 424 h 21600"/>
                  <a:gd name="T4" fmla="*/ 0 w 21600"/>
                  <a:gd name="T5" fmla="*/ 1448 h 21600"/>
                  <a:gd name="T6" fmla="*/ 424 w 21600"/>
                  <a:gd name="T7" fmla="*/ 2471 h 21600"/>
                  <a:gd name="T8" fmla="*/ 1448 w 21600"/>
                  <a:gd name="T9" fmla="*/ 2895 h 21600"/>
                  <a:gd name="T10" fmla="*/ 2471 w 21600"/>
                  <a:gd name="T11" fmla="*/ 2471 h 21600"/>
                  <a:gd name="T12" fmla="*/ 2895 w 21600"/>
                  <a:gd name="T13" fmla="*/ 1448 h 21600"/>
                  <a:gd name="T14" fmla="*/ 2471 w 21600"/>
                  <a:gd name="T15" fmla="*/ 424 h 21600"/>
                  <a:gd name="T16" fmla="*/ 0 60000 65536"/>
                  <a:gd name="T17" fmla="*/ 0 60000 65536"/>
                  <a:gd name="T18" fmla="*/ 0 60000 65536"/>
                  <a:gd name="T19" fmla="*/ 0 60000 65536"/>
                  <a:gd name="T20" fmla="*/ 0 60000 65536"/>
                  <a:gd name="T21" fmla="*/ 0 60000 65536"/>
                  <a:gd name="T22" fmla="*/ 0 60000 65536"/>
                  <a:gd name="T23" fmla="*/ 0 60000 65536"/>
                  <a:gd name="T24" fmla="*/ 3164 w 21600"/>
                  <a:gd name="T25" fmla="*/ 3164 h 21600"/>
                  <a:gd name="T26" fmla="*/ 18436 w 21600"/>
                  <a:gd name="T27" fmla="*/ 1843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671" y="10800"/>
                    </a:moveTo>
                    <a:cubicBezTo>
                      <a:pt x="3671" y="14737"/>
                      <a:pt x="6863" y="17929"/>
                      <a:pt x="10800" y="17929"/>
                    </a:cubicBezTo>
                    <a:cubicBezTo>
                      <a:pt x="14737" y="17929"/>
                      <a:pt x="17929" y="14737"/>
                      <a:pt x="17929" y="10800"/>
                    </a:cubicBezTo>
                    <a:cubicBezTo>
                      <a:pt x="17929" y="6863"/>
                      <a:pt x="14737" y="3671"/>
                      <a:pt x="10800" y="3671"/>
                    </a:cubicBezTo>
                    <a:cubicBezTo>
                      <a:pt x="6863" y="3671"/>
                      <a:pt x="3671" y="6863"/>
                      <a:pt x="3671" y="10800"/>
                    </a:cubicBezTo>
                    <a:close/>
                  </a:path>
                </a:pathLst>
              </a:custGeom>
              <a:solidFill>
                <a:schemeClr val="bg1"/>
              </a:solidFill>
              <a:ln w="9525">
                <a:solidFill>
                  <a:srgbClr val="D9DB1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sz="1053" dirty="0"/>
              </a:p>
            </p:txBody>
          </p:sp>
          <p:sp>
            <p:nvSpPr>
              <p:cNvPr id="16" name="Text Box 21"/>
              <p:cNvSpPr txBox="1">
                <a:spLocks noChangeAspect="1" noChangeArrowheads="1"/>
              </p:cNvSpPr>
              <p:nvPr/>
            </p:nvSpPr>
            <p:spPr bwMode="auto">
              <a:xfrm>
                <a:off x="2096" y="1948"/>
                <a:ext cx="1496" cy="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fr-FR" altLang="fr-FR" sz="1600" dirty="0">
                    <a:solidFill>
                      <a:srgbClr val="EFA148"/>
                    </a:solidFill>
                    <a:effectLst>
                      <a:outerShdw blurRad="38100" dist="38100" dir="2700000" algn="tl">
                        <a:srgbClr val="C0C0C0"/>
                      </a:outerShdw>
                    </a:effectLst>
                    <a:latin typeface="Arial" charset="0"/>
                    <a:cs typeface="Arial" charset="0"/>
                  </a:rPr>
                  <a:t>Amélioration de la rentabilité</a:t>
                </a:r>
              </a:p>
            </p:txBody>
          </p:sp>
          <p:sp>
            <p:nvSpPr>
              <p:cNvPr id="12" name="WordArt 22"/>
              <p:cNvSpPr>
                <a:spLocks noChangeAspect="1" noChangeArrowheads="1" noChangeShapeType="1" noTextEdit="1"/>
              </p:cNvSpPr>
              <p:nvPr/>
            </p:nvSpPr>
            <p:spPr bwMode="auto">
              <a:xfrm>
                <a:off x="2018" y="1752"/>
                <a:ext cx="1633" cy="163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spcFirstLastPara="1" wrap="none" fromWordArt="1">
                <a:prstTxWarp prst="textArchUp">
                  <a:avLst>
                    <a:gd name="adj" fmla="val 6946271"/>
                  </a:avLst>
                </a:prstTxWarp>
              </a:bodyPr>
              <a:lstStyle/>
              <a:p>
                <a:pPr algn="ctr"/>
                <a:r>
                  <a:rPr lang="fr-FR" sz="3600" kern="10" dirty="0">
                    <a:solidFill>
                      <a:schemeClr val="tx2"/>
                    </a:solidFill>
                    <a:latin typeface="Arial Black"/>
                  </a:rPr>
                  <a:t>Diminution des coûts          Augmentation des ventes</a:t>
                </a:r>
              </a:p>
            </p:txBody>
          </p:sp>
          <p:sp>
            <p:nvSpPr>
              <p:cNvPr id="13" name="WordArt 23"/>
              <p:cNvSpPr>
                <a:spLocks noChangeAspect="1" noChangeArrowheads="1" noChangeShapeType="1" noTextEdit="1"/>
              </p:cNvSpPr>
              <p:nvPr/>
            </p:nvSpPr>
            <p:spPr bwMode="auto">
              <a:xfrm>
                <a:off x="1643" y="1361"/>
                <a:ext cx="2403" cy="240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spcFirstLastPara="1" wrap="none" fromWordArt="1">
                <a:prstTxWarp prst="textArchUp">
                  <a:avLst>
                    <a:gd name="adj" fmla="val 5855884"/>
                  </a:avLst>
                </a:prstTxWarp>
              </a:bodyPr>
              <a:lstStyle/>
              <a:p>
                <a:pPr algn="ctr"/>
                <a:r>
                  <a:rPr lang="fr-FR" sz="3600" kern="10" dirty="0">
                    <a:solidFill>
                      <a:schemeClr val="tx2"/>
                    </a:solidFill>
                    <a:latin typeface="Arial"/>
                    <a:cs typeface="Arial"/>
                  </a:rPr>
                  <a:t>Amélioration de la productivité / Optimisation des stocks / Diminution des erreurs de stocks</a:t>
                </a:r>
              </a:p>
              <a:p>
                <a:pPr algn="ctr"/>
                <a:r>
                  <a:rPr lang="fr-FR" sz="3600" kern="10" dirty="0">
                    <a:solidFill>
                      <a:schemeClr val="tx2"/>
                    </a:solidFill>
                    <a:latin typeface="Arial"/>
                    <a:cs typeface="Arial"/>
                  </a:rPr>
                  <a:t>Amélioration de la satisfaction &amp; fidélisation des clients / Politique de prix affinée</a:t>
                </a:r>
              </a:p>
            </p:txBody>
          </p:sp>
        </p:grpSp>
        <p:cxnSp>
          <p:nvCxnSpPr>
            <p:cNvPr id="8" name="AutoShape 24"/>
            <p:cNvCxnSpPr>
              <a:cxnSpLocks noChangeShapeType="1"/>
            </p:cNvCxnSpPr>
            <p:nvPr/>
          </p:nvCxnSpPr>
          <p:spPr bwMode="auto">
            <a:xfrm rot="5400000" flipH="1" flipV="1">
              <a:off x="2784507" y="1088487"/>
              <a:ext cx="806362" cy="1585119"/>
            </a:xfrm>
            <a:prstGeom prst="bentConnector4">
              <a:avLst>
                <a:gd name="adj1" fmla="val -499341"/>
                <a:gd name="adj2" fmla="val 425305"/>
              </a:avLst>
            </a:prstGeom>
            <a:noFill/>
            <a:ln w="50800">
              <a:solidFill>
                <a:srgbClr val="14324B"/>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Titre 1"/>
          <p:cNvSpPr>
            <a:spLocks noGrp="1"/>
          </p:cNvSpPr>
          <p:nvPr>
            <p:ph type="title"/>
          </p:nvPr>
        </p:nvSpPr>
        <p:spPr/>
        <p:txBody>
          <a:bodyPr/>
          <a:lstStyle/>
          <a:p>
            <a:r>
              <a:rPr lang="fr-FR" b="1" dirty="0"/>
              <a:t>L</a:t>
            </a:r>
            <a:r>
              <a:rPr lang="fr-FR" b="1" dirty="0" smtClean="0"/>
              <a:t>e cercle vertueux de la gestion de stock </a:t>
            </a:r>
            <a:endParaRPr lang="fr-FR" b="1" dirty="0"/>
          </a:p>
        </p:txBody>
      </p:sp>
    </p:spTree>
    <p:extLst>
      <p:ext uri="{BB962C8B-B14F-4D97-AF65-F5344CB8AC3E}">
        <p14:creationId xmlns:p14="http://schemas.microsoft.com/office/powerpoint/2010/main" val="2898664343"/>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8757" y="89208"/>
            <a:ext cx="7931856" cy="684473"/>
          </a:xfrm>
        </p:spPr>
        <p:txBody>
          <a:bodyPr/>
          <a:lstStyle/>
          <a:p>
            <a:r>
              <a:rPr lang="fr-FR" b="1" smtClean="0"/>
              <a:t>LA </a:t>
            </a:r>
            <a:r>
              <a:rPr lang="fr-FR" b="1" dirty="0"/>
              <a:t>GESTION DE </a:t>
            </a:r>
            <a:r>
              <a:rPr lang="fr-FR" b="1" dirty="0" smtClean="0"/>
              <a:t>STOCK</a:t>
            </a:r>
            <a:endParaRPr lang="fr-FR" dirty="0"/>
          </a:p>
        </p:txBody>
      </p:sp>
      <p:graphicFrame>
        <p:nvGraphicFramePr>
          <p:cNvPr id="6" name="Espace réservé du contenu 5"/>
          <p:cNvGraphicFramePr>
            <a:graphicFrameLocks noGrp="1"/>
          </p:cNvGraphicFramePr>
          <p:nvPr>
            <p:ph sz="quarter" idx="14"/>
            <p:extLst/>
          </p:nvPr>
        </p:nvGraphicFramePr>
        <p:xfrm>
          <a:off x="779463" y="1011238"/>
          <a:ext cx="7931150" cy="3954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2084013"/>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8757" y="89208"/>
            <a:ext cx="7442822" cy="684473"/>
          </a:xfrm>
        </p:spPr>
        <p:txBody>
          <a:bodyPr/>
          <a:lstStyle/>
          <a:p>
            <a:r>
              <a:rPr lang="fr-FR" b="1" dirty="0"/>
              <a:t>LES BONNES PRATIQUES DE LA GESTION DE STOCK</a:t>
            </a:r>
            <a:br>
              <a:rPr lang="fr-FR" b="1" dirty="0"/>
            </a:br>
            <a:r>
              <a:rPr lang="fr-FR" b="1" dirty="0">
                <a:solidFill>
                  <a:srgbClr val="6BB42C"/>
                </a:solidFill>
              </a:rPr>
              <a:t>Contrôler, rechercher, </a:t>
            </a:r>
            <a:r>
              <a:rPr lang="fr-FR" b="1" dirty="0" smtClean="0">
                <a:solidFill>
                  <a:srgbClr val="6BB42C"/>
                </a:solidFill>
              </a:rPr>
              <a:t>réajuster</a:t>
            </a:r>
            <a:endParaRPr lang="fr-FR" sz="2000" b="1" dirty="0">
              <a:solidFill>
                <a:srgbClr val="723E91"/>
              </a:solidFill>
            </a:endParaRPr>
          </a:p>
        </p:txBody>
      </p:sp>
      <p:graphicFrame>
        <p:nvGraphicFramePr>
          <p:cNvPr id="6" name="Espace réservé du contenu 5"/>
          <p:cNvGraphicFramePr>
            <a:graphicFrameLocks noGrp="1"/>
          </p:cNvGraphicFramePr>
          <p:nvPr>
            <p:ph sz="quarter" idx="14"/>
            <p:extLst>
              <p:ext uri="{D42A27DB-BD31-4B8C-83A1-F6EECF244321}">
                <p14:modId xmlns:p14="http://schemas.microsoft.com/office/powerpoint/2010/main" val="3602012418"/>
              </p:ext>
            </p:extLst>
          </p:nvPr>
        </p:nvGraphicFramePr>
        <p:xfrm>
          <a:off x="779463" y="1011238"/>
          <a:ext cx="7931150" cy="3954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lèche en arc 3"/>
          <p:cNvSpPr/>
          <p:nvPr/>
        </p:nvSpPr>
        <p:spPr>
          <a:xfrm rot="3390989">
            <a:off x="2682515" y="1493670"/>
            <a:ext cx="3733012" cy="3733012"/>
          </a:xfrm>
          <a:prstGeom prst="circularArrow">
            <a:avLst>
              <a:gd name="adj1" fmla="val 5085"/>
              <a:gd name="adj2" fmla="val 506626"/>
              <a:gd name="adj3" fmla="val 5072221"/>
              <a:gd name="adj4" fmla="val 2582483"/>
              <a:gd name="adj5" fmla="val 5932"/>
            </a:avLst>
          </a:prstGeom>
          <a:solidFill>
            <a:srgbClr val="DB75FF"/>
          </a:solidFill>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sp>
    </p:spTree>
    <p:extLst>
      <p:ext uri="{BB962C8B-B14F-4D97-AF65-F5344CB8AC3E}">
        <p14:creationId xmlns:p14="http://schemas.microsoft.com/office/powerpoint/2010/main" val="652962071"/>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778757" y="912312"/>
            <a:ext cx="7478027" cy="941794"/>
          </a:xfrm>
          <a:prstGeom prst="rect">
            <a:avLst/>
          </a:prstGeom>
          <a:noFill/>
          <a:ln>
            <a:solidFill>
              <a:srgbClr val="008A8B"/>
            </a:solidFill>
          </a:ln>
        </p:spPr>
        <p:txBody>
          <a:bodyPr wrap="square" lIns="91438" tIns="45719" rIns="91438" bIns="45719" rtlCol="0">
            <a:spAutoFit/>
          </a:bodyPr>
          <a:lstStyle/>
          <a:p>
            <a:pPr indent="-226689">
              <a:lnSpc>
                <a:spcPct val="115000"/>
              </a:lnSpc>
              <a:spcBef>
                <a:spcPts val="1000"/>
              </a:spcBef>
            </a:pPr>
            <a:r>
              <a:rPr lang="fr-FR" sz="2400" dirty="0" smtClean="0">
                <a:solidFill>
                  <a:schemeClr val="bg2"/>
                </a:solidFill>
              </a:rPr>
              <a:t>Vérifier</a:t>
            </a:r>
            <a:r>
              <a:rPr lang="fr-FR" sz="2400" dirty="0" smtClean="0">
                <a:solidFill>
                  <a:srgbClr val="723E91"/>
                </a:solidFill>
              </a:rPr>
              <a:t>  les stocks qui ont fait l’objet d’une trace stock</a:t>
            </a:r>
            <a:endParaRPr lang="fr-FR" sz="2400" dirty="0">
              <a:solidFill>
                <a:srgbClr val="723E91"/>
              </a:solidFill>
            </a:endParaRPr>
          </a:p>
        </p:txBody>
      </p:sp>
      <p:sp>
        <p:nvSpPr>
          <p:cNvPr id="2" name="Titre 1"/>
          <p:cNvSpPr>
            <a:spLocks noGrp="1"/>
          </p:cNvSpPr>
          <p:nvPr>
            <p:ph type="title"/>
          </p:nvPr>
        </p:nvSpPr>
        <p:spPr/>
        <p:txBody>
          <a:bodyPr/>
          <a:lstStyle/>
          <a:p>
            <a:r>
              <a:rPr lang="fr-FR" b="1" dirty="0" smtClean="0"/>
              <a:t>LES </a:t>
            </a:r>
            <a:r>
              <a:rPr lang="fr-FR" b="1" dirty="0"/>
              <a:t>BONNES PRATIQUES DE LA GESTION DE STOCK</a:t>
            </a:r>
            <a:br>
              <a:rPr lang="fr-FR" b="1" dirty="0"/>
            </a:br>
            <a:r>
              <a:rPr lang="fr-FR" b="1" dirty="0" smtClean="0">
                <a:solidFill>
                  <a:srgbClr val="6BB42C"/>
                </a:solidFill>
              </a:rPr>
              <a:t>Contrôle régulier</a:t>
            </a:r>
            <a:endParaRPr lang="fr-FR" dirty="0">
              <a:solidFill>
                <a:srgbClr val="723E91"/>
              </a:solidFill>
            </a:endParaRPr>
          </a:p>
        </p:txBody>
      </p:sp>
      <p:sp>
        <p:nvSpPr>
          <p:cNvPr id="10" name="Rectangle 9"/>
          <p:cNvSpPr/>
          <p:nvPr/>
        </p:nvSpPr>
        <p:spPr>
          <a:xfrm>
            <a:off x="4897741" y="1952963"/>
            <a:ext cx="3359043" cy="276999"/>
          </a:xfrm>
          <a:prstGeom prst="rect">
            <a:avLst/>
          </a:prstGeom>
        </p:spPr>
        <p:txBody>
          <a:bodyPr wrap="square">
            <a:spAutoFit/>
          </a:bodyPr>
          <a:lstStyle/>
          <a:p>
            <a:r>
              <a:rPr lang="fr-FR" sz="1200" dirty="0" smtClean="0">
                <a:solidFill>
                  <a:srgbClr val="C00000"/>
                </a:solidFill>
              </a:rPr>
              <a:t> </a:t>
            </a:r>
            <a:endParaRPr lang="fr-FR" dirty="0" smtClean="0"/>
          </a:p>
        </p:txBody>
      </p:sp>
      <p:sp>
        <p:nvSpPr>
          <p:cNvPr id="15" name="ZoneTexte 14"/>
          <p:cNvSpPr txBox="1"/>
          <p:nvPr/>
        </p:nvSpPr>
        <p:spPr>
          <a:xfrm>
            <a:off x="764003" y="1952963"/>
            <a:ext cx="7492781" cy="862416"/>
          </a:xfrm>
          <a:prstGeom prst="rect">
            <a:avLst/>
          </a:prstGeom>
          <a:noFill/>
          <a:ln>
            <a:solidFill>
              <a:schemeClr val="tx1"/>
            </a:solidFill>
          </a:ln>
        </p:spPr>
        <p:txBody>
          <a:bodyPr wrap="square" rtlCol="0">
            <a:spAutoFit/>
          </a:bodyPr>
          <a:lstStyle/>
          <a:p>
            <a:r>
              <a:rPr lang="fr-FR" dirty="0" smtClean="0"/>
              <a:t>Utilitaires/ Listes / Listes/ Stock à contrôler</a:t>
            </a:r>
            <a:endParaRPr lang="fr-FR" dirty="0"/>
          </a:p>
          <a:p>
            <a:r>
              <a:rPr lang="fr-FR" sz="1200" b="1" dirty="0" smtClean="0"/>
              <a:t/>
            </a:r>
            <a:br>
              <a:rPr lang="fr-FR" sz="1200" b="1" dirty="0" smtClean="0"/>
            </a:br>
            <a:r>
              <a:rPr lang="fr-FR" sz="1200" b="1" dirty="0" smtClean="0"/>
              <a:t>Cette liste contient </a:t>
            </a:r>
            <a:r>
              <a:rPr lang="fr-FR" sz="1200" dirty="0" smtClean="0"/>
              <a:t>l</a:t>
            </a:r>
            <a:r>
              <a:rPr lang="fr-FR" sz="1200" i="1" dirty="0" smtClean="0"/>
              <a:t>es dus forcés  au comptoir et les anomalies constatées au comptoir (par F2/trace Stock)</a:t>
            </a:r>
            <a:endParaRPr lang="fr-FR" sz="1200" b="1" dirty="0" smtClean="0"/>
          </a:p>
        </p:txBody>
      </p:sp>
      <p:cxnSp>
        <p:nvCxnSpPr>
          <p:cNvPr id="5" name="Connecteur droit avec flèche 4"/>
          <p:cNvCxnSpPr/>
          <p:nvPr/>
        </p:nvCxnSpPr>
        <p:spPr>
          <a:xfrm>
            <a:off x="2686958" y="2887232"/>
            <a:ext cx="0" cy="499562"/>
          </a:xfrm>
          <a:prstGeom prst="straightConnector1">
            <a:avLst/>
          </a:prstGeom>
          <a:ln w="76200">
            <a:solidFill>
              <a:srgbClr val="723E91"/>
            </a:solidFill>
            <a:tailEnd type="triangle"/>
          </a:ln>
        </p:spPr>
        <p:style>
          <a:lnRef idx="1">
            <a:schemeClr val="accent1"/>
          </a:lnRef>
          <a:fillRef idx="0">
            <a:schemeClr val="accent1"/>
          </a:fillRef>
          <a:effectRef idx="0">
            <a:schemeClr val="accent1"/>
          </a:effectRef>
          <a:fontRef idx="minor">
            <a:schemeClr val="tx1"/>
          </a:fontRef>
        </p:style>
      </p:cxnSp>
      <p:pic>
        <p:nvPicPr>
          <p:cNvPr id="17" name="Image 16"/>
          <p:cNvPicPr>
            <a:picLocks noChangeAspect="1"/>
          </p:cNvPicPr>
          <p:nvPr/>
        </p:nvPicPr>
        <p:blipFill>
          <a:blip r:embed="rId3"/>
          <a:stretch>
            <a:fillRect/>
          </a:stretch>
        </p:blipFill>
        <p:spPr>
          <a:xfrm>
            <a:off x="2686957" y="4880754"/>
            <a:ext cx="551166" cy="399395"/>
          </a:xfrm>
          <a:prstGeom prst="rect">
            <a:avLst/>
          </a:prstGeom>
        </p:spPr>
      </p:pic>
      <p:pic>
        <p:nvPicPr>
          <p:cNvPr id="18" name="Image 17"/>
          <p:cNvPicPr>
            <a:picLocks noChangeAspect="1"/>
          </p:cNvPicPr>
          <p:nvPr/>
        </p:nvPicPr>
        <p:blipFill>
          <a:blip r:embed="rId4"/>
          <a:stretch>
            <a:fillRect/>
          </a:stretch>
        </p:blipFill>
        <p:spPr>
          <a:xfrm>
            <a:off x="3238123" y="4870874"/>
            <a:ext cx="649996" cy="399395"/>
          </a:xfrm>
          <a:prstGeom prst="rect">
            <a:avLst/>
          </a:prstGeom>
        </p:spPr>
      </p:pic>
      <p:pic>
        <p:nvPicPr>
          <p:cNvPr id="11" name="Image 10"/>
          <p:cNvPicPr>
            <a:picLocks noChangeAspect="1"/>
          </p:cNvPicPr>
          <p:nvPr/>
        </p:nvPicPr>
        <p:blipFill>
          <a:blip r:embed="rId5"/>
          <a:stretch>
            <a:fillRect/>
          </a:stretch>
        </p:blipFill>
        <p:spPr>
          <a:xfrm>
            <a:off x="1230288" y="3494772"/>
            <a:ext cx="2913339" cy="1254755"/>
          </a:xfrm>
          <a:prstGeom prst="rect">
            <a:avLst/>
          </a:prstGeom>
          <a:ln>
            <a:solidFill>
              <a:schemeClr val="bg1">
                <a:lumMod val="75000"/>
              </a:schemeClr>
            </a:solidFill>
          </a:ln>
        </p:spPr>
      </p:pic>
      <p:pic>
        <p:nvPicPr>
          <p:cNvPr id="14" name="Image 13"/>
          <p:cNvPicPr>
            <a:picLocks noChangeAspect="1"/>
          </p:cNvPicPr>
          <p:nvPr/>
        </p:nvPicPr>
        <p:blipFill>
          <a:blip r:embed="rId6"/>
          <a:stretch>
            <a:fillRect/>
          </a:stretch>
        </p:blipFill>
        <p:spPr>
          <a:xfrm>
            <a:off x="1187038" y="3465354"/>
            <a:ext cx="4644742" cy="1355291"/>
          </a:xfrm>
          <a:prstGeom prst="rect">
            <a:avLst/>
          </a:prstGeom>
          <a:ln>
            <a:solidFill>
              <a:schemeClr val="bg1">
                <a:lumMod val="75000"/>
              </a:schemeClr>
            </a:solidFill>
          </a:ln>
        </p:spPr>
      </p:pic>
      <p:sp>
        <p:nvSpPr>
          <p:cNvPr id="24" name="Ellipse 23"/>
          <p:cNvSpPr/>
          <p:nvPr/>
        </p:nvSpPr>
        <p:spPr>
          <a:xfrm>
            <a:off x="3749426" y="3455712"/>
            <a:ext cx="874902" cy="128239"/>
          </a:xfrm>
          <a:prstGeom prst="ellipse">
            <a:avLst/>
          </a:prstGeom>
          <a:noFill/>
          <a:ln>
            <a:solidFill>
              <a:srgbClr val="723E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 name="Organigramme : Connecteur 24"/>
          <p:cNvSpPr/>
          <p:nvPr/>
        </p:nvSpPr>
        <p:spPr>
          <a:xfrm>
            <a:off x="190800" y="5083200"/>
            <a:ext cx="90391" cy="62144"/>
          </a:xfrm>
          <a:prstGeom prst="flowChartConnector">
            <a:avLst/>
          </a:prstGeom>
          <a:solidFill>
            <a:srgbClr val="008A8B"/>
          </a:solidFill>
          <a:ln>
            <a:solidFill>
              <a:srgbClr val="008A8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15050775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theme/theme1.xml><?xml version="1.0" encoding="utf-8"?>
<a:theme xmlns:a="http://schemas.openxmlformats.org/drawingml/2006/main" name="Dividende">
  <a:themeElements>
    <a:clrScheme name="pharmagest carte 02">
      <a:dk1>
        <a:srgbClr val="008A8A"/>
      </a:dk1>
      <a:lt1>
        <a:srgbClr val="FFFFFF"/>
      </a:lt1>
      <a:dk2>
        <a:srgbClr val="174C5D"/>
      </a:dk2>
      <a:lt2>
        <a:srgbClr val="713E91"/>
      </a:lt2>
      <a:accent1>
        <a:srgbClr val="DAD836"/>
      </a:accent1>
      <a:accent2>
        <a:srgbClr val="6CB52C"/>
      </a:accent2>
      <a:accent3>
        <a:srgbClr val="EB5766"/>
      </a:accent3>
      <a:accent4>
        <a:srgbClr val="059BB3"/>
      </a:accent4>
      <a:accent5>
        <a:srgbClr val="E9F0F3"/>
      </a:accent5>
      <a:accent6>
        <a:srgbClr val="282828"/>
      </a:accent6>
      <a:hlink>
        <a:srgbClr val="828282"/>
      </a:hlink>
      <a:folHlink>
        <a:srgbClr val="A5A5A5"/>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Dividende</Template>
  <TotalTime>6236</TotalTime>
  <Words>2175</Words>
  <Application>Microsoft Office PowerPoint</Application>
  <PresentationFormat>Affichage à l'écran (16:10)</PresentationFormat>
  <Paragraphs>379</Paragraphs>
  <Slides>34</Slides>
  <Notes>33</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34</vt:i4>
      </vt:variant>
    </vt:vector>
  </HeadingPairs>
  <TitlesOfParts>
    <vt:vector size="41" baseType="lpstr">
      <vt:lpstr>Arial</vt:lpstr>
      <vt:lpstr>Arial Black</vt:lpstr>
      <vt:lpstr>Calibri</vt:lpstr>
      <vt:lpstr>Century Gothic</vt:lpstr>
      <vt:lpstr>Wingdings</vt:lpstr>
      <vt:lpstr>Wingdings 2</vt:lpstr>
      <vt:lpstr>Dividende</vt:lpstr>
      <vt:lpstr>Présentation PowerPoint</vt:lpstr>
      <vt:lpstr>   Les Bonnes pratiques de la gestion de stock : les contrôles</vt:lpstr>
      <vt:lpstr>Les opérations de contrôles de stock </vt:lpstr>
      <vt:lpstr>Présentation PowerPoint</vt:lpstr>
      <vt:lpstr>Le cercle vertueux de la gestion de Stocks</vt:lpstr>
      <vt:lpstr>Le cercle vertueux de la gestion de stock </vt:lpstr>
      <vt:lpstr>LA GESTION DE STOCK</vt:lpstr>
      <vt:lpstr>LES BONNES PRATIQUES DE LA GESTION DE STOCK Contrôler, rechercher, réajuster</vt:lpstr>
      <vt:lpstr>LES BONNES PRATIQUES DE LA GESTION DE STOCK Contrôle régulier</vt:lpstr>
      <vt:lpstr>LES BONNES PRATIQUES DE LA GESTION DE STOCK Contrôle régulier</vt:lpstr>
      <vt:lpstr>LES BONNES PRATIQUES DE LA GESTION DE STOCK Contrôle régulier </vt:lpstr>
      <vt:lpstr>LES BONNES PRATIQUES DE LA GESTION DE STOCK Contrôle régulier </vt:lpstr>
      <vt:lpstr>LES BONNES PRATIQUES DE LA GESTION DE STOCK Inventaire </vt:lpstr>
      <vt:lpstr>LES BONNES PRATIQUES DE LA GESTION DE STOCK Inventaire Tournant</vt:lpstr>
      <vt:lpstr>LES BONNES PRATIQUES DE LA GESTION DE STOCK Inventaire Tournant</vt:lpstr>
      <vt:lpstr>LES BONNES PRATIQUES DE LA GESTION DE STOCK Inventaire Tournant</vt:lpstr>
      <vt:lpstr>LES BONNES PRATIQUES DE LA GESTION DE STOCK Inventaire Tournant</vt:lpstr>
      <vt:lpstr>LES BONNES PRATIQUES DE LA GESTION DE STOCK Inventaire Tournant</vt:lpstr>
      <vt:lpstr>LES BONNES PRATIQUES DE LA GESTION DE STOCK Inventaire Tournant</vt:lpstr>
      <vt:lpstr>LES BONNES PRATIQUES DE LA GESTION DE STOCK Inventaire Tournant</vt:lpstr>
      <vt:lpstr>LES BONNES PRATIQUES DE LA GESTION DE STOCK Erreur de stock </vt:lpstr>
      <vt:lpstr>LES BONNES PRATIQUES DE LA GESTION DE STOCK Erreur de stock</vt:lpstr>
      <vt:lpstr>LES BONNES PRATIQUES DE LA GESTION DE STOCK Erreur de stock </vt:lpstr>
      <vt:lpstr>LES BONNES PRATIQUES DE LA GESTION DE STOCK Erreur de stock </vt:lpstr>
      <vt:lpstr>LES BONNES PRATIQUES DE LA GESTION DE STOCK Erreur de stock</vt:lpstr>
      <vt:lpstr>LES BONNES PRATIQUES DE LA GESTION DE STOCK Erreur de stock</vt:lpstr>
      <vt:lpstr>LES BONNES PRATIQUES DE LA GESTION DE STOCK Erreur de stock </vt:lpstr>
      <vt:lpstr>LES BONNES PRATIQUES DE LA GESTION DE STOCK Erreur de stock : Mise en place de recherche d’erreurs</vt:lpstr>
      <vt:lpstr>LES BONNES PRATIQUES DE LA GESTION DE STOCK Fiche de saisie de10 produits</vt:lpstr>
      <vt:lpstr>LES BONNES PRATIQUES DE LA GESTION DE STOCK Contrôle d’incohérences </vt:lpstr>
      <vt:lpstr>Questions/Réponses</vt:lpstr>
      <vt:lpstr>Points clés à retenir</vt:lpstr>
      <vt:lpstr>Itinéraire Pharmagest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Olivier Simoutre</dc:creator>
  <cp:lastModifiedBy>Maryline CUBIZOLLES</cp:lastModifiedBy>
  <cp:revision>551</cp:revision>
  <dcterms:created xsi:type="dcterms:W3CDTF">2019-01-14T15:26:32Z</dcterms:created>
  <dcterms:modified xsi:type="dcterms:W3CDTF">2021-08-24T08:59:08Z</dcterms:modified>
</cp:coreProperties>
</file>