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60" r:id="rId4"/>
    <p:sldId id="338" r:id="rId5"/>
    <p:sldId id="362" r:id="rId6"/>
    <p:sldId id="363" r:id="rId7"/>
    <p:sldId id="377" r:id="rId8"/>
    <p:sldId id="332" r:id="rId9"/>
    <p:sldId id="365" r:id="rId10"/>
    <p:sldId id="372" r:id="rId11"/>
    <p:sldId id="373" r:id="rId12"/>
    <p:sldId id="374" r:id="rId13"/>
    <p:sldId id="375" r:id="rId14"/>
    <p:sldId id="376" r:id="rId15"/>
    <p:sldId id="292" r:id="rId16"/>
    <p:sldId id="35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368" y="102"/>
      </p:cViewPr>
      <p:guideLst>
        <p:guide orient="horz" pos="2160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DCA2AD-39F2-45AE-9853-FDC1F697C0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751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094F4BB-6966-48C2-BE51-574DA48C3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091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A97182-9BDA-4033-A957-9EDAD06EAAA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54289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4C7026-0322-4884-AD81-E5BCB874FF37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6466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4C7026-0322-4884-AD81-E5BCB874FF37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64663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4C7026-0322-4884-AD81-E5BCB874FF37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6466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4C7026-0322-4884-AD81-E5BCB874FF37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6466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4C7026-0322-4884-AD81-E5BCB874FF37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64663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61ADCD-B078-44D9-9304-97BDF62EBF8A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074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830B72-E969-42A3-B72D-F0493AFEEB53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61931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D778D9CA-3E56-4081-8629-A7696FBB068E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891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28D1FC0E-370C-4C7A-95E3-9DF927ECDF31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6874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0611E12-A14E-4AF5-ACC4-4B92DDB71F8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348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4341581-51D3-4E34-B855-D28899CCC285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6062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54341581-51D3-4E34-B855-D28899CCC285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6062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431716-5009-41A1-B1B6-62A08B193560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3967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4C7026-0322-4884-AD81-E5BCB874FF37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6466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ur logo 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0"/>
            <a:ext cx="16478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7150" y="6510338"/>
            <a:ext cx="6918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1200">
                <a:latin typeface="Arial" panose="020B0604020202020204" pitchFamily="34" charset="0"/>
              </a:rPr>
              <a:t>Institute of Chemical Sciences, School of Engineering and Physical Sciences, Heriot-Watt University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6922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B1EE5-4495-46C5-AA5C-3F061788B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9158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ED91-921B-4E10-8FBC-EFE45EC65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7635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1438"/>
            <a:ext cx="2095500" cy="6024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71438"/>
            <a:ext cx="6137275" cy="6024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087E4-944B-4B0B-AE5B-3D9BA812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3580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285CE-4C74-4A7F-9458-C14C3DD9F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4734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9F15C-174F-4CB3-BD54-F59CD7CFF0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7043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F76D4-8D1E-465D-ABEE-44BF8D84E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9165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A08F-3318-45C0-9F53-868D9638C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0020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DEC67-66DE-40C2-AF42-7A18A8818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666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400B4-CF21-4C5F-9ABB-84801C1F7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7455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E1E5-A548-4840-8CA3-61D87F33F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5830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F313-33E3-4246-B68B-8B599D040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32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E5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71438"/>
            <a:ext cx="6324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9002D34-7871-403D-A20B-91F145388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9" name="Picture 7" descr="colour logo 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3" y="0"/>
            <a:ext cx="16478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7150" y="6510338"/>
            <a:ext cx="6918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1200">
                <a:latin typeface="Arial" panose="020B0604020202020204" pitchFamily="34" charset="0"/>
              </a:rPr>
              <a:t>Institute of Chemical Sciences, School of Engineering and Physical Sciences, Heriot-Watt University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F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sz="15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sz="15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250" y="2375355"/>
            <a:ext cx="8458200" cy="1057275"/>
          </a:xfrm>
        </p:spPr>
        <p:txBody>
          <a:bodyPr/>
          <a:lstStyle/>
          <a:p>
            <a:pPr>
              <a:defRPr/>
            </a:pPr>
            <a:r>
              <a:rPr lang="en-GB" sz="3600" dirty="0"/>
              <a:t>A Few Things You Probably Didn’t Know About Solid Water….</a:t>
            </a:r>
            <a:endParaRPr lang="en-GB" altLang="en-US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320800" y="4594225"/>
            <a:ext cx="6502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en-GB" altLang="en-US" sz="3000" dirty="0"/>
              <a:t>Martin McCoustra</a:t>
            </a:r>
            <a:endParaRPr lang="en-GB" altLang="en-US" i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6350" y="1194930"/>
            <a:ext cx="4570413" cy="444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presence of the electric field is revealed through changes in the work function (surface potential) of the film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potential scales linearly with film thickness 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potential decreases with increasing deposition or annealing temperature and pretty much disappears over 100 K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potential is the same whether the substrate is a metal or crystalline ice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Spontelectric</a:t>
            </a:r>
            <a:r>
              <a:rPr kumimoji="0" lang="en-GB" altLang="en-US" sz="3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</a:t>
            </a: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 </a:t>
            </a: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7816" y="1692922"/>
            <a:ext cx="4226069" cy="347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2108" y="5680352"/>
            <a:ext cx="841018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n-lt"/>
              </a:rPr>
              <a:t>This Behaviour is Characteristic of a Spontelectric Thin Film!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6350" y="1410830"/>
            <a:ext cx="9137650" cy="72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spontelectric effect has been </a:t>
            </a:r>
            <a:r>
              <a:rPr lang="en-US" altLang="en-US" dirty="0" err="1">
                <a:cs typeface="Arial" panose="020B0604020202020204" pitchFamily="34" charset="0"/>
              </a:rPr>
              <a:t>characterised</a:t>
            </a:r>
            <a:r>
              <a:rPr lang="en-US" altLang="en-US" dirty="0">
                <a:cs typeface="Arial" panose="020B0604020202020204" pitchFamily="34" charset="0"/>
              </a:rPr>
              <a:t> by Field and co-workers over the last 10 years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Spontelectric</a:t>
            </a:r>
            <a:r>
              <a:rPr kumimoji="0" lang="en-GB" altLang="en-US" sz="3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</a:t>
            </a: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60806" y="2216003"/>
            <a:ext cx="6608612" cy="830997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600" b="1" i="1" dirty="0"/>
              <a:t>Spontaneous Electric Fields in Solid Films: Spontelectrics</a:t>
            </a:r>
            <a:endParaRPr lang="en-GB" altLang="en-US" sz="1600" b="1" i="1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600" dirty="0"/>
              <a:t>D. Field, O. </a:t>
            </a:r>
            <a:r>
              <a:rPr lang="en-GB" sz="1600" dirty="0" err="1"/>
              <a:t>Plekan</a:t>
            </a:r>
            <a:r>
              <a:rPr lang="en-GB" sz="1600" dirty="0"/>
              <a:t>, A. Cassidy, R. </a:t>
            </a:r>
            <a:r>
              <a:rPr lang="en-GB" sz="1600" dirty="0" err="1"/>
              <a:t>Balog</a:t>
            </a:r>
            <a:r>
              <a:rPr lang="en-GB" sz="1600" dirty="0"/>
              <a:t>, N.C. Jones and J. </a:t>
            </a:r>
            <a:r>
              <a:rPr lang="en-GB" sz="1600" dirty="0" err="1"/>
              <a:t>Dunger</a:t>
            </a:r>
            <a:r>
              <a:rPr lang="en-GB" altLang="en-US" sz="1600" dirty="0"/>
              <a:t>, </a:t>
            </a:r>
            <a:r>
              <a:rPr lang="en-GB" altLang="en-US" sz="1600" i="1" dirty="0"/>
              <a:t>Int. Rev. Phys. Chem.</a:t>
            </a:r>
            <a:r>
              <a:rPr lang="en-GB" altLang="en-US" sz="1600" dirty="0"/>
              <a:t>, 2</a:t>
            </a:r>
            <a:r>
              <a:rPr lang="en-GB" sz="1600" dirty="0"/>
              <a:t>013, </a:t>
            </a:r>
            <a:r>
              <a:rPr lang="en-GB" sz="1600" b="1" dirty="0"/>
              <a:t>32</a:t>
            </a:r>
            <a:r>
              <a:rPr lang="en-GB" sz="1600" dirty="0"/>
              <a:t>, 345-392</a:t>
            </a:r>
            <a:endParaRPr lang="en-US" alt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9156" y="3382123"/>
            <a:ext cx="8076044" cy="880241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n-GB" sz="1600" b="1" i="1" dirty="0"/>
              <a:t>A Review of Recent Progress in Understanding the Spontelectric State of Matter</a:t>
            </a:r>
          </a:p>
          <a:p>
            <a:pPr algn="ctr" fontAlgn="ctr">
              <a:buNone/>
            </a:pPr>
            <a:r>
              <a:rPr lang="en-GB" sz="1600" dirty="0"/>
              <a:t>O. </a:t>
            </a:r>
            <a:r>
              <a:rPr lang="en-GB" sz="1600" dirty="0" err="1"/>
              <a:t>Plekan</a:t>
            </a:r>
            <a:r>
              <a:rPr lang="en-GB" sz="1600" dirty="0"/>
              <a:t>, A. Rosu-Finsen, A. M. Cassidy, J. </a:t>
            </a:r>
            <a:r>
              <a:rPr lang="en-GB" sz="1600" dirty="0" err="1"/>
              <a:t>Lasne</a:t>
            </a:r>
            <a:r>
              <a:rPr lang="en-GB" sz="1600" dirty="0"/>
              <a:t>, M. R. S. McCoustra and D. Field</a:t>
            </a:r>
            <a:r>
              <a:rPr lang="en-GB" altLang="en-US" sz="1600" dirty="0"/>
              <a:t>, </a:t>
            </a:r>
            <a:r>
              <a:rPr lang="fr-FR" sz="1600" i="1" dirty="0" err="1"/>
              <a:t>Eur</a:t>
            </a:r>
            <a:r>
              <a:rPr lang="fr-FR" sz="1600" i="1" dirty="0"/>
              <a:t>. Phys. J. D</a:t>
            </a:r>
            <a:r>
              <a:rPr lang="fr-FR" sz="1600" dirty="0"/>
              <a:t>,  2017, </a:t>
            </a:r>
            <a:r>
              <a:rPr lang="fr-FR" sz="1600" b="1" dirty="0"/>
              <a:t>71</a:t>
            </a:r>
            <a:r>
              <a:rPr lang="fr-FR" sz="1600" dirty="0"/>
              <a:t>, 162</a:t>
            </a:r>
            <a:endParaRPr lang="en-US" altLang="en-US" sz="1600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350" y="4585830"/>
            <a:ext cx="9137650" cy="725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Experimental observations made using Zero Kinetic Energy Electron Attachment, RAIRS and VUV Absorption Spectroscopy on thin films of many dipolar molecules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Results from a balance of counter-</a:t>
            </a:r>
            <a:r>
              <a:rPr lang="en-US" altLang="en-US" dirty="0" err="1">
                <a:cs typeface="Arial" panose="020B0604020202020204" pitchFamily="34" charset="0"/>
              </a:rPr>
              <a:t>intuitve</a:t>
            </a:r>
            <a:r>
              <a:rPr lang="en-US" altLang="en-US" dirty="0">
                <a:cs typeface="Arial" panose="020B0604020202020204" pitchFamily="34" charset="0"/>
              </a:rPr>
              <a:t> electrostatic interactions and thermal effects and is independent of the growth substrate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8" grpId="0" build="p" bldLvl="2" autoUpdateAnimBg="0"/>
      <p:bldP spid="6" grpId="0" animBg="1"/>
      <p:bldP spid="8" grpId="0" animBg="1"/>
      <p:bldP spid="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6350" y="2566530"/>
            <a:ext cx="4570413" cy="168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Deposition simulations using realistic water (TIP4P) and water-silica potentials allow exploration of the effects of surface and gas temperature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Spontelectric</a:t>
            </a:r>
            <a:r>
              <a:rPr kumimoji="0" lang="en-GB" altLang="en-US" sz="3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</a:t>
            </a: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 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8725" y="1403350"/>
            <a:ext cx="3470275" cy="408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6261" y="5635793"/>
            <a:ext cx="8797624" cy="830997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GB" sz="1600" b="1" i="1" dirty="0"/>
              <a:t>Temperature Dependence of Molecular Structure of Amorphous Solid Water: A Numerical Experiment</a:t>
            </a:r>
            <a:endParaRPr lang="en-GB" altLang="en-US" sz="1600" b="1" i="1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600" dirty="0"/>
              <a:t>P. D. </a:t>
            </a:r>
            <a:r>
              <a:rPr lang="en-GB" sz="1600" dirty="0" err="1"/>
              <a:t>Elkind</a:t>
            </a:r>
            <a:r>
              <a:rPr lang="en-GB" sz="1600" dirty="0"/>
              <a:t>, J. M. Miller, G. Nyman and H. J. Fraser</a:t>
            </a:r>
            <a:r>
              <a:rPr lang="en-GB" altLang="en-US" sz="1600" dirty="0"/>
              <a:t>, </a:t>
            </a:r>
            <a:r>
              <a:rPr lang="en-GB" altLang="en-US" sz="1600" i="1" dirty="0"/>
              <a:t>In Preparation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8" grpId="0" build="p" bldLvl="2" autoUpdateAnimBg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6350" y="1702930"/>
            <a:ext cx="4570413" cy="342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GB" altLang="en-US" dirty="0">
                <a:cs typeface="Arial" panose="020B0604020202020204" pitchFamily="34" charset="0"/>
              </a:rPr>
              <a:t>Deposited structures express net dipole orientation </a:t>
            </a:r>
            <a:r>
              <a:rPr lang="en-GB" altLang="en-US" dirty="0">
                <a:cs typeface="Arial" panose="020B0604020202020204" pitchFamily="34" charset="0"/>
                <a:sym typeface="Symbol"/>
              </a:rPr>
              <a:t></a:t>
            </a:r>
            <a:r>
              <a:rPr lang="en-GB" altLang="en-US" i="1" dirty="0">
                <a:cs typeface="Arial" panose="020B0604020202020204" pitchFamily="34" charset="0"/>
                <a:sym typeface="Symbol"/>
              </a:rPr>
              <a:t></a:t>
            </a:r>
            <a:r>
              <a:rPr lang="en-GB" altLang="en-US" baseline="-25000" dirty="0">
                <a:cs typeface="Arial" panose="020B0604020202020204" pitchFamily="34" charset="0"/>
                <a:sym typeface="Symbol"/>
              </a:rPr>
              <a:t>z</a:t>
            </a:r>
            <a:r>
              <a:rPr lang="en-GB" altLang="en-US" dirty="0">
                <a:cs typeface="Arial" panose="020B0604020202020204" pitchFamily="34" charset="0"/>
                <a:sym typeface="Symbol"/>
              </a:rPr>
              <a:t>/</a:t>
            </a:r>
            <a:r>
              <a:rPr lang="en-GB" altLang="en-US" i="1" dirty="0">
                <a:cs typeface="Arial" panose="020B0604020202020204" pitchFamily="34" charset="0"/>
                <a:sym typeface="Symbol"/>
              </a:rPr>
              <a:t></a:t>
            </a:r>
            <a:r>
              <a:rPr lang="en-GB" altLang="en-US" dirty="0">
                <a:cs typeface="Arial" panose="020B0604020202020204" pitchFamily="34" charset="0"/>
                <a:sym typeface="Symbol"/>
              </a:rPr>
              <a:t></a:t>
            </a:r>
            <a:r>
              <a:rPr lang="en-GB" altLang="en-US" dirty="0">
                <a:cs typeface="Arial" panose="020B0604020202020204" pitchFamily="34" charset="0"/>
              </a:rPr>
              <a:t> and hence a bulk electric field</a:t>
            </a:r>
          </a:p>
          <a:p>
            <a:pPr algn="just">
              <a:lnSpc>
                <a:spcPct val="80000"/>
              </a:lnSpc>
            </a:pPr>
            <a:r>
              <a:rPr lang="en-GB" altLang="en-US" dirty="0">
                <a:cs typeface="Arial" panose="020B0604020202020204" pitchFamily="34" charset="0"/>
              </a:rPr>
              <a:t>Detailed analysis of these simulations reveals increasing electric field with increasing thickness and decreasing field with increasing temperature</a:t>
            </a:r>
          </a:p>
          <a:p>
            <a:pPr algn="just">
              <a:lnSpc>
                <a:spcPct val="80000"/>
              </a:lnSpc>
            </a:pPr>
            <a:r>
              <a:rPr lang="en-GB" altLang="en-US" dirty="0">
                <a:cs typeface="Arial" panose="020B0604020202020204" pitchFamily="34" charset="0"/>
              </a:rPr>
              <a:t>Experimental behaviour is reflected in the simulations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Spontelectric</a:t>
            </a:r>
            <a:r>
              <a:rPr kumimoji="0" lang="en-GB" altLang="en-US" sz="3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</a:t>
            </a: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6261" y="5635793"/>
            <a:ext cx="8797624" cy="584775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GB" sz="1600" b="1" i="1" dirty="0"/>
              <a:t>A Theoretical Study on Spontaneous Dipole Alignment in Ice Structures</a:t>
            </a:r>
            <a:endParaRPr lang="en-GB" altLang="en-US" sz="1600" b="1" i="1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600" dirty="0"/>
              <a:t>S. R. </a:t>
            </a:r>
            <a:r>
              <a:rPr lang="en-GB" sz="1600" dirty="0" err="1"/>
              <a:t>Hashemi</a:t>
            </a:r>
            <a:r>
              <a:rPr lang="en-GB" sz="1600" dirty="0"/>
              <a:t>, M. R. S. McCoustra, H. J. Fraser and G. Nyman, </a:t>
            </a:r>
            <a:r>
              <a:rPr lang="en-GB" altLang="en-US" sz="1600" i="1" dirty="0"/>
              <a:t>In Preparation</a:t>
            </a:r>
            <a:endParaRPr lang="en-US" altLang="en-US" sz="1600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733" y="1308100"/>
            <a:ext cx="2589796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9600" y="3492500"/>
            <a:ext cx="2616200" cy="207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8" grpId="0" build="p" bldLvl="2" autoUpdateAnimBg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6350" y="1639430"/>
            <a:ext cx="9137650" cy="358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GB" dirty="0"/>
              <a:t>We have demonstrated that spontelectric behaviour in solid CO can be used to fill important gaps in our understanding of the evolution of pre-stellar cores</a:t>
            </a:r>
          </a:p>
          <a:p>
            <a:pPr algn="just">
              <a:lnSpc>
                <a:spcPct val="80000"/>
              </a:lnSpc>
            </a:pPr>
            <a:r>
              <a:rPr lang="en-GB" dirty="0"/>
              <a:t>Dust grains with a CO ice mantle reduce the degree of ionization of pre-stellar cores by a factor of between 5 and 6</a:t>
            </a:r>
          </a:p>
          <a:p>
            <a:pPr algn="just">
              <a:lnSpc>
                <a:spcPct val="80000"/>
              </a:lnSpc>
            </a:pPr>
            <a:r>
              <a:rPr lang="en-GB" dirty="0"/>
              <a:t>This reduces the timescale for expulsion of magnetic fields from cores, a key step in promoting gravitational collapse, by a similar factor suggesting an explanation for the discrepancy between observed and calculated timescales for star formation</a:t>
            </a:r>
          </a:p>
          <a:p>
            <a:pPr algn="just">
              <a:lnSpc>
                <a:spcPct val="80000"/>
              </a:lnSpc>
            </a:pPr>
            <a:r>
              <a:rPr lang="en-GB" altLang="en-US" dirty="0">
                <a:cs typeface="Arial" panose="020B0604020202020204" pitchFamily="34" charset="0"/>
              </a:rPr>
              <a:t>If water ice on such grains is also spontelectric this will further assist in this process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</a:t>
            </a:r>
            <a:r>
              <a:rPr kumimoji="0" lang="en-GB" altLang="en-US" sz="3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What with </a:t>
            </a: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Spontelectric</a:t>
            </a:r>
            <a:r>
              <a:rPr kumimoji="0" lang="en-GB" altLang="en-US" sz="3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Water?</a:t>
            </a:r>
            <a:endParaRPr kumimoji="0" lang="en-GB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6261" y="5635793"/>
            <a:ext cx="8797624" cy="830997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GB" sz="1600" b="1" i="1" dirty="0"/>
              <a:t>Enabling Star Formation Via Spontaneous Molecular Dipole Orientation In Icy Solids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1600" dirty="0"/>
              <a:t>A. Rosu-Finsen, J. </a:t>
            </a:r>
            <a:r>
              <a:rPr lang="en-GB" sz="1600" dirty="0" err="1"/>
              <a:t>Lasne</a:t>
            </a:r>
            <a:r>
              <a:rPr lang="en-GB" sz="1600" dirty="0"/>
              <a:t>, A. Cassidy, M. McCoustra and D. Field, </a:t>
            </a:r>
            <a:r>
              <a:rPr lang="en-GB" sz="1600" dirty="0" err="1"/>
              <a:t>Astrophys</a:t>
            </a:r>
            <a:r>
              <a:rPr lang="en-GB" sz="1600" dirty="0"/>
              <a:t>. J. 2016, </a:t>
            </a:r>
            <a:r>
              <a:rPr lang="en-GB" sz="1600" b="1" dirty="0"/>
              <a:t>832</a:t>
            </a:r>
            <a:r>
              <a:rPr lang="en-GB" sz="1600" dirty="0"/>
              <a:t>, 10.3847/0004-637X/832/1/1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8" grpId="0" build="p" bldLvl="2" autoUpdateAnimBg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588" y="1608139"/>
            <a:ext cx="9132888" cy="4818062"/>
          </a:xfrm>
        </p:spPr>
        <p:txBody>
          <a:bodyPr/>
          <a:lstStyle/>
          <a:p>
            <a:pPr algn="just"/>
            <a:r>
              <a:rPr lang="en-GB" altLang="en-US" dirty="0"/>
              <a:t>Ballistic deposition of water is not so ballistic! Water agglomerates on short timescales above 10 K which means that grains will have “wet” and “dry” areas</a:t>
            </a:r>
          </a:p>
          <a:p>
            <a:pPr algn="just"/>
            <a:r>
              <a:rPr lang="en-GB" altLang="en-US" dirty="0"/>
              <a:t>Water deposited at temperatures below 120 K exhibits spontelectric behaviour and expresses a substantial bulk electric field</a:t>
            </a:r>
          </a:p>
          <a:p>
            <a:pPr algn="just"/>
            <a:r>
              <a:rPr lang="en-GB" altLang="en-US" dirty="0"/>
              <a:t>Experimental and computational studies of spontelectric behaviour in water are consistent</a:t>
            </a:r>
          </a:p>
          <a:p>
            <a:pPr algn="just"/>
            <a:r>
              <a:rPr lang="en-GB" altLang="en-US" dirty="0"/>
              <a:t>Spontelectric behaviour of CO films has been proposed as playing a key role in switching off magnetic support of star-forming core, spontelectric behaviour of water underlying the CO will assist in this process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0" y="0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3000" dirty="0">
                <a:solidFill>
                  <a:schemeClr val="tx2"/>
                </a:solidFill>
              </a:rPr>
              <a:t>Conclusions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28675" y="1214438"/>
            <a:ext cx="74628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 dirty="0"/>
              <a:t>Dr.’s Mark </a:t>
            </a:r>
            <a:r>
              <a:rPr lang="en-GB" altLang="en-US" sz="2100" b="1" i="1" dirty="0" err="1"/>
              <a:t>Collings</a:t>
            </a:r>
            <a:r>
              <a:rPr lang="en-GB" altLang="en-US" sz="2100" b="1" i="1" dirty="0"/>
              <a:t> and Jerome </a:t>
            </a:r>
            <a:r>
              <a:rPr lang="en-GB" altLang="en-US" sz="2100" b="1" i="1" dirty="0" err="1"/>
              <a:t>Lasne</a:t>
            </a:r>
            <a:r>
              <a:rPr lang="en-GB" altLang="en-US" sz="2100" b="1" i="1" dirty="0"/>
              <a:t>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 dirty="0"/>
              <a:t>John </a:t>
            </a:r>
            <a:r>
              <a:rPr lang="en-GB" altLang="en-US" sz="2100" b="1" i="1" dirty="0" err="1"/>
              <a:t>Dever</a:t>
            </a:r>
            <a:r>
              <a:rPr lang="en-GB" altLang="en-US" sz="2100" b="1" i="1" dirty="0"/>
              <a:t>, Simon Green, </a:t>
            </a:r>
            <a:r>
              <a:rPr lang="en-GB" altLang="en-US" sz="2100" b="1" i="1" dirty="0" err="1"/>
              <a:t>Rui</a:t>
            </a:r>
            <a:r>
              <a:rPr lang="en-GB" altLang="en-US" sz="2100" b="1" i="1" dirty="0"/>
              <a:t> Chen, John Thrower,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 dirty="0"/>
              <a:t>Vicky </a:t>
            </a:r>
            <a:r>
              <a:rPr lang="en-GB" altLang="en-US" sz="2100" b="1" i="1" dirty="0" err="1"/>
              <a:t>Frankland</a:t>
            </a:r>
            <a:r>
              <a:rPr lang="en-GB" altLang="en-US" sz="2100" b="1" i="1" dirty="0"/>
              <a:t>, Ali </a:t>
            </a:r>
            <a:r>
              <a:rPr lang="en-GB" altLang="en-US" sz="2100" b="1" i="1" dirty="0" err="1"/>
              <a:t>Abdulgalil</a:t>
            </a:r>
            <a:r>
              <a:rPr lang="en-GB" altLang="en-US" sz="2100" b="1" i="1" dirty="0"/>
              <a:t>, Demian Marchione,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 dirty="0"/>
              <a:t>Alex Rosu-Finsen, </a:t>
            </a:r>
            <a:r>
              <a:rPr lang="en-GB" altLang="en-US" sz="2100" b="1" i="1" dirty="0" err="1"/>
              <a:t>Skandar</a:t>
            </a:r>
            <a:r>
              <a:rPr lang="en-GB" altLang="en-US" sz="2100" b="1" i="1" dirty="0"/>
              <a:t> </a:t>
            </a:r>
            <a:r>
              <a:rPr lang="en-GB" altLang="en-US" sz="2100" b="1" i="1" dirty="0" err="1"/>
              <a:t>Taj</a:t>
            </a:r>
            <a:r>
              <a:rPr lang="en-GB" altLang="en-US" sz="2100" b="1" i="1" dirty="0"/>
              <a:t> and </a:t>
            </a:r>
            <a:r>
              <a:rPr lang="en-GB" altLang="en-US" sz="2100" b="1" i="1" dirty="0" err="1"/>
              <a:t>Rushdi</a:t>
            </a:r>
            <a:r>
              <a:rPr lang="en-GB" altLang="en-US" sz="2100" b="1" i="1" dirty="0"/>
              <a:t> </a:t>
            </a:r>
            <a:r>
              <a:rPr lang="en-GB" altLang="en-US" sz="2100" b="1" i="1" dirty="0" err="1"/>
              <a:t>Senevirathne</a:t>
            </a:r>
            <a:endParaRPr lang="en-GB" altLang="en-US" sz="2100" b="1" i="1" dirty="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871788" y="3025775"/>
            <a:ext cx="3355975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/>
              <a:t>££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/>
              <a:t>Framework 7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/>
              <a:t>EPSRC and STFC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/>
              <a:t>Leverhulme Trust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/>
              <a:t>University of Nottingham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/>
              <a:t>Heriot-Watt University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2100" b="1" i="1"/>
              <a:t>££</a:t>
            </a:r>
            <a:endParaRPr lang="en-GB" altLang="en-US" sz="2100" i="1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6324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3000" dirty="0">
                <a:solidFill>
                  <a:schemeClr val="tx2"/>
                </a:solidFill>
              </a:rPr>
              <a:t>Acknowledgements</a:t>
            </a:r>
          </a:p>
        </p:txBody>
      </p:sp>
      <p:pic>
        <p:nvPicPr>
          <p:cNvPr id="78853" name="Picture 5" descr="LASSIE_ID_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5548313"/>
            <a:ext cx="917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288925" y="5486400"/>
            <a:ext cx="7600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GB" altLang="en-US" sz="1800"/>
              <a:t>This research was (in part) funded by the LASSIE Initial Training Network, which is supported by the European Commission's 7th Framework Programme under Grant Agreement No. 238258.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-1588" y="2419095"/>
            <a:ext cx="9145588" cy="1009906"/>
          </a:xfrm>
          <a:noFill/>
        </p:spPr>
        <p:txBody>
          <a:bodyPr lIns="90488" tIns="44450" rIns="90488" bIns="44450"/>
          <a:lstStyle/>
          <a:p>
            <a:pPr algn="just"/>
            <a:r>
              <a:rPr lang="en-GB" altLang="en-US" dirty="0"/>
              <a:t>We all assume, that at our typical laboratory working surface temperatures, water ice deposition is ballistic…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3987" cy="584200"/>
          </a:xfrm>
          <a:noFill/>
        </p:spPr>
        <p:txBody>
          <a:bodyPr/>
          <a:lstStyle/>
          <a:p>
            <a:r>
              <a:rPr lang="en-GB" altLang="en-US" dirty="0"/>
              <a:t>Ballistic Deposition… Or Not?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66261" y="3780438"/>
            <a:ext cx="8797624" cy="830997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b="1" i="1" dirty="0"/>
              <a:t>Peeling the Astronomical Onion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altLang="en-US" sz="1600" dirty="0"/>
              <a:t>A. Rosu-Finsen, D. Marchione, T. L. Salter, J. Stubbing, W. A. Brown and M. R. S. McCoustra, </a:t>
            </a:r>
            <a:r>
              <a:rPr lang="en-GB" altLang="en-US" sz="1600" i="1" dirty="0"/>
              <a:t>Phys. Chem. Chem. Phys.</a:t>
            </a:r>
            <a:r>
              <a:rPr lang="en-GB" altLang="en-US" sz="1600" dirty="0"/>
              <a:t>, 2</a:t>
            </a:r>
            <a:r>
              <a:rPr lang="en-GB" sz="1600" dirty="0"/>
              <a:t>016, </a:t>
            </a:r>
            <a:r>
              <a:rPr lang="en-GB" sz="1600" b="1" dirty="0"/>
              <a:t>18</a:t>
            </a:r>
            <a:r>
              <a:rPr lang="en-GB" sz="1600" dirty="0"/>
              <a:t>, 31930-31935</a:t>
            </a:r>
            <a:endParaRPr lang="en-US" altLang="en-US" sz="16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 bldLvl="5" autoUpdateAnimBg="0"/>
      <p:bldP spid="675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63121"/>
            <a:ext cx="4570413" cy="3573906"/>
          </a:xfrm>
          <a:noFill/>
        </p:spPr>
        <p:txBody>
          <a:bodyPr lIns="90488" tIns="44450" rIns="90488" bIns="44450"/>
          <a:lstStyle/>
          <a:p>
            <a:pPr algn="just"/>
            <a:r>
              <a:rPr lang="en-GB" altLang="en-US" dirty="0"/>
              <a:t>But let’s do a simple experiment…</a:t>
            </a:r>
          </a:p>
          <a:p>
            <a:pPr algn="just"/>
            <a:r>
              <a:rPr lang="en-GB" altLang="en-US" dirty="0"/>
              <a:t>Deposit various doses of H</a:t>
            </a:r>
            <a:r>
              <a:rPr lang="en-GB" altLang="en-US" baseline="-25000" dirty="0"/>
              <a:t>2</a:t>
            </a:r>
            <a:r>
              <a:rPr lang="en-GB" altLang="en-US" dirty="0"/>
              <a:t>O on amorphous silica at any temperature below 20 K</a:t>
            </a:r>
          </a:p>
          <a:p>
            <a:pPr algn="just"/>
            <a:r>
              <a:rPr lang="en-GB" altLang="en-US" dirty="0"/>
              <a:t>TPD consistent with zero order kinetics which suggests that H</a:t>
            </a:r>
            <a:r>
              <a:rPr lang="en-GB" altLang="en-US" baseline="-25000" dirty="0"/>
              <a:t>2</a:t>
            </a:r>
            <a:r>
              <a:rPr lang="en-GB" altLang="en-US" dirty="0"/>
              <a:t>O de-wets from the silica surface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884210"/>
            <a:ext cx="44862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Ballistic Deposition… Or Not?</a:t>
            </a:r>
            <a:endParaRPr kumimoji="0" lang="en-GB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8990"/>
            <a:ext cx="4570413" cy="3423810"/>
          </a:xfrm>
          <a:noFill/>
        </p:spPr>
        <p:txBody>
          <a:bodyPr lIns="90488" tIns="44450" rIns="90488" bIns="44450"/>
          <a:lstStyle/>
          <a:p>
            <a:pPr algn="just"/>
            <a:r>
              <a:rPr lang="en-GB" altLang="en-US" dirty="0"/>
              <a:t>A simple RAIRS experiment</a:t>
            </a:r>
          </a:p>
          <a:p>
            <a:pPr lvl="1" algn="just"/>
            <a:r>
              <a:rPr lang="en-GB" altLang="en-US" dirty="0"/>
              <a:t>Fix temperature at 15 K</a:t>
            </a:r>
          </a:p>
          <a:p>
            <a:pPr lvl="1" algn="just"/>
            <a:r>
              <a:rPr lang="en-GB" altLang="en-US" dirty="0"/>
              <a:t>Deposit sub-monolayer quantity of H</a:t>
            </a:r>
            <a:r>
              <a:rPr lang="en-GB" altLang="en-US" baseline="-25000" dirty="0"/>
              <a:t>2</a:t>
            </a:r>
            <a:r>
              <a:rPr lang="en-GB" altLang="en-US" dirty="0"/>
              <a:t>O </a:t>
            </a:r>
          </a:p>
          <a:p>
            <a:pPr lvl="1" algn="just"/>
            <a:r>
              <a:rPr lang="en-GB" altLang="en-US" dirty="0"/>
              <a:t>Anneal to 18 K and wait for an hour and cool to 15 K, record spectrum and repeat…</a:t>
            </a:r>
          </a:p>
          <a:p>
            <a:pPr lvl="1" algn="just"/>
            <a:r>
              <a:rPr lang="en-GB" altLang="en-US" dirty="0"/>
              <a:t>Intensity of O-H stretching band increases with time in a regime where there is no increase in the number of H</a:t>
            </a:r>
            <a:r>
              <a:rPr lang="en-GB" altLang="en-US" baseline="-25000" dirty="0"/>
              <a:t>2</a:t>
            </a:r>
            <a:r>
              <a:rPr lang="en-GB" altLang="en-US" dirty="0"/>
              <a:t>O on the surface!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588" y="4587712"/>
            <a:ext cx="4570413" cy="154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en-GB" altLang="en-US" kern="0" dirty="0"/>
              <a:t>Agglomeration of isolated H</a:t>
            </a:r>
            <a:r>
              <a:rPr lang="en-GB" altLang="en-US" kern="0" baseline="-25000" dirty="0"/>
              <a:t>2</a:t>
            </a:r>
            <a:r>
              <a:rPr lang="en-GB" altLang="en-US" kern="0" dirty="0"/>
              <a:t>O and small clusters of H</a:t>
            </a:r>
            <a:r>
              <a:rPr lang="en-GB" altLang="en-US" kern="0" baseline="-25000" dirty="0"/>
              <a:t>2</a:t>
            </a:r>
            <a:r>
              <a:rPr lang="en-GB" altLang="en-US" kern="0" dirty="0"/>
              <a:t>O into bulk islands on the silica!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Ballistic Deposition… Or Not?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760913" y="2171700"/>
            <a:ext cx="4135437" cy="2906713"/>
            <a:chOff x="4761561" y="2172432"/>
            <a:chExt cx="4135003" cy="2906673"/>
          </a:xfrm>
        </p:grpSpPr>
        <p:pic>
          <p:nvPicPr>
            <p:cNvPr id="10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561" y="2172432"/>
              <a:ext cx="4135003" cy="2906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7546694" y="2514258"/>
              <a:ext cx="7922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F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"/>
                <a:defRPr>
                  <a:solidFill>
                    <a:srgbClr val="FFFF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"/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"/>
                <a:defRPr sz="1500">
                  <a:solidFill>
                    <a:srgbClr val="FFFF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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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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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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GB" altLang="en-US">
                  <a:solidFill>
                    <a:schemeClr val="bg2"/>
                  </a:solidFill>
                  <a:latin typeface="Times New Roman" panose="02020603050405020304" pitchFamily="18" charset="0"/>
                </a:rPr>
                <a:t>18 K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 bldLvl="2" autoUpdateAnimBg="0"/>
      <p:bldP spid="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75056"/>
            <a:ext cx="4570413" cy="1301750"/>
          </a:xfrm>
          <a:noFill/>
        </p:spPr>
        <p:txBody>
          <a:bodyPr lIns="90488" tIns="44450" rIns="90488" bIns="44450"/>
          <a:lstStyle/>
          <a:p>
            <a:pPr algn="just"/>
            <a:r>
              <a:rPr lang="en-GB" altLang="en-US" dirty="0"/>
              <a:t>First order kinetics analysis straight from the undergraduate laboratory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588" y="3426248"/>
            <a:ext cx="4570413" cy="16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en-GB" altLang="en-US" kern="0" dirty="0"/>
              <a:t>Repeat at new temperature!</a:t>
            </a:r>
          </a:p>
          <a:p>
            <a:pPr algn="just">
              <a:defRPr/>
            </a:pPr>
            <a:r>
              <a:rPr lang="en-GB" altLang="en-US" kern="0" dirty="0"/>
              <a:t>Arrhenius analysis as a function of annealing temperature</a:t>
            </a:r>
          </a:p>
        </p:txBody>
      </p:sp>
      <p:pic>
        <p:nvPicPr>
          <p:cNvPr id="1946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71713"/>
            <a:ext cx="4278313" cy="3030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Group 12"/>
          <p:cNvGrpSpPr>
            <a:grpSpLocks/>
          </p:cNvGrpSpPr>
          <p:nvPr/>
        </p:nvGrpSpPr>
        <p:grpSpPr bwMode="auto">
          <a:xfrm>
            <a:off x="5729288" y="2452688"/>
            <a:ext cx="3244850" cy="2249487"/>
            <a:chOff x="5729468" y="2452731"/>
            <a:chExt cx="3245003" cy="2248651"/>
          </a:xfrm>
        </p:grpSpPr>
        <p:cxnSp>
          <p:nvCxnSpPr>
            <p:cNvPr id="19463" name="Straight Connector 3"/>
            <p:cNvCxnSpPr>
              <a:cxnSpLocks noChangeShapeType="1"/>
            </p:cNvCxnSpPr>
            <p:nvPr/>
          </p:nvCxnSpPr>
          <p:spPr bwMode="auto">
            <a:xfrm flipH="1" flipV="1">
              <a:off x="7315200" y="3159889"/>
              <a:ext cx="740781" cy="1541493"/>
            </a:xfrm>
            <a:prstGeom prst="line">
              <a:avLst/>
            </a:prstGeom>
            <a:noFill/>
            <a:ln w="254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Straight Arrow Connector 8"/>
            <p:cNvCxnSpPr>
              <a:cxnSpLocks noChangeShapeType="1"/>
            </p:cNvCxnSpPr>
            <p:nvPr/>
          </p:nvCxnSpPr>
          <p:spPr bwMode="auto">
            <a:xfrm>
              <a:off x="7338350" y="2465404"/>
              <a:ext cx="0" cy="486137"/>
            </a:xfrm>
            <a:prstGeom prst="straightConnector1">
              <a:avLst/>
            </a:prstGeom>
            <a:noFill/>
            <a:ln w="25400" algn="ctr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5" name="Straight Connector 10"/>
            <p:cNvCxnSpPr>
              <a:cxnSpLocks noChangeShapeType="1"/>
            </p:cNvCxnSpPr>
            <p:nvPr/>
          </p:nvCxnSpPr>
          <p:spPr bwMode="auto">
            <a:xfrm flipH="1">
              <a:off x="5729468" y="3067289"/>
              <a:ext cx="1585732" cy="0"/>
            </a:xfrm>
            <a:prstGeom prst="line">
              <a:avLst/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548829" y="3463592"/>
              <a:ext cx="1425642" cy="3237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500" dirty="0" err="1">
                  <a:solidFill>
                    <a:schemeClr val="bg2"/>
                  </a:solidFill>
                  <a:latin typeface="+mn-lt"/>
                </a:rPr>
                <a:t>E</a:t>
              </a:r>
              <a:r>
                <a:rPr lang="en-GB" sz="1500" baseline="-25000" dirty="0" err="1">
                  <a:solidFill>
                    <a:schemeClr val="bg2"/>
                  </a:solidFill>
                  <a:latin typeface="+mn-lt"/>
                </a:rPr>
                <a:t>a</a:t>
              </a:r>
              <a:r>
                <a:rPr lang="en-GB" sz="1500" dirty="0">
                  <a:solidFill>
                    <a:schemeClr val="bg2"/>
                  </a:solidFill>
                  <a:latin typeface="+mn-lt"/>
                </a:rPr>
                <a:t> ≈ 2 kJ mol</a:t>
              </a:r>
              <a:r>
                <a:rPr lang="en-GB" sz="1500" baseline="30000" dirty="0">
                  <a:solidFill>
                    <a:schemeClr val="bg2"/>
                  </a:solidFill>
                  <a:latin typeface="+mn-lt"/>
                </a:rPr>
                <a:t>-1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42169" y="2524141"/>
              <a:ext cx="1425642" cy="3237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500" dirty="0" err="1">
                  <a:solidFill>
                    <a:schemeClr val="bg2"/>
                  </a:solidFill>
                  <a:latin typeface="+mn-lt"/>
                </a:rPr>
                <a:t>E</a:t>
              </a:r>
              <a:r>
                <a:rPr lang="en-GB" sz="1500" baseline="-25000" dirty="0" err="1">
                  <a:solidFill>
                    <a:schemeClr val="bg2"/>
                  </a:solidFill>
                  <a:latin typeface="+mn-lt"/>
                </a:rPr>
                <a:t>a</a:t>
              </a:r>
              <a:r>
                <a:rPr lang="en-GB" sz="1500" dirty="0">
                  <a:solidFill>
                    <a:schemeClr val="bg2"/>
                  </a:solidFill>
                  <a:latin typeface="+mn-lt"/>
                </a:rPr>
                <a:t> ≈ 0 kJ mol</a:t>
              </a:r>
              <a:r>
                <a:rPr lang="en-GB" sz="1500" baseline="30000" dirty="0">
                  <a:solidFill>
                    <a:schemeClr val="bg2"/>
                  </a:solidFill>
                  <a:latin typeface="+mn-lt"/>
                </a:rPr>
                <a:t>-1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32919" y="2452731"/>
              <a:ext cx="906505" cy="3237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1500" dirty="0">
                  <a:solidFill>
                    <a:schemeClr val="bg2"/>
                  </a:solidFill>
                  <a:latin typeface="+mn-lt"/>
                </a:rPr>
                <a:t>T ≈ 25 K</a:t>
              </a:r>
              <a:endParaRPr lang="en-GB" sz="1500" baseline="30000" dirty="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Ballistic Deposition… Or Not?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738" y="5680352"/>
            <a:ext cx="6996467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n-lt"/>
              </a:rPr>
              <a:t>Barrier to Agglomeration of 2 kJ mol</a:t>
            </a:r>
            <a:r>
              <a:rPr lang="en-GB" baseline="30000" dirty="0">
                <a:latin typeface="+mn-lt"/>
              </a:rPr>
              <a:t>-1</a:t>
            </a:r>
            <a:r>
              <a:rPr lang="en-GB" dirty="0">
                <a:latin typeface="+mn-lt"/>
              </a:rPr>
              <a:t> Below 25 K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60105"/>
            <a:ext cx="4570413" cy="3366072"/>
          </a:xfrm>
          <a:noFill/>
        </p:spPr>
        <p:txBody>
          <a:bodyPr lIns="90488" tIns="44450" rIns="90488" bIns="44450"/>
          <a:lstStyle/>
          <a:p>
            <a:pPr algn="just"/>
            <a:r>
              <a:rPr lang="en-GB" altLang="en-US" dirty="0"/>
              <a:t>Deposition is only truly ballistic if the experimental timescale is significantly shorter than the agglomeration timescale, </a:t>
            </a:r>
            <a:r>
              <a:rPr lang="en-GB" altLang="en-US" i="1" dirty="0">
                <a:sym typeface="Symbol"/>
              </a:rPr>
              <a:t>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, </a:t>
            </a:r>
            <a:r>
              <a:rPr lang="en-GB" altLang="en-US" i="1" dirty="0">
                <a:sym typeface="Symbol"/>
              </a:rPr>
              <a:t>i.e.</a:t>
            </a:r>
            <a:r>
              <a:rPr lang="en-GB" altLang="en-US" dirty="0">
                <a:sym typeface="Symbol"/>
              </a:rPr>
              <a:t> 1/</a:t>
            </a:r>
            <a:r>
              <a:rPr lang="en-GB" altLang="en-US" i="1" dirty="0" err="1">
                <a:sym typeface="Symbol"/>
              </a:rPr>
              <a:t>k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!</a:t>
            </a:r>
          </a:p>
          <a:p>
            <a:pPr lvl="1" algn="just"/>
            <a:r>
              <a:rPr lang="en-GB" altLang="en-US" dirty="0">
                <a:sym typeface="Symbol"/>
              </a:rPr>
              <a:t>18 K  </a:t>
            </a:r>
            <a:r>
              <a:rPr lang="en-GB" altLang="en-US" i="1" dirty="0">
                <a:sym typeface="Symbol"/>
              </a:rPr>
              <a:t>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 is </a:t>
            </a:r>
            <a:r>
              <a:rPr lang="en-GB" altLang="en-US" i="1" dirty="0">
                <a:sym typeface="Symbol"/>
              </a:rPr>
              <a:t>ca.</a:t>
            </a:r>
            <a:r>
              <a:rPr lang="en-GB" altLang="en-US" dirty="0">
                <a:sym typeface="Symbol"/>
              </a:rPr>
              <a:t> 8 hours</a:t>
            </a:r>
          </a:p>
          <a:p>
            <a:pPr lvl="1" algn="just"/>
            <a:r>
              <a:rPr lang="en-GB" altLang="en-US" dirty="0">
                <a:sym typeface="Symbol"/>
              </a:rPr>
              <a:t>15 K  </a:t>
            </a:r>
            <a:r>
              <a:rPr lang="en-GB" altLang="en-US" i="1" dirty="0">
                <a:sym typeface="Symbol"/>
              </a:rPr>
              <a:t>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 is </a:t>
            </a:r>
            <a:r>
              <a:rPr lang="en-GB" altLang="en-US" i="1" dirty="0">
                <a:sym typeface="Symbol"/>
              </a:rPr>
              <a:t>ca.</a:t>
            </a:r>
            <a:r>
              <a:rPr lang="en-GB" altLang="en-US" dirty="0">
                <a:sym typeface="Symbol"/>
              </a:rPr>
              <a:t> 4.5 days</a:t>
            </a:r>
          </a:p>
          <a:p>
            <a:pPr lvl="1" algn="just"/>
            <a:r>
              <a:rPr lang="en-GB" altLang="en-US" dirty="0">
                <a:sym typeface="Symbol"/>
              </a:rPr>
              <a:t>10 K  </a:t>
            </a:r>
            <a:r>
              <a:rPr lang="en-GB" altLang="en-US" i="1" dirty="0">
                <a:sym typeface="Symbol"/>
              </a:rPr>
              <a:t>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 is </a:t>
            </a:r>
            <a:r>
              <a:rPr lang="en-GB" altLang="en-US" i="1" dirty="0">
                <a:sym typeface="Symbol"/>
              </a:rPr>
              <a:t>ca.</a:t>
            </a:r>
            <a:r>
              <a:rPr lang="en-GB" altLang="en-US" dirty="0">
                <a:sym typeface="Symbol"/>
              </a:rPr>
              <a:t> 38 years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Ballistic Deposition… Or Not?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4470" y="1632081"/>
            <a:ext cx="4386407" cy="361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60105"/>
            <a:ext cx="4570413" cy="3366072"/>
          </a:xfrm>
          <a:noFill/>
        </p:spPr>
        <p:txBody>
          <a:bodyPr lIns="90488" tIns="44450" rIns="90488" bIns="44450"/>
          <a:lstStyle/>
          <a:p>
            <a:pPr algn="just"/>
            <a:r>
              <a:rPr lang="en-GB" altLang="en-US" dirty="0"/>
              <a:t>Deposition is only truly ballistic if the experimental timescale is significantly shorter than the agglomeration timescale, </a:t>
            </a:r>
            <a:r>
              <a:rPr lang="en-GB" altLang="en-US" i="1" dirty="0">
                <a:sym typeface="Symbol"/>
              </a:rPr>
              <a:t>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, </a:t>
            </a:r>
            <a:r>
              <a:rPr lang="en-GB" altLang="en-US" i="1" dirty="0">
                <a:sym typeface="Symbol"/>
              </a:rPr>
              <a:t>i.e.</a:t>
            </a:r>
            <a:r>
              <a:rPr lang="en-GB" altLang="en-US" dirty="0">
                <a:sym typeface="Symbol"/>
              </a:rPr>
              <a:t> 1/</a:t>
            </a:r>
            <a:r>
              <a:rPr lang="en-GB" altLang="en-US" i="1" dirty="0" err="1">
                <a:sym typeface="Symbol"/>
              </a:rPr>
              <a:t>k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!</a:t>
            </a:r>
          </a:p>
          <a:p>
            <a:pPr lvl="1" algn="just"/>
            <a:r>
              <a:rPr lang="en-GB" altLang="en-US" dirty="0">
                <a:sym typeface="Symbol"/>
              </a:rPr>
              <a:t>18 K  </a:t>
            </a:r>
            <a:r>
              <a:rPr lang="en-GB" altLang="en-US" i="1" dirty="0">
                <a:sym typeface="Symbol"/>
              </a:rPr>
              <a:t>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 is </a:t>
            </a:r>
            <a:r>
              <a:rPr lang="en-GB" altLang="en-US" i="1" dirty="0">
                <a:sym typeface="Symbol"/>
              </a:rPr>
              <a:t>ca.</a:t>
            </a:r>
            <a:r>
              <a:rPr lang="en-GB" altLang="en-US" dirty="0">
                <a:sym typeface="Symbol"/>
              </a:rPr>
              <a:t> 8 hours</a:t>
            </a:r>
          </a:p>
          <a:p>
            <a:pPr lvl="1" algn="just"/>
            <a:r>
              <a:rPr lang="en-GB" altLang="en-US" dirty="0">
                <a:sym typeface="Symbol"/>
              </a:rPr>
              <a:t>15 K  </a:t>
            </a:r>
            <a:r>
              <a:rPr lang="en-GB" altLang="en-US" i="1" dirty="0">
                <a:sym typeface="Symbol"/>
              </a:rPr>
              <a:t>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 is </a:t>
            </a:r>
            <a:r>
              <a:rPr lang="en-GB" altLang="en-US" i="1" dirty="0">
                <a:sym typeface="Symbol"/>
              </a:rPr>
              <a:t>ca.</a:t>
            </a:r>
            <a:r>
              <a:rPr lang="en-GB" altLang="en-US" dirty="0">
                <a:sym typeface="Symbol"/>
              </a:rPr>
              <a:t> 4.5 days</a:t>
            </a:r>
          </a:p>
          <a:p>
            <a:pPr lvl="1" algn="just"/>
            <a:r>
              <a:rPr lang="en-GB" altLang="en-US" dirty="0">
                <a:sym typeface="Symbol"/>
              </a:rPr>
              <a:t>10 K  </a:t>
            </a:r>
            <a:r>
              <a:rPr lang="en-GB" altLang="en-US" i="1" dirty="0">
                <a:sym typeface="Symbol"/>
              </a:rPr>
              <a:t></a:t>
            </a:r>
            <a:r>
              <a:rPr lang="en-GB" altLang="en-US" baseline="-25000" dirty="0" err="1">
                <a:sym typeface="Symbol"/>
              </a:rPr>
              <a:t>agg</a:t>
            </a:r>
            <a:r>
              <a:rPr lang="en-GB" altLang="en-US" dirty="0">
                <a:sym typeface="Symbol"/>
              </a:rPr>
              <a:t> is </a:t>
            </a:r>
            <a:r>
              <a:rPr lang="en-GB" altLang="en-US" i="1" dirty="0">
                <a:sym typeface="Symbol"/>
              </a:rPr>
              <a:t>ca.</a:t>
            </a:r>
            <a:r>
              <a:rPr lang="en-GB" altLang="en-US" dirty="0">
                <a:sym typeface="Symbol"/>
              </a:rPr>
              <a:t> 38 years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Ballistic Deposition… Or Not?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899" y="5352809"/>
            <a:ext cx="8516202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n-lt"/>
              </a:rPr>
              <a:t>In Cooling Environments Water Ice Will Agglomerate; First as Crystalline Solid Water and then as Amorphous Solid Water!</a:t>
            </a:r>
          </a:p>
        </p:txBody>
      </p:sp>
      <p:pic>
        <p:nvPicPr>
          <p:cNvPr id="2050" name="Picture 2" descr="https://pubs.acs.org/na101/home/literatum/publisher/achs/journals/content/aesccq/0/aesccq.ahead-of-print/acsearthspacechem.9b00052/20190731/images/medium/sp-2019-00052v_000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6893" y="1865715"/>
            <a:ext cx="4366715" cy="312656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8" y="2570178"/>
            <a:ext cx="9142412" cy="1671621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Amorphous solid water deposited at temperatures below 20 K spontaneously expresses a bulk electric field which can be experimentally observed using Kelvin Probe methods!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We can express this in terms of </a:t>
            </a:r>
            <a:r>
              <a:rPr lang="en-US" altLang="en-US" dirty="0">
                <a:cs typeface="Arial" panose="020B0604020202020204" pitchFamily="34" charset="0"/>
                <a:sym typeface="Symbol"/>
              </a:rPr>
              <a:t></a:t>
            </a:r>
            <a:r>
              <a:rPr lang="en-US" altLang="en-US" i="1" dirty="0">
                <a:cs typeface="Arial" panose="020B0604020202020204" pitchFamily="34" charset="0"/>
                <a:sym typeface="Symbol"/>
              </a:rPr>
              <a:t></a:t>
            </a:r>
            <a:r>
              <a:rPr lang="en-US" altLang="en-US" baseline="-25000" dirty="0">
                <a:cs typeface="Arial" panose="020B0604020202020204" pitchFamily="34" charset="0"/>
                <a:sym typeface="Symbol"/>
              </a:rPr>
              <a:t>z</a:t>
            </a:r>
            <a:r>
              <a:rPr lang="en-US" altLang="en-US" dirty="0">
                <a:cs typeface="Arial" panose="020B0604020202020204" pitchFamily="34" charset="0"/>
                <a:sym typeface="Symbol"/>
              </a:rPr>
              <a:t>/</a:t>
            </a:r>
            <a:r>
              <a:rPr lang="en-US" altLang="en-US" i="1" dirty="0">
                <a:cs typeface="Arial" panose="020B0604020202020204" pitchFamily="34" charset="0"/>
                <a:sym typeface="Symbol"/>
              </a:rPr>
              <a:t></a:t>
            </a:r>
            <a:r>
              <a:rPr lang="en-US" altLang="en-US" dirty="0">
                <a:cs typeface="Arial" panose="020B0604020202020204" pitchFamily="34" charset="0"/>
                <a:sym typeface="Symbol"/>
              </a:rPr>
              <a:t>, the average dipole orientation perpendicular to the thin solid film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Spontelectric</a:t>
            </a:r>
            <a:r>
              <a:rPr kumimoji="0" lang="en-GB" altLang="en-US" sz="3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</a:t>
            </a: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6261" y="4645193"/>
            <a:ext cx="8797624" cy="584775"/>
          </a:xfrm>
          <a:prstGeom prst="rect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600" b="1" i="1" dirty="0"/>
              <a:t>Effect of Microstructure on Spontaneous Polarization in Amorphous Solid Water Films</a:t>
            </a:r>
            <a:endParaRPr lang="en-GB" altLang="en-US" sz="1600" b="1" i="1" dirty="0"/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GB" sz="1600" dirty="0"/>
              <a:t>C. Bu, J. Shi, U. </a:t>
            </a:r>
            <a:r>
              <a:rPr lang="en-GB" sz="1600" dirty="0" err="1"/>
              <a:t>Raut</a:t>
            </a:r>
            <a:r>
              <a:rPr lang="en-GB" sz="1600" dirty="0"/>
              <a:t>, E. H. Mitchell and R. A. </a:t>
            </a:r>
            <a:r>
              <a:rPr lang="en-GB" sz="1600" dirty="0" err="1"/>
              <a:t>Baragiola</a:t>
            </a:r>
            <a:r>
              <a:rPr lang="en-GB" altLang="en-US" sz="1600" dirty="0"/>
              <a:t>, </a:t>
            </a:r>
            <a:r>
              <a:rPr lang="en-GB" altLang="en-US" sz="1600" i="1" dirty="0"/>
              <a:t>J. Chem. Phys.</a:t>
            </a:r>
            <a:r>
              <a:rPr lang="en-GB" altLang="en-US" sz="1600" dirty="0"/>
              <a:t>, 2</a:t>
            </a:r>
            <a:r>
              <a:rPr lang="en-GB" sz="1600" dirty="0"/>
              <a:t>015,</a:t>
            </a:r>
            <a:r>
              <a:rPr lang="en-GB" sz="1600" b="1" dirty="0"/>
              <a:t>142</a:t>
            </a:r>
            <a:r>
              <a:rPr lang="en-GB" sz="1600" dirty="0"/>
              <a:t>, 134702</a:t>
            </a: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 bldLvl="2" autoUpdateAnimBg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6350" y="1194930"/>
            <a:ext cx="4570413" cy="444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F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"/>
              <a:defRPr>
                <a:solidFill>
                  <a:srgbClr val="FFFF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500">
                <a:solidFill>
                  <a:srgbClr val="FFFF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presence of the electric field is revealed through changes in the work function (surface potential) of the film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potential scales linearly with film thickness 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potential decreases with increasing deposition or annealing temperature and pretty much disappears over 100 K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>
                <a:cs typeface="Arial" panose="020B0604020202020204" pitchFamily="34" charset="0"/>
              </a:rPr>
              <a:t>The potential is the same whether the substrate is a metal or crystalline ice</a:t>
            </a:r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133" y="1972097"/>
            <a:ext cx="4261671" cy="294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0" y="0"/>
            <a:ext cx="7773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Spontelectric</a:t>
            </a:r>
            <a:r>
              <a:rPr kumimoji="0" lang="en-GB" altLang="en-US" sz="30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Water</a:t>
            </a:r>
            <a:r>
              <a:rPr kumimoji="0" lang="en-GB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8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41AD"/>
      </a:dk2>
      <a:lt2>
        <a:srgbClr val="41B2FF"/>
      </a:lt2>
      <a:accent1>
        <a:srgbClr val="FF9900"/>
      </a:accent1>
      <a:accent2>
        <a:srgbClr val="00FFFF"/>
      </a:accent2>
      <a:accent3>
        <a:srgbClr val="AAB0D3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</TotalTime>
  <Words>1218</Words>
  <Application>Microsoft Office PowerPoint</Application>
  <PresentationFormat>On-screen Show (4:3)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Default Design</vt:lpstr>
      <vt:lpstr>A Few Things You Probably Didn’t Know About Solid Water….</vt:lpstr>
      <vt:lpstr>Ballistic Deposition… Or Not?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Heriot-Watt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Probing the Gas-Grain Interaction</dc:title>
  <dc:creator>Calum Wilson</dc:creator>
  <cp:lastModifiedBy>Vincent.Deguin</cp:lastModifiedBy>
  <cp:revision>209</cp:revision>
  <dcterms:created xsi:type="dcterms:W3CDTF">2002-03-15T17:07:49Z</dcterms:created>
  <dcterms:modified xsi:type="dcterms:W3CDTF">2019-09-19T11:21:35Z</dcterms:modified>
</cp:coreProperties>
</file>