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71" r:id="rId14"/>
    <p:sldId id="269" r:id="rId15"/>
    <p:sldId id="272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642D-5131-A433-6799-8C23D0E2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8D7E-14F1-B3C9-F5A0-ACF60DAB5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4F38-DA36-0DED-9A2D-FAEB9DCE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2189-C9FA-583A-36A2-3B4C0586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249-680C-F22E-D04B-FED42D19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08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6281-3454-BED4-5ED4-D9D64088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358F-648D-F58B-B1FA-B0D98935E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A90C-F08A-9DFD-FF3F-9E6EB49E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07C-C3A5-EE89-A76B-FD6E7D6E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D46D-0FC3-10A3-DE6E-F04A62BF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05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B84E1-C7F3-6489-9A08-0D8E523AF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EB4B-ACB4-6970-24C9-CD5C3D59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A016-0AE2-A8EE-6AF2-1CE6ADD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E895-202D-C44B-0D5D-8BF4DED8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1E4A-C3AE-AD2C-314E-555F448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4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3F6F-87BA-D1CF-EE16-8AB124E5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1D9-0BAA-1D41-8000-9BB6C37F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F24F-04A7-DB0D-09D7-51B243E2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EF14-BD10-286C-7823-01F4650F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8BD6-EB93-BFB9-58A9-E022E8CF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3F68-06FB-233D-EFF9-DCDF233D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51EB2-76EE-2454-8E5B-170D5F38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9C11-2596-BE25-3854-B233BD07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64BE-F5CB-98E9-2E71-B52E8287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D83D-17A2-8491-B340-A4CF720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42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5F-4F84-1858-8417-803FB144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5C35-A35C-60EC-C320-C66C3880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DE31-172A-3317-25BE-4C7276D29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D79F-F37A-34AF-FEE3-D84B9660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C61A-B896-882B-21F8-E77F3E0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A322-631D-8E23-759F-60681E6E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8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A26B-E386-FD27-7693-8BDB4C4D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71B0E-9C23-F2E1-7DD1-2C5293AF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870A-CCBD-846B-C3F7-3418EADA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C92C4-2E3F-CFB3-DA1A-6D5265263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60B6-745A-E6D4-2186-01913285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9EC20-BC98-BEA0-CB6C-2E165848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D6ABF-2D03-0326-52FC-4434C823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39B9-7620-2570-453E-64C5956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E8F3-B92E-DC1E-ACDE-7ECC16DE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A7BC-8055-D916-42C7-F9DED918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0EEAE-EF1B-305D-4FC6-5BD14F0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5624-AF58-BF34-02C0-C273F285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C2E9F-C0AA-A4B4-0E60-82E77581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093C6-626C-BD24-3E5E-1E71FF5A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22C8-ACF8-9117-15CD-BEA3B6B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D716-50C5-5F29-BAD3-3DEE195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BD8F-BEE5-664E-508A-EAC730DC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FF15-A9C2-F60F-DBA9-486CB8F7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9900D-2EBD-B62D-72C4-C248643A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AAFF3-0EB2-2F9D-9870-EE4DB323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266B2-D57C-5FD8-2D8D-327CFC4E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E5AC-AE6B-02F6-B4A6-A21EBAA1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2C0AD-CB5E-9D15-3F7A-1FA5564A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960B-292D-4F84-358D-E6399D92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4BE5-EA07-66EF-162C-454F43E1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0BAF-850E-5A4B-E2E0-FFB1AB3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EAF9-0C99-A1E3-0EB6-AA7451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92848-D8E3-ABA5-1B8E-54A5C168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534E-B61D-CE88-D0E8-FBFCF251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5897-B78E-AA5D-E9E0-2D163500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A05-A2ED-46ED-AC4C-E98D6655E63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62AB-9F6D-972E-05E6-6B1DF888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2697-CD88-5ECC-6CCE-5A1CC4DD9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6FC7-2609-4B97-BE2A-0D83A936B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198-391F-CBBB-059C-ADF52A18A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for Physical Sciences Tutorial 2: Visualising Data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296324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F2CE-85A3-30F9-6E39-BCBF395C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48BB-03C6-85A0-29AF-405CDA62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48671" cy="4351338"/>
          </a:xfrm>
        </p:spPr>
        <p:txBody>
          <a:bodyPr/>
          <a:lstStyle/>
          <a:p>
            <a:r>
              <a:rPr lang="en-GB" dirty="0"/>
              <a:t>Manually set markers (‘ticks’) on an axis with </a:t>
            </a:r>
            <a:r>
              <a:rPr lang="en-GB" dirty="0" err="1"/>
              <a:t>plt.xticks</a:t>
            </a:r>
            <a:r>
              <a:rPr lang="en-GB" dirty="0"/>
              <a:t>() or </a:t>
            </a:r>
            <a:r>
              <a:rPr lang="en-GB" dirty="0" err="1"/>
              <a:t>yticks</a:t>
            </a:r>
            <a:r>
              <a:rPr lang="en-GB" dirty="0"/>
              <a:t>().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plt.xticks</a:t>
            </a:r>
            <a:r>
              <a:rPr lang="en-GB" dirty="0"/>
              <a:t>([0,5],labels=[‘0’,’5’])</a:t>
            </a:r>
          </a:p>
          <a:p>
            <a:pPr lvl="1"/>
            <a:r>
              <a:rPr lang="en-GB" dirty="0"/>
              <a:t>Can also use this to not show any markers with </a:t>
            </a:r>
            <a:r>
              <a:rPr lang="en-GB" dirty="0" err="1"/>
              <a:t>plt.xticks</a:t>
            </a:r>
            <a:r>
              <a:rPr lang="en-GB" dirty="0"/>
              <a:t>([])</a:t>
            </a:r>
          </a:p>
          <a:p>
            <a:r>
              <a:rPr lang="en-GB" dirty="0"/>
              <a:t>Add grid lines.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plt.grid</a:t>
            </a:r>
            <a:r>
              <a:rPr lang="en-GB" dirty="0"/>
              <a:t>()</a:t>
            </a:r>
          </a:p>
          <a:p>
            <a:r>
              <a:rPr lang="en-GB" dirty="0"/>
              <a:t>Save your figures.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plt.savefig</a:t>
            </a:r>
            <a:r>
              <a:rPr lang="en-GB" dirty="0"/>
              <a:t>(‘your_plot_name.png’).</a:t>
            </a:r>
          </a:p>
          <a:p>
            <a:pPr lvl="1"/>
            <a:r>
              <a:rPr lang="en-GB" dirty="0"/>
              <a:t>Important note: you cannot open and edit saved figures afterwards.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FE5D7-A811-4D3B-8F9B-EFFC707C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52" y="3709462"/>
            <a:ext cx="385762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DDCCE-8124-44BB-9018-307F98FA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39" y="496887"/>
            <a:ext cx="3600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831A-7DB8-22CB-0692-DD0DCC85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35D0-D20E-9524-8FA5-6AE353DA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7510" cy="4351338"/>
          </a:xfrm>
        </p:spPr>
        <p:txBody>
          <a:bodyPr/>
          <a:lstStyle/>
          <a:p>
            <a:r>
              <a:rPr lang="en-GB" dirty="0"/>
              <a:t>We can use subplots to show two or more graphs in the same figure.</a:t>
            </a:r>
          </a:p>
          <a:p>
            <a:r>
              <a:rPr lang="en-GB" dirty="0"/>
              <a:t>Define a subplot with: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plt.subplot</a:t>
            </a:r>
            <a:r>
              <a:rPr lang="en-GB" dirty="0"/>
              <a:t>(211)</a:t>
            </a:r>
          </a:p>
          <a:p>
            <a:pPr lvl="1"/>
            <a:r>
              <a:rPr lang="en-GB" dirty="0"/>
              <a:t>Here we need to enter 3 integers – the first two define the arrangement of the subplots, while the third tells the program which we are working on.</a:t>
            </a:r>
          </a:p>
          <a:p>
            <a:pPr lvl="1"/>
            <a:r>
              <a:rPr lang="en-GB" dirty="0"/>
              <a:t>All ‘</a:t>
            </a:r>
            <a:r>
              <a:rPr lang="en-GB" dirty="0" err="1"/>
              <a:t>plt</a:t>
            </a:r>
            <a:r>
              <a:rPr lang="en-GB" dirty="0"/>
              <a:t>.’ functions then apply to the specified subplot.</a:t>
            </a:r>
          </a:p>
          <a:p>
            <a:pPr lvl="1"/>
            <a:r>
              <a:rPr lang="en-GB" dirty="0"/>
              <a:t>We switch to a different subplot by using </a:t>
            </a:r>
            <a:r>
              <a:rPr lang="en-GB" dirty="0" err="1"/>
              <a:t>plt.subplot</a:t>
            </a:r>
            <a:r>
              <a:rPr lang="en-GB" dirty="0"/>
              <a:t>() again, i.e. </a:t>
            </a:r>
            <a:r>
              <a:rPr lang="en-GB" dirty="0" err="1"/>
              <a:t>plt.subplot</a:t>
            </a:r>
            <a:r>
              <a:rPr lang="en-GB" dirty="0"/>
              <a:t>(212)</a:t>
            </a:r>
          </a:p>
          <a:p>
            <a:r>
              <a:rPr lang="en-GB" dirty="0"/>
              <a:t>Extra tip: to maximise space usage with subplots, use: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plt.tight_layout</a:t>
            </a:r>
            <a:r>
              <a:rPr lang="en-GB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B4764-87CA-427D-9C36-E0BE226A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0"/>
          <a:stretch/>
        </p:blipFill>
        <p:spPr>
          <a:xfrm>
            <a:off x="8145710" y="681037"/>
            <a:ext cx="3723571" cy="5312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40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92A5-F3EB-4B79-B5DD-29AD3698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Subplot Layouts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F1AE6-0D41-401F-8426-1A562046E9CA}"/>
              </a:ext>
            </a:extLst>
          </p:cNvPr>
          <p:cNvSpPr txBox="1"/>
          <p:nvPr/>
        </p:nvSpPr>
        <p:spPr>
          <a:xfrm>
            <a:off x="4775757" y="2826010"/>
            <a:ext cx="32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 make these?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C4FC4-9BE7-2394-61A3-54E0B333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2" y="1675199"/>
            <a:ext cx="3858945" cy="2527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AC548-3E3A-3DF6-6C02-BC59DEDF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38" y="1637099"/>
            <a:ext cx="3858946" cy="253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FA6059-3A47-7494-7C6B-E67936763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92" y="4330664"/>
            <a:ext cx="3835815" cy="2527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54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C4FC4-9BE7-2394-61A3-54E0B333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2" y="1675199"/>
            <a:ext cx="3858945" cy="2527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AC548-3E3A-3DF6-6C02-BC59DEDF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38" y="1637099"/>
            <a:ext cx="3858946" cy="253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FA6059-3A47-7494-7C6B-E67936763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92" y="4330664"/>
            <a:ext cx="3835815" cy="2527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25A2B-9EB4-972D-2663-01008202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49" y="2547003"/>
            <a:ext cx="20193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49E2E-285D-ACB8-C2D4-264D240AB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784" y="4940585"/>
            <a:ext cx="200977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BCC0D-4651-2C57-3B65-FC644228C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774" y="4660882"/>
            <a:ext cx="200025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CDDBD-28F9-5007-0D5E-4CE0E89379F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65671" y="4202536"/>
            <a:ext cx="1" cy="738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4D7F9-F9EE-950B-DB50-8F862523A784}"/>
              </a:ext>
            </a:extLst>
          </p:cNvPr>
          <p:cNvCxnSpPr>
            <a:cxnSpLocks/>
          </p:cNvCxnSpPr>
          <p:nvPr/>
        </p:nvCxnSpPr>
        <p:spPr>
          <a:xfrm flipV="1">
            <a:off x="10026327" y="4184930"/>
            <a:ext cx="0" cy="47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1F3EC-C77F-F4E0-47A0-F7E4425F3FC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6000" y="3956703"/>
            <a:ext cx="0" cy="37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8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6B7-5366-A066-F3C6-BB7032D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- More Advanced Subplot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1E2A-0688-6D30-06A5-B1A0F055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690688"/>
            <a:ext cx="40862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1D3D2-249C-C5CE-4AE8-57ABC35C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85" y="2514600"/>
            <a:ext cx="2209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1DDE1-022C-2728-F40B-9DE479545A4B}"/>
              </a:ext>
            </a:extLst>
          </p:cNvPr>
          <p:cNvSpPr txBox="1"/>
          <p:nvPr/>
        </p:nvSpPr>
        <p:spPr>
          <a:xfrm>
            <a:off x="2988449" y="4683096"/>
            <a:ext cx="621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How would you create this?</a:t>
            </a:r>
          </a:p>
          <a:p>
            <a:pPr algn="ctr"/>
            <a:r>
              <a:rPr lang="en-GB" dirty="0"/>
              <a:t>Hint: You need to make use of several concepts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272174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6B7-5366-A066-F3C6-BB7032D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- More Advanced Subplot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1E2A-0688-6D30-06A5-B1A0F055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690688"/>
            <a:ext cx="40862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1D3D2-249C-C5CE-4AE8-57ABC35C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85" y="2514600"/>
            <a:ext cx="2209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C38E0-F885-898E-A57B-6D550760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714" y="2097814"/>
            <a:ext cx="2305050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A996B-D3F3-CB6C-B33C-8A2F367E368C}"/>
              </a:ext>
            </a:extLst>
          </p:cNvPr>
          <p:cNvSpPr txBox="1"/>
          <p:nvPr/>
        </p:nvSpPr>
        <p:spPr>
          <a:xfrm>
            <a:off x="993297" y="4807546"/>
            <a:ext cx="7588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 x ticks and have no x axis label for first subplot.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Record the x axis limits for the first subplot, enter as the limits in the second</a:t>
            </a:r>
          </a:p>
        </p:txBody>
      </p:sp>
    </p:spTree>
    <p:extLst>
      <p:ext uri="{BB962C8B-B14F-4D97-AF65-F5344CB8AC3E}">
        <p14:creationId xmlns:p14="http://schemas.microsoft.com/office/powerpoint/2010/main" val="225491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8270-BAA4-4605-AC9A-60EF505F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plotting function – ‘</a:t>
            </a:r>
            <a:r>
              <a:rPr lang="en-GB" dirty="0" err="1"/>
              <a:t>errorbar</a:t>
            </a:r>
            <a:r>
              <a:rPr lang="en-GB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6FA7-1DA1-4630-A277-F9D91D52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0339" cy="4351338"/>
          </a:xfrm>
        </p:spPr>
        <p:txBody>
          <a:bodyPr/>
          <a:lstStyle/>
          <a:p>
            <a:r>
              <a:rPr lang="en-GB" dirty="0"/>
              <a:t>Matplotlib has many other plotting functions besides </a:t>
            </a:r>
            <a:r>
              <a:rPr lang="en-GB" dirty="0" err="1"/>
              <a:t>plt.plot</a:t>
            </a:r>
            <a:r>
              <a:rPr lang="en-GB" dirty="0"/>
              <a:t>(). For Physical Sciences, </a:t>
            </a:r>
            <a:r>
              <a:rPr lang="en-GB" dirty="0" err="1"/>
              <a:t>plt.errorbar</a:t>
            </a:r>
            <a:r>
              <a:rPr lang="en-GB" dirty="0"/>
              <a:t>() may be very useful.</a:t>
            </a:r>
          </a:p>
          <a:p>
            <a:r>
              <a:rPr lang="en-GB" dirty="0"/>
              <a:t>This works very much </a:t>
            </a:r>
            <a:r>
              <a:rPr lang="en-GB" dirty="0" err="1"/>
              <a:t>plt.plot</a:t>
            </a:r>
            <a:r>
              <a:rPr lang="en-GB" dirty="0"/>
              <a:t>(), except we also enter uncertainty values: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plt.errorbar</a:t>
            </a:r>
            <a:r>
              <a:rPr lang="en-GB" dirty="0"/>
              <a:t>(</a:t>
            </a:r>
            <a:r>
              <a:rPr lang="en-GB" dirty="0" err="1"/>
              <a:t>xData,yData,yerr</a:t>
            </a:r>
            <a:r>
              <a:rPr lang="en-GB" dirty="0"/>
              <a:t>=</a:t>
            </a:r>
            <a:r>
              <a:rPr lang="en-GB" dirty="0" err="1"/>
              <a:t>yErrorData</a:t>
            </a:r>
            <a:r>
              <a:rPr lang="en-GB" dirty="0"/>
              <a:t>)</a:t>
            </a:r>
          </a:p>
          <a:p>
            <a:r>
              <a:rPr lang="en-GB" dirty="0"/>
              <a:t>The colour and marker style must be changed with the ’</a:t>
            </a:r>
            <a:r>
              <a:rPr lang="en-GB" dirty="0" err="1"/>
              <a:t>fmt</a:t>
            </a:r>
            <a:r>
              <a:rPr lang="en-GB" dirty="0"/>
              <a:t>’ argument: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plt.errorbar</a:t>
            </a:r>
            <a:r>
              <a:rPr lang="en-GB" dirty="0"/>
              <a:t>(</a:t>
            </a:r>
            <a:r>
              <a:rPr lang="en-GB" dirty="0" err="1"/>
              <a:t>xData,yData,yerr</a:t>
            </a:r>
            <a:r>
              <a:rPr lang="en-GB" dirty="0"/>
              <a:t>=</a:t>
            </a:r>
            <a:r>
              <a:rPr lang="en-GB" dirty="0" err="1"/>
              <a:t>yErrorData,fmt</a:t>
            </a:r>
            <a:r>
              <a:rPr lang="en-GB" dirty="0"/>
              <a:t>=‘r.’)</a:t>
            </a:r>
          </a:p>
          <a:p>
            <a:pPr lvl="1"/>
            <a:r>
              <a:rPr lang="en-GB" dirty="0"/>
              <a:t>Other specific style arguments for this function: ‘</a:t>
            </a:r>
            <a:r>
              <a:rPr lang="en-GB" dirty="0" err="1"/>
              <a:t>elinewidth</a:t>
            </a:r>
            <a:r>
              <a:rPr lang="en-GB" dirty="0"/>
              <a:t>’, ‘capsize’, ‘</a:t>
            </a:r>
            <a:r>
              <a:rPr lang="en-GB" dirty="0" err="1"/>
              <a:t>capthick</a:t>
            </a:r>
            <a:r>
              <a:rPr lang="en-GB" dirty="0"/>
              <a:t>’.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AC2FB-7A6C-4C3B-A83F-2B837A76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66" y="1353344"/>
            <a:ext cx="3838575" cy="529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42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AF26-E159-C799-9252-0C97C54A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HR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A6403-B676-AE92-BFFE-E376C4C6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46" y="2317442"/>
            <a:ext cx="3657600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20D23-1340-9C3F-8578-55185CE4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56" y="2336491"/>
            <a:ext cx="3648075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5C764-FD33-1F7B-C8FA-3E700B9D0181}"/>
              </a:ext>
            </a:extLst>
          </p:cNvPr>
          <p:cNvSpPr txBox="1"/>
          <p:nvPr/>
        </p:nvSpPr>
        <p:spPr>
          <a:xfrm>
            <a:off x="2787508" y="5474155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Error Bars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1AA6C-9111-9E97-3617-3533A0C1BF04}"/>
              </a:ext>
            </a:extLst>
          </p:cNvPr>
          <p:cNvSpPr txBox="1"/>
          <p:nvPr/>
        </p:nvSpPr>
        <p:spPr>
          <a:xfrm>
            <a:off x="7784818" y="5474153"/>
            <a:ext cx="16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Error Bars</a:t>
            </a:r>
          </a:p>
        </p:txBody>
      </p:sp>
    </p:spTree>
    <p:extLst>
      <p:ext uri="{BB962C8B-B14F-4D97-AF65-F5344CB8AC3E}">
        <p14:creationId xmlns:p14="http://schemas.microsoft.com/office/powerpoint/2010/main" val="5866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99A3-0566-36C2-69E3-5CEFEA5E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9F57-0709-C8F3-D815-649A1618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important part of any scientific analysis is presenting data and results in a meaningful way, for example with graphs and figures.</a:t>
            </a:r>
          </a:p>
          <a:p>
            <a:r>
              <a:rPr lang="en-GB" dirty="0"/>
              <a:t>Python provides many tools for creating graphical outputs in a number of different packages.</a:t>
            </a:r>
          </a:p>
          <a:p>
            <a:r>
              <a:rPr lang="en-GB" dirty="0"/>
              <a:t>We will focus on one particular package – </a:t>
            </a:r>
            <a:r>
              <a:rPr lang="en-GB" i="1" dirty="0"/>
              <a:t>Matplotlib.</a:t>
            </a:r>
          </a:p>
        </p:txBody>
      </p:sp>
    </p:spTree>
    <p:extLst>
      <p:ext uri="{BB962C8B-B14F-4D97-AF65-F5344CB8AC3E}">
        <p14:creationId xmlns:p14="http://schemas.microsoft.com/office/powerpoint/2010/main" val="425719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44FA-11C9-94BA-614D-1177F2D7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1BB7-F003-52C4-86EB-AE692E41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707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First, load the </a:t>
            </a:r>
            <a:r>
              <a:rPr lang="en-GB" dirty="0" err="1"/>
              <a:t>matplotlib.pyplot</a:t>
            </a:r>
            <a:r>
              <a:rPr lang="en-GB" dirty="0"/>
              <a:t> package</a:t>
            </a:r>
          </a:p>
          <a:p>
            <a:pPr lvl="1"/>
            <a:r>
              <a:rPr lang="en-GB" dirty="0"/>
              <a:t>-&gt; 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pPr lvl="1"/>
            <a:r>
              <a:rPr lang="en-GB" dirty="0"/>
              <a:t>We define it as </a:t>
            </a:r>
            <a:r>
              <a:rPr lang="en-GB" dirty="0" err="1"/>
              <a:t>plt</a:t>
            </a:r>
            <a:r>
              <a:rPr lang="en-GB" dirty="0"/>
              <a:t> to avoid writing the full name for each function.</a:t>
            </a:r>
          </a:p>
          <a:p>
            <a:r>
              <a:rPr lang="en-GB" dirty="0"/>
              <a:t>Setup up a figure/plotting canvas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plt.figure</a:t>
            </a:r>
            <a:r>
              <a:rPr lang="en-GB" dirty="0"/>
              <a:t>()</a:t>
            </a:r>
          </a:p>
          <a:p>
            <a:r>
              <a:rPr lang="en-GB" dirty="0"/>
              <a:t>Plot some data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plt.plot</a:t>
            </a:r>
            <a:r>
              <a:rPr lang="en-GB" dirty="0"/>
              <a:t>(</a:t>
            </a:r>
            <a:r>
              <a:rPr lang="en-GB" dirty="0" err="1"/>
              <a:t>xData,yData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requires two lists – x coordinates and y coordinates. They must have the same number of elements.</a:t>
            </a:r>
          </a:p>
          <a:p>
            <a:r>
              <a:rPr lang="en-GB" dirty="0"/>
              <a:t>Display the figure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C8358-3873-423A-B690-8B062509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323975"/>
            <a:ext cx="3676650" cy="4210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9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B5CC-51E3-AFF5-7E92-56D66B75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F125-DF51-F9A7-055F-2EF2EA38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839" cy="4351338"/>
          </a:xfrm>
        </p:spPr>
        <p:txBody>
          <a:bodyPr>
            <a:normAutofit/>
          </a:bodyPr>
          <a:lstStyle/>
          <a:p>
            <a:r>
              <a:rPr lang="en-GB" dirty="0"/>
              <a:t>Add a title and axis labels: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plt.xlabel</a:t>
            </a:r>
            <a:r>
              <a:rPr lang="en-GB" dirty="0"/>
              <a:t>(‘x axis’)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plt.ylabel</a:t>
            </a:r>
            <a:r>
              <a:rPr lang="en-GB" dirty="0"/>
              <a:t>(‘y axis’)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plt.title</a:t>
            </a:r>
            <a:r>
              <a:rPr lang="en-GB" dirty="0"/>
              <a:t>(‘plot title’)</a:t>
            </a:r>
          </a:p>
          <a:p>
            <a:r>
              <a:rPr lang="en-GB" dirty="0"/>
              <a:t>We can also change the marker style and colour from within the plot function.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plt.plot</a:t>
            </a:r>
            <a:r>
              <a:rPr lang="en-GB" dirty="0"/>
              <a:t>(</a:t>
            </a:r>
            <a:r>
              <a:rPr lang="en-GB" dirty="0" err="1"/>
              <a:t>xData</a:t>
            </a:r>
            <a:r>
              <a:rPr lang="en-GB" dirty="0"/>
              <a:t>, </a:t>
            </a:r>
            <a:r>
              <a:rPr lang="en-GB" dirty="0" err="1"/>
              <a:t>yData</a:t>
            </a:r>
            <a:r>
              <a:rPr lang="en-GB" dirty="0"/>
              <a:t>, ’r+’)</a:t>
            </a:r>
          </a:p>
          <a:p>
            <a:pPr lvl="1"/>
            <a:r>
              <a:rPr lang="en-GB" dirty="0"/>
              <a:t>Alternatively can define </a:t>
            </a:r>
            <a:r>
              <a:rPr lang="en-GB" i="1" dirty="0" err="1"/>
              <a:t>color</a:t>
            </a:r>
            <a:r>
              <a:rPr lang="en-GB" dirty="0"/>
              <a:t> and </a:t>
            </a:r>
            <a:r>
              <a:rPr lang="en-GB" i="1" dirty="0"/>
              <a:t>marker </a:t>
            </a:r>
            <a:r>
              <a:rPr lang="en-GB" dirty="0"/>
              <a:t>within </a:t>
            </a:r>
            <a:r>
              <a:rPr lang="en-GB" dirty="0" err="1"/>
              <a:t>plt.plot</a:t>
            </a:r>
            <a:r>
              <a:rPr lang="en-GB" dirty="0"/>
              <a:t>, i.e. -&gt; </a:t>
            </a:r>
            <a:r>
              <a:rPr lang="en-GB" dirty="0" err="1"/>
              <a:t>plt.plot</a:t>
            </a:r>
            <a:r>
              <a:rPr lang="en-GB" dirty="0"/>
              <a:t>(</a:t>
            </a:r>
            <a:r>
              <a:rPr lang="en-GB" dirty="0" err="1"/>
              <a:t>xData</a:t>
            </a:r>
            <a:r>
              <a:rPr lang="en-GB" dirty="0"/>
              <a:t>, </a:t>
            </a:r>
            <a:r>
              <a:rPr lang="en-GB" dirty="0" err="1"/>
              <a:t>yData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=‘r’, marker=‘+’)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981F5-F562-4569-9039-9EF79753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84" y="823912"/>
            <a:ext cx="3876675" cy="521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820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DB34-91D9-E63C-D9BC-C060A5B8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Testing Different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7853-8ED0-7F38-B9DE-AF899C59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marker styles:</a:t>
            </a:r>
          </a:p>
          <a:p>
            <a:pPr lvl="1"/>
            <a:r>
              <a:rPr lang="en-GB" dirty="0"/>
              <a:t>‘b.’</a:t>
            </a:r>
          </a:p>
          <a:p>
            <a:pPr lvl="1"/>
            <a:r>
              <a:rPr lang="en-GB" dirty="0"/>
              <a:t>‘g--’</a:t>
            </a:r>
          </a:p>
          <a:p>
            <a:pPr lvl="1"/>
            <a:r>
              <a:rPr lang="en-GB" dirty="0"/>
              <a:t>‘r+-’</a:t>
            </a:r>
          </a:p>
          <a:p>
            <a:pPr lvl="1"/>
            <a:r>
              <a:rPr lang="en-GB" dirty="0"/>
              <a:t>‘ ‘</a:t>
            </a:r>
          </a:p>
          <a:p>
            <a:r>
              <a:rPr lang="en-GB" dirty="0"/>
              <a:t>What would the data look like for each of these?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8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2DA0F-837F-4D6C-989F-D652915F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83" y="557068"/>
            <a:ext cx="4105275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3A305-E8A5-476C-8688-7095E46B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42" y="557068"/>
            <a:ext cx="39528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A1FA9-2446-4751-9D4E-A11C5242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83" y="3633932"/>
            <a:ext cx="3857625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FB7048-1245-4BD7-B638-324B98F46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142" y="3645477"/>
            <a:ext cx="3800475" cy="2733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EDCD72-ED82-5C83-D0E2-3FFA0C47E2DE}"/>
              </a:ext>
            </a:extLst>
          </p:cNvPr>
          <p:cNvSpPr txBox="1"/>
          <p:nvPr/>
        </p:nvSpPr>
        <p:spPr>
          <a:xfrm>
            <a:off x="6802452" y="6300932"/>
            <a:ext cx="37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Notice anything about the axis scales?</a:t>
            </a:r>
          </a:p>
        </p:txBody>
      </p:sp>
    </p:spTree>
    <p:extLst>
      <p:ext uri="{BB962C8B-B14F-4D97-AF65-F5344CB8AC3E}">
        <p14:creationId xmlns:p14="http://schemas.microsoft.com/office/powerpoint/2010/main" val="400884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E88C-0808-269B-51A3-01C893EC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Observed Star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FC4C2-DD6E-3D85-C077-B5FDA2B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02" y="2300599"/>
            <a:ext cx="385762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30B1F-448C-3880-D6F1-1D798CEF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75" y="2281549"/>
            <a:ext cx="3857625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C9EC4E-0195-0B74-734C-C6E61E39C793}"/>
              </a:ext>
            </a:extLst>
          </p:cNvPr>
          <p:cNvSpPr txBox="1"/>
          <p:nvPr/>
        </p:nvSpPr>
        <p:spPr>
          <a:xfrm>
            <a:off x="2206238" y="520817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doesn’t look good…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8C1AA-D3B3-B830-C287-9CA0A9AAB7FC}"/>
              </a:ext>
            </a:extLst>
          </p:cNvPr>
          <p:cNvSpPr txBox="1"/>
          <p:nvPr/>
        </p:nvSpPr>
        <p:spPr>
          <a:xfrm>
            <a:off x="8520874" y="5208178"/>
            <a:ext cx="14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better!</a:t>
            </a:r>
          </a:p>
        </p:txBody>
      </p:sp>
    </p:spTree>
    <p:extLst>
      <p:ext uri="{BB962C8B-B14F-4D97-AF65-F5344CB8AC3E}">
        <p14:creationId xmlns:p14="http://schemas.microsoft.com/office/powerpoint/2010/main" val="34320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25D3-9E6F-9874-82A0-03003600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4557-875E-B290-F9BC-94CE01E4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5840" cy="4351338"/>
          </a:xfrm>
        </p:spPr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plt.plot</a:t>
            </a:r>
            <a:r>
              <a:rPr lang="en-GB" dirty="0"/>
              <a:t> again to plot more data on the same axes.</a:t>
            </a:r>
          </a:p>
          <a:p>
            <a:pPr lvl="1"/>
            <a:r>
              <a:rPr lang="en-GB" dirty="0"/>
              <a:t>By default, these will be displayed in a different colour, but you can still manually set the colour and marker styles as before.</a:t>
            </a:r>
          </a:p>
          <a:p>
            <a:r>
              <a:rPr lang="en-GB" dirty="0"/>
              <a:t>We can display a legend to distinguish each data set.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plt.legend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This is placed automatically. You can also specify position for example with legend(</a:t>
            </a:r>
            <a:r>
              <a:rPr lang="en-GB" dirty="0" err="1"/>
              <a:t>loc</a:t>
            </a:r>
            <a:r>
              <a:rPr lang="en-GB" dirty="0"/>
              <a:t>=‘</a:t>
            </a:r>
            <a:r>
              <a:rPr lang="en-GB" dirty="0" err="1"/>
              <a:t>ul</a:t>
            </a:r>
            <a:r>
              <a:rPr lang="en-GB" dirty="0"/>
              <a:t>’).</a:t>
            </a:r>
          </a:p>
          <a:p>
            <a:r>
              <a:rPr lang="en-GB" dirty="0"/>
              <a:t>Define the label for each dataset within the legend with </a:t>
            </a:r>
            <a:r>
              <a:rPr lang="en-GB" dirty="0" err="1"/>
              <a:t>plt.plot</a:t>
            </a:r>
            <a:r>
              <a:rPr lang="en-GB" dirty="0"/>
              <a:t>(…,label=‘Dataset 1’)</a:t>
            </a:r>
          </a:p>
          <a:p>
            <a:pPr lvl="1"/>
            <a:r>
              <a:rPr lang="en-GB" dirty="0"/>
              <a:t>Can also use label=‘_</a:t>
            </a:r>
            <a:r>
              <a:rPr lang="en-GB" dirty="0" err="1"/>
              <a:t>nolabel</a:t>
            </a:r>
            <a:r>
              <a:rPr lang="en-GB" dirty="0"/>
              <a:t>_’ to not display a label for a dataset in the legend.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2BDF9-6E6A-40E2-889E-A1E6F461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19" y="396875"/>
            <a:ext cx="3819525" cy="609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5285-BF88-2430-A404-E93F26A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Adjusting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7720-01AF-E154-7F6B-6FE769F1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6650" cy="4351338"/>
          </a:xfrm>
        </p:spPr>
        <p:txBody>
          <a:bodyPr/>
          <a:lstStyle/>
          <a:p>
            <a:r>
              <a:rPr lang="en-GB" dirty="0"/>
              <a:t>X and Y axis limits are normally set automatically based on data entered, but we can also define them manually .</a:t>
            </a:r>
          </a:p>
          <a:p>
            <a:pPr lvl="1"/>
            <a:r>
              <a:rPr lang="en-GB" dirty="0"/>
              <a:t>i.e. -&gt; </a:t>
            </a:r>
            <a:r>
              <a:rPr lang="en-GB" dirty="0" err="1"/>
              <a:t>plt.xlim</a:t>
            </a:r>
            <a:r>
              <a:rPr lang="en-GB" dirty="0"/>
              <a:t>([0,1]), </a:t>
            </a:r>
            <a:r>
              <a:rPr lang="en-GB" dirty="0" err="1"/>
              <a:t>plt.ylim</a:t>
            </a:r>
            <a:r>
              <a:rPr lang="en-GB" dirty="0"/>
              <a:t>([0,1])</a:t>
            </a:r>
          </a:p>
          <a:p>
            <a:r>
              <a:rPr lang="en-GB" dirty="0"/>
              <a:t>We can also use these functions to display the current axis boundaries.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xLims</a:t>
            </a:r>
            <a:r>
              <a:rPr lang="en-GB" dirty="0"/>
              <a:t>=</a:t>
            </a:r>
            <a:r>
              <a:rPr lang="en-GB" dirty="0" err="1"/>
              <a:t>plt.xlim</a:t>
            </a:r>
            <a:r>
              <a:rPr lang="en-GB" dirty="0"/>
              <a:t>(), -&gt; print(</a:t>
            </a:r>
            <a:r>
              <a:rPr lang="en-GB" dirty="0" err="1"/>
              <a:t>xLims</a:t>
            </a:r>
            <a:r>
              <a:rPr lang="en-GB" dirty="0"/>
              <a:t>)</a:t>
            </a:r>
          </a:p>
          <a:p>
            <a:r>
              <a:rPr lang="en-GB" dirty="0"/>
              <a:t>We can convert to logarithmic scales.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plt.yscale</a:t>
            </a:r>
            <a:r>
              <a:rPr lang="en-GB" dirty="0"/>
              <a:t>(‘log’)</a:t>
            </a:r>
          </a:p>
          <a:p>
            <a:r>
              <a:rPr lang="en-GB" dirty="0"/>
              <a:t>Inverting an axis.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plt.gca</a:t>
            </a:r>
            <a:r>
              <a:rPr lang="en-GB" dirty="0"/>
              <a:t>().</a:t>
            </a:r>
            <a:r>
              <a:rPr lang="en-GB" dirty="0" err="1"/>
              <a:t>invert_yaxis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This is very important for photometric magnitude!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8DF6D-158C-4E7D-AF10-682EB17F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602744"/>
            <a:ext cx="3867150" cy="2714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01B70-660A-4FE2-AB56-A3CCCF5C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3554988"/>
            <a:ext cx="37909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896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Python for Physical Sciences Tutorial 2: Visualising Data with Matplotlib</vt:lpstr>
      <vt:lpstr>Plotting data with Python</vt:lpstr>
      <vt:lpstr>Basic plotting</vt:lpstr>
      <vt:lpstr>Simple improvements</vt:lpstr>
      <vt:lpstr>Task – Testing Different Styles</vt:lpstr>
      <vt:lpstr>PowerPoint Presentation</vt:lpstr>
      <vt:lpstr>Real Example – Observed Star Coordinates</vt:lpstr>
      <vt:lpstr>Multiple data sets</vt:lpstr>
      <vt:lpstr>Adjusting axes</vt:lpstr>
      <vt:lpstr>Additional useful functions</vt:lpstr>
      <vt:lpstr>Subplots</vt:lpstr>
      <vt:lpstr>Task – Subplot Layouts</vt:lpstr>
      <vt:lpstr>PowerPoint Presentation</vt:lpstr>
      <vt:lpstr>Task - More Advanced Subplot</vt:lpstr>
      <vt:lpstr>Task - More Advanced Subplot</vt:lpstr>
      <vt:lpstr>Different plotting function – ‘errorbar’</vt:lpstr>
      <vt:lpstr>Real Example – HR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Physical Sciences Tutorial 2: Visualising Data with Matplotlib</dc:title>
  <dc:creator>Allison.Andrews</dc:creator>
  <cp:lastModifiedBy>Allison.Andrews</cp:lastModifiedBy>
  <cp:revision>16</cp:revision>
  <dcterms:created xsi:type="dcterms:W3CDTF">2022-08-26T17:04:42Z</dcterms:created>
  <dcterms:modified xsi:type="dcterms:W3CDTF">2022-09-06T14:22:35Z</dcterms:modified>
</cp:coreProperties>
</file>