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BF9C-395C-64EC-F83B-80A0B330A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3B8B5-E30E-4DF4-08D1-453172CE7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9441-28E6-38D0-7EC3-F73E5F99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85F4-E813-7542-B54B-E3D3214B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D5057-95FE-05EA-30ED-B5C97507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5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6186-DA9C-DC96-CF9F-F19AD15E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5C515-8125-BD0F-9DB8-10328EF47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C42B3-2569-4F81-6CD4-1749BF06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368FD-FF68-1DF7-9B9C-4E0DCDAD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5313-E257-8886-BDA8-8E095AE8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7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9411D-B631-BC8C-B903-80A81BBB7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C17C1-F493-B9FA-6CA0-3058E4079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34E8F-4EB4-6587-61B2-E8D48F5F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8C4BB-223E-AD8A-A962-ABE0CD41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7314A-9C91-AD66-A73D-E843F6FC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4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A38C-D243-82E6-7E38-B1B6698A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61CF-6620-4C3B-DFAB-EB7C59C8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C457-4900-DA9C-2FF9-596397CA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1EDF-F65E-66C8-40FC-E8063818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BD9F9-04EA-FB06-3F65-EB4EADDA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05AA-0D1C-52E4-1F57-6D74EA95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CE96C-0E9C-4A9B-54DC-13F916898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AC2B2-8CA5-387F-198D-8FAE905C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C0AE-1BE3-1AAE-73F9-0379A1C7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4240B-A259-F6D7-2F47-81B55353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24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A935-5DDA-5E2E-3747-F7160791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1119-E020-47A9-3FAE-4F0BCE1D1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38CE5-EC4B-83C7-8D39-82E1FDEF2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88FAB-37B9-A133-14A8-F621296D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2B45B-660B-92F3-1481-780D0218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5CFBD-59F6-6A0E-9FAE-AA68BD78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54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5EAF-8DFF-C61D-084B-B8B4AE7D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801A2-E724-75A8-7B77-52945D81D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E056C-E568-DB0E-5065-92DAECB7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8AD95-B26F-9884-6B9A-90E2862E0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061D5-2C9F-E0DA-1229-1D3CFE349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35424-6461-5453-8C51-E6B2BEE9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95C64-3220-85A2-7FA8-D55886F8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AE986-EEC4-2F26-A330-D17823A2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28A-A08D-0229-84FB-78300D47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9B8C9-5D15-1A46-FE7C-692B3BAA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46A12-D077-F4C7-0940-42802691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3C5B9-6000-9031-FBAF-43F9698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07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EF317-F0DD-9DAE-F994-A5367332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5D986-0E38-D936-FB28-9C8D0781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2A1E0-DBF2-95B8-406A-60EEB2ED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1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756-5172-8260-AC46-694E6BF0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145F2-6189-BC24-2DF1-3C6898FF3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2FD74-2DD6-3D3A-C2F2-5493072B0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5FCEA-9EDA-56AA-6A71-486939BA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C1C3B-9894-B503-8A9B-5110C9D2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B0FC1-C114-7C16-7382-F5C3F7B6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0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E802-A8DF-8B52-19C8-14C8CAD4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EDC73-3770-94D1-AAC5-6D52C8978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7AAA8-920F-C19C-03CD-C33B4F248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86947-AD7D-E9B4-8E64-7A0BE357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AF754-198A-CAD0-FA8A-612318D6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BC2A7-1FE0-F6B9-EAF0-F7C1941A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60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279EC-0D92-5326-1DB8-CED5DF41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90C2C-E0ED-E473-1C9A-21BDF482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11FCF-F687-EA3E-E659-96452BCA5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7BB21-9AC9-A3DB-B7BF-8E888D8C2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5B79-DC90-D346-2199-B7F23C5AD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9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D1D6-3B85-7CB8-7E08-314684C15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Python for Physical Sciences Tutorial 4, Part One:</a:t>
            </a:r>
            <a:br>
              <a:rPr lang="en-GB" dirty="0"/>
            </a:br>
            <a:r>
              <a:rPr lang="en-GB" dirty="0"/>
              <a:t>Data Structures and Storage</a:t>
            </a:r>
          </a:p>
        </p:txBody>
      </p:sp>
    </p:spTree>
    <p:extLst>
      <p:ext uri="{BB962C8B-B14F-4D97-AF65-F5344CB8AC3E}">
        <p14:creationId xmlns:p14="http://schemas.microsoft.com/office/powerpoint/2010/main" val="236064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2ED078-5CF3-4E0E-AF1E-A2BA603D4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"/>
          <a:stretch/>
        </p:blipFill>
        <p:spPr>
          <a:xfrm>
            <a:off x="6465116" y="500062"/>
            <a:ext cx="4695825" cy="5534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8AF44F-E83C-4FC7-9231-89F76E0D5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59" y="500061"/>
            <a:ext cx="4286250" cy="5534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431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E149-D4F5-F15C-01C5-E16D4B51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E2BF-5A52-EC62-E334-4C25C0D3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 data structures as a way of grouping multiple values under a single named variable/object.</a:t>
            </a:r>
          </a:p>
          <a:p>
            <a:r>
              <a:rPr lang="en-GB" dirty="0"/>
              <a:t>You have likely already seen 2 data structures: lists and arrays.</a:t>
            </a:r>
          </a:p>
          <a:p>
            <a:r>
              <a:rPr lang="en-GB" dirty="0"/>
              <a:t>We will take these concepts further and see how they are applied to analysis in astronomy.</a:t>
            </a:r>
          </a:p>
        </p:txBody>
      </p:sp>
    </p:spTree>
    <p:extLst>
      <p:ext uri="{BB962C8B-B14F-4D97-AF65-F5344CB8AC3E}">
        <p14:creationId xmlns:p14="http://schemas.microsoft.com/office/powerpoint/2010/main" val="105729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0521-B77B-6E1F-F4F6-1E9E85F7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know already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B25D-9A38-4404-3F20-C4440640D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Both lists and arrays hold a sequence of elements.</a:t>
            </a:r>
          </a:p>
          <a:p>
            <a:r>
              <a:rPr lang="en-GB" dirty="0"/>
              <a:t>We access elements using square brackets [] with an integer to specify location.</a:t>
            </a:r>
          </a:p>
          <a:p>
            <a:pPr lvl="1"/>
            <a:r>
              <a:rPr lang="en-GB" dirty="0"/>
              <a:t>I.e. if we have -&gt; </a:t>
            </a:r>
            <a:r>
              <a:rPr lang="en-GB" dirty="0" err="1"/>
              <a:t>my_list</a:t>
            </a:r>
            <a:r>
              <a:rPr lang="en-GB" dirty="0"/>
              <a:t>=[</a:t>
            </a:r>
            <a:r>
              <a:rPr lang="en-GB" dirty="0">
                <a:solidFill>
                  <a:srgbClr val="FF0000"/>
                </a:solidFill>
              </a:rPr>
              <a:t>‘a’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’b’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’c’</a:t>
            </a:r>
            <a:r>
              <a:rPr lang="en-GB" dirty="0"/>
              <a:t>]…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my_list</a:t>
            </a:r>
            <a:r>
              <a:rPr lang="en-GB" dirty="0"/>
              <a:t>[</a:t>
            </a:r>
            <a:r>
              <a:rPr lang="en-GB" dirty="0">
                <a:solidFill>
                  <a:srgbClr val="00B050"/>
                </a:solidFill>
              </a:rPr>
              <a:t>1</a:t>
            </a:r>
            <a:r>
              <a:rPr lang="en-GB" dirty="0"/>
              <a:t>] -&gt; ‘b’</a:t>
            </a:r>
          </a:p>
          <a:p>
            <a:r>
              <a:rPr lang="en-GB" dirty="0"/>
              <a:t>There are multiple ways to alter the data stored in these.</a:t>
            </a:r>
          </a:p>
          <a:p>
            <a:pPr lvl="1"/>
            <a:r>
              <a:rPr lang="en-GB" dirty="0"/>
              <a:t>i.e. We can use </a:t>
            </a:r>
            <a:r>
              <a:rPr lang="en-GB" dirty="0" err="1"/>
              <a:t>my_list.append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‘d’</a:t>
            </a:r>
            <a:r>
              <a:rPr lang="en-GB" dirty="0"/>
              <a:t>) to add an element to the end of a list.</a:t>
            </a:r>
          </a:p>
          <a:p>
            <a:r>
              <a:rPr lang="en-GB" dirty="0"/>
              <a:t>Individual elements in lists can be any data type.</a:t>
            </a:r>
          </a:p>
          <a:p>
            <a:r>
              <a:rPr lang="en-GB" dirty="0"/>
              <a:t>Elements in arrays must all be the same data type.</a:t>
            </a:r>
          </a:p>
          <a:p>
            <a:r>
              <a:rPr lang="en-GB" dirty="0"/>
              <a:t>Mathematical operations can be applied to an entire array (if floats or integers):</a:t>
            </a:r>
          </a:p>
          <a:p>
            <a:pPr lvl="1"/>
            <a:r>
              <a:rPr lang="en-GB" dirty="0"/>
              <a:t>I.e. -&gt; </a:t>
            </a:r>
            <a:r>
              <a:rPr lang="en-GB" dirty="0" err="1"/>
              <a:t>np.array</a:t>
            </a:r>
            <a:r>
              <a:rPr lang="en-GB" dirty="0"/>
              <a:t>([</a:t>
            </a:r>
            <a:r>
              <a:rPr lang="en-GB" dirty="0">
                <a:solidFill>
                  <a:srgbClr val="00B050"/>
                </a:solidFill>
              </a:rPr>
              <a:t>1</a:t>
            </a:r>
            <a:r>
              <a:rPr lang="en-GB" dirty="0"/>
              <a:t>,</a:t>
            </a:r>
            <a:r>
              <a:rPr lang="en-GB" dirty="0">
                <a:solidFill>
                  <a:srgbClr val="00B050"/>
                </a:solidFill>
              </a:rPr>
              <a:t>2</a:t>
            </a:r>
            <a:r>
              <a:rPr lang="en-GB" dirty="0"/>
              <a:t>,</a:t>
            </a:r>
            <a:r>
              <a:rPr lang="en-GB" dirty="0">
                <a:solidFill>
                  <a:srgbClr val="00B050"/>
                </a:solidFill>
              </a:rPr>
              <a:t>3</a:t>
            </a:r>
            <a:r>
              <a:rPr lang="en-GB" dirty="0"/>
              <a:t>])*</a:t>
            </a:r>
            <a:r>
              <a:rPr lang="en-GB" dirty="0">
                <a:solidFill>
                  <a:srgbClr val="00B050"/>
                </a:solidFill>
              </a:rPr>
              <a:t>3</a:t>
            </a:r>
            <a:r>
              <a:rPr lang="en-GB" dirty="0"/>
              <a:t> -&gt; [3,6,9]</a:t>
            </a:r>
          </a:p>
        </p:txBody>
      </p:sp>
    </p:spTree>
    <p:extLst>
      <p:ext uri="{BB962C8B-B14F-4D97-AF65-F5344CB8AC3E}">
        <p14:creationId xmlns:p14="http://schemas.microsoft.com/office/powerpoint/2010/main" val="12397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454D-4A12-F772-1299-B7C14F91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3E34-3907-18D9-4781-E4EC8F31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with curly brackets {}, and assign each element a string designation as a key.</a:t>
            </a:r>
          </a:p>
          <a:p>
            <a:pPr lvl="1"/>
            <a:r>
              <a:rPr lang="en-GB" dirty="0"/>
              <a:t>-&gt; dictionary1 = {</a:t>
            </a:r>
            <a:r>
              <a:rPr lang="en-GB" dirty="0">
                <a:solidFill>
                  <a:srgbClr val="FF0000"/>
                </a:solidFill>
              </a:rPr>
              <a:t>‘a’</a:t>
            </a:r>
            <a:r>
              <a:rPr lang="en-GB" dirty="0"/>
              <a:t>:</a:t>
            </a:r>
            <a:r>
              <a:rPr lang="en-GB" dirty="0">
                <a:solidFill>
                  <a:srgbClr val="00B050"/>
                </a:solidFill>
              </a:rPr>
              <a:t>1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’b’</a:t>
            </a:r>
            <a:r>
              <a:rPr lang="en-GB" dirty="0"/>
              <a:t>:</a:t>
            </a:r>
            <a:r>
              <a:rPr lang="en-GB" dirty="0">
                <a:solidFill>
                  <a:srgbClr val="00B050"/>
                </a:solidFill>
              </a:rPr>
              <a:t>2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’c’</a:t>
            </a:r>
            <a:r>
              <a:rPr lang="en-GB" dirty="0"/>
              <a:t>:</a:t>
            </a:r>
            <a:r>
              <a:rPr lang="en-GB" dirty="0">
                <a:solidFill>
                  <a:srgbClr val="00B050"/>
                </a:solidFill>
              </a:rPr>
              <a:t>3</a:t>
            </a:r>
            <a:r>
              <a:rPr lang="en-GB" dirty="0"/>
              <a:t>}</a:t>
            </a:r>
          </a:p>
          <a:p>
            <a:r>
              <a:rPr lang="en-GB" dirty="0"/>
              <a:t>Access or modify elements using the key names rather than integers.</a:t>
            </a:r>
          </a:p>
          <a:p>
            <a:pPr lvl="1"/>
            <a:r>
              <a:rPr lang="en-GB" dirty="0"/>
              <a:t>-&gt; dictionary1[</a:t>
            </a:r>
            <a:r>
              <a:rPr lang="en-GB" dirty="0">
                <a:solidFill>
                  <a:srgbClr val="FF0000"/>
                </a:solidFill>
              </a:rPr>
              <a:t>‘a’</a:t>
            </a:r>
            <a:r>
              <a:rPr lang="en-GB" dirty="0"/>
              <a:t>] -&gt; 1</a:t>
            </a:r>
          </a:p>
          <a:p>
            <a:r>
              <a:rPr lang="en-GB" dirty="0"/>
              <a:t>Add a new element with an unused key name:</a:t>
            </a:r>
          </a:p>
          <a:p>
            <a:pPr lvl="1"/>
            <a:r>
              <a:rPr lang="en-GB" dirty="0"/>
              <a:t>-&gt; dictionary1[</a:t>
            </a:r>
            <a:r>
              <a:rPr lang="en-GB" dirty="0">
                <a:solidFill>
                  <a:srgbClr val="FF0000"/>
                </a:solidFill>
              </a:rPr>
              <a:t>‘d’</a:t>
            </a:r>
            <a:r>
              <a:rPr lang="en-GB" dirty="0"/>
              <a:t>]=</a:t>
            </a:r>
            <a:r>
              <a:rPr lang="en-GB" dirty="0">
                <a:solidFill>
                  <a:srgbClr val="00B050"/>
                </a:solidFill>
              </a:rPr>
              <a:t>4</a:t>
            </a:r>
            <a:endParaRPr lang="en-GB" dirty="0"/>
          </a:p>
          <a:p>
            <a:pPr lvl="1"/>
            <a:r>
              <a:rPr lang="en-GB" dirty="0"/>
              <a:t>-&gt; dictionary1 -&gt; {‘a’:1, ‘b’:2, ‘c’:3, ‘d’:4}</a:t>
            </a:r>
          </a:p>
        </p:txBody>
      </p:sp>
    </p:spTree>
    <p:extLst>
      <p:ext uri="{BB962C8B-B14F-4D97-AF65-F5344CB8AC3E}">
        <p14:creationId xmlns:p14="http://schemas.microsoft.com/office/powerpoint/2010/main" val="119086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39D9-FD7F-4CFB-A3F4-C3F83761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Lists/Arrays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6C03-9D0D-4F10-9D3D-BA4015773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elements in dictionaries can also be lists or arrays – we call these nested. </a:t>
            </a:r>
          </a:p>
          <a:p>
            <a:pPr lvl="1"/>
            <a:r>
              <a:rPr lang="en-GB" dirty="0"/>
              <a:t>-&gt; dictionary1 = {</a:t>
            </a:r>
            <a:r>
              <a:rPr lang="en-GB" dirty="0">
                <a:solidFill>
                  <a:srgbClr val="FF0000"/>
                </a:solidFill>
              </a:rPr>
              <a:t>‘a’</a:t>
            </a:r>
            <a:r>
              <a:rPr lang="en-GB" dirty="0"/>
              <a:t>:[</a:t>
            </a:r>
            <a:r>
              <a:rPr lang="en-GB" dirty="0">
                <a:solidFill>
                  <a:srgbClr val="00B050"/>
                </a:solidFill>
              </a:rPr>
              <a:t>1</a:t>
            </a:r>
            <a:r>
              <a:rPr lang="en-GB" dirty="0"/>
              <a:t>,</a:t>
            </a:r>
            <a:r>
              <a:rPr lang="en-GB" dirty="0">
                <a:solidFill>
                  <a:srgbClr val="00B050"/>
                </a:solidFill>
              </a:rPr>
              <a:t>2</a:t>
            </a:r>
            <a:r>
              <a:rPr lang="en-GB" dirty="0"/>
              <a:t>,</a:t>
            </a:r>
            <a:r>
              <a:rPr lang="en-GB" dirty="0">
                <a:solidFill>
                  <a:srgbClr val="00B050"/>
                </a:solidFill>
              </a:rPr>
              <a:t>3</a:t>
            </a:r>
            <a:r>
              <a:rPr lang="en-GB" dirty="0"/>
              <a:t>], </a:t>
            </a:r>
            <a:r>
              <a:rPr lang="en-GB" dirty="0">
                <a:solidFill>
                  <a:srgbClr val="FF0000"/>
                </a:solidFill>
              </a:rPr>
              <a:t>‘b’</a:t>
            </a:r>
            <a:r>
              <a:rPr lang="en-GB" dirty="0"/>
              <a:t>:[</a:t>
            </a:r>
            <a:r>
              <a:rPr lang="en-GB" dirty="0">
                <a:solidFill>
                  <a:srgbClr val="00B050"/>
                </a:solidFill>
              </a:rPr>
              <a:t>4</a:t>
            </a:r>
            <a:r>
              <a:rPr lang="en-GB" dirty="0"/>
              <a:t>,</a:t>
            </a:r>
            <a:r>
              <a:rPr lang="en-GB" dirty="0">
                <a:solidFill>
                  <a:srgbClr val="00B050"/>
                </a:solidFill>
              </a:rPr>
              <a:t>5</a:t>
            </a:r>
            <a:r>
              <a:rPr lang="en-GB" dirty="0"/>
              <a:t>,</a:t>
            </a:r>
            <a:r>
              <a:rPr lang="en-GB" dirty="0">
                <a:solidFill>
                  <a:srgbClr val="00B050"/>
                </a:solidFill>
              </a:rPr>
              <a:t>6</a:t>
            </a:r>
            <a:r>
              <a:rPr lang="en-GB" dirty="0"/>
              <a:t>]}</a:t>
            </a:r>
          </a:p>
          <a:p>
            <a:pPr lvl="1"/>
            <a:r>
              <a:rPr lang="en-GB" dirty="0"/>
              <a:t>-&gt; dictionary1[</a:t>
            </a:r>
            <a:r>
              <a:rPr lang="en-GB" dirty="0">
                <a:solidFill>
                  <a:srgbClr val="FF0000"/>
                </a:solidFill>
              </a:rPr>
              <a:t>‘a’</a:t>
            </a:r>
            <a:r>
              <a:rPr lang="en-GB" dirty="0"/>
              <a:t>] -&gt; [1,2,3]</a:t>
            </a:r>
          </a:p>
          <a:p>
            <a:r>
              <a:rPr lang="en-GB" dirty="0"/>
              <a:t>Access individual elements in nested lists or arrays with two square brackets.</a:t>
            </a:r>
          </a:p>
          <a:p>
            <a:pPr lvl="1"/>
            <a:r>
              <a:rPr lang="en-GB" dirty="0"/>
              <a:t>-&gt; dictionary1[</a:t>
            </a:r>
            <a:r>
              <a:rPr lang="en-GB" dirty="0">
                <a:solidFill>
                  <a:srgbClr val="FF0000"/>
                </a:solidFill>
              </a:rPr>
              <a:t>‘a’</a:t>
            </a:r>
            <a:r>
              <a:rPr lang="en-GB" dirty="0"/>
              <a:t>][</a:t>
            </a:r>
            <a:r>
              <a:rPr lang="en-GB" dirty="0">
                <a:solidFill>
                  <a:srgbClr val="00B050"/>
                </a:solidFill>
              </a:rPr>
              <a:t>1</a:t>
            </a:r>
            <a:r>
              <a:rPr lang="en-GB" dirty="0"/>
              <a:t>] -&gt; 1</a:t>
            </a:r>
          </a:p>
          <a:p>
            <a:r>
              <a:rPr lang="en-GB" dirty="0"/>
              <a:t>Functions that modify lists/arrays also work on nested lists and arrays.</a:t>
            </a:r>
          </a:p>
          <a:p>
            <a:pPr lvl="1"/>
            <a:r>
              <a:rPr lang="en-GB" dirty="0"/>
              <a:t>i.e. to append values to a nested list, we use -&gt; dictionary1[</a:t>
            </a:r>
            <a:r>
              <a:rPr lang="en-GB" dirty="0">
                <a:solidFill>
                  <a:srgbClr val="FF0000"/>
                </a:solidFill>
              </a:rPr>
              <a:t>‘a’</a:t>
            </a:r>
            <a:r>
              <a:rPr lang="en-GB" dirty="0"/>
              <a:t>].append()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52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E92F-640E-8150-0BE5-CB417070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example – Photometry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DD10-CEFD-B2E5-04AD-C91577764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77961" cy="4351338"/>
          </a:xfrm>
        </p:spPr>
        <p:txBody>
          <a:bodyPr/>
          <a:lstStyle/>
          <a:p>
            <a:r>
              <a:rPr lang="en-GB" dirty="0"/>
              <a:t>Having lists or arrays nested in dictionary data is useful for the physical sciences project work.</a:t>
            </a:r>
          </a:p>
          <a:p>
            <a:r>
              <a:rPr lang="en-GB" dirty="0"/>
              <a:t>Example: information on stellar observations.</a:t>
            </a:r>
          </a:p>
          <a:p>
            <a:pPr lvl="1"/>
            <a:r>
              <a:rPr lang="en-GB" dirty="0"/>
              <a:t>We may want to store several values, such as positions (right ascension and declination) and magnitudes in multiple wavelength bands (B and V).</a:t>
            </a:r>
          </a:p>
          <a:p>
            <a:pPr lvl="1"/>
            <a:r>
              <a:rPr lang="en-GB" dirty="0"/>
              <a:t>These specific values will be our keys (i.e. ‘RA’, ‘DEC’, ‘B’, ‘V’).</a:t>
            </a:r>
          </a:p>
          <a:p>
            <a:pPr lvl="1"/>
            <a:r>
              <a:rPr lang="en-GB" dirty="0"/>
              <a:t>Each element holds a list of values. A specific index in all these lists will correspond to data from a single star.</a:t>
            </a:r>
          </a:p>
          <a:p>
            <a:r>
              <a:rPr lang="en-GB" dirty="0"/>
              <a:t>However, we can’t return all information on a single star simultaneously. There has to be a better way…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9A577-2C4F-0546-4BA2-E3E1D9A5B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125" y="1825625"/>
            <a:ext cx="3133725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42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C0D5-1214-456D-9EE1-D9ACCF5E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6F26-12BD-3BCE-F65D-8CE282EF6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12185" cy="4351338"/>
          </a:xfrm>
        </p:spPr>
        <p:txBody>
          <a:bodyPr/>
          <a:lstStyle/>
          <a:p>
            <a:r>
              <a:rPr lang="en-GB" dirty="0"/>
              <a:t>Tables are an alternate data structure to Dictionaries.</a:t>
            </a:r>
          </a:p>
          <a:p>
            <a:r>
              <a:rPr lang="en-GB" dirty="0"/>
              <a:t>Several types exist in various packages – we will focus on </a:t>
            </a:r>
            <a:r>
              <a:rPr lang="en-GB" dirty="0" err="1"/>
              <a:t>Astropy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-&gt; from </a:t>
            </a:r>
            <a:r>
              <a:rPr lang="en-GB" dirty="0" err="1"/>
              <a:t>astropy.table</a:t>
            </a:r>
            <a:r>
              <a:rPr lang="en-GB" dirty="0"/>
              <a:t> import Table.</a:t>
            </a:r>
          </a:p>
          <a:p>
            <a:r>
              <a:rPr lang="en-GB" dirty="0"/>
              <a:t>Easiest way of creating a table – use an existing dictionary structure.</a:t>
            </a:r>
          </a:p>
          <a:p>
            <a:pPr lvl="1"/>
            <a:r>
              <a:rPr lang="en-GB" dirty="0"/>
              <a:t>-&gt; table1=Table(dictionary1)</a:t>
            </a:r>
          </a:p>
          <a:p>
            <a:pPr lvl="1"/>
            <a:r>
              <a:rPr lang="en-GB" dirty="0"/>
              <a:t>The keys we had become field/column headers. Access the data in a single column by entering its key as an index (i.e. -&gt; table1[‘RA’]).</a:t>
            </a:r>
          </a:p>
          <a:p>
            <a:pPr lvl="1"/>
            <a:r>
              <a:rPr lang="en-GB" dirty="0"/>
              <a:t>Returned columns operate and work as arrays.</a:t>
            </a:r>
          </a:p>
          <a:p>
            <a:pPr lvl="1"/>
            <a:r>
              <a:rPr lang="en-GB" dirty="0"/>
              <a:t>Individual rows can be accessed with integers (i.e. -&gt; table1[</a:t>
            </a:r>
            <a:r>
              <a:rPr lang="en-GB" dirty="0">
                <a:solidFill>
                  <a:srgbClr val="00B050"/>
                </a:solidFill>
              </a:rPr>
              <a:t>1</a:t>
            </a:r>
            <a:r>
              <a:rPr lang="en-GB" dirty="0"/>
              <a:t>]).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E68BE-FB46-0954-FF3F-DE2CF3B12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667" y="1181100"/>
            <a:ext cx="2790825" cy="449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641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DF88-1AD3-C33E-9EC9-853C4F7F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we can do with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3DE7-1469-FCA7-B5AC-895FE588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97412" cy="4351338"/>
          </a:xfrm>
        </p:spPr>
        <p:txBody>
          <a:bodyPr/>
          <a:lstStyle/>
          <a:p>
            <a:r>
              <a:rPr lang="en-GB" dirty="0"/>
              <a:t>Sorting – using the .sort() function sorts all rows using the values in a single field.</a:t>
            </a:r>
          </a:p>
          <a:p>
            <a:r>
              <a:rPr lang="en-GB" dirty="0"/>
              <a:t>See the current column names using .keys().</a:t>
            </a:r>
          </a:p>
          <a:p>
            <a:r>
              <a:rPr lang="en-GB" dirty="0"/>
              <a:t>Add a new column by entering an unused column name with data:</a:t>
            </a:r>
          </a:p>
          <a:p>
            <a:pPr lvl="1"/>
            <a:r>
              <a:rPr lang="en-GB" dirty="0"/>
              <a:t>-&gt; table1[</a:t>
            </a:r>
            <a:r>
              <a:rPr lang="en-GB" dirty="0">
                <a:solidFill>
                  <a:srgbClr val="FF0000"/>
                </a:solidFill>
              </a:rPr>
              <a:t>‘R’</a:t>
            </a:r>
            <a:r>
              <a:rPr lang="en-GB" dirty="0"/>
              <a:t>]=[</a:t>
            </a:r>
            <a:r>
              <a:rPr lang="en-GB" dirty="0">
                <a:solidFill>
                  <a:srgbClr val="00B050"/>
                </a:solidFill>
              </a:rPr>
              <a:t>12.0</a:t>
            </a:r>
            <a:r>
              <a:rPr lang="en-GB" dirty="0"/>
              <a:t>,</a:t>
            </a:r>
            <a:r>
              <a:rPr lang="en-GB" dirty="0">
                <a:solidFill>
                  <a:srgbClr val="00B050"/>
                </a:solidFill>
              </a:rPr>
              <a:t>12.1</a:t>
            </a:r>
            <a:r>
              <a:rPr lang="en-GB" dirty="0"/>
              <a:t>,</a:t>
            </a:r>
            <a:r>
              <a:rPr lang="en-GB" dirty="0">
                <a:solidFill>
                  <a:srgbClr val="00B050"/>
                </a:solidFill>
              </a:rPr>
              <a:t>12.2</a:t>
            </a:r>
            <a:r>
              <a:rPr lang="en-GB" dirty="0"/>
              <a:t>]</a:t>
            </a:r>
          </a:p>
          <a:p>
            <a:pPr lvl="1"/>
            <a:r>
              <a:rPr lang="en-GB" dirty="0"/>
              <a:t>Can also set all elements in a new column to a single value, for example with -&gt; table1[</a:t>
            </a:r>
            <a:r>
              <a:rPr lang="en-GB" dirty="0">
                <a:solidFill>
                  <a:srgbClr val="FF0000"/>
                </a:solidFill>
              </a:rPr>
              <a:t>‘R’</a:t>
            </a:r>
            <a:r>
              <a:rPr lang="en-GB" dirty="0"/>
              <a:t>]=</a:t>
            </a:r>
            <a:r>
              <a:rPr lang="en-GB" dirty="0">
                <a:solidFill>
                  <a:srgbClr val="00B050"/>
                </a:solidFill>
              </a:rPr>
              <a:t>0.0</a:t>
            </a:r>
          </a:p>
          <a:p>
            <a:r>
              <a:rPr lang="en-GB" dirty="0"/>
              <a:t>Most useful – makes it easy to save and open data.</a:t>
            </a:r>
          </a:p>
          <a:p>
            <a:pPr lvl="1"/>
            <a:r>
              <a:rPr lang="en-GB" dirty="0"/>
              <a:t>First we need -&gt; from astropy.io import ascii</a:t>
            </a:r>
          </a:p>
          <a:p>
            <a:pPr lvl="1"/>
            <a:r>
              <a:rPr lang="en-GB" dirty="0"/>
              <a:t>Save a table to a file -&gt; table1.write(</a:t>
            </a:r>
            <a:r>
              <a:rPr lang="en-GB" dirty="0">
                <a:solidFill>
                  <a:srgbClr val="FF0000"/>
                </a:solidFill>
              </a:rPr>
              <a:t>‘my_table.csv’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Open a saved table -&gt; table1=</a:t>
            </a:r>
            <a:r>
              <a:rPr lang="en-GB" dirty="0" err="1"/>
              <a:t>ascii.read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‘my_table.csv’</a:t>
            </a:r>
            <a:r>
              <a:rPr lang="en-GB" dirty="0"/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7B505F-EBC6-4E39-BCE1-DD1A335F188A}"/>
              </a:ext>
            </a:extLst>
          </p:cNvPr>
          <p:cNvGrpSpPr/>
          <p:nvPr/>
        </p:nvGrpSpPr>
        <p:grpSpPr>
          <a:xfrm>
            <a:off x="10186682" y="650059"/>
            <a:ext cx="1600200" cy="2638425"/>
            <a:chOff x="10186682" y="650059"/>
            <a:chExt cx="1600200" cy="26384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B4CF5B-92F0-421C-9579-96952BE68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6682" y="650059"/>
              <a:ext cx="1600200" cy="26384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C4A70F-154E-47C4-B0CC-A97EE4A02FE2}"/>
                </a:ext>
              </a:extLst>
            </p:cNvPr>
            <p:cNvSpPr/>
            <p:nvPr/>
          </p:nvSpPr>
          <p:spPr>
            <a:xfrm>
              <a:off x="10947632" y="2357306"/>
              <a:ext cx="406167" cy="931178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B501A38-7122-444C-AE70-3458E89B7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557" y="4328065"/>
            <a:ext cx="2219325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00ADA5-5F8A-4048-AA38-8DF27F5BB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507" y="3536812"/>
            <a:ext cx="1857375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299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143D-64B0-4503-9EB2-1D388F9B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Making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34B52-BD51-4F9B-B0AF-B02BD3D13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Lets say we have we have a function that outputs a magnitude value when given a set of coordinates (i.e. a right ascension and declination).</a:t>
            </a:r>
          </a:p>
          <a:p>
            <a:pPr lvl="1"/>
            <a:r>
              <a:rPr lang="en-GB" dirty="0"/>
              <a:t>i.e. -&gt; mag=</a:t>
            </a:r>
            <a:r>
              <a:rPr lang="en-GB" dirty="0" err="1"/>
              <a:t>calculate_magnitude</a:t>
            </a:r>
            <a:r>
              <a:rPr lang="en-GB" dirty="0"/>
              <a:t>(RA,DEC)</a:t>
            </a:r>
          </a:p>
          <a:p>
            <a:pPr lvl="1"/>
            <a:r>
              <a:rPr lang="en-GB" i="1" dirty="0"/>
              <a:t>Don’t worry about how this function works.</a:t>
            </a:r>
          </a:p>
          <a:p>
            <a:r>
              <a:rPr lang="en-GB" dirty="0"/>
              <a:t>We also already have two lists containing coordinates (</a:t>
            </a:r>
            <a:r>
              <a:rPr lang="en-GB" dirty="0" err="1"/>
              <a:t>RA_list</a:t>
            </a:r>
            <a:r>
              <a:rPr lang="en-GB" dirty="0"/>
              <a:t>, </a:t>
            </a:r>
            <a:r>
              <a:rPr lang="en-GB" dirty="0" err="1"/>
              <a:t>DEC_list</a:t>
            </a:r>
            <a:r>
              <a:rPr lang="en-GB" dirty="0"/>
              <a:t>).</a:t>
            </a:r>
          </a:p>
          <a:p>
            <a:r>
              <a:rPr lang="en-GB" dirty="0"/>
              <a:t>Our aim – make a table containing these coordinates and the associated magnitude values calculated for them.</a:t>
            </a:r>
          </a:p>
          <a:p>
            <a:pPr lvl="1"/>
            <a:r>
              <a:rPr lang="en-GB" dirty="0"/>
              <a:t>How would you do this?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2067E-CE2B-41CD-ACDD-700734D5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2" y="4909394"/>
            <a:ext cx="3495675" cy="1200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687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873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Python for Physical Sciences Tutorial 4, Part One: Data Structures and Storage</vt:lpstr>
      <vt:lpstr>Overview of data structures</vt:lpstr>
      <vt:lpstr>What you know already</vt:lpstr>
      <vt:lpstr>Dictionary data structures</vt:lpstr>
      <vt:lpstr>Nested Lists/Arrays</vt:lpstr>
      <vt:lpstr>Real example – Photometry data</vt:lpstr>
      <vt:lpstr>Tables</vt:lpstr>
      <vt:lpstr>Things we can do with Tables</vt:lpstr>
      <vt:lpstr>Task – Making a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Physical Sciences Tutorial 4, Part One: Data Structures and Storage</dc:title>
  <dc:creator>Allison.Andrews</dc:creator>
  <cp:lastModifiedBy>Allison.Andrews</cp:lastModifiedBy>
  <cp:revision>11</cp:revision>
  <dcterms:created xsi:type="dcterms:W3CDTF">2022-08-29T14:18:16Z</dcterms:created>
  <dcterms:modified xsi:type="dcterms:W3CDTF">2022-09-13T08:51:52Z</dcterms:modified>
</cp:coreProperties>
</file>