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5" r:id="rId4"/>
    <p:sldId id="266" r:id="rId5"/>
    <p:sldId id="267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BF9C-395C-64EC-F83B-80A0B330A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3B8B5-E30E-4DF4-08D1-453172CE7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89441-28E6-38D0-7EC3-F73E5F99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087-56CB-4526-8000-B0A80466848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85F4-E813-7542-B54B-E3D3214B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D5057-95FE-05EA-30ED-B5C97507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683-88DF-4A13-9BAE-6040951DB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5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6186-DA9C-DC96-CF9F-F19AD15E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5C515-8125-BD0F-9DB8-10328EF47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C42B3-2569-4F81-6CD4-1749BF06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087-56CB-4526-8000-B0A80466848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368FD-FF68-1DF7-9B9C-4E0DCDAD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5313-E257-8886-BDA8-8E095AE8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683-88DF-4A13-9BAE-6040951DB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7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9411D-B631-BC8C-B903-80A81BBB7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C17C1-F493-B9FA-6CA0-3058E4079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34E8F-4EB4-6587-61B2-E8D48F5F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087-56CB-4526-8000-B0A80466848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8C4BB-223E-AD8A-A962-ABE0CD41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7314A-9C91-AD66-A73D-E843F6FC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683-88DF-4A13-9BAE-6040951DB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54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A38C-D243-82E6-7E38-B1B6698A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661CF-6620-4C3B-DFAB-EB7C59C8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8C457-4900-DA9C-2FF9-596397CA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087-56CB-4526-8000-B0A80466848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1EDF-F65E-66C8-40FC-E8063818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BD9F9-04EA-FB06-3F65-EB4EADDA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683-88DF-4A13-9BAE-6040951DB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81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05AA-0D1C-52E4-1F57-6D74EA95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CE96C-0E9C-4A9B-54DC-13F916898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AC2B2-8CA5-387F-198D-8FAE905C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087-56CB-4526-8000-B0A80466848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9C0AE-1BE3-1AAE-73F9-0379A1C7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4240B-A259-F6D7-2F47-81B55353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683-88DF-4A13-9BAE-6040951DB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24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A935-5DDA-5E2E-3747-F7160791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1119-E020-47A9-3FAE-4F0BCE1D1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38CE5-EC4B-83C7-8D39-82E1FDEF2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88FAB-37B9-A133-14A8-F621296D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087-56CB-4526-8000-B0A80466848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2B45B-660B-92F3-1481-780D0218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5CFBD-59F6-6A0E-9FAE-AA68BD78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683-88DF-4A13-9BAE-6040951DB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54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5EAF-8DFF-C61D-084B-B8B4AE7D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801A2-E724-75A8-7B77-52945D81D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E056C-E568-DB0E-5065-92DAECB7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8AD95-B26F-9884-6B9A-90E2862E0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6061D5-2C9F-E0DA-1229-1D3CFE349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35424-6461-5453-8C51-E6B2BEE9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087-56CB-4526-8000-B0A80466848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95C64-3220-85A2-7FA8-D55886F8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AE986-EEC4-2F26-A330-D17823A2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683-88DF-4A13-9BAE-6040951DB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9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128A-A08D-0229-84FB-78300D47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9B8C9-5D15-1A46-FE7C-692B3BAA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087-56CB-4526-8000-B0A80466848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46A12-D077-F4C7-0940-42802691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3C5B9-6000-9031-FBAF-43F9698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683-88DF-4A13-9BAE-6040951DB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07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EF317-F0DD-9DAE-F994-A5367332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087-56CB-4526-8000-B0A80466848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5D986-0E38-D936-FB28-9C8D0781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2A1E0-DBF2-95B8-406A-60EEB2ED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683-88DF-4A13-9BAE-6040951DB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1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E756-5172-8260-AC46-694E6BF0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145F2-6189-BC24-2DF1-3C6898FF3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2FD74-2DD6-3D3A-C2F2-5493072B0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5FCEA-9EDA-56AA-6A71-486939BA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087-56CB-4526-8000-B0A80466848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C1C3B-9894-B503-8A9B-5110C9D2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B0FC1-C114-7C16-7382-F5C3F7B6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683-88DF-4A13-9BAE-6040951DB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70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E802-A8DF-8B52-19C8-14C8CAD4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EDC73-3770-94D1-AAC5-6D52C8978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7AAA8-920F-C19C-03CD-C33B4F248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86947-AD7D-E9B4-8E64-7A0BE357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087-56CB-4526-8000-B0A80466848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AF754-198A-CAD0-FA8A-612318D6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BC2A7-1FE0-F6B9-EAF0-F7C1941A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A683-88DF-4A13-9BAE-6040951DB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60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279EC-0D92-5326-1DB8-CED5DF41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90C2C-E0ED-E473-1C9A-21BDF4821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11FCF-F687-EA3E-E659-96452BCA5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79087-56CB-4526-8000-B0A804668480}" type="datetimeFigureOut">
              <a:rPr lang="en-GB" smtClean="0"/>
              <a:t>13/09/2022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7BB21-9AC9-A3DB-B7BF-8E888D8C2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5B79-DC90-D346-2199-B7F23C5AD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5A683-88DF-4A13-9BAE-6040951DB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98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B083-90E2-6C44-2794-E04F2CB18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Python for Physical Sciences Tutorial 4, Part Two: </a:t>
            </a:r>
            <a:br>
              <a:rPr lang="en-GB" dirty="0"/>
            </a:br>
            <a:r>
              <a:rPr lang="en-GB" dirty="0"/>
              <a:t>Working with Image Data</a:t>
            </a:r>
          </a:p>
        </p:txBody>
      </p:sp>
    </p:spTree>
    <p:extLst>
      <p:ext uri="{BB962C8B-B14F-4D97-AF65-F5344CB8AC3E}">
        <p14:creationId xmlns:p14="http://schemas.microsoft.com/office/powerpoint/2010/main" val="189302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FCC3-A6F9-EB17-E705-AFECC80F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1D0E1-1565-ECDA-2441-B477399F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far we have worked with effectively 1-dimensional data, or a linear series of values.</a:t>
            </a:r>
          </a:p>
          <a:p>
            <a:r>
              <a:rPr lang="en-GB" dirty="0"/>
              <a:t>Image data is 2-dimensional; values are in a grid rather than a series, so:</a:t>
            </a:r>
          </a:p>
          <a:p>
            <a:pPr lvl="1"/>
            <a:r>
              <a:rPr lang="en-GB" dirty="0"/>
              <a:t>How do we store and use this data in our program?</a:t>
            </a:r>
          </a:p>
          <a:p>
            <a:pPr lvl="1"/>
            <a:r>
              <a:rPr lang="en-GB" dirty="0"/>
              <a:t>How do we display this data in plots we make?</a:t>
            </a:r>
          </a:p>
          <a:p>
            <a:pPr lvl="1"/>
            <a:r>
              <a:rPr lang="en-GB" dirty="0"/>
              <a:t>How do we save and retrieve this data?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E53EDF-91D4-49E8-8360-5BDEAC650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06784"/>
              </p:ext>
            </p:extLst>
          </p:nvPr>
        </p:nvGraphicFramePr>
        <p:xfrm>
          <a:off x="4615342" y="3832955"/>
          <a:ext cx="2961315" cy="247894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263">
                  <a:extLst>
                    <a:ext uri="{9D8B030D-6E8A-4147-A177-3AD203B41FA5}">
                      <a16:colId xmlns:a16="http://schemas.microsoft.com/office/drawing/2014/main" val="4191170428"/>
                    </a:ext>
                  </a:extLst>
                </a:gridCol>
                <a:gridCol w="592263">
                  <a:extLst>
                    <a:ext uri="{9D8B030D-6E8A-4147-A177-3AD203B41FA5}">
                      <a16:colId xmlns:a16="http://schemas.microsoft.com/office/drawing/2014/main" val="4290420861"/>
                    </a:ext>
                  </a:extLst>
                </a:gridCol>
                <a:gridCol w="592263">
                  <a:extLst>
                    <a:ext uri="{9D8B030D-6E8A-4147-A177-3AD203B41FA5}">
                      <a16:colId xmlns:a16="http://schemas.microsoft.com/office/drawing/2014/main" val="2023700135"/>
                    </a:ext>
                  </a:extLst>
                </a:gridCol>
                <a:gridCol w="592263">
                  <a:extLst>
                    <a:ext uri="{9D8B030D-6E8A-4147-A177-3AD203B41FA5}">
                      <a16:colId xmlns:a16="http://schemas.microsoft.com/office/drawing/2014/main" val="2707827581"/>
                    </a:ext>
                  </a:extLst>
                </a:gridCol>
                <a:gridCol w="592263">
                  <a:extLst>
                    <a:ext uri="{9D8B030D-6E8A-4147-A177-3AD203B41FA5}">
                      <a16:colId xmlns:a16="http://schemas.microsoft.com/office/drawing/2014/main" val="3867468639"/>
                    </a:ext>
                  </a:extLst>
                </a:gridCol>
              </a:tblGrid>
              <a:tr h="495789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11118"/>
                  </a:ext>
                </a:extLst>
              </a:tr>
              <a:tr h="495789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35188"/>
                  </a:ext>
                </a:extLst>
              </a:tr>
              <a:tr h="495789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05898"/>
                  </a:ext>
                </a:extLst>
              </a:tr>
              <a:tr h="495789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977705"/>
                  </a:ext>
                </a:extLst>
              </a:tr>
              <a:tr h="495789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485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32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705D-E86B-50D5-320F-C2ED59ED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Storing image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12D7-13C5-910B-23B5-20FDB263B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28964" cy="4351338"/>
          </a:xfrm>
        </p:spPr>
        <p:txBody>
          <a:bodyPr/>
          <a:lstStyle/>
          <a:p>
            <a:r>
              <a:rPr lang="en-GB" dirty="0"/>
              <a:t>We can define an array where each element is another array.</a:t>
            </a:r>
          </a:p>
          <a:p>
            <a:pPr lvl="1"/>
            <a:r>
              <a:rPr lang="en-GB" dirty="0"/>
              <a:t>i.e. -&gt; image=</a:t>
            </a:r>
            <a:r>
              <a:rPr lang="en-GB" dirty="0" err="1"/>
              <a:t>np.array</a:t>
            </a:r>
            <a:r>
              <a:rPr lang="en-GB" dirty="0"/>
              <a:t>([[</a:t>
            </a:r>
            <a:r>
              <a:rPr lang="en-GB" dirty="0">
                <a:solidFill>
                  <a:srgbClr val="00B050"/>
                </a:solidFill>
              </a:rPr>
              <a:t>0</a:t>
            </a:r>
            <a:r>
              <a:rPr lang="en-GB" dirty="0"/>
              <a:t>,</a:t>
            </a:r>
            <a:r>
              <a:rPr lang="en-GB" dirty="0">
                <a:solidFill>
                  <a:srgbClr val="00B050"/>
                </a:solidFill>
              </a:rPr>
              <a:t>0</a:t>
            </a:r>
            <a:r>
              <a:rPr lang="en-GB" dirty="0"/>
              <a:t>…],[</a:t>
            </a:r>
            <a:r>
              <a:rPr lang="en-GB" dirty="0">
                <a:solidFill>
                  <a:srgbClr val="00B050"/>
                </a:solidFill>
              </a:rPr>
              <a:t>0</a:t>
            </a:r>
            <a:r>
              <a:rPr lang="en-GB" dirty="0"/>
              <a:t>,</a:t>
            </a:r>
            <a:r>
              <a:rPr lang="en-GB" dirty="0">
                <a:solidFill>
                  <a:srgbClr val="00B050"/>
                </a:solidFill>
              </a:rPr>
              <a:t>0</a:t>
            </a:r>
            <a:r>
              <a:rPr lang="en-GB" dirty="0"/>
              <a:t>…],[</a:t>
            </a:r>
            <a:r>
              <a:rPr lang="en-GB" dirty="0">
                <a:solidFill>
                  <a:srgbClr val="00B050"/>
                </a:solidFill>
              </a:rPr>
              <a:t>0</a:t>
            </a:r>
            <a:r>
              <a:rPr lang="en-GB" dirty="0"/>
              <a:t>,</a:t>
            </a:r>
            <a:r>
              <a:rPr lang="en-GB" dirty="0">
                <a:solidFill>
                  <a:srgbClr val="00B050"/>
                </a:solidFill>
              </a:rPr>
              <a:t>1</a:t>
            </a:r>
            <a:r>
              <a:rPr lang="en-GB" dirty="0"/>
              <a:t>…]…])</a:t>
            </a:r>
          </a:p>
          <a:p>
            <a:pPr lvl="1"/>
            <a:r>
              <a:rPr lang="en-GB" dirty="0"/>
              <a:t>This is similar to the nested lists described earlier.</a:t>
            </a:r>
          </a:p>
          <a:p>
            <a:r>
              <a:rPr lang="en-GB" dirty="0"/>
              <a:t>We access specific elements with a set of bracketed integers, for example -&gt; image[</a:t>
            </a:r>
            <a:r>
              <a:rPr lang="en-GB" dirty="0">
                <a:solidFill>
                  <a:srgbClr val="00B050"/>
                </a:solidFill>
              </a:rPr>
              <a:t>2</a:t>
            </a:r>
            <a:r>
              <a:rPr lang="en-GB" dirty="0"/>
              <a:t>][</a:t>
            </a:r>
            <a:r>
              <a:rPr lang="en-GB" dirty="0">
                <a:solidFill>
                  <a:srgbClr val="00B050"/>
                </a:solidFill>
              </a:rPr>
              <a:t>1</a:t>
            </a:r>
            <a:r>
              <a:rPr lang="en-GB" dirty="0"/>
              <a:t>]. Or we could use image[</a:t>
            </a:r>
            <a:r>
              <a:rPr lang="en-GB" dirty="0">
                <a:solidFill>
                  <a:srgbClr val="00B050"/>
                </a:solidFill>
              </a:rPr>
              <a:t>2</a:t>
            </a:r>
            <a:r>
              <a:rPr lang="en-GB" dirty="0"/>
              <a:t>,</a:t>
            </a:r>
            <a:r>
              <a:rPr lang="en-GB" dirty="0">
                <a:solidFill>
                  <a:srgbClr val="00B050"/>
                </a:solidFill>
              </a:rPr>
              <a:t>1</a:t>
            </a:r>
            <a:r>
              <a:rPr lang="en-GB" dirty="0"/>
              <a:t>].</a:t>
            </a:r>
          </a:p>
          <a:p>
            <a:pPr lvl="1"/>
            <a:r>
              <a:rPr lang="en-GB" dirty="0"/>
              <a:t>The first integer denotes the sub-array, while the second selects an element in that array.</a:t>
            </a:r>
          </a:p>
          <a:p>
            <a:pPr lvl="1"/>
            <a:r>
              <a:rPr lang="en-GB" dirty="0"/>
              <a:t>This is like selecting a row then a column, or y then x.</a:t>
            </a:r>
          </a:p>
          <a:p>
            <a:r>
              <a:rPr lang="en-GB" dirty="0"/>
              <a:t>2d arrays work similar to 1d arrays with mathematical operators.</a:t>
            </a:r>
          </a:p>
          <a:p>
            <a:pPr lvl="1"/>
            <a:r>
              <a:rPr lang="en-GB" dirty="0"/>
              <a:t>When applying specific mathematical functions however (such as sin or cos), we can usually only use those in </a:t>
            </a:r>
            <a:r>
              <a:rPr lang="en-GB" dirty="0" err="1"/>
              <a:t>numpy</a:t>
            </a:r>
            <a:r>
              <a:rPr lang="en-GB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99C0F-DFD6-4BAA-9A74-02E8CBD3F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402" y="365125"/>
            <a:ext cx="2295525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57566-51BB-4767-9DA0-0E2B1CC64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402" y="2757138"/>
            <a:ext cx="1257300" cy="50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8CBEEB-2739-4EF7-BBFC-8EBAD0151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4402" y="3453701"/>
            <a:ext cx="1123950" cy="1162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C0EB5C-EB4D-4603-8DEB-D870009BD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4402" y="4813780"/>
            <a:ext cx="1666875" cy="523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27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E361-A710-4E57-83B0-C4090516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image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1B0C-328F-475E-833C-5C778FA0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use the ‘</a:t>
            </a:r>
            <a:r>
              <a:rPr lang="en-GB" dirty="0" err="1"/>
              <a:t>imshow</a:t>
            </a:r>
            <a:r>
              <a:rPr lang="en-GB" dirty="0"/>
              <a:t>’ function in matplotlib.</a:t>
            </a:r>
          </a:p>
          <a:p>
            <a:pPr lvl="1"/>
            <a:r>
              <a:rPr lang="en-GB" dirty="0"/>
              <a:t>-&gt; </a:t>
            </a:r>
            <a:r>
              <a:rPr lang="en-GB" dirty="0" err="1"/>
              <a:t>plt.imshow</a:t>
            </a:r>
            <a:r>
              <a:rPr lang="en-GB" dirty="0"/>
              <a:t>(image)</a:t>
            </a:r>
          </a:p>
          <a:p>
            <a:r>
              <a:rPr lang="en-GB" dirty="0"/>
              <a:t>Add a </a:t>
            </a:r>
            <a:r>
              <a:rPr lang="en-GB" dirty="0" err="1"/>
              <a:t>colourbar</a:t>
            </a:r>
            <a:r>
              <a:rPr lang="en-GB" dirty="0"/>
              <a:t> to indicate data values.</a:t>
            </a:r>
          </a:p>
          <a:p>
            <a:pPr lvl="1"/>
            <a:r>
              <a:rPr lang="en-GB" dirty="0"/>
              <a:t>-&gt; </a:t>
            </a:r>
            <a:r>
              <a:rPr lang="en-GB" dirty="0" err="1"/>
              <a:t>plt.colorbar</a:t>
            </a:r>
            <a:r>
              <a:rPr lang="en-GB" dirty="0"/>
              <a:t>()</a:t>
            </a:r>
          </a:p>
          <a:p>
            <a:r>
              <a:rPr lang="en-GB" dirty="0"/>
              <a:t>We can also change some style options, for example:</a:t>
            </a:r>
          </a:p>
          <a:p>
            <a:pPr lvl="1"/>
            <a:r>
              <a:rPr lang="en-GB" dirty="0"/>
              <a:t>Convert to greyscale with </a:t>
            </a:r>
            <a:r>
              <a:rPr lang="en-GB" dirty="0" err="1"/>
              <a:t>cmap</a:t>
            </a:r>
            <a:r>
              <a:rPr lang="en-GB" dirty="0"/>
              <a:t>=</a:t>
            </a:r>
            <a:r>
              <a:rPr lang="en-GB" dirty="0">
                <a:solidFill>
                  <a:srgbClr val="FF0000"/>
                </a:solidFill>
              </a:rPr>
              <a:t>‘</a:t>
            </a:r>
            <a:r>
              <a:rPr lang="en-GB" dirty="0" err="1">
                <a:solidFill>
                  <a:srgbClr val="FF0000"/>
                </a:solidFill>
              </a:rPr>
              <a:t>gray</a:t>
            </a:r>
            <a:r>
              <a:rPr lang="en-GB" dirty="0">
                <a:solidFill>
                  <a:srgbClr val="FF0000"/>
                </a:solidFill>
              </a:rPr>
              <a:t>’</a:t>
            </a:r>
          </a:p>
          <a:p>
            <a:pPr lvl="1"/>
            <a:r>
              <a:rPr lang="en-GB" dirty="0"/>
              <a:t>Change the origin to the lower left with origin=</a:t>
            </a:r>
            <a:r>
              <a:rPr lang="en-GB" dirty="0">
                <a:solidFill>
                  <a:srgbClr val="FF0000"/>
                </a:solidFill>
              </a:rPr>
              <a:t>‘lower’</a:t>
            </a:r>
          </a:p>
          <a:p>
            <a:pPr lvl="1"/>
            <a:r>
              <a:rPr lang="en-GB" dirty="0"/>
              <a:t>-&gt; </a:t>
            </a:r>
            <a:r>
              <a:rPr lang="en-GB" dirty="0" err="1"/>
              <a:t>plt.imshow</a:t>
            </a:r>
            <a:r>
              <a:rPr lang="en-GB" dirty="0"/>
              <a:t>(</a:t>
            </a:r>
            <a:r>
              <a:rPr lang="en-GB" dirty="0" err="1"/>
              <a:t>image,cmap</a:t>
            </a:r>
            <a:r>
              <a:rPr lang="en-GB" dirty="0"/>
              <a:t>=</a:t>
            </a:r>
            <a:r>
              <a:rPr lang="en-GB" dirty="0">
                <a:solidFill>
                  <a:srgbClr val="FF0000"/>
                </a:solidFill>
              </a:rPr>
              <a:t>‘</a:t>
            </a:r>
            <a:r>
              <a:rPr lang="en-GB" dirty="0" err="1">
                <a:solidFill>
                  <a:srgbClr val="FF0000"/>
                </a:solidFill>
              </a:rPr>
              <a:t>gray</a:t>
            </a:r>
            <a:r>
              <a:rPr lang="en-GB" dirty="0">
                <a:solidFill>
                  <a:srgbClr val="FF0000"/>
                </a:solidFill>
              </a:rPr>
              <a:t>’</a:t>
            </a:r>
            <a:r>
              <a:rPr lang="en-GB" dirty="0"/>
              <a:t>,origin=</a:t>
            </a:r>
            <a:r>
              <a:rPr lang="en-GB" dirty="0">
                <a:solidFill>
                  <a:srgbClr val="FF0000"/>
                </a:solidFill>
              </a:rPr>
              <a:t>‘lower’</a:t>
            </a:r>
            <a:r>
              <a:rPr lang="en-GB" dirty="0"/>
              <a:t>)</a:t>
            </a:r>
          </a:p>
          <a:p>
            <a:r>
              <a:rPr lang="en-GB" dirty="0"/>
              <a:t>Other useful arguments in </a:t>
            </a:r>
            <a:r>
              <a:rPr lang="en-GB" dirty="0" err="1"/>
              <a:t>plt.imshow</a:t>
            </a:r>
            <a:r>
              <a:rPr lang="en-GB" dirty="0"/>
              <a:t>() for photometry:</a:t>
            </a:r>
          </a:p>
          <a:p>
            <a:pPr lvl="1"/>
            <a:r>
              <a:rPr lang="en-GB" dirty="0"/>
              <a:t>Vmax: set an upper limit for pixel values.</a:t>
            </a:r>
          </a:p>
          <a:p>
            <a:pPr lvl="1"/>
            <a:r>
              <a:rPr lang="en-GB" dirty="0" err="1"/>
              <a:t>Vmin</a:t>
            </a:r>
            <a:r>
              <a:rPr lang="en-GB" dirty="0"/>
              <a:t>: set a lower limit for pixel values.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87E155-5DB6-4A6C-886E-5E597D45C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0" b="52902"/>
          <a:stretch/>
        </p:blipFill>
        <p:spPr>
          <a:xfrm>
            <a:off x="6477086" y="433517"/>
            <a:ext cx="2486025" cy="20469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6FA6F9-AB34-482A-8ACF-8805268E5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294" y="3121025"/>
            <a:ext cx="3362325" cy="3190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E4326C-140A-452E-8E8D-FC99F9D200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15" b="-1"/>
          <a:stretch/>
        </p:blipFill>
        <p:spPr>
          <a:xfrm>
            <a:off x="9326241" y="239392"/>
            <a:ext cx="2486025" cy="24351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4E98A6-268F-4029-9FEA-F9D004DF92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8963111" y="1456975"/>
            <a:ext cx="3631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72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9CAC-45B4-444D-965E-25BFCC4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image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3D4F-0DD3-4CC1-BE97-D64956F73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astronomers use the FITS (‘Flexible Image Transport System’) file format for image data.</a:t>
            </a:r>
          </a:p>
          <a:p>
            <a:r>
              <a:rPr lang="en-GB" dirty="0"/>
              <a:t>We need specific functions in the </a:t>
            </a:r>
            <a:r>
              <a:rPr lang="en-GB" dirty="0" err="1"/>
              <a:t>astropy</a:t>
            </a:r>
            <a:r>
              <a:rPr lang="en-GB" dirty="0"/>
              <a:t> package to manage this type of file:</a:t>
            </a:r>
          </a:p>
          <a:p>
            <a:pPr lvl="1"/>
            <a:r>
              <a:rPr lang="en-GB" dirty="0"/>
              <a:t>-&gt; from astropy.io import fits</a:t>
            </a:r>
          </a:p>
          <a:p>
            <a:r>
              <a:rPr lang="en-GB" dirty="0"/>
              <a:t>File management is simple:</a:t>
            </a:r>
          </a:p>
          <a:p>
            <a:pPr lvl="1"/>
            <a:r>
              <a:rPr lang="en-GB" dirty="0"/>
              <a:t>Save image data -&gt; </a:t>
            </a:r>
            <a:r>
              <a:rPr lang="en-GB" dirty="0" err="1"/>
              <a:t>fits.writeto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‘</a:t>
            </a:r>
            <a:r>
              <a:rPr lang="en-GB" dirty="0" err="1">
                <a:solidFill>
                  <a:srgbClr val="FF0000"/>
                </a:solidFill>
              </a:rPr>
              <a:t>imageName.fits’</a:t>
            </a:r>
            <a:r>
              <a:rPr lang="en-GB" dirty="0" err="1"/>
              <a:t>,image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Open image data -&gt; image=</a:t>
            </a:r>
            <a:r>
              <a:rPr lang="en-GB" dirty="0" err="1"/>
              <a:t>fits.getdata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‘</a:t>
            </a:r>
            <a:r>
              <a:rPr lang="en-GB" dirty="0" err="1">
                <a:solidFill>
                  <a:srgbClr val="FF0000"/>
                </a:solidFill>
              </a:rPr>
              <a:t>imageName.fits</a:t>
            </a:r>
            <a:r>
              <a:rPr lang="en-GB" dirty="0">
                <a:solidFill>
                  <a:srgbClr val="FF0000"/>
                </a:solidFill>
              </a:rPr>
              <a:t>’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04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1391-3C29-4929-966E-EC23D5D0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example – an image from PIRATE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2324B-17C6-4736-AEB2-E0F022362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42" y="1433818"/>
            <a:ext cx="4171950" cy="518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3EA6539-C969-498F-920F-6029649F9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634" y="1352855"/>
            <a:ext cx="534352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C3218D-DCF4-4F97-B060-10FEFC0DBE19}"/>
              </a:ext>
            </a:extLst>
          </p:cNvPr>
          <p:cNvCxnSpPr/>
          <p:nvPr/>
        </p:nvCxnSpPr>
        <p:spPr>
          <a:xfrm flipV="1">
            <a:off x="4840448" y="4832059"/>
            <a:ext cx="1468073" cy="612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16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436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Python for Physical Sciences Tutorial 4, Part Two:  Working with Image Data</vt:lpstr>
      <vt:lpstr>Image data</vt:lpstr>
      <vt:lpstr>Storing image data</vt:lpstr>
      <vt:lpstr>Plotting image data</vt:lpstr>
      <vt:lpstr>Saving image data</vt:lpstr>
      <vt:lpstr>Real example – an image from PIRATE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Physical Sciences Tutorial 4, Part One: Data Structures and Storage</dc:title>
  <dc:creator>Allison.Andrews</dc:creator>
  <cp:lastModifiedBy>Allison.Andrews</cp:lastModifiedBy>
  <cp:revision>11</cp:revision>
  <dcterms:created xsi:type="dcterms:W3CDTF">2022-08-29T14:18:16Z</dcterms:created>
  <dcterms:modified xsi:type="dcterms:W3CDTF">2022-09-13T08:52:20Z</dcterms:modified>
</cp:coreProperties>
</file>