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ipl1WDUBYTyH/6304fJ3WmSBTsk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ommet Pages Valerie"/>
  <p:cmAuthor clrIdx="1" id="1" initials="" lastIdx="1" name="Aure Valerie"/>
  <p:cmAuthor clrIdx="2" id="2" initials="" lastIdx="2" name="Borreil Charlot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43FC9-6777-4D0D-A6D3-A30B22033709}">
  <a:tblStyle styleId="{EC843FC9-6777-4D0D-A6D3-A30B2203370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7T15:12:49.458">
    <p:pos x="10" y="10"/>
    <p:text>4ième bancassureur en France. source https://intranatixis.d.bbg/intranet/upload/docs/application/pdf/2020-06/natixis_en_bref_-_2020.pdf</p:text>
    <p:extLst>
      <p:ext uri="{C676402C-5697-4E1C-873F-D02D1690AC5C}">
        <p15:threadingInfo timeZoneBias="0"/>
      </p:ext>
      <p:ext uri="http://customooxmlschemas.google.com/">
        <go:slidesCustomData xmlns:go="http://customooxmlschemas.google.com/" commentPostId="AAABV7BHsP4"/>
      </p:ext>
    </p:extLst>
  </p:cm>
  <p:cm authorId="1" idx="1" dt="2021-04-27T15:12:49.458">
    <p:pos x="10" y="10"/>
    <p:text>nous sommes bien 3 place banque assruer</p:text>
    <p:extLst>
      <p:ext uri="{C676402C-5697-4E1C-873F-D02D1690AC5C}">
        <p15:threadingInfo timeZoneBias="0">
          <p15:parentCm authorId="0" idx="1"/>
        </p15:threadingInfo>
      </p:ext>
      <p:ext uri="http://customooxmlschemas.google.com/">
        <go:slidesCustomData xmlns:go="http://customooxmlschemas.google.com/" commentPostId="AAABV7BHsP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1-04-27T14:28:41.710">
    <p:pos x="10" y="10"/>
    <p:text>demander à Valérie la présentation de la formation coté Vie</p:text>
    <p:extLst>
      <p:ext uri="{C676402C-5697-4E1C-873F-D02D1690AC5C}">
        <p15:threadingInfo timeZoneBias="0"/>
      </p:ext>
      <p:ext uri="http://customooxmlschemas.google.com/">
        <go:slidesCustomData xmlns:go="http://customooxmlschemas.google.com/" commentPostId="AAABV7BHsPs"/>
      </p:ext>
    </p:extLst>
  </p:cm>
  <p:cm authorId="2" idx="2" dt="2021-04-27T09:35:30.756">
    <p:pos x="10" y="10"/>
    <p:text>[@Sommet Pages Valerie]</p:text>
    <p:extLst>
      <p:ext uri="{C676402C-5697-4E1C-873F-D02D1690AC5C}">
        <p15:threadingInfo timeZoneBias="0">
          <p15:parentCm authorId="2" idx="1"/>
        </p15:threadingInfo>
      </p:ext>
      <p:ext uri="http://customooxmlschemas.google.com/">
        <go:slidesCustomData xmlns:go="http://customooxmlschemas.google.com/" commentPostId="AAABV7BHsPw"/>
      </p:ext>
    </p:extLst>
  </p:cm>
  <p:cm authorId="0" idx="2" dt="2021-04-27T14:28:41.710">
    <p:pos x="10" y="10"/>
    <p:text>Quel est l'objectif de présenter les deux directions? [@Borreil Charlotte]</p:text>
    <p:extLst>
      <p:ext uri="{C676402C-5697-4E1C-873F-D02D1690AC5C}">
        <p15:threadingInfo timeZoneBias="0">
          <p15:parentCm authorId="2" idx="1"/>
        </p15:threadingInfo>
      </p:ext>
      <p:ext uri="http://customooxmlschemas.google.com/">
        <go:slidesCustomData xmlns:go="http://customooxmlschemas.google.com/" commentPostId="AAABV7BHsP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64" name="Google Shape;264;p1: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0: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0: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1: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2: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3: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4: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4: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5: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6: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7: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8: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8: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9: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19: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0: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0: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1: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2: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3: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4: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4: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25: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26: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7: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8: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28: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9: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29: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0: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0: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1: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32: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33: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4: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34: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4: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5: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36: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4:notes"/>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4: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5: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6: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7: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8: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9:notes"/>
          <p:cNvSpPr/>
          <p:nvPr>
            <p:ph idx="2" type="sldImg"/>
          </p:nvPr>
        </p:nvSpPr>
        <p:spPr>
          <a:xfrm>
            <a:off x="1166813"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5.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8.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20.png"/><Relationship Id="rId4" Type="http://schemas.openxmlformats.org/officeDocument/2006/relationships/image" Target="../media/image3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6.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6.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1 " showMasterSp="0">
  <p:cSld name="Couverture 1 ">
    <p:spTree>
      <p:nvGrpSpPr>
        <p:cNvPr id="17" name="Shape 17"/>
        <p:cNvGrpSpPr/>
        <p:nvPr/>
      </p:nvGrpSpPr>
      <p:grpSpPr>
        <a:xfrm>
          <a:off x="0" y="0"/>
          <a:ext cx="0" cy="0"/>
          <a:chOff x="0" y="0"/>
          <a:chExt cx="0" cy="0"/>
        </a:xfrm>
      </p:grpSpPr>
      <p:sp>
        <p:nvSpPr>
          <p:cNvPr id="18" name="Google Shape;18;p38"/>
          <p:cNvSpPr txBox="1"/>
          <p:nvPr>
            <p:ph type="ctrTitle"/>
          </p:nvPr>
        </p:nvSpPr>
        <p:spPr>
          <a:xfrm>
            <a:off x="0" y="2059200"/>
            <a:ext cx="9144000" cy="1278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8"/>
          <p:cNvSpPr txBox="1"/>
          <p:nvPr>
            <p:ph idx="1" type="subTitle"/>
          </p:nvPr>
        </p:nvSpPr>
        <p:spPr>
          <a:xfrm>
            <a:off x="3030071" y="3602038"/>
            <a:ext cx="3083858" cy="18466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0" name="Google Shape;20;p38"/>
          <p:cNvSpPr/>
          <p:nvPr/>
        </p:nvSpPr>
        <p:spPr>
          <a:xfrm>
            <a:off x="3551364" y="4174795"/>
            <a:ext cx="2224874" cy="88320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 name="Google Shape;21;p38"/>
          <p:cNvPicPr preferRelativeResize="0"/>
          <p:nvPr/>
        </p:nvPicPr>
        <p:blipFill rotWithShape="1">
          <a:blip r:embed="rId3">
            <a:alphaModFix/>
          </a:blip>
          <a:srcRect b="0" l="0" r="0" t="0"/>
          <a:stretch/>
        </p:blipFill>
        <p:spPr>
          <a:xfrm>
            <a:off x="3973651" y="6302948"/>
            <a:ext cx="1207949" cy="173418"/>
          </a:xfrm>
          <a:prstGeom prst="rect">
            <a:avLst/>
          </a:prstGeom>
          <a:noFill/>
          <a:ln>
            <a:noFill/>
          </a:ln>
        </p:spPr>
      </p:pic>
      <p:sp>
        <p:nvSpPr>
          <p:cNvPr id="22" name="Google Shape;22;p38"/>
          <p:cNvSpPr txBox="1"/>
          <p:nvPr>
            <p:ph idx="2"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38"/>
          <p:cNvSpPr txBox="1"/>
          <p:nvPr/>
        </p:nvSpPr>
        <p:spPr>
          <a:xfrm>
            <a:off x="3030071" y="3800061"/>
            <a:ext cx="3083858" cy="18466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7F7F7F"/>
              </a:buClr>
              <a:buSzPts val="1200"/>
              <a:buFont typeface="Arial"/>
              <a:buNone/>
            </a:pPr>
            <a:r>
              <a:rPr lang="fr-FR" sz="12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24" name="Google Shape;24;p38"/>
          <p:cNvPicPr preferRelativeResize="0"/>
          <p:nvPr/>
        </p:nvPicPr>
        <p:blipFill rotWithShape="1">
          <a:blip r:embed="rId4">
            <a:alphaModFix/>
          </a:blip>
          <a:srcRect b="0" l="0" r="0" t="0"/>
          <a:stretch/>
        </p:blipFill>
        <p:spPr>
          <a:xfrm>
            <a:off x="3122670" y="243498"/>
            <a:ext cx="2525777" cy="9186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uverture image 1" showMasterSp="0">
  <p:cSld name="1_Couverture image 1">
    <p:spTree>
      <p:nvGrpSpPr>
        <p:cNvPr id="91" name="Shape 91"/>
        <p:cNvGrpSpPr/>
        <p:nvPr/>
      </p:nvGrpSpPr>
      <p:grpSpPr>
        <a:xfrm>
          <a:off x="0" y="0"/>
          <a:ext cx="0" cy="0"/>
          <a:chOff x="0" y="0"/>
          <a:chExt cx="0" cy="0"/>
        </a:xfrm>
      </p:grpSpPr>
      <p:sp>
        <p:nvSpPr>
          <p:cNvPr id="92" name="Google Shape;92;p47"/>
          <p:cNvSpPr txBox="1"/>
          <p:nvPr>
            <p:ph type="ctrTitle"/>
          </p:nvPr>
        </p:nvSpPr>
        <p:spPr>
          <a:xfrm>
            <a:off x="1080000" y="19224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3" name="Google Shape;93;p47"/>
          <p:cNvPicPr preferRelativeResize="0"/>
          <p:nvPr/>
        </p:nvPicPr>
        <p:blipFill rotWithShape="1">
          <a:blip r:embed="rId2">
            <a:alphaModFix/>
          </a:blip>
          <a:srcRect b="0" l="0" r="0" t="0"/>
          <a:stretch/>
        </p:blipFill>
        <p:spPr>
          <a:xfrm>
            <a:off x="568657" y="6302948"/>
            <a:ext cx="1207949" cy="173418"/>
          </a:xfrm>
          <a:prstGeom prst="rect">
            <a:avLst/>
          </a:prstGeom>
          <a:noFill/>
          <a:ln>
            <a:noFill/>
          </a:ln>
        </p:spPr>
      </p:pic>
      <p:sp>
        <p:nvSpPr>
          <p:cNvPr id="94" name="Google Shape;94;p47"/>
          <p:cNvSpPr txBox="1"/>
          <p:nvPr>
            <p:ph idx="1"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5" name="Google Shape;95;p47"/>
          <p:cNvPicPr preferRelativeResize="0"/>
          <p:nvPr/>
        </p:nvPicPr>
        <p:blipFill rotWithShape="1">
          <a:blip r:embed="rId3">
            <a:alphaModFix/>
          </a:blip>
          <a:srcRect b="0" l="0" r="0" t="0"/>
          <a:stretch/>
        </p:blipFill>
        <p:spPr>
          <a:xfrm>
            <a:off x="4552237" y="1735959"/>
            <a:ext cx="4328535" cy="3822523"/>
          </a:xfrm>
          <a:prstGeom prst="rect">
            <a:avLst/>
          </a:prstGeom>
          <a:noFill/>
          <a:ln>
            <a:noFill/>
          </a:ln>
        </p:spPr>
      </p:pic>
      <p:sp>
        <p:nvSpPr>
          <p:cNvPr id="96" name="Google Shape;96;p47"/>
          <p:cNvSpPr txBox="1"/>
          <p:nvPr>
            <p:ph idx="2" type="subTitle"/>
          </p:nvPr>
        </p:nvSpPr>
        <p:spPr>
          <a:xfrm>
            <a:off x="1080000" y="39276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97" name="Google Shape;97;p47"/>
          <p:cNvSpPr txBox="1"/>
          <p:nvPr/>
        </p:nvSpPr>
        <p:spPr>
          <a:xfrm>
            <a:off x="1080000" y="4174230"/>
            <a:ext cx="308385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98" name="Google Shape;98;p47"/>
          <p:cNvPicPr preferRelativeResize="0"/>
          <p:nvPr/>
        </p:nvPicPr>
        <p:blipFill rotWithShape="1">
          <a:blip r:embed="rId4">
            <a:alphaModFix/>
          </a:blip>
          <a:srcRect b="0" l="0" r="0" t="0"/>
          <a:stretch/>
        </p:blipFill>
        <p:spPr>
          <a:xfrm>
            <a:off x="568657" y="437883"/>
            <a:ext cx="2201164" cy="80060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image 3" showMasterSp="0">
  <p:cSld name="Couverture image 3">
    <p:spTree>
      <p:nvGrpSpPr>
        <p:cNvPr id="99" name="Shape 99"/>
        <p:cNvGrpSpPr/>
        <p:nvPr/>
      </p:nvGrpSpPr>
      <p:grpSpPr>
        <a:xfrm>
          <a:off x="0" y="0"/>
          <a:ext cx="0" cy="0"/>
          <a:chOff x="0" y="0"/>
          <a:chExt cx="0" cy="0"/>
        </a:xfrm>
      </p:grpSpPr>
      <p:sp>
        <p:nvSpPr>
          <p:cNvPr id="100" name="Google Shape;100;p48"/>
          <p:cNvSpPr txBox="1"/>
          <p:nvPr>
            <p:ph type="ctrTitle"/>
          </p:nvPr>
        </p:nvSpPr>
        <p:spPr>
          <a:xfrm>
            <a:off x="1080000" y="19224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1" name="Google Shape;101;p48"/>
          <p:cNvPicPr preferRelativeResize="0"/>
          <p:nvPr/>
        </p:nvPicPr>
        <p:blipFill rotWithShape="1">
          <a:blip r:embed="rId2">
            <a:alphaModFix/>
          </a:blip>
          <a:srcRect b="0" l="0" r="0" t="0"/>
          <a:stretch/>
        </p:blipFill>
        <p:spPr>
          <a:xfrm>
            <a:off x="568657" y="6302948"/>
            <a:ext cx="1207949" cy="173418"/>
          </a:xfrm>
          <a:prstGeom prst="rect">
            <a:avLst/>
          </a:prstGeom>
          <a:noFill/>
          <a:ln>
            <a:noFill/>
          </a:ln>
        </p:spPr>
      </p:pic>
      <p:sp>
        <p:nvSpPr>
          <p:cNvPr id="102" name="Google Shape;102;p48"/>
          <p:cNvSpPr txBox="1"/>
          <p:nvPr>
            <p:ph idx="1"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03" name="Google Shape;103;p48"/>
          <p:cNvPicPr preferRelativeResize="0"/>
          <p:nvPr/>
        </p:nvPicPr>
        <p:blipFill rotWithShape="1">
          <a:blip r:embed="rId3">
            <a:alphaModFix/>
          </a:blip>
          <a:srcRect b="0" l="0" r="0" t="0"/>
          <a:stretch/>
        </p:blipFill>
        <p:spPr>
          <a:xfrm>
            <a:off x="4552237" y="1735959"/>
            <a:ext cx="4328535" cy="3822523"/>
          </a:xfrm>
          <a:prstGeom prst="rect">
            <a:avLst/>
          </a:prstGeom>
          <a:noFill/>
          <a:ln>
            <a:noFill/>
          </a:ln>
        </p:spPr>
      </p:pic>
      <p:sp>
        <p:nvSpPr>
          <p:cNvPr id="104" name="Google Shape;104;p48"/>
          <p:cNvSpPr txBox="1"/>
          <p:nvPr>
            <p:ph idx="2" type="subTitle"/>
          </p:nvPr>
        </p:nvSpPr>
        <p:spPr>
          <a:xfrm>
            <a:off x="1080000" y="39276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05" name="Google Shape;105;p48"/>
          <p:cNvSpPr txBox="1"/>
          <p:nvPr/>
        </p:nvSpPr>
        <p:spPr>
          <a:xfrm>
            <a:off x="1080000" y="4174230"/>
            <a:ext cx="308385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106" name="Google Shape;106;p48"/>
          <p:cNvPicPr preferRelativeResize="0"/>
          <p:nvPr/>
        </p:nvPicPr>
        <p:blipFill rotWithShape="1">
          <a:blip r:embed="rId4">
            <a:alphaModFix/>
          </a:blip>
          <a:srcRect b="0" l="0" r="0" t="0"/>
          <a:stretch/>
        </p:blipFill>
        <p:spPr>
          <a:xfrm>
            <a:off x="568657" y="437883"/>
            <a:ext cx="2201164" cy="80060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2">
  <p:cSld name="Intro 2">
    <p:spTree>
      <p:nvGrpSpPr>
        <p:cNvPr id="107" name="Shape 107"/>
        <p:cNvGrpSpPr/>
        <p:nvPr/>
      </p:nvGrpSpPr>
      <p:grpSpPr>
        <a:xfrm>
          <a:off x="0" y="0"/>
          <a:ext cx="0" cy="0"/>
          <a:chOff x="0" y="0"/>
          <a:chExt cx="0" cy="0"/>
        </a:xfrm>
      </p:grpSpPr>
      <p:sp>
        <p:nvSpPr>
          <p:cNvPr id="108" name="Google Shape;108;p49"/>
          <p:cNvSpPr/>
          <p:nvPr/>
        </p:nvSpPr>
        <p:spPr>
          <a:xfrm>
            <a:off x="287339" y="452438"/>
            <a:ext cx="8570210" cy="5942013"/>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49"/>
          <p:cNvSpPr txBox="1"/>
          <p:nvPr>
            <p:ph idx="1" type="body"/>
          </p:nvPr>
        </p:nvSpPr>
        <p:spPr>
          <a:xfrm>
            <a:off x="1080000" y="860400"/>
            <a:ext cx="7400612" cy="47625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800"/>
              <a:buNone/>
              <a:defRPr b="1" sz="1800" cap="none">
                <a:solidFill>
                  <a:schemeClr val="dk2"/>
                </a:solidFill>
              </a:defRPr>
            </a:lvl1pPr>
            <a:lvl2pPr indent="-228600" lvl="1" marL="914400" algn="l">
              <a:lnSpc>
                <a:spcPct val="120000"/>
              </a:lnSpc>
              <a:spcBef>
                <a:spcPts val="1200"/>
              </a:spcBef>
              <a:spcAft>
                <a:spcPts val="0"/>
              </a:spcAft>
              <a:buClr>
                <a:schemeClr val="dk1"/>
              </a:buClr>
              <a:buSzPts val="1400"/>
              <a:buNone/>
              <a:defRPr b="0" sz="1400">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49"/>
          <p:cNvSpPr/>
          <p:nvPr/>
        </p:nvSpPr>
        <p:spPr>
          <a:xfrm>
            <a:off x="1" y="790699"/>
            <a:ext cx="1028300" cy="6264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49"/>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2 colonnes">
  <p:cSld name="Contenu 2 colonnes">
    <p:spTree>
      <p:nvGrpSpPr>
        <p:cNvPr id="113" name="Shape 113"/>
        <p:cNvGrpSpPr/>
        <p:nvPr/>
      </p:nvGrpSpPr>
      <p:grpSpPr>
        <a:xfrm>
          <a:off x="0" y="0"/>
          <a:ext cx="0" cy="0"/>
          <a:chOff x="0" y="0"/>
          <a:chExt cx="0" cy="0"/>
        </a:xfrm>
      </p:grpSpPr>
      <p:sp>
        <p:nvSpPr>
          <p:cNvPr id="114" name="Google Shape;114;p50"/>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50"/>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50"/>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50"/>
          <p:cNvSpPr txBox="1"/>
          <p:nvPr>
            <p:ph idx="2" type="body"/>
          </p:nvPr>
        </p:nvSpPr>
        <p:spPr>
          <a:xfrm>
            <a:off x="1079499" y="1299600"/>
            <a:ext cx="7262599" cy="7084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 name="Google Shape;118;p50"/>
          <p:cNvSpPr txBox="1"/>
          <p:nvPr>
            <p:ph idx="3" type="body"/>
          </p:nvPr>
        </p:nvSpPr>
        <p:spPr>
          <a:xfrm>
            <a:off x="4921599" y="2280253"/>
            <a:ext cx="3420500" cy="3462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9" name="Google Shape;119;p50"/>
          <p:cNvSpPr txBox="1"/>
          <p:nvPr>
            <p:ph idx="4" type="body"/>
          </p:nvPr>
        </p:nvSpPr>
        <p:spPr>
          <a:xfrm>
            <a:off x="1079500" y="2280253"/>
            <a:ext cx="3420500" cy="3462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50"/>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gue + Contenu ">
  <p:cSld name="Exergue + Contenu ">
    <p:spTree>
      <p:nvGrpSpPr>
        <p:cNvPr id="122" name="Shape 122"/>
        <p:cNvGrpSpPr/>
        <p:nvPr/>
      </p:nvGrpSpPr>
      <p:grpSpPr>
        <a:xfrm>
          <a:off x="0" y="0"/>
          <a:ext cx="0" cy="0"/>
          <a:chOff x="0" y="0"/>
          <a:chExt cx="0" cy="0"/>
        </a:xfrm>
      </p:grpSpPr>
      <p:sp>
        <p:nvSpPr>
          <p:cNvPr id="123" name="Google Shape;123;p5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51"/>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5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6" name="Google Shape;126;p51"/>
          <p:cNvSpPr txBox="1"/>
          <p:nvPr>
            <p:ph idx="2" type="body"/>
          </p:nvPr>
        </p:nvSpPr>
        <p:spPr>
          <a:xfrm>
            <a:off x="3671999" y="1281600"/>
            <a:ext cx="5188043" cy="3462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7" name="Google Shape;127;p51"/>
          <p:cNvSpPr txBox="1"/>
          <p:nvPr>
            <p:ph idx="3" type="body"/>
          </p:nvPr>
        </p:nvSpPr>
        <p:spPr>
          <a:xfrm>
            <a:off x="1080001" y="1316050"/>
            <a:ext cx="2268820" cy="2352504"/>
          </a:xfrm>
          <a:prstGeom prst="rect">
            <a:avLst/>
          </a:prstGeom>
          <a:solidFill>
            <a:srgbClr val="ADA5D0"/>
          </a:solidFill>
          <a:ln>
            <a:noFill/>
          </a:ln>
        </p:spPr>
        <p:txBody>
          <a:bodyPr anchorCtr="0" anchor="ctr" bIns="108000" lIns="180000" spcFirstLastPara="1" rIns="180000" wrap="square" tIns="108000">
            <a:noAutofit/>
          </a:bodyPr>
          <a:lstStyle>
            <a:lvl1pPr indent="-228600" lvl="0" marL="457200" algn="l">
              <a:lnSpc>
                <a:spcPct val="100000"/>
              </a:lnSpc>
              <a:spcBef>
                <a:spcPts val="1800"/>
              </a:spcBef>
              <a:spcAft>
                <a:spcPts val="0"/>
              </a:spcAft>
              <a:buClr>
                <a:schemeClr val="lt1"/>
              </a:buClr>
              <a:buSzPts val="3600"/>
              <a:buNone/>
              <a:defRPr sz="3600">
                <a:solidFill>
                  <a:schemeClr val="lt1"/>
                </a:solidFill>
              </a:defRPr>
            </a:lvl1pPr>
            <a:lvl2pPr indent="-228600" lvl="1" marL="914400" algn="l">
              <a:lnSpc>
                <a:spcPct val="80000"/>
              </a:lnSpc>
              <a:spcBef>
                <a:spcPts val="0"/>
              </a:spcBef>
              <a:spcAft>
                <a:spcPts val="0"/>
              </a:spcAft>
              <a:buClr>
                <a:schemeClr val="lt1"/>
              </a:buClr>
              <a:buSzPts val="1200"/>
              <a:buNone/>
              <a:defRPr b="0" sz="1200" cap="none">
                <a:solidFill>
                  <a:schemeClr val="lt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8" name="Google Shape;128;p51"/>
          <p:cNvSpPr txBox="1"/>
          <p:nvPr>
            <p:ph idx="4" type="body"/>
          </p:nvPr>
        </p:nvSpPr>
        <p:spPr>
          <a:xfrm>
            <a:off x="1079500" y="3795708"/>
            <a:ext cx="2269321" cy="1529327"/>
          </a:xfrm>
          <a:prstGeom prst="rect">
            <a:avLst/>
          </a:prstGeom>
          <a:solidFill>
            <a:srgbClr val="EAEAEA"/>
          </a:solidFill>
          <a:ln>
            <a:noFill/>
          </a:ln>
        </p:spPr>
        <p:txBody>
          <a:bodyPr anchorCtr="0" anchor="ctr" bIns="108000" lIns="180000" spcFirstLastPara="1" rIns="180000" wrap="square" tIns="108000">
            <a:noAutofit/>
          </a:bodyPr>
          <a:lstStyle>
            <a:lvl1pPr indent="-228600" lvl="0" marL="457200" algn="l">
              <a:lnSpc>
                <a:spcPct val="100000"/>
              </a:lnSpc>
              <a:spcBef>
                <a:spcPts val="0"/>
              </a:spcBef>
              <a:spcAft>
                <a:spcPts val="0"/>
              </a:spcAft>
              <a:buClr>
                <a:srgbClr val="7F7F7F"/>
              </a:buClr>
              <a:buSzPts val="16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51"/>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p:cSld name="2 colonnes + image">
    <p:spTree>
      <p:nvGrpSpPr>
        <p:cNvPr id="131" name="Shape 131"/>
        <p:cNvGrpSpPr/>
        <p:nvPr/>
      </p:nvGrpSpPr>
      <p:grpSpPr>
        <a:xfrm>
          <a:off x="0" y="0"/>
          <a:ext cx="0" cy="0"/>
          <a:chOff x="0" y="0"/>
          <a:chExt cx="0" cy="0"/>
        </a:xfrm>
      </p:grpSpPr>
      <p:sp>
        <p:nvSpPr>
          <p:cNvPr id="132" name="Google Shape;132;p52"/>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52"/>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52"/>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5" name="Google Shape;135;p52"/>
          <p:cNvSpPr txBox="1"/>
          <p:nvPr>
            <p:ph idx="2" type="body"/>
          </p:nvPr>
        </p:nvSpPr>
        <p:spPr>
          <a:xfrm>
            <a:off x="3678613" y="1299600"/>
            <a:ext cx="2361600" cy="3462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6" name="Google Shape;136;p52"/>
          <p:cNvSpPr txBox="1"/>
          <p:nvPr>
            <p:ph idx="3" type="body"/>
          </p:nvPr>
        </p:nvSpPr>
        <p:spPr>
          <a:xfrm>
            <a:off x="1079500" y="1299600"/>
            <a:ext cx="2361600" cy="346248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52"/>
          <p:cNvSpPr/>
          <p:nvPr>
            <p:ph idx="4" type="pic"/>
          </p:nvPr>
        </p:nvSpPr>
        <p:spPr>
          <a:xfrm>
            <a:off x="6259512" y="1308098"/>
            <a:ext cx="2884487" cy="4500563"/>
          </a:xfrm>
          <a:prstGeom prst="rect">
            <a:avLst/>
          </a:prstGeom>
          <a:noFill/>
          <a:ln>
            <a:noFill/>
          </a:ln>
        </p:spPr>
      </p:sp>
      <p:sp>
        <p:nvSpPr>
          <p:cNvPr id="138" name="Google Shape;138;p52"/>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encadré + image">
  <p:cSld name="Contenu + encadré + image">
    <p:spTree>
      <p:nvGrpSpPr>
        <p:cNvPr id="140" name="Shape 140"/>
        <p:cNvGrpSpPr/>
        <p:nvPr/>
      </p:nvGrpSpPr>
      <p:grpSpPr>
        <a:xfrm>
          <a:off x="0" y="0"/>
          <a:ext cx="0" cy="0"/>
          <a:chOff x="0" y="0"/>
          <a:chExt cx="0" cy="0"/>
        </a:xfrm>
      </p:grpSpPr>
      <p:sp>
        <p:nvSpPr>
          <p:cNvPr id="141" name="Google Shape;141;p53"/>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53"/>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3" name="Google Shape;143;p53"/>
          <p:cNvSpPr txBox="1"/>
          <p:nvPr>
            <p:ph idx="2" type="body"/>
          </p:nvPr>
        </p:nvSpPr>
        <p:spPr>
          <a:xfrm>
            <a:off x="1079499" y="3995766"/>
            <a:ext cx="2592389" cy="1900115"/>
          </a:xfrm>
          <a:prstGeom prst="rect">
            <a:avLst/>
          </a:prstGeom>
          <a:solidFill>
            <a:srgbClr val="ADA5D0"/>
          </a:solidFill>
          <a:ln>
            <a:noFill/>
          </a:ln>
        </p:spPr>
        <p:txBody>
          <a:bodyPr anchorCtr="0" anchor="t" bIns="180000" lIns="180000" spcFirstLastPara="1" rIns="180000" wrap="square" tIns="180000">
            <a:noAutofit/>
          </a:bodyPr>
          <a:lstStyle>
            <a:lvl1pPr indent="-228600" lvl="0" marL="457200" algn="l">
              <a:lnSpc>
                <a:spcPct val="100000"/>
              </a:lnSpc>
              <a:spcBef>
                <a:spcPts val="0"/>
              </a:spcBef>
              <a:spcAft>
                <a:spcPts val="0"/>
              </a:spcAft>
              <a:buClr>
                <a:schemeClr val="lt1"/>
              </a:buClr>
              <a:buSzPts val="1600"/>
              <a:buNone/>
              <a:defRPr>
                <a:solidFill>
                  <a:schemeClr val="lt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53"/>
          <p:cNvSpPr txBox="1"/>
          <p:nvPr>
            <p:ph idx="3" type="body"/>
          </p:nvPr>
        </p:nvSpPr>
        <p:spPr>
          <a:xfrm>
            <a:off x="1079499" y="1299600"/>
            <a:ext cx="7780543" cy="19258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53"/>
          <p:cNvSpPr/>
          <p:nvPr>
            <p:ph idx="4" type="pic"/>
          </p:nvPr>
        </p:nvSpPr>
        <p:spPr>
          <a:xfrm>
            <a:off x="3773348" y="3356658"/>
            <a:ext cx="5086696" cy="3036935"/>
          </a:xfrm>
          <a:prstGeom prst="rect">
            <a:avLst/>
          </a:prstGeom>
          <a:noFill/>
          <a:ln>
            <a:noFill/>
          </a:ln>
        </p:spPr>
      </p:sp>
      <p:sp>
        <p:nvSpPr>
          <p:cNvPr id="146" name="Google Shape;146;p53"/>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exergue">
  <p:cSld name="Image + exergue">
    <p:spTree>
      <p:nvGrpSpPr>
        <p:cNvPr id="148" name="Shape 148"/>
        <p:cNvGrpSpPr/>
        <p:nvPr/>
      </p:nvGrpSpPr>
      <p:grpSpPr>
        <a:xfrm>
          <a:off x="0" y="0"/>
          <a:ext cx="0" cy="0"/>
          <a:chOff x="0" y="0"/>
          <a:chExt cx="0" cy="0"/>
        </a:xfrm>
      </p:grpSpPr>
      <p:sp>
        <p:nvSpPr>
          <p:cNvPr id="149" name="Google Shape;149;p54"/>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4"/>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54"/>
          <p:cNvSpPr/>
          <p:nvPr>
            <p:ph idx="2" type="pic"/>
          </p:nvPr>
        </p:nvSpPr>
        <p:spPr>
          <a:xfrm>
            <a:off x="1079500" y="1308098"/>
            <a:ext cx="7780544" cy="5085495"/>
          </a:xfrm>
          <a:prstGeom prst="rect">
            <a:avLst/>
          </a:prstGeom>
          <a:noFill/>
          <a:ln>
            <a:noFill/>
          </a:ln>
        </p:spPr>
      </p:sp>
      <p:sp>
        <p:nvSpPr>
          <p:cNvPr id="152" name="Google Shape;152;p54"/>
          <p:cNvSpPr txBox="1"/>
          <p:nvPr>
            <p:ph idx="3" type="body"/>
          </p:nvPr>
        </p:nvSpPr>
        <p:spPr>
          <a:xfrm>
            <a:off x="7083705" y="3850845"/>
            <a:ext cx="1776338" cy="2344993"/>
          </a:xfrm>
          <a:prstGeom prst="rect">
            <a:avLst/>
          </a:prstGeom>
          <a:solidFill>
            <a:srgbClr val="EAEAEA"/>
          </a:solidFill>
          <a:ln>
            <a:noFill/>
          </a:ln>
        </p:spPr>
        <p:txBody>
          <a:bodyPr anchorCtr="0" anchor="t" bIns="180000" lIns="180000" spcFirstLastPara="1" rIns="180000" wrap="square" tIns="180000">
            <a:noAutofit/>
          </a:bodyPr>
          <a:lstStyle>
            <a:lvl1pPr indent="-228600" lvl="0" marL="457200" algn="l">
              <a:lnSpc>
                <a:spcPct val="100000"/>
              </a:lnSpc>
              <a:spcBef>
                <a:spcPts val="0"/>
              </a:spcBef>
              <a:spcAft>
                <a:spcPts val="0"/>
              </a:spcAft>
              <a:buClr>
                <a:srgbClr val="7F7F7F"/>
              </a:buClr>
              <a:buSzPts val="1600"/>
              <a:buNone/>
              <a:defRPr>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3" name="Google Shape;153;p54"/>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hiffres clés 1">
  <p:cSld name="Image + Chiffres clés 1">
    <p:spTree>
      <p:nvGrpSpPr>
        <p:cNvPr id="155" name="Shape 155"/>
        <p:cNvGrpSpPr/>
        <p:nvPr/>
      </p:nvGrpSpPr>
      <p:grpSpPr>
        <a:xfrm>
          <a:off x="0" y="0"/>
          <a:ext cx="0" cy="0"/>
          <a:chOff x="0" y="0"/>
          <a:chExt cx="0" cy="0"/>
        </a:xfrm>
      </p:grpSpPr>
      <p:sp>
        <p:nvSpPr>
          <p:cNvPr id="156" name="Google Shape;156;p55"/>
          <p:cNvSpPr/>
          <p:nvPr>
            <p:ph idx="2" type="pic"/>
          </p:nvPr>
        </p:nvSpPr>
        <p:spPr>
          <a:xfrm>
            <a:off x="1079500" y="444500"/>
            <a:ext cx="7780544" cy="5949093"/>
          </a:xfrm>
          <a:prstGeom prst="rect">
            <a:avLst/>
          </a:prstGeom>
          <a:noFill/>
          <a:ln>
            <a:noFill/>
          </a:ln>
        </p:spPr>
      </p:sp>
      <p:sp>
        <p:nvSpPr>
          <p:cNvPr id="157" name="Google Shape;157;p55"/>
          <p:cNvSpPr/>
          <p:nvPr/>
        </p:nvSpPr>
        <p:spPr>
          <a:xfrm>
            <a:off x="851647" y="295835"/>
            <a:ext cx="152400" cy="8426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5"/>
          <p:cNvSpPr txBox="1"/>
          <p:nvPr>
            <p:ph idx="1" type="body"/>
          </p:nvPr>
        </p:nvSpPr>
        <p:spPr>
          <a:xfrm>
            <a:off x="1079500" y="3283018"/>
            <a:ext cx="1706209" cy="2352504"/>
          </a:xfrm>
          <a:prstGeom prst="rect">
            <a:avLst/>
          </a:prstGeom>
          <a:solidFill>
            <a:srgbClr val="EAEAEA"/>
          </a:solidFill>
          <a:ln>
            <a:noFill/>
          </a:ln>
        </p:spPr>
        <p:txBody>
          <a:bodyPr anchorCtr="1" anchor="ctr" bIns="108000" lIns="180000" spcFirstLastPara="1" rIns="180000" wrap="square" tIns="108000">
            <a:noAutofit/>
          </a:bodyPr>
          <a:lstStyle>
            <a:lvl1pPr indent="-228600" lvl="0" marL="457200" algn="l">
              <a:lnSpc>
                <a:spcPct val="100000"/>
              </a:lnSpc>
              <a:spcBef>
                <a:spcPts val="1800"/>
              </a:spcBef>
              <a:spcAft>
                <a:spcPts val="0"/>
              </a:spcAft>
              <a:buClr>
                <a:schemeClr val="accent1"/>
              </a:buClr>
              <a:buSzPts val="3600"/>
              <a:buNone/>
              <a:defRPr sz="3600">
                <a:solidFill>
                  <a:schemeClr val="accent1"/>
                </a:solidFill>
              </a:defRPr>
            </a:lvl1pPr>
            <a:lvl2pPr indent="-228600" lvl="1" marL="914400" algn="l">
              <a:lnSpc>
                <a:spcPct val="80000"/>
              </a:lnSpc>
              <a:spcBef>
                <a:spcPts val="0"/>
              </a:spcBef>
              <a:spcAft>
                <a:spcPts val="0"/>
              </a:spcAft>
              <a:buClr>
                <a:schemeClr val="dk1"/>
              </a:buClr>
              <a:buSzPts val="1200"/>
              <a:buNone/>
              <a:defRPr b="0" sz="1200" cap="none">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55"/>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exergue + Contenu">
  <p:cSld name="Image + exergue + Contenu">
    <p:spTree>
      <p:nvGrpSpPr>
        <p:cNvPr id="161" name="Shape 161"/>
        <p:cNvGrpSpPr/>
        <p:nvPr/>
      </p:nvGrpSpPr>
      <p:grpSpPr>
        <a:xfrm>
          <a:off x="0" y="0"/>
          <a:ext cx="0" cy="0"/>
          <a:chOff x="0" y="0"/>
          <a:chExt cx="0" cy="0"/>
        </a:xfrm>
      </p:grpSpPr>
      <p:sp>
        <p:nvSpPr>
          <p:cNvPr id="162" name="Google Shape;162;p56"/>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56"/>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56"/>
          <p:cNvSpPr txBox="1"/>
          <p:nvPr>
            <p:ph idx="2" type="body"/>
          </p:nvPr>
        </p:nvSpPr>
        <p:spPr>
          <a:xfrm>
            <a:off x="3949199" y="2854800"/>
            <a:ext cx="4910843" cy="29081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56"/>
          <p:cNvSpPr/>
          <p:nvPr>
            <p:ph idx="3" type="pic"/>
          </p:nvPr>
        </p:nvSpPr>
        <p:spPr>
          <a:xfrm>
            <a:off x="1079499" y="1308098"/>
            <a:ext cx="2592000" cy="4500000"/>
          </a:xfrm>
          <a:prstGeom prst="rect">
            <a:avLst/>
          </a:prstGeom>
          <a:noFill/>
          <a:ln>
            <a:noFill/>
          </a:ln>
        </p:spPr>
      </p:sp>
      <p:sp>
        <p:nvSpPr>
          <p:cNvPr id="166" name="Google Shape;166;p56"/>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56"/>
          <p:cNvSpPr txBox="1"/>
          <p:nvPr>
            <p:ph idx="4" type="body"/>
          </p:nvPr>
        </p:nvSpPr>
        <p:spPr>
          <a:xfrm>
            <a:off x="3160800" y="1846800"/>
            <a:ext cx="3096000" cy="661720"/>
          </a:xfrm>
          <a:prstGeom prst="rect">
            <a:avLst/>
          </a:prstGeom>
          <a:solidFill>
            <a:srgbClr val="EAEAEA"/>
          </a:solidFill>
          <a:ln>
            <a:noFill/>
          </a:ln>
        </p:spPr>
        <p:txBody>
          <a:bodyPr anchorCtr="0" anchor="t" bIns="108000" lIns="180000" spcFirstLastPara="1" rIns="180000" wrap="square" tIns="108000">
            <a:noAutofit/>
          </a:bodyPr>
          <a:lstStyle>
            <a:lvl1pPr indent="-228600" lvl="0" marL="457200" algn="l">
              <a:lnSpc>
                <a:spcPct val="100000"/>
              </a:lnSpc>
              <a:spcBef>
                <a:spcPts val="1200"/>
              </a:spcBef>
              <a:spcAft>
                <a:spcPts val="0"/>
              </a:spcAft>
              <a:buClr>
                <a:schemeClr val="dk1"/>
              </a:buClr>
              <a:buSzPts val="1200"/>
              <a:buNone/>
              <a:defRPr sz="1200" cap="none">
                <a:solidFill>
                  <a:schemeClr val="dk1"/>
                </a:solidFill>
              </a:defRPr>
            </a:lvl1pPr>
            <a:lvl2pPr indent="-228600" lvl="1" marL="914400" algn="l">
              <a:lnSpc>
                <a:spcPct val="100000"/>
              </a:lnSpc>
              <a:spcBef>
                <a:spcPts val="0"/>
              </a:spcBef>
              <a:spcAft>
                <a:spcPts val="0"/>
              </a:spcAft>
              <a:buClr>
                <a:schemeClr val="accent1"/>
              </a:buClr>
              <a:buSzPts val="1600"/>
              <a:buNone/>
              <a:defRPr sz="1600" cap="none">
                <a:solidFill>
                  <a:schemeClr val="accent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8" name="Google Shape;168;p56"/>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6"/>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p:cSld name="Sommaire">
    <p:spTree>
      <p:nvGrpSpPr>
        <p:cNvPr id="25" name="Shape 25"/>
        <p:cNvGrpSpPr/>
        <p:nvPr/>
      </p:nvGrpSpPr>
      <p:grpSpPr>
        <a:xfrm>
          <a:off x="0" y="0"/>
          <a:ext cx="0" cy="0"/>
          <a:chOff x="0" y="0"/>
          <a:chExt cx="0" cy="0"/>
        </a:xfrm>
      </p:grpSpPr>
      <p:sp>
        <p:nvSpPr>
          <p:cNvPr id="26" name="Google Shape;26;p39"/>
          <p:cNvSpPr/>
          <p:nvPr/>
        </p:nvSpPr>
        <p:spPr>
          <a:xfrm>
            <a:off x="3672000" y="452438"/>
            <a:ext cx="5194188" cy="5942013"/>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39"/>
          <p:cNvSpPr txBox="1"/>
          <p:nvPr>
            <p:ph idx="1" type="body"/>
          </p:nvPr>
        </p:nvSpPr>
        <p:spPr>
          <a:xfrm>
            <a:off x="4647600" y="1267200"/>
            <a:ext cx="3886800" cy="47625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0"/>
              </a:spcBef>
              <a:spcAft>
                <a:spcPts val="0"/>
              </a:spcAft>
              <a:buClr>
                <a:schemeClr val="dk2"/>
              </a:buClr>
              <a:buSzPts val="1600"/>
              <a:buNone/>
              <a:defRPr b="1" sz="1600" cap="none">
                <a:solidFill>
                  <a:schemeClr val="dk2"/>
                </a:solidFill>
              </a:defRPr>
            </a:lvl1pPr>
            <a:lvl2pPr indent="-228600" lvl="1" marL="914400" algn="l">
              <a:lnSpc>
                <a:spcPct val="120000"/>
              </a:lnSpc>
              <a:spcBef>
                <a:spcPts val="1200"/>
              </a:spcBef>
              <a:spcAft>
                <a:spcPts val="0"/>
              </a:spcAft>
              <a:buClr>
                <a:schemeClr val="accent1"/>
              </a:buClr>
              <a:buSzPts val="1400"/>
              <a:buNone/>
              <a:defRPr b="0" sz="1400"/>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39"/>
          <p:cNvSpPr/>
          <p:nvPr/>
        </p:nvSpPr>
        <p:spPr>
          <a:xfrm>
            <a:off x="851647" y="295835"/>
            <a:ext cx="152400" cy="8426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39"/>
          <p:cNvSpPr/>
          <p:nvPr/>
        </p:nvSpPr>
        <p:spPr>
          <a:xfrm>
            <a:off x="0" y="858711"/>
            <a:ext cx="3725023" cy="2269451"/>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39"/>
          <p:cNvSpPr txBox="1"/>
          <p:nvPr>
            <p:ph idx="2" type="body"/>
          </p:nvPr>
        </p:nvSpPr>
        <p:spPr>
          <a:xfrm>
            <a:off x="457098" y="1740173"/>
            <a:ext cx="20520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lt1"/>
              </a:buClr>
              <a:buSzPts val="2800"/>
              <a:buNone/>
              <a:defRPr b="1" sz="2800" cap="none">
                <a:solidFill>
                  <a:schemeClr val="lt1"/>
                </a:solidFill>
              </a:defRPr>
            </a:lvl1pPr>
            <a:lvl2pPr indent="-228600" lvl="1" marL="914400" algn="l">
              <a:lnSpc>
                <a:spcPct val="100000"/>
              </a:lnSpc>
              <a:spcBef>
                <a:spcPts val="1200"/>
              </a:spcBef>
              <a:spcAft>
                <a:spcPts val="0"/>
              </a:spcAft>
              <a:buClr>
                <a:schemeClr val="accent1"/>
              </a:buClr>
              <a:buSzPts val="2800"/>
              <a:buNone/>
              <a:defRPr sz="2800"/>
            </a:lvl2pPr>
            <a:lvl3pPr indent="-228600" lvl="2" marL="1371600" algn="l">
              <a:lnSpc>
                <a:spcPct val="100000"/>
              </a:lnSpc>
              <a:spcBef>
                <a:spcPts val="1600"/>
              </a:spcBef>
              <a:spcAft>
                <a:spcPts val="0"/>
              </a:spcAft>
              <a:buClr>
                <a:srgbClr val="ADA5D0"/>
              </a:buClr>
              <a:buSzPts val="2800"/>
              <a:buNone/>
              <a:defRPr sz="2800"/>
            </a:lvl3pPr>
            <a:lvl4pPr indent="-228600" lvl="3" marL="1828800" algn="l">
              <a:lnSpc>
                <a:spcPct val="100000"/>
              </a:lnSpc>
              <a:spcBef>
                <a:spcPts val="900"/>
              </a:spcBef>
              <a:spcAft>
                <a:spcPts val="0"/>
              </a:spcAft>
              <a:buClr>
                <a:schemeClr val="dk1"/>
              </a:buClr>
              <a:buSzPts val="2800"/>
              <a:buNone/>
              <a:defRPr sz="2800"/>
            </a:lvl4pPr>
            <a:lvl5pPr indent="-370839" lvl="4" marL="2286000" algn="l">
              <a:lnSpc>
                <a:spcPct val="100000"/>
              </a:lnSpc>
              <a:spcBef>
                <a:spcPts val="600"/>
              </a:spcBef>
              <a:spcAft>
                <a:spcPts val="0"/>
              </a:spcAft>
              <a:buSzPts val="2240"/>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39"/>
          <p:cNvSpPr txBox="1"/>
          <p:nvPr>
            <p:ph idx="3" type="body"/>
          </p:nvPr>
        </p:nvSpPr>
        <p:spPr>
          <a:xfrm>
            <a:off x="4165200" y="1166400"/>
            <a:ext cx="511091" cy="70788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1"/>
              </a:buClr>
              <a:buSzPts val="4600"/>
              <a:buNone/>
              <a:defRPr b="0" sz="4600" cap="none">
                <a:solidFill>
                  <a:schemeClr val="dk1"/>
                </a:solidFill>
              </a:defRPr>
            </a:lvl1pPr>
            <a:lvl2pPr indent="-228600" lvl="1" marL="914400" algn="l">
              <a:lnSpc>
                <a:spcPct val="100000"/>
              </a:lnSpc>
              <a:spcBef>
                <a:spcPts val="1200"/>
              </a:spcBef>
              <a:spcAft>
                <a:spcPts val="0"/>
              </a:spcAft>
              <a:buClr>
                <a:schemeClr val="accent1"/>
              </a:buClr>
              <a:buSzPts val="2800"/>
              <a:buNone/>
              <a:defRPr sz="2800"/>
            </a:lvl2pPr>
            <a:lvl3pPr indent="-228600" lvl="2" marL="1371600" algn="l">
              <a:lnSpc>
                <a:spcPct val="100000"/>
              </a:lnSpc>
              <a:spcBef>
                <a:spcPts val="1600"/>
              </a:spcBef>
              <a:spcAft>
                <a:spcPts val="0"/>
              </a:spcAft>
              <a:buClr>
                <a:srgbClr val="ADA5D0"/>
              </a:buClr>
              <a:buSzPts val="2800"/>
              <a:buNone/>
              <a:defRPr sz="2800"/>
            </a:lvl3pPr>
            <a:lvl4pPr indent="-228600" lvl="3" marL="1828800" algn="l">
              <a:lnSpc>
                <a:spcPct val="100000"/>
              </a:lnSpc>
              <a:spcBef>
                <a:spcPts val="900"/>
              </a:spcBef>
              <a:spcAft>
                <a:spcPts val="0"/>
              </a:spcAft>
              <a:buClr>
                <a:schemeClr val="dk1"/>
              </a:buClr>
              <a:buSzPts val="2800"/>
              <a:buNone/>
              <a:defRPr sz="2800"/>
            </a:lvl4pPr>
            <a:lvl5pPr indent="-370839" lvl="4" marL="2286000" algn="l">
              <a:lnSpc>
                <a:spcPct val="100000"/>
              </a:lnSpc>
              <a:spcBef>
                <a:spcPts val="600"/>
              </a:spcBef>
              <a:spcAft>
                <a:spcPts val="0"/>
              </a:spcAft>
              <a:buSzPts val="2240"/>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39"/>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graphique ">
  <p:cSld name="Contenu + graphique ">
    <p:spTree>
      <p:nvGrpSpPr>
        <p:cNvPr id="170" name="Shape 170"/>
        <p:cNvGrpSpPr/>
        <p:nvPr/>
      </p:nvGrpSpPr>
      <p:grpSpPr>
        <a:xfrm>
          <a:off x="0" y="0"/>
          <a:ext cx="0" cy="0"/>
          <a:chOff x="0" y="0"/>
          <a:chExt cx="0" cy="0"/>
        </a:xfrm>
      </p:grpSpPr>
      <p:sp>
        <p:nvSpPr>
          <p:cNvPr id="171" name="Google Shape;171;p57"/>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57"/>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57"/>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4" name="Google Shape;174;p57"/>
          <p:cNvSpPr txBox="1"/>
          <p:nvPr>
            <p:ph idx="2" type="body"/>
          </p:nvPr>
        </p:nvSpPr>
        <p:spPr>
          <a:xfrm>
            <a:off x="1079499" y="1300163"/>
            <a:ext cx="7780544" cy="10112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5" name="Google Shape;175;p57"/>
          <p:cNvSpPr/>
          <p:nvPr>
            <p:ph idx="3" type="chart"/>
          </p:nvPr>
        </p:nvSpPr>
        <p:spPr>
          <a:xfrm>
            <a:off x="815788" y="2589163"/>
            <a:ext cx="5470712" cy="3254646"/>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57"/>
          <p:cNvSpPr txBox="1"/>
          <p:nvPr>
            <p:ph idx="4" type="body"/>
          </p:nvPr>
        </p:nvSpPr>
        <p:spPr>
          <a:xfrm>
            <a:off x="7125653" y="2880559"/>
            <a:ext cx="1734391" cy="70173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800"/>
              </a:spcBef>
              <a:spcAft>
                <a:spcPts val="0"/>
              </a:spcAft>
              <a:buClr>
                <a:srgbClr val="ADA5D0"/>
              </a:buClr>
              <a:buSzPts val="3600"/>
              <a:buNone/>
              <a:defRPr sz="3600">
                <a:solidFill>
                  <a:srgbClr val="ADA5D0"/>
                </a:solidFill>
              </a:defRPr>
            </a:lvl1pPr>
            <a:lvl2pPr indent="-228600" lvl="1" marL="914400" algn="l">
              <a:lnSpc>
                <a:spcPct val="80000"/>
              </a:lnSpc>
              <a:spcBef>
                <a:spcPts val="0"/>
              </a:spcBef>
              <a:spcAft>
                <a:spcPts val="0"/>
              </a:spcAft>
              <a:buClr>
                <a:schemeClr val="dk1"/>
              </a:buClr>
              <a:buSzPts val="1200"/>
              <a:buNone/>
              <a:defRPr b="0" sz="1200" cap="none">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7" name="Google Shape;177;p57"/>
          <p:cNvSpPr txBox="1"/>
          <p:nvPr>
            <p:ph idx="5" type="body"/>
          </p:nvPr>
        </p:nvSpPr>
        <p:spPr>
          <a:xfrm>
            <a:off x="1079498" y="2589163"/>
            <a:ext cx="5207001" cy="2913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400"/>
              <a:buNone/>
              <a:defRPr b="1" sz="1400" cap="none">
                <a:solidFill>
                  <a:schemeClr val="accent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8" name="Google Shape;178;p57"/>
          <p:cNvSpPr txBox="1"/>
          <p:nvPr>
            <p:ph idx="6" type="body"/>
          </p:nvPr>
        </p:nvSpPr>
        <p:spPr>
          <a:xfrm>
            <a:off x="1079498" y="6156000"/>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rgbClr val="7F7F7F"/>
              </a:buClr>
              <a:buSzPts val="700"/>
              <a:buNone/>
              <a:defRPr i="1" sz="700"/>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9" name="Google Shape;179;p57"/>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7"/>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graphique 3 colonnes">
  <p:cSld name="Contenu + graphique 3 colonnes">
    <p:spTree>
      <p:nvGrpSpPr>
        <p:cNvPr id="181" name="Shape 181"/>
        <p:cNvGrpSpPr/>
        <p:nvPr/>
      </p:nvGrpSpPr>
      <p:grpSpPr>
        <a:xfrm>
          <a:off x="0" y="0"/>
          <a:ext cx="0" cy="0"/>
          <a:chOff x="0" y="0"/>
          <a:chExt cx="0" cy="0"/>
        </a:xfrm>
      </p:grpSpPr>
      <p:sp>
        <p:nvSpPr>
          <p:cNvPr id="182" name="Google Shape;182;p58"/>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58"/>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58"/>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5" name="Google Shape;185;p58"/>
          <p:cNvSpPr txBox="1"/>
          <p:nvPr>
            <p:ph idx="2" type="body"/>
          </p:nvPr>
        </p:nvSpPr>
        <p:spPr>
          <a:xfrm>
            <a:off x="1079499" y="1300162"/>
            <a:ext cx="2358000" cy="43552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58"/>
          <p:cNvSpPr/>
          <p:nvPr>
            <p:ph idx="3" type="chart"/>
          </p:nvPr>
        </p:nvSpPr>
        <p:spPr>
          <a:xfrm>
            <a:off x="3906278" y="1760622"/>
            <a:ext cx="2127486" cy="2793713"/>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87" name="Google Shape;187;p58"/>
          <p:cNvSpPr txBox="1"/>
          <p:nvPr>
            <p:ph idx="4" type="body"/>
          </p:nvPr>
        </p:nvSpPr>
        <p:spPr>
          <a:xfrm>
            <a:off x="6485263" y="1300162"/>
            <a:ext cx="1734391" cy="70173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800"/>
              </a:spcBef>
              <a:spcAft>
                <a:spcPts val="0"/>
              </a:spcAft>
              <a:buClr>
                <a:schemeClr val="accent1"/>
              </a:buClr>
              <a:buSzPts val="3600"/>
              <a:buNone/>
              <a:defRPr sz="3600">
                <a:solidFill>
                  <a:schemeClr val="accent1"/>
                </a:solidFill>
              </a:defRPr>
            </a:lvl1pPr>
            <a:lvl2pPr indent="-228600" lvl="1" marL="914400" algn="l">
              <a:lnSpc>
                <a:spcPct val="80000"/>
              </a:lnSpc>
              <a:spcBef>
                <a:spcPts val="0"/>
              </a:spcBef>
              <a:spcAft>
                <a:spcPts val="0"/>
              </a:spcAft>
              <a:buClr>
                <a:schemeClr val="dk1"/>
              </a:buClr>
              <a:buSzPts val="1200"/>
              <a:buNone/>
              <a:defRPr b="0" sz="1200" cap="none">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8" name="Google Shape;188;p58"/>
          <p:cNvSpPr txBox="1"/>
          <p:nvPr>
            <p:ph idx="5" type="body"/>
          </p:nvPr>
        </p:nvSpPr>
        <p:spPr>
          <a:xfrm>
            <a:off x="3906278" y="1300163"/>
            <a:ext cx="2127486" cy="27202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ADA5D0"/>
              </a:buClr>
              <a:buSzPts val="1400"/>
              <a:buNone/>
              <a:defRPr b="1" sz="1400" cap="none">
                <a:solidFill>
                  <a:srgbClr val="ADA5D0"/>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9" name="Google Shape;189;p58"/>
          <p:cNvSpPr txBox="1"/>
          <p:nvPr>
            <p:ph idx="6" type="body"/>
          </p:nvPr>
        </p:nvSpPr>
        <p:spPr>
          <a:xfrm>
            <a:off x="1079498" y="6156000"/>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rgbClr val="7F7F7F"/>
              </a:buClr>
              <a:buSzPts val="700"/>
              <a:buNone/>
              <a:defRPr i="1" sz="700"/>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58"/>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58"/>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graphiques">
  <p:cSld name="3 graphiques">
    <p:spTree>
      <p:nvGrpSpPr>
        <p:cNvPr id="192" name="Shape 192"/>
        <p:cNvGrpSpPr/>
        <p:nvPr/>
      </p:nvGrpSpPr>
      <p:grpSpPr>
        <a:xfrm>
          <a:off x="0" y="0"/>
          <a:ext cx="0" cy="0"/>
          <a:chOff x="0" y="0"/>
          <a:chExt cx="0" cy="0"/>
        </a:xfrm>
      </p:grpSpPr>
      <p:sp>
        <p:nvSpPr>
          <p:cNvPr id="193" name="Google Shape;193;p59"/>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59"/>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59"/>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6" name="Google Shape;196;p59"/>
          <p:cNvSpPr txBox="1"/>
          <p:nvPr>
            <p:ph idx="2" type="body"/>
          </p:nvPr>
        </p:nvSpPr>
        <p:spPr>
          <a:xfrm>
            <a:off x="1079498" y="4536000"/>
            <a:ext cx="7780545" cy="116405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7" name="Google Shape;197;p59"/>
          <p:cNvSpPr/>
          <p:nvPr>
            <p:ph idx="3" type="chart"/>
          </p:nvPr>
        </p:nvSpPr>
        <p:spPr>
          <a:xfrm>
            <a:off x="3783100" y="1671583"/>
            <a:ext cx="2365200" cy="2471586"/>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98" name="Google Shape;198;p59"/>
          <p:cNvSpPr/>
          <p:nvPr>
            <p:ph idx="4" type="chart"/>
          </p:nvPr>
        </p:nvSpPr>
        <p:spPr>
          <a:xfrm>
            <a:off x="1079497" y="1671583"/>
            <a:ext cx="2366641" cy="2471586"/>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99" name="Google Shape;199;p59"/>
          <p:cNvSpPr/>
          <p:nvPr>
            <p:ph idx="5" type="chart"/>
          </p:nvPr>
        </p:nvSpPr>
        <p:spPr>
          <a:xfrm>
            <a:off x="6485263" y="1671583"/>
            <a:ext cx="2366641" cy="2471586"/>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00" name="Google Shape;200;p59"/>
          <p:cNvSpPr txBox="1"/>
          <p:nvPr>
            <p:ph idx="6" type="body"/>
          </p:nvPr>
        </p:nvSpPr>
        <p:spPr>
          <a:xfrm>
            <a:off x="1079499" y="1300163"/>
            <a:ext cx="7780543" cy="27202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ADA5D0"/>
              </a:buClr>
              <a:buSzPts val="1400"/>
              <a:buNone/>
              <a:defRPr b="1" sz="1400" cap="none">
                <a:solidFill>
                  <a:srgbClr val="ADA5D0"/>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1" name="Google Shape;201;p59"/>
          <p:cNvSpPr txBox="1"/>
          <p:nvPr>
            <p:ph idx="7" type="body"/>
          </p:nvPr>
        </p:nvSpPr>
        <p:spPr>
          <a:xfrm>
            <a:off x="1079498" y="6156000"/>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rgbClr val="7F7F7F"/>
              </a:buClr>
              <a:buSzPts val="700"/>
              <a:buNone/>
              <a:defRPr i="1" sz="700"/>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2" name="Google Shape;202;p59"/>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au">
  <p:cSld name="Tableau">
    <p:spTree>
      <p:nvGrpSpPr>
        <p:cNvPr id="204" name="Shape 204"/>
        <p:cNvGrpSpPr/>
        <p:nvPr/>
      </p:nvGrpSpPr>
      <p:grpSpPr>
        <a:xfrm>
          <a:off x="0" y="0"/>
          <a:ext cx="0" cy="0"/>
          <a:chOff x="0" y="0"/>
          <a:chExt cx="0" cy="0"/>
        </a:xfrm>
      </p:grpSpPr>
      <p:sp>
        <p:nvSpPr>
          <p:cNvPr id="205" name="Google Shape;205;p60"/>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60"/>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60"/>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8" name="Google Shape;208;p60"/>
          <p:cNvSpPr txBox="1"/>
          <p:nvPr>
            <p:ph idx="2" type="body"/>
          </p:nvPr>
        </p:nvSpPr>
        <p:spPr>
          <a:xfrm>
            <a:off x="1079498" y="6156000"/>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rgbClr val="7F7F7F"/>
              </a:buClr>
              <a:buSzPts val="700"/>
              <a:buNone/>
              <a:defRPr i="1" sz="700"/>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9" name="Google Shape;209;p60"/>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6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au + graphique">
  <p:cSld name="Tableau + graphique">
    <p:spTree>
      <p:nvGrpSpPr>
        <p:cNvPr id="211" name="Shape 211"/>
        <p:cNvGrpSpPr/>
        <p:nvPr/>
      </p:nvGrpSpPr>
      <p:grpSpPr>
        <a:xfrm>
          <a:off x="0" y="0"/>
          <a:ext cx="0" cy="0"/>
          <a:chOff x="0" y="0"/>
          <a:chExt cx="0" cy="0"/>
        </a:xfrm>
      </p:grpSpPr>
      <p:sp>
        <p:nvSpPr>
          <p:cNvPr id="212" name="Google Shape;212;p6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61"/>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6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 name="Google Shape;215;p61"/>
          <p:cNvSpPr txBox="1"/>
          <p:nvPr>
            <p:ph idx="2" type="body"/>
          </p:nvPr>
        </p:nvSpPr>
        <p:spPr>
          <a:xfrm>
            <a:off x="1079498" y="6156000"/>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rgbClr val="7F7F7F"/>
              </a:buClr>
              <a:buSzPts val="700"/>
              <a:buNone/>
              <a:defRPr i="1" sz="700"/>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6" name="Google Shape;216;p61"/>
          <p:cNvSpPr/>
          <p:nvPr>
            <p:ph idx="3" type="chart"/>
          </p:nvPr>
        </p:nvSpPr>
        <p:spPr>
          <a:xfrm>
            <a:off x="1079498" y="3892269"/>
            <a:ext cx="7777164" cy="2095837"/>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lvl="2"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lvl="3"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7" name="Google Shape;217;p61"/>
          <p:cNvSpPr txBox="1"/>
          <p:nvPr>
            <p:ph idx="4" type="body"/>
          </p:nvPr>
        </p:nvSpPr>
        <p:spPr>
          <a:xfrm>
            <a:off x="1079499" y="1300163"/>
            <a:ext cx="7780543" cy="27202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ADA5D0"/>
              </a:buClr>
              <a:buSzPts val="1400"/>
              <a:buNone/>
              <a:defRPr b="1" sz="1400" cap="none">
                <a:solidFill>
                  <a:srgbClr val="ADA5D0"/>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8" name="Google Shape;218;p61"/>
          <p:cNvSpPr txBox="1"/>
          <p:nvPr>
            <p:ph idx="5" type="body"/>
          </p:nvPr>
        </p:nvSpPr>
        <p:spPr>
          <a:xfrm>
            <a:off x="1070960" y="3574552"/>
            <a:ext cx="7785702" cy="27202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ADA5D0"/>
              </a:buClr>
              <a:buSzPts val="1400"/>
              <a:buNone/>
              <a:defRPr b="1" sz="1400" cap="none">
                <a:solidFill>
                  <a:srgbClr val="ADA5D0"/>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9" name="Google Shape;219;p61"/>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6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encadrés ">
  <p:cSld name="3 encadrés ">
    <p:spTree>
      <p:nvGrpSpPr>
        <p:cNvPr id="221" name="Shape 221"/>
        <p:cNvGrpSpPr/>
        <p:nvPr/>
      </p:nvGrpSpPr>
      <p:grpSpPr>
        <a:xfrm>
          <a:off x="0" y="0"/>
          <a:ext cx="0" cy="0"/>
          <a:chOff x="0" y="0"/>
          <a:chExt cx="0" cy="0"/>
        </a:xfrm>
      </p:grpSpPr>
      <p:sp>
        <p:nvSpPr>
          <p:cNvPr id="222" name="Google Shape;222;p62"/>
          <p:cNvSpPr txBox="1"/>
          <p:nvPr>
            <p:ph idx="1" type="body"/>
          </p:nvPr>
        </p:nvSpPr>
        <p:spPr>
          <a:xfrm>
            <a:off x="3743365" y="2546581"/>
            <a:ext cx="2452808" cy="3329319"/>
          </a:xfrm>
          <a:prstGeom prst="rect">
            <a:avLst/>
          </a:prstGeom>
          <a:solidFill>
            <a:srgbClr val="F2F2F2"/>
          </a:solidFill>
          <a:ln>
            <a:noFill/>
          </a:ln>
        </p:spPr>
        <p:txBody>
          <a:bodyPr anchorCtr="0" anchor="t" bIns="0" lIns="180000" spcFirstLastPara="1" rIns="180000" wrap="square" tIns="540000">
            <a:noAutofit/>
          </a:bodyPr>
          <a:lstStyle>
            <a:lvl1pPr indent="-228600" lvl="0" marL="457200" algn="ctr">
              <a:lnSpc>
                <a:spcPct val="100000"/>
              </a:lnSpc>
              <a:spcBef>
                <a:spcPts val="600"/>
              </a:spcBef>
              <a:spcAft>
                <a:spcPts val="0"/>
              </a:spcAft>
              <a:buClr>
                <a:schemeClr val="dk1"/>
              </a:buClr>
              <a:buSzPts val="1100"/>
              <a:buNone/>
              <a:defRPr sz="1100" cap="none">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3" name="Google Shape;223;p62"/>
          <p:cNvSpPr txBox="1"/>
          <p:nvPr>
            <p:ph idx="2" type="body"/>
          </p:nvPr>
        </p:nvSpPr>
        <p:spPr>
          <a:xfrm>
            <a:off x="6407235" y="2546581"/>
            <a:ext cx="2452808" cy="3329319"/>
          </a:xfrm>
          <a:prstGeom prst="rect">
            <a:avLst/>
          </a:prstGeom>
          <a:solidFill>
            <a:srgbClr val="F2F2F2"/>
          </a:solidFill>
          <a:ln>
            <a:noFill/>
          </a:ln>
        </p:spPr>
        <p:txBody>
          <a:bodyPr anchorCtr="0" anchor="t" bIns="0" lIns="180000" spcFirstLastPara="1" rIns="180000" wrap="square" tIns="540000">
            <a:noAutofit/>
          </a:bodyPr>
          <a:lstStyle>
            <a:lvl1pPr indent="-228600" lvl="0" marL="457200" algn="ctr">
              <a:lnSpc>
                <a:spcPct val="100000"/>
              </a:lnSpc>
              <a:spcBef>
                <a:spcPts val="600"/>
              </a:spcBef>
              <a:spcAft>
                <a:spcPts val="0"/>
              </a:spcAft>
              <a:buClr>
                <a:schemeClr val="dk1"/>
              </a:buClr>
              <a:buSzPts val="1100"/>
              <a:buNone/>
              <a:defRPr sz="1100" cap="none">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4" name="Google Shape;224;p62"/>
          <p:cNvSpPr txBox="1"/>
          <p:nvPr>
            <p:ph idx="3" type="body"/>
          </p:nvPr>
        </p:nvSpPr>
        <p:spPr>
          <a:xfrm>
            <a:off x="1079499" y="2546581"/>
            <a:ext cx="2452808" cy="3329319"/>
          </a:xfrm>
          <a:prstGeom prst="rect">
            <a:avLst/>
          </a:prstGeom>
          <a:solidFill>
            <a:srgbClr val="F2F2F2"/>
          </a:solidFill>
          <a:ln>
            <a:noFill/>
          </a:ln>
        </p:spPr>
        <p:txBody>
          <a:bodyPr anchorCtr="0" anchor="t" bIns="0" lIns="180000" spcFirstLastPara="1" rIns="180000" wrap="square" tIns="540000">
            <a:noAutofit/>
          </a:bodyPr>
          <a:lstStyle>
            <a:lvl1pPr indent="-228600" lvl="0" marL="457200" algn="ctr">
              <a:lnSpc>
                <a:spcPct val="100000"/>
              </a:lnSpc>
              <a:spcBef>
                <a:spcPts val="600"/>
              </a:spcBef>
              <a:spcAft>
                <a:spcPts val="0"/>
              </a:spcAft>
              <a:buClr>
                <a:schemeClr val="dk1"/>
              </a:buClr>
              <a:buSzPts val="1100"/>
              <a:buNone/>
              <a:defRPr sz="1100" cap="none">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5" name="Google Shape;225;p62"/>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62"/>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62"/>
          <p:cNvSpPr txBox="1"/>
          <p:nvPr>
            <p:ph idx="4"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8" name="Google Shape;228;p62"/>
          <p:cNvSpPr txBox="1"/>
          <p:nvPr>
            <p:ph idx="5" type="body"/>
          </p:nvPr>
        </p:nvSpPr>
        <p:spPr>
          <a:xfrm>
            <a:off x="1079499" y="1300163"/>
            <a:ext cx="7780543" cy="27202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ADA5D0"/>
              </a:buClr>
              <a:buSzPts val="1400"/>
              <a:buNone/>
              <a:defRPr b="1" sz="1400" cap="none">
                <a:solidFill>
                  <a:srgbClr val="ADA5D0"/>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9" name="Google Shape;229;p62"/>
          <p:cNvSpPr txBox="1"/>
          <p:nvPr>
            <p:ph idx="6" type="body"/>
          </p:nvPr>
        </p:nvSpPr>
        <p:spPr>
          <a:xfrm>
            <a:off x="1079501" y="1684310"/>
            <a:ext cx="2452805" cy="1199490"/>
          </a:xfrm>
          <a:prstGeom prst="rect">
            <a:avLst/>
          </a:prstGeom>
          <a:solidFill>
            <a:srgbClr val="425C81"/>
          </a:solidFill>
          <a:ln>
            <a:noFill/>
          </a:ln>
        </p:spPr>
        <p:txBody>
          <a:bodyPr anchorCtr="0" anchor="t" bIns="72000" lIns="72000" spcFirstLastPara="1" rIns="72000" wrap="square" tIns="108000">
            <a:noAutofit/>
          </a:bodyPr>
          <a:lstStyle>
            <a:lvl1pPr indent="-228600" lvl="0" marL="457200" algn="ctr">
              <a:lnSpc>
                <a:spcPct val="100000"/>
              </a:lnSpc>
              <a:spcBef>
                <a:spcPts val="1200"/>
              </a:spcBef>
              <a:spcAft>
                <a:spcPts val="0"/>
              </a:spcAft>
              <a:buClr>
                <a:schemeClr val="lt1"/>
              </a:buClr>
              <a:buSzPts val="3600"/>
              <a:buNone/>
              <a:defRPr b="1" sz="3600">
                <a:solidFill>
                  <a:schemeClr val="lt1"/>
                </a:solidFill>
              </a:defRPr>
            </a:lvl1pPr>
            <a:lvl2pPr indent="-228600" lvl="1" marL="914400" algn="ctr">
              <a:lnSpc>
                <a:spcPct val="100000"/>
              </a:lnSpc>
              <a:spcBef>
                <a:spcPts val="0"/>
              </a:spcBef>
              <a:spcAft>
                <a:spcPts val="0"/>
              </a:spcAft>
              <a:buClr>
                <a:schemeClr val="lt1"/>
              </a:buClr>
              <a:buSzPts val="1100"/>
              <a:buNone/>
              <a:defRPr sz="1100" cap="none">
                <a:solidFill>
                  <a:schemeClr val="lt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0" name="Google Shape;230;p62"/>
          <p:cNvSpPr txBox="1"/>
          <p:nvPr>
            <p:ph idx="7" type="body"/>
          </p:nvPr>
        </p:nvSpPr>
        <p:spPr>
          <a:xfrm>
            <a:off x="6407238" y="1684310"/>
            <a:ext cx="2452805" cy="1199490"/>
          </a:xfrm>
          <a:prstGeom prst="rect">
            <a:avLst/>
          </a:prstGeom>
          <a:solidFill>
            <a:srgbClr val="ADA5D0"/>
          </a:solidFill>
          <a:ln>
            <a:noFill/>
          </a:ln>
        </p:spPr>
        <p:txBody>
          <a:bodyPr anchorCtr="0" anchor="t" bIns="72000" lIns="72000" spcFirstLastPara="1" rIns="72000" wrap="square" tIns="108000">
            <a:noAutofit/>
          </a:bodyPr>
          <a:lstStyle>
            <a:lvl1pPr indent="-228600" lvl="0" marL="457200" algn="ctr">
              <a:lnSpc>
                <a:spcPct val="100000"/>
              </a:lnSpc>
              <a:spcBef>
                <a:spcPts val="1200"/>
              </a:spcBef>
              <a:spcAft>
                <a:spcPts val="0"/>
              </a:spcAft>
              <a:buClr>
                <a:schemeClr val="lt1"/>
              </a:buClr>
              <a:buSzPts val="3600"/>
              <a:buNone/>
              <a:defRPr b="1" sz="3600">
                <a:solidFill>
                  <a:schemeClr val="lt1"/>
                </a:solidFill>
              </a:defRPr>
            </a:lvl1pPr>
            <a:lvl2pPr indent="-228600" lvl="1" marL="914400" algn="ctr">
              <a:lnSpc>
                <a:spcPct val="100000"/>
              </a:lnSpc>
              <a:spcBef>
                <a:spcPts val="0"/>
              </a:spcBef>
              <a:spcAft>
                <a:spcPts val="0"/>
              </a:spcAft>
              <a:buClr>
                <a:schemeClr val="lt1"/>
              </a:buClr>
              <a:buSzPts val="1100"/>
              <a:buNone/>
              <a:defRPr sz="1100" cap="none">
                <a:solidFill>
                  <a:schemeClr val="lt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1" name="Google Shape;231;p62"/>
          <p:cNvSpPr txBox="1"/>
          <p:nvPr>
            <p:ph idx="8" type="body"/>
          </p:nvPr>
        </p:nvSpPr>
        <p:spPr>
          <a:xfrm>
            <a:off x="3743368" y="1684310"/>
            <a:ext cx="2452805" cy="1199490"/>
          </a:xfrm>
          <a:prstGeom prst="rect">
            <a:avLst/>
          </a:prstGeom>
          <a:solidFill>
            <a:srgbClr val="7B1697"/>
          </a:solidFill>
          <a:ln>
            <a:noFill/>
          </a:ln>
        </p:spPr>
        <p:txBody>
          <a:bodyPr anchorCtr="0" anchor="t" bIns="72000" lIns="72000" spcFirstLastPara="1" rIns="72000" wrap="square" tIns="108000">
            <a:noAutofit/>
          </a:bodyPr>
          <a:lstStyle>
            <a:lvl1pPr indent="-228600" lvl="0" marL="457200" algn="ctr">
              <a:lnSpc>
                <a:spcPct val="100000"/>
              </a:lnSpc>
              <a:spcBef>
                <a:spcPts val="1200"/>
              </a:spcBef>
              <a:spcAft>
                <a:spcPts val="0"/>
              </a:spcAft>
              <a:buClr>
                <a:schemeClr val="lt1"/>
              </a:buClr>
              <a:buSzPts val="3600"/>
              <a:buNone/>
              <a:defRPr b="1" sz="3600">
                <a:solidFill>
                  <a:schemeClr val="lt1"/>
                </a:solidFill>
              </a:defRPr>
            </a:lvl1pPr>
            <a:lvl2pPr indent="-228600" lvl="1" marL="914400" algn="ctr">
              <a:lnSpc>
                <a:spcPct val="100000"/>
              </a:lnSpc>
              <a:spcBef>
                <a:spcPts val="0"/>
              </a:spcBef>
              <a:spcAft>
                <a:spcPts val="0"/>
              </a:spcAft>
              <a:buClr>
                <a:schemeClr val="lt1"/>
              </a:buClr>
              <a:buSzPts val="1100"/>
              <a:buNone/>
              <a:defRPr sz="1100" cap="none">
                <a:solidFill>
                  <a:schemeClr val="lt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62"/>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0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p:cSld name="3 colonnes">
    <p:spTree>
      <p:nvGrpSpPr>
        <p:cNvPr id="234" name="Shape 234"/>
        <p:cNvGrpSpPr/>
        <p:nvPr/>
      </p:nvGrpSpPr>
      <p:grpSpPr>
        <a:xfrm>
          <a:off x="0" y="0"/>
          <a:ext cx="0" cy="0"/>
          <a:chOff x="0" y="0"/>
          <a:chExt cx="0" cy="0"/>
        </a:xfrm>
      </p:grpSpPr>
      <p:sp>
        <p:nvSpPr>
          <p:cNvPr id="235" name="Google Shape;235;p63"/>
          <p:cNvSpPr txBox="1"/>
          <p:nvPr>
            <p:ph idx="1" type="body"/>
          </p:nvPr>
        </p:nvSpPr>
        <p:spPr>
          <a:xfrm>
            <a:off x="3671888" y="2581275"/>
            <a:ext cx="2013491" cy="2684036"/>
          </a:xfrm>
          <a:prstGeom prst="rect">
            <a:avLst/>
          </a:prstGeom>
          <a:solidFill>
            <a:srgbClr val="F2F2F2"/>
          </a:solidFill>
          <a:ln>
            <a:noFill/>
          </a:ln>
        </p:spPr>
        <p:txBody>
          <a:bodyPr anchorCtr="0" anchor="ctr" bIns="324000" lIns="180000" spcFirstLastPara="1" rIns="180000" wrap="square" tIns="72000">
            <a:noAutofit/>
          </a:bodyPr>
          <a:lstStyle>
            <a:lvl1pPr indent="-228600" lvl="0" marL="457200" algn="l">
              <a:lnSpc>
                <a:spcPct val="85000"/>
              </a:lnSpc>
              <a:spcBef>
                <a:spcPts val="0"/>
              </a:spcBef>
              <a:spcAft>
                <a:spcPts val="0"/>
              </a:spcAft>
              <a:buClr>
                <a:schemeClr val="accent1"/>
              </a:buClr>
              <a:buSzPts val="3500"/>
              <a:buNone/>
              <a:defRPr b="1" sz="3500">
                <a:solidFill>
                  <a:schemeClr val="accent1"/>
                </a:solidFill>
              </a:defRPr>
            </a:lvl1pPr>
            <a:lvl2pPr indent="-228600" lvl="1" marL="914400" algn="l">
              <a:lnSpc>
                <a:spcPct val="85000"/>
              </a:lnSpc>
              <a:spcBef>
                <a:spcPts val="0"/>
              </a:spcBef>
              <a:spcAft>
                <a:spcPts val="0"/>
              </a:spcAft>
              <a:buClr>
                <a:schemeClr val="dk1"/>
              </a:buClr>
              <a:buSzPts val="1100"/>
              <a:buNone/>
              <a:defRPr b="0" sz="1100" cap="none">
                <a:solidFill>
                  <a:schemeClr val="dk1"/>
                </a:solidFill>
              </a:defRPr>
            </a:lvl2pPr>
            <a:lvl3pPr indent="-228600" lvl="2" marL="1371600" algn="l">
              <a:lnSpc>
                <a:spcPct val="85000"/>
              </a:lnSpc>
              <a:spcBef>
                <a:spcPts val="0"/>
              </a:spcBef>
              <a:spcAft>
                <a:spcPts val="0"/>
              </a:spcAft>
              <a:buClr>
                <a:schemeClr val="dk1"/>
              </a:buClr>
              <a:buSzPts val="1000"/>
              <a:buNone/>
              <a:defRPr b="0" sz="1000" cap="none">
                <a:solidFill>
                  <a:schemeClr val="dk1"/>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6" name="Google Shape;236;p63"/>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63"/>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63"/>
          <p:cNvSpPr txBox="1"/>
          <p:nvPr>
            <p:ph idx="2"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9" name="Google Shape;239;p63"/>
          <p:cNvSpPr txBox="1"/>
          <p:nvPr>
            <p:ph idx="3" type="body"/>
          </p:nvPr>
        </p:nvSpPr>
        <p:spPr>
          <a:xfrm>
            <a:off x="3671888" y="1300163"/>
            <a:ext cx="2013491" cy="1638484"/>
          </a:xfrm>
          <a:prstGeom prst="rect">
            <a:avLst/>
          </a:prstGeom>
          <a:solidFill>
            <a:srgbClr val="425C81"/>
          </a:solidFill>
          <a:ln>
            <a:noFill/>
          </a:ln>
        </p:spPr>
        <p:txBody>
          <a:bodyPr anchorCtr="0" anchor="ctr" bIns="324000" lIns="180000" spcFirstLastPara="1" rIns="180000" wrap="square" tIns="72000">
            <a:noAutofit/>
          </a:bodyPr>
          <a:lstStyle>
            <a:lvl1pPr indent="-228600" lvl="0" marL="457200" algn="l">
              <a:lnSpc>
                <a:spcPct val="85000"/>
              </a:lnSpc>
              <a:spcBef>
                <a:spcPts val="0"/>
              </a:spcBef>
              <a:spcAft>
                <a:spcPts val="0"/>
              </a:spcAft>
              <a:buClr>
                <a:schemeClr val="lt1"/>
              </a:buClr>
              <a:buSzPts val="3500"/>
              <a:buNone/>
              <a:defRPr b="1" sz="3500">
                <a:solidFill>
                  <a:schemeClr val="lt1"/>
                </a:solidFill>
              </a:defRPr>
            </a:lvl1pPr>
            <a:lvl2pPr indent="-228600" lvl="1" marL="914400" algn="l">
              <a:lnSpc>
                <a:spcPct val="85000"/>
              </a:lnSpc>
              <a:spcBef>
                <a:spcPts val="0"/>
              </a:spcBef>
              <a:spcAft>
                <a:spcPts val="0"/>
              </a:spcAft>
              <a:buClr>
                <a:schemeClr val="lt1"/>
              </a:buClr>
              <a:buSzPts val="1100"/>
              <a:buNone/>
              <a:defRPr b="0" sz="1100" cap="none">
                <a:solidFill>
                  <a:schemeClr val="lt1"/>
                </a:solidFill>
              </a:defRPr>
            </a:lvl2pPr>
            <a:lvl3pPr indent="-228600" lvl="2" marL="1371600" algn="l">
              <a:lnSpc>
                <a:spcPct val="85000"/>
              </a:lnSpc>
              <a:spcBef>
                <a:spcPts val="0"/>
              </a:spcBef>
              <a:spcAft>
                <a:spcPts val="0"/>
              </a:spcAft>
              <a:buClr>
                <a:schemeClr val="lt1"/>
              </a:buClr>
              <a:buSzPts val="1000"/>
              <a:buNone/>
              <a:defRPr b="0" sz="1000" cap="none">
                <a:solidFill>
                  <a:schemeClr val="lt1"/>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0" name="Google Shape;240;p63"/>
          <p:cNvSpPr txBox="1"/>
          <p:nvPr>
            <p:ph idx="4" type="body"/>
          </p:nvPr>
        </p:nvSpPr>
        <p:spPr>
          <a:xfrm>
            <a:off x="1080747" y="1263710"/>
            <a:ext cx="2208163" cy="40016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rgbClr val="425C81"/>
              </a:buClr>
              <a:buSzPts val="1700"/>
              <a:buNone/>
              <a:defRPr>
                <a:solidFill>
                  <a:srgbClr val="425C81"/>
                </a:solidFill>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1" name="Google Shape;241;p63"/>
          <p:cNvSpPr txBox="1"/>
          <p:nvPr>
            <p:ph idx="5" type="body"/>
          </p:nvPr>
        </p:nvSpPr>
        <p:spPr>
          <a:xfrm>
            <a:off x="6068357" y="1263710"/>
            <a:ext cx="2797831" cy="70788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400"/>
              </a:spcBef>
              <a:spcAft>
                <a:spcPts val="0"/>
              </a:spcAft>
              <a:buClr>
                <a:schemeClr val="accent1"/>
              </a:buClr>
              <a:buSzPts val="3600"/>
              <a:buNone/>
              <a:defRPr sz="3600">
                <a:solidFill>
                  <a:schemeClr val="accent1"/>
                </a:solidFill>
              </a:defRPr>
            </a:lvl1pPr>
            <a:lvl2pPr indent="-228600" lvl="1" marL="914400" algn="l">
              <a:lnSpc>
                <a:spcPct val="100000"/>
              </a:lnSpc>
              <a:spcBef>
                <a:spcPts val="0"/>
              </a:spcBef>
              <a:spcAft>
                <a:spcPts val="0"/>
              </a:spcAft>
              <a:buClr>
                <a:schemeClr val="accent1"/>
              </a:buClr>
              <a:buSzPts val="1000"/>
              <a:buNone/>
              <a:defRPr b="0" sz="1000" cap="none"/>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2" name="Google Shape;242;p63"/>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6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extLst>
    <p:ext uri="{DCECCB84-F9BA-43D5-87BE-67443E8EF086}">
      <p15:sldGuideLst>
        <p15:guide id="1" orient="horz" pos="204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s">
  <p:cSld name="Disclaimers">
    <p:spTree>
      <p:nvGrpSpPr>
        <p:cNvPr id="244" name="Shape 244"/>
        <p:cNvGrpSpPr/>
        <p:nvPr/>
      </p:nvGrpSpPr>
      <p:grpSpPr>
        <a:xfrm>
          <a:off x="0" y="0"/>
          <a:ext cx="0" cy="0"/>
          <a:chOff x="0" y="0"/>
          <a:chExt cx="0" cy="0"/>
        </a:xfrm>
      </p:grpSpPr>
      <p:sp>
        <p:nvSpPr>
          <p:cNvPr id="245" name="Google Shape;245;p64"/>
          <p:cNvSpPr/>
          <p:nvPr/>
        </p:nvSpPr>
        <p:spPr>
          <a:xfrm>
            <a:off x="287339" y="452438"/>
            <a:ext cx="8570210" cy="5942013"/>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64"/>
          <p:cNvSpPr txBox="1"/>
          <p:nvPr>
            <p:ph idx="1" type="body"/>
          </p:nvPr>
        </p:nvSpPr>
        <p:spPr>
          <a:xfrm>
            <a:off x="1080000" y="860400"/>
            <a:ext cx="7400612" cy="47625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600"/>
              <a:buNone/>
              <a:defRPr b="1" sz="1600" cap="none">
                <a:solidFill>
                  <a:schemeClr val="dk2"/>
                </a:solidFill>
              </a:defRPr>
            </a:lvl1pPr>
            <a:lvl2pPr indent="-228600" lvl="1" marL="914400" algn="just">
              <a:lnSpc>
                <a:spcPct val="110000"/>
              </a:lnSpc>
              <a:spcBef>
                <a:spcPts val="600"/>
              </a:spcBef>
              <a:spcAft>
                <a:spcPts val="0"/>
              </a:spcAft>
              <a:buClr>
                <a:schemeClr val="dk1"/>
              </a:buClr>
              <a:buSzPts val="1000"/>
              <a:buNone/>
              <a:defRPr b="0" sz="1000">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7" name="Google Shape;247;p64"/>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6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howMasterSp="0">
  <p:cSld name="Contact">
    <p:spTree>
      <p:nvGrpSpPr>
        <p:cNvPr id="249" name="Shape 249"/>
        <p:cNvGrpSpPr/>
        <p:nvPr/>
      </p:nvGrpSpPr>
      <p:grpSpPr>
        <a:xfrm>
          <a:off x="0" y="0"/>
          <a:ext cx="0" cy="0"/>
          <a:chOff x="0" y="0"/>
          <a:chExt cx="0" cy="0"/>
        </a:xfrm>
      </p:grpSpPr>
      <p:sp>
        <p:nvSpPr>
          <p:cNvPr id="250" name="Google Shape;250;p65"/>
          <p:cNvSpPr/>
          <p:nvPr/>
        </p:nvSpPr>
        <p:spPr>
          <a:xfrm>
            <a:off x="287339" y="452438"/>
            <a:ext cx="8570210" cy="5942013"/>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51" name="Google Shape;251;p65"/>
          <p:cNvGrpSpPr/>
          <p:nvPr/>
        </p:nvGrpSpPr>
        <p:grpSpPr>
          <a:xfrm>
            <a:off x="3673643" y="5888702"/>
            <a:ext cx="880192" cy="271791"/>
            <a:chOff x="3645068" y="5888702"/>
            <a:chExt cx="880192" cy="271791"/>
          </a:xfrm>
        </p:grpSpPr>
        <p:pic>
          <p:nvPicPr>
            <p:cNvPr id="252" name="Google Shape;252;p65"/>
            <p:cNvPicPr preferRelativeResize="0"/>
            <p:nvPr/>
          </p:nvPicPr>
          <p:blipFill rotWithShape="1">
            <a:blip r:embed="rId2">
              <a:alphaModFix/>
            </a:blip>
            <a:srcRect b="0" l="0" r="0" t="0"/>
            <a:stretch/>
          </p:blipFill>
          <p:spPr>
            <a:xfrm>
              <a:off x="4253469" y="5888702"/>
              <a:ext cx="271791" cy="271791"/>
            </a:xfrm>
            <a:prstGeom prst="ellipse">
              <a:avLst/>
            </a:prstGeom>
            <a:noFill/>
            <a:ln>
              <a:noFill/>
            </a:ln>
          </p:spPr>
        </p:pic>
        <p:pic>
          <p:nvPicPr>
            <p:cNvPr id="253" name="Google Shape;253;p65"/>
            <p:cNvPicPr preferRelativeResize="0"/>
            <p:nvPr/>
          </p:nvPicPr>
          <p:blipFill rotWithShape="1">
            <a:blip r:embed="rId3">
              <a:alphaModFix/>
            </a:blip>
            <a:srcRect b="0" l="0" r="0" t="0"/>
            <a:stretch/>
          </p:blipFill>
          <p:spPr>
            <a:xfrm>
              <a:off x="3645068" y="5914873"/>
              <a:ext cx="217871" cy="217871"/>
            </a:xfrm>
            <a:prstGeom prst="ellipse">
              <a:avLst/>
            </a:prstGeom>
            <a:noFill/>
            <a:ln>
              <a:noFill/>
            </a:ln>
          </p:spPr>
        </p:pic>
        <p:pic>
          <p:nvPicPr>
            <p:cNvPr id="254" name="Google Shape;254;p65"/>
            <p:cNvPicPr preferRelativeResize="0"/>
            <p:nvPr/>
          </p:nvPicPr>
          <p:blipFill rotWithShape="1">
            <a:blip r:embed="rId4">
              <a:alphaModFix/>
            </a:blip>
            <a:srcRect b="0" l="0" r="0" t="0"/>
            <a:stretch/>
          </p:blipFill>
          <p:spPr>
            <a:xfrm>
              <a:off x="3969509" y="5913834"/>
              <a:ext cx="218868" cy="218869"/>
            </a:xfrm>
            <a:prstGeom prst="ellipse">
              <a:avLst/>
            </a:prstGeom>
            <a:noFill/>
            <a:ln>
              <a:noFill/>
            </a:ln>
          </p:spPr>
        </p:pic>
      </p:grpSp>
      <p:sp>
        <p:nvSpPr>
          <p:cNvPr id="255" name="Google Shape;255;p65"/>
          <p:cNvSpPr txBox="1"/>
          <p:nvPr>
            <p:ph idx="1" type="body"/>
          </p:nvPr>
        </p:nvSpPr>
        <p:spPr>
          <a:xfrm>
            <a:off x="3665304" y="1281446"/>
            <a:ext cx="2726690"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2"/>
              </a:buClr>
              <a:buSzPts val="1400"/>
              <a:buNone/>
              <a:defRPr b="1" sz="1400" cap="none">
                <a:solidFill>
                  <a:schemeClr val="dk2"/>
                </a:solidFill>
              </a:defRPr>
            </a:lvl1pPr>
            <a:lvl2pPr indent="-228600" lvl="1" marL="914400" algn="l">
              <a:lnSpc>
                <a:spcPct val="100000"/>
              </a:lnSpc>
              <a:spcBef>
                <a:spcPts val="1200"/>
              </a:spcBef>
              <a:spcAft>
                <a:spcPts val="0"/>
              </a:spcAft>
              <a:buClr>
                <a:schemeClr val="dk1"/>
              </a:buClr>
              <a:buSzPts val="1200"/>
              <a:buNone/>
              <a:defRPr b="0" sz="1200" cap="none">
                <a:solidFill>
                  <a:schemeClr val="dk1"/>
                </a:solidFill>
              </a:defRPr>
            </a:lvl2pPr>
            <a:lvl3pPr indent="-228600" lvl="2" marL="1371600" algn="l">
              <a:lnSpc>
                <a:spcPct val="100000"/>
              </a:lnSpc>
              <a:spcBef>
                <a:spcPts val="1600"/>
              </a:spcBef>
              <a:spcAft>
                <a:spcPts val="0"/>
              </a:spcAft>
              <a:buClr>
                <a:schemeClr val="dk1"/>
              </a:buClr>
              <a:buSzPts val="1200"/>
              <a:buNone/>
              <a:defRPr b="0" sz="1200" cap="none">
                <a:solidFill>
                  <a:schemeClr val="dk1"/>
                </a:solidFill>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6" name="Google Shape;256;p65"/>
          <p:cNvSpPr txBox="1"/>
          <p:nvPr>
            <p:ph idx="2" type="body"/>
          </p:nvPr>
        </p:nvSpPr>
        <p:spPr>
          <a:xfrm>
            <a:off x="3665304" y="4589351"/>
            <a:ext cx="2726690"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2"/>
              </a:buClr>
              <a:buSzPts val="1400"/>
              <a:buNone/>
              <a:defRPr b="1" sz="1400" cap="none">
                <a:solidFill>
                  <a:schemeClr val="dk2"/>
                </a:solidFill>
              </a:defRPr>
            </a:lvl1pPr>
            <a:lvl2pPr indent="-228600" lvl="1" marL="914400" algn="l">
              <a:lnSpc>
                <a:spcPct val="100000"/>
              </a:lnSpc>
              <a:spcBef>
                <a:spcPts val="1200"/>
              </a:spcBef>
              <a:spcAft>
                <a:spcPts val="0"/>
              </a:spcAft>
              <a:buClr>
                <a:schemeClr val="dk1"/>
              </a:buClr>
              <a:buSzPts val="1200"/>
              <a:buNone/>
              <a:defRPr b="0" sz="1200" cap="none">
                <a:solidFill>
                  <a:schemeClr val="dk1"/>
                </a:solidFill>
              </a:defRPr>
            </a:lvl2pPr>
            <a:lvl3pPr indent="-228600" lvl="2" marL="1371600" algn="l">
              <a:lnSpc>
                <a:spcPct val="100000"/>
              </a:lnSpc>
              <a:spcBef>
                <a:spcPts val="1600"/>
              </a:spcBef>
              <a:spcAft>
                <a:spcPts val="0"/>
              </a:spcAft>
              <a:buClr>
                <a:schemeClr val="dk1"/>
              </a:buClr>
              <a:buSzPts val="1200"/>
              <a:buNone/>
              <a:defRPr b="0" sz="1200" cap="none">
                <a:solidFill>
                  <a:schemeClr val="dk1"/>
                </a:solidFill>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7" name="Google Shape;257;p65"/>
          <p:cNvSpPr txBox="1"/>
          <p:nvPr/>
        </p:nvSpPr>
        <p:spPr>
          <a:xfrm>
            <a:off x="1067300" y="1213646"/>
            <a:ext cx="2250141"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fr-FR" sz="3200">
                <a:solidFill>
                  <a:schemeClr val="lt1"/>
                </a:solidFill>
                <a:latin typeface="Arial"/>
                <a:ea typeface="Arial"/>
                <a:cs typeface="Arial"/>
                <a:sym typeface="Arial"/>
              </a:rPr>
              <a:t>CONTACT</a:t>
            </a:r>
            <a:endParaRPr/>
          </a:p>
        </p:txBody>
      </p:sp>
      <p:sp>
        <p:nvSpPr>
          <p:cNvPr id="258" name="Google Shape;258;p65"/>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6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verture de chapitre">
  <p:cSld name="Ouverture de chapitre">
    <p:spTree>
      <p:nvGrpSpPr>
        <p:cNvPr id="34" name="Shape 34"/>
        <p:cNvGrpSpPr/>
        <p:nvPr/>
      </p:nvGrpSpPr>
      <p:grpSpPr>
        <a:xfrm>
          <a:off x="0" y="0"/>
          <a:ext cx="0" cy="0"/>
          <a:chOff x="0" y="0"/>
          <a:chExt cx="0" cy="0"/>
        </a:xfrm>
      </p:grpSpPr>
      <p:sp>
        <p:nvSpPr>
          <p:cNvPr id="35" name="Google Shape;35;p40"/>
          <p:cNvSpPr/>
          <p:nvPr/>
        </p:nvSpPr>
        <p:spPr>
          <a:xfrm>
            <a:off x="382133" y="717234"/>
            <a:ext cx="3052454" cy="2507843"/>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0"/>
          <p:cNvSpPr txBox="1"/>
          <p:nvPr>
            <p:ph idx="1" type="body"/>
          </p:nvPr>
        </p:nvSpPr>
        <p:spPr>
          <a:xfrm>
            <a:off x="3693138" y="4273200"/>
            <a:ext cx="4841262" cy="304699"/>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0"/>
              </a:spcBef>
              <a:spcAft>
                <a:spcPts val="0"/>
              </a:spcAft>
              <a:buClr>
                <a:schemeClr val="accent1"/>
              </a:buClr>
              <a:buSzPts val="1800"/>
              <a:buNone/>
              <a:defRPr b="0" sz="1800" cap="none">
                <a:solidFill>
                  <a:schemeClr val="accent1"/>
                </a:solidFill>
              </a:defRPr>
            </a:lvl1pPr>
            <a:lvl2pPr indent="-228600" lvl="1" marL="914400" algn="l">
              <a:lnSpc>
                <a:spcPct val="120000"/>
              </a:lnSpc>
              <a:spcBef>
                <a:spcPts val="1200"/>
              </a:spcBef>
              <a:spcAft>
                <a:spcPts val="0"/>
              </a:spcAft>
              <a:buClr>
                <a:schemeClr val="accent1"/>
              </a:buClr>
              <a:buSzPts val="1400"/>
              <a:buNone/>
              <a:defRPr b="0" sz="1400"/>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40"/>
          <p:cNvSpPr/>
          <p:nvPr/>
        </p:nvSpPr>
        <p:spPr>
          <a:xfrm>
            <a:off x="851647" y="295835"/>
            <a:ext cx="152400" cy="8426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40"/>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chemeClr val="lt1"/>
              </a:buClr>
              <a:buSzPts val="10500"/>
              <a:buNone/>
              <a:defRPr b="1" sz="10500" cap="none">
                <a:solidFill>
                  <a:schemeClr val="lt1"/>
                </a:solidFill>
              </a:defRPr>
            </a:lvl1pPr>
            <a:lvl2pPr indent="-228600" lvl="1" marL="914400" algn="l">
              <a:lnSpc>
                <a:spcPct val="100000"/>
              </a:lnSpc>
              <a:spcBef>
                <a:spcPts val="1200"/>
              </a:spcBef>
              <a:spcAft>
                <a:spcPts val="0"/>
              </a:spcAft>
              <a:buClr>
                <a:schemeClr val="accent1"/>
              </a:buClr>
              <a:buSzPts val="2800"/>
              <a:buNone/>
              <a:defRPr sz="2800"/>
            </a:lvl2pPr>
            <a:lvl3pPr indent="-228600" lvl="2" marL="1371600" algn="l">
              <a:lnSpc>
                <a:spcPct val="100000"/>
              </a:lnSpc>
              <a:spcBef>
                <a:spcPts val="1600"/>
              </a:spcBef>
              <a:spcAft>
                <a:spcPts val="0"/>
              </a:spcAft>
              <a:buClr>
                <a:srgbClr val="ADA5D0"/>
              </a:buClr>
              <a:buSzPts val="2800"/>
              <a:buNone/>
              <a:defRPr sz="2800"/>
            </a:lvl3pPr>
            <a:lvl4pPr indent="-228600" lvl="3" marL="1828800" algn="l">
              <a:lnSpc>
                <a:spcPct val="100000"/>
              </a:lnSpc>
              <a:spcBef>
                <a:spcPts val="900"/>
              </a:spcBef>
              <a:spcAft>
                <a:spcPts val="0"/>
              </a:spcAft>
              <a:buClr>
                <a:schemeClr val="dk1"/>
              </a:buClr>
              <a:buSzPts val="2800"/>
              <a:buNone/>
              <a:defRPr sz="2800"/>
            </a:lvl4pPr>
            <a:lvl5pPr indent="-370839" lvl="4" marL="2286000" algn="l">
              <a:lnSpc>
                <a:spcPct val="100000"/>
              </a:lnSpc>
              <a:spcBef>
                <a:spcPts val="600"/>
              </a:spcBef>
              <a:spcAft>
                <a:spcPts val="0"/>
              </a:spcAft>
              <a:buSzPts val="2240"/>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40"/>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40"/>
          <p:cNvSpPr txBox="1"/>
          <p:nvPr>
            <p:ph type="title"/>
          </p:nvPr>
        </p:nvSpPr>
        <p:spPr>
          <a:xfrm>
            <a:off x="3672000" y="1213200"/>
            <a:ext cx="4212443"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b="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0"/>
          <p:cNvSpPr/>
          <p:nvPr/>
        </p:nvSpPr>
        <p:spPr>
          <a:xfrm>
            <a:off x="3693138" y="4048958"/>
            <a:ext cx="430530" cy="72390"/>
          </a:xfrm>
          <a:custGeom>
            <a:rect b="b" l="l" r="r" t="t"/>
            <a:pathLst>
              <a:path extrusionOk="0" h="72389" w="430529">
                <a:moveTo>
                  <a:pt x="0" y="71996"/>
                </a:moveTo>
                <a:lnTo>
                  <a:pt x="430402" y="71996"/>
                </a:lnTo>
                <a:lnTo>
                  <a:pt x="430402" y="0"/>
                </a:lnTo>
                <a:lnTo>
                  <a:pt x="0" y="0"/>
                </a:lnTo>
                <a:lnTo>
                  <a:pt x="0" y="7199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40"/>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p:cSld name="Contenu">
    <p:spTree>
      <p:nvGrpSpPr>
        <p:cNvPr id="44" name="Shape 44"/>
        <p:cNvGrpSpPr/>
        <p:nvPr/>
      </p:nvGrpSpPr>
      <p:grpSpPr>
        <a:xfrm>
          <a:off x="0" y="0"/>
          <a:ext cx="0" cy="0"/>
          <a:chOff x="0" y="0"/>
          <a:chExt cx="0" cy="0"/>
        </a:xfrm>
      </p:grpSpPr>
      <p:sp>
        <p:nvSpPr>
          <p:cNvPr id="45" name="Google Shape;45;p4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p:nvPr/>
        </p:nvSpPr>
        <p:spPr>
          <a:xfrm>
            <a:off x="1080000" y="6393593"/>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4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200"/>
              <a:buNone/>
              <a:defRPr b="1" sz="2200">
                <a:solidFill>
                  <a:schemeClr val="dk1"/>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41"/>
          <p:cNvSpPr txBox="1"/>
          <p:nvPr>
            <p:ph idx="2" type="body"/>
          </p:nvPr>
        </p:nvSpPr>
        <p:spPr>
          <a:xfrm>
            <a:off x="1079499" y="1300163"/>
            <a:ext cx="7780543" cy="435768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rgbClr val="7F7F7F"/>
              </a:buClr>
              <a:buSzPts val="1800"/>
              <a:buNone/>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400"/>
              <a:buNone/>
              <a:defRPr>
                <a:solidFill>
                  <a:srgbClr val="ADA5D0"/>
                </a:solidFill>
              </a:defRPr>
            </a:lvl3pPr>
            <a:lvl4pPr indent="-228600" lvl="3" marL="1828800" algn="l">
              <a:lnSpc>
                <a:spcPct val="100000"/>
              </a:lnSpc>
              <a:spcBef>
                <a:spcPts val="900"/>
              </a:spcBef>
              <a:spcAft>
                <a:spcPts val="0"/>
              </a:spcAft>
              <a:buClr>
                <a:schemeClr val="dk1"/>
              </a:buClr>
              <a:buSzPts val="1800"/>
              <a:buNone/>
              <a:defRPr/>
            </a:lvl4pPr>
            <a:lvl5pPr indent="-299720" lvl="4" marL="2286000" algn="l">
              <a:lnSpc>
                <a:spcPct val="100000"/>
              </a:lnSpc>
              <a:spcBef>
                <a:spcPts val="600"/>
              </a:spcBef>
              <a:spcAft>
                <a:spcPts val="0"/>
              </a:spcAft>
              <a:buSzPts val="112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41"/>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1">
  <p:cSld name="Intro 1">
    <p:spTree>
      <p:nvGrpSpPr>
        <p:cNvPr id="51" name="Shape 51"/>
        <p:cNvGrpSpPr/>
        <p:nvPr/>
      </p:nvGrpSpPr>
      <p:grpSpPr>
        <a:xfrm>
          <a:off x="0" y="0"/>
          <a:ext cx="0" cy="0"/>
          <a:chOff x="0" y="0"/>
          <a:chExt cx="0" cy="0"/>
        </a:xfrm>
      </p:grpSpPr>
      <p:sp>
        <p:nvSpPr>
          <p:cNvPr id="52" name="Google Shape;52;p42"/>
          <p:cNvSpPr/>
          <p:nvPr/>
        </p:nvSpPr>
        <p:spPr>
          <a:xfrm>
            <a:off x="287339" y="452438"/>
            <a:ext cx="8570210" cy="5942013"/>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42"/>
          <p:cNvSpPr/>
          <p:nvPr/>
        </p:nvSpPr>
        <p:spPr>
          <a:xfrm>
            <a:off x="0" y="873341"/>
            <a:ext cx="3725023" cy="2269451"/>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42"/>
          <p:cNvSpPr txBox="1"/>
          <p:nvPr>
            <p:ph idx="1" type="body"/>
          </p:nvPr>
        </p:nvSpPr>
        <p:spPr>
          <a:xfrm>
            <a:off x="3672000" y="1252800"/>
            <a:ext cx="4808612" cy="47625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800"/>
              <a:buNone/>
              <a:defRPr b="1" sz="1800" cap="none">
                <a:solidFill>
                  <a:schemeClr val="dk2"/>
                </a:solidFill>
              </a:defRPr>
            </a:lvl1pPr>
            <a:lvl2pPr indent="-228600" lvl="1" marL="914400" algn="l">
              <a:lnSpc>
                <a:spcPct val="120000"/>
              </a:lnSpc>
              <a:spcBef>
                <a:spcPts val="1200"/>
              </a:spcBef>
              <a:spcAft>
                <a:spcPts val="0"/>
              </a:spcAft>
              <a:buClr>
                <a:schemeClr val="dk1"/>
              </a:buClr>
              <a:buSzPts val="1400"/>
              <a:buNone/>
              <a:defRPr b="0" sz="1400">
                <a:solidFill>
                  <a:schemeClr val="dk1"/>
                </a:solidFill>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42"/>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2" showMasterSp="0">
  <p:cSld name="Couverture 2">
    <p:spTree>
      <p:nvGrpSpPr>
        <p:cNvPr id="57" name="Shape 57"/>
        <p:cNvGrpSpPr/>
        <p:nvPr/>
      </p:nvGrpSpPr>
      <p:grpSpPr>
        <a:xfrm>
          <a:off x="0" y="0"/>
          <a:ext cx="0" cy="0"/>
          <a:chOff x="0" y="0"/>
          <a:chExt cx="0" cy="0"/>
        </a:xfrm>
      </p:grpSpPr>
      <p:sp>
        <p:nvSpPr>
          <p:cNvPr id="58" name="Google Shape;58;p43"/>
          <p:cNvSpPr txBox="1"/>
          <p:nvPr>
            <p:ph type="ctrTitle"/>
          </p:nvPr>
        </p:nvSpPr>
        <p:spPr>
          <a:xfrm>
            <a:off x="2970000" y="21672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3"/>
          <p:cNvSpPr txBox="1"/>
          <p:nvPr>
            <p:ph idx="1" type="subTitle"/>
          </p:nvPr>
        </p:nvSpPr>
        <p:spPr>
          <a:xfrm>
            <a:off x="3030071" y="43020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60" name="Google Shape;60;p43"/>
          <p:cNvPicPr preferRelativeResize="0"/>
          <p:nvPr/>
        </p:nvPicPr>
        <p:blipFill rotWithShape="1">
          <a:blip r:embed="rId2">
            <a:alphaModFix/>
          </a:blip>
          <a:srcRect b="0" l="0" r="0" t="0"/>
          <a:stretch/>
        </p:blipFill>
        <p:spPr>
          <a:xfrm>
            <a:off x="2970678" y="6302948"/>
            <a:ext cx="1207949" cy="173418"/>
          </a:xfrm>
          <a:prstGeom prst="rect">
            <a:avLst/>
          </a:prstGeom>
          <a:noFill/>
          <a:ln>
            <a:noFill/>
          </a:ln>
        </p:spPr>
      </p:pic>
      <p:pic>
        <p:nvPicPr>
          <p:cNvPr id="61" name="Google Shape;61;p43"/>
          <p:cNvPicPr preferRelativeResize="0"/>
          <p:nvPr/>
        </p:nvPicPr>
        <p:blipFill rotWithShape="1">
          <a:blip r:embed="rId3">
            <a:alphaModFix/>
          </a:blip>
          <a:srcRect b="0" l="0" r="0" t="0"/>
          <a:stretch/>
        </p:blipFill>
        <p:spPr>
          <a:xfrm rot="-1305064">
            <a:off x="-453097" y="2112231"/>
            <a:ext cx="3835157" cy="2005922"/>
          </a:xfrm>
          <a:prstGeom prst="rect">
            <a:avLst/>
          </a:prstGeom>
          <a:noFill/>
          <a:ln>
            <a:noFill/>
          </a:ln>
        </p:spPr>
      </p:pic>
      <p:sp>
        <p:nvSpPr>
          <p:cNvPr id="62" name="Google Shape;62;p43"/>
          <p:cNvSpPr txBox="1"/>
          <p:nvPr>
            <p:ph idx="2"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 name="Google Shape;63;p43"/>
          <p:cNvSpPr txBox="1"/>
          <p:nvPr/>
        </p:nvSpPr>
        <p:spPr>
          <a:xfrm>
            <a:off x="3030071" y="4506525"/>
            <a:ext cx="3083858"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200"/>
              <a:buFont typeface="Arial"/>
              <a:buNone/>
            </a:pPr>
            <a:r>
              <a:rPr lang="fr-FR" sz="12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64" name="Google Shape;64;p43"/>
          <p:cNvPicPr preferRelativeResize="0"/>
          <p:nvPr/>
        </p:nvPicPr>
        <p:blipFill rotWithShape="1">
          <a:blip r:embed="rId4">
            <a:alphaModFix/>
          </a:blip>
          <a:srcRect b="0" l="0" r="0" t="0"/>
          <a:stretch/>
        </p:blipFill>
        <p:spPr>
          <a:xfrm>
            <a:off x="3309111" y="240897"/>
            <a:ext cx="2525777" cy="9186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3" showMasterSp="0">
  <p:cSld name="Couverture 3">
    <p:spTree>
      <p:nvGrpSpPr>
        <p:cNvPr id="65" name="Shape 65"/>
        <p:cNvGrpSpPr/>
        <p:nvPr/>
      </p:nvGrpSpPr>
      <p:grpSpPr>
        <a:xfrm>
          <a:off x="0" y="0"/>
          <a:ext cx="0" cy="0"/>
          <a:chOff x="0" y="0"/>
          <a:chExt cx="0" cy="0"/>
        </a:xfrm>
      </p:grpSpPr>
      <p:pic>
        <p:nvPicPr>
          <p:cNvPr id="66" name="Google Shape;66;p44"/>
          <p:cNvPicPr preferRelativeResize="0"/>
          <p:nvPr/>
        </p:nvPicPr>
        <p:blipFill rotWithShape="1">
          <a:blip r:embed="rId2">
            <a:alphaModFix/>
          </a:blip>
          <a:srcRect b="0" l="0" r="0" t="0"/>
          <a:stretch/>
        </p:blipFill>
        <p:spPr>
          <a:xfrm rot="8169872">
            <a:off x="-409943" y="-2474676"/>
            <a:ext cx="8509073" cy="6298988"/>
          </a:xfrm>
          <a:custGeom>
            <a:rect b="b" l="l" r="r" t="t"/>
            <a:pathLst>
              <a:path extrusionOk="0" h="6298988" w="8509073">
                <a:moveTo>
                  <a:pt x="6560391" y="6298988"/>
                </a:moveTo>
                <a:lnTo>
                  <a:pt x="0" y="0"/>
                </a:lnTo>
                <a:lnTo>
                  <a:pt x="8509073" y="0"/>
                </a:lnTo>
                <a:lnTo>
                  <a:pt x="8509073" y="4269438"/>
                </a:lnTo>
                <a:close/>
              </a:path>
            </a:pathLst>
          </a:custGeom>
          <a:noFill/>
          <a:ln>
            <a:noFill/>
          </a:ln>
        </p:spPr>
      </p:pic>
      <p:pic>
        <p:nvPicPr>
          <p:cNvPr id="67" name="Google Shape;67;p44"/>
          <p:cNvPicPr preferRelativeResize="0"/>
          <p:nvPr/>
        </p:nvPicPr>
        <p:blipFill rotWithShape="1">
          <a:blip r:embed="rId3">
            <a:alphaModFix/>
          </a:blip>
          <a:srcRect b="0" l="0" r="0" t="0"/>
          <a:stretch/>
        </p:blipFill>
        <p:spPr>
          <a:xfrm rot="6768274">
            <a:off x="1507503" y="156922"/>
            <a:ext cx="9506621" cy="7574403"/>
          </a:xfrm>
          <a:custGeom>
            <a:rect b="b" l="l" r="r" t="t"/>
            <a:pathLst>
              <a:path extrusionOk="0" h="7574403" w="9506621">
                <a:moveTo>
                  <a:pt x="0" y="2658086"/>
                </a:moveTo>
                <a:lnTo>
                  <a:pt x="6321925" y="0"/>
                </a:lnTo>
                <a:lnTo>
                  <a:pt x="9506621" y="7574403"/>
                </a:lnTo>
                <a:lnTo>
                  <a:pt x="2067090" y="7574402"/>
                </a:lnTo>
                <a:close/>
              </a:path>
            </a:pathLst>
          </a:custGeom>
          <a:noFill/>
          <a:ln>
            <a:noFill/>
          </a:ln>
        </p:spPr>
      </p:pic>
      <p:sp>
        <p:nvSpPr>
          <p:cNvPr id="68" name="Google Shape;68;p44"/>
          <p:cNvSpPr/>
          <p:nvPr/>
        </p:nvSpPr>
        <p:spPr>
          <a:xfrm>
            <a:off x="576263" y="783771"/>
            <a:ext cx="7711978" cy="5227751"/>
          </a:xfrm>
          <a:prstGeom prst="rect">
            <a:avLst/>
          </a:prstGeom>
          <a:solidFill>
            <a:schemeClr val="lt1">
              <a:alpha val="87843"/>
            </a:schemeClr>
          </a:solidFill>
          <a:ln cap="flat" cmpd="sng" w="952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69" name="Google Shape;69;p44"/>
          <p:cNvSpPr txBox="1"/>
          <p:nvPr>
            <p:ph type="ctrTitle"/>
          </p:nvPr>
        </p:nvSpPr>
        <p:spPr>
          <a:xfrm>
            <a:off x="1080000" y="24984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subTitle"/>
          </p:nvPr>
        </p:nvSpPr>
        <p:spPr>
          <a:xfrm>
            <a:off x="1080000" y="44532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71" name="Google Shape;71;p44"/>
          <p:cNvPicPr preferRelativeResize="0"/>
          <p:nvPr/>
        </p:nvPicPr>
        <p:blipFill rotWithShape="1">
          <a:blip r:embed="rId4">
            <a:alphaModFix/>
          </a:blip>
          <a:srcRect b="0" l="0" r="0" t="0"/>
          <a:stretch/>
        </p:blipFill>
        <p:spPr>
          <a:xfrm>
            <a:off x="1052224" y="6302948"/>
            <a:ext cx="1207949" cy="173418"/>
          </a:xfrm>
          <a:prstGeom prst="rect">
            <a:avLst/>
          </a:prstGeom>
          <a:noFill/>
          <a:ln>
            <a:noFill/>
          </a:ln>
        </p:spPr>
      </p:pic>
      <p:sp>
        <p:nvSpPr>
          <p:cNvPr id="72" name="Google Shape;72;p44"/>
          <p:cNvSpPr txBox="1"/>
          <p:nvPr>
            <p:ph idx="2"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44"/>
          <p:cNvSpPr txBox="1"/>
          <p:nvPr/>
        </p:nvSpPr>
        <p:spPr>
          <a:xfrm>
            <a:off x="1080000" y="4656521"/>
            <a:ext cx="3083858"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200"/>
              <a:buFont typeface="Arial"/>
              <a:buNone/>
            </a:pPr>
            <a:r>
              <a:rPr lang="fr-FR" sz="12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74" name="Google Shape;74;p44"/>
          <p:cNvPicPr preferRelativeResize="0"/>
          <p:nvPr/>
        </p:nvPicPr>
        <p:blipFill rotWithShape="1">
          <a:blip r:embed="rId5">
            <a:alphaModFix/>
          </a:blip>
          <a:srcRect b="0" l="0" r="0" t="0"/>
          <a:stretch/>
        </p:blipFill>
        <p:spPr>
          <a:xfrm>
            <a:off x="988300" y="949954"/>
            <a:ext cx="2139974" cy="7783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image 1" showMasterSp="0">
  <p:cSld name="Couverture image 1">
    <p:spTree>
      <p:nvGrpSpPr>
        <p:cNvPr id="75" name="Shape 75"/>
        <p:cNvGrpSpPr/>
        <p:nvPr/>
      </p:nvGrpSpPr>
      <p:grpSpPr>
        <a:xfrm>
          <a:off x="0" y="0"/>
          <a:ext cx="0" cy="0"/>
          <a:chOff x="0" y="0"/>
          <a:chExt cx="0" cy="0"/>
        </a:xfrm>
      </p:grpSpPr>
      <p:pic>
        <p:nvPicPr>
          <p:cNvPr id="76" name="Google Shape;76;p45"/>
          <p:cNvPicPr preferRelativeResize="0"/>
          <p:nvPr/>
        </p:nvPicPr>
        <p:blipFill rotWithShape="1">
          <a:blip r:embed="rId2">
            <a:alphaModFix/>
          </a:blip>
          <a:srcRect b="0" l="0" r="0" t="0"/>
          <a:stretch/>
        </p:blipFill>
        <p:spPr>
          <a:xfrm>
            <a:off x="4552238" y="2183334"/>
            <a:ext cx="4328533" cy="2927772"/>
          </a:xfrm>
          <a:prstGeom prst="rect">
            <a:avLst/>
          </a:prstGeom>
          <a:noFill/>
          <a:ln>
            <a:noFill/>
          </a:ln>
        </p:spPr>
      </p:pic>
      <p:sp>
        <p:nvSpPr>
          <p:cNvPr id="77" name="Google Shape;77;p45"/>
          <p:cNvSpPr txBox="1"/>
          <p:nvPr>
            <p:ph type="ctrTitle"/>
          </p:nvPr>
        </p:nvSpPr>
        <p:spPr>
          <a:xfrm>
            <a:off x="1080000" y="19224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45"/>
          <p:cNvPicPr preferRelativeResize="0"/>
          <p:nvPr/>
        </p:nvPicPr>
        <p:blipFill rotWithShape="1">
          <a:blip r:embed="rId3">
            <a:alphaModFix/>
          </a:blip>
          <a:srcRect b="0" l="0" r="0" t="0"/>
          <a:stretch/>
        </p:blipFill>
        <p:spPr>
          <a:xfrm>
            <a:off x="568657" y="6302948"/>
            <a:ext cx="1207949" cy="173418"/>
          </a:xfrm>
          <a:prstGeom prst="rect">
            <a:avLst/>
          </a:prstGeom>
          <a:noFill/>
          <a:ln>
            <a:noFill/>
          </a:ln>
        </p:spPr>
      </p:pic>
      <p:sp>
        <p:nvSpPr>
          <p:cNvPr id="79" name="Google Shape;79;p45"/>
          <p:cNvSpPr txBox="1"/>
          <p:nvPr>
            <p:ph idx="1"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45"/>
          <p:cNvSpPr txBox="1"/>
          <p:nvPr>
            <p:ph idx="2" type="subTitle"/>
          </p:nvPr>
        </p:nvSpPr>
        <p:spPr>
          <a:xfrm>
            <a:off x="1080000" y="39276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1" name="Google Shape;81;p45"/>
          <p:cNvSpPr txBox="1"/>
          <p:nvPr/>
        </p:nvSpPr>
        <p:spPr>
          <a:xfrm>
            <a:off x="1080000" y="4174230"/>
            <a:ext cx="308385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82" name="Google Shape;82;p45"/>
          <p:cNvPicPr preferRelativeResize="0"/>
          <p:nvPr/>
        </p:nvPicPr>
        <p:blipFill rotWithShape="1">
          <a:blip r:embed="rId4">
            <a:alphaModFix/>
          </a:blip>
          <a:srcRect b="0" l="0" r="0" t="0"/>
          <a:stretch/>
        </p:blipFill>
        <p:spPr>
          <a:xfrm>
            <a:off x="568657" y="437883"/>
            <a:ext cx="2201164" cy="80060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uverture image 1" showMasterSp="0">
  <p:cSld name="2_Couverture image 1">
    <p:spTree>
      <p:nvGrpSpPr>
        <p:cNvPr id="83" name="Shape 83"/>
        <p:cNvGrpSpPr/>
        <p:nvPr/>
      </p:nvGrpSpPr>
      <p:grpSpPr>
        <a:xfrm>
          <a:off x="0" y="0"/>
          <a:ext cx="0" cy="0"/>
          <a:chOff x="0" y="0"/>
          <a:chExt cx="0" cy="0"/>
        </a:xfrm>
      </p:grpSpPr>
      <p:pic>
        <p:nvPicPr>
          <p:cNvPr id="84" name="Google Shape;84;p46"/>
          <p:cNvPicPr preferRelativeResize="0"/>
          <p:nvPr/>
        </p:nvPicPr>
        <p:blipFill rotWithShape="1">
          <a:blip r:embed="rId2">
            <a:alphaModFix/>
          </a:blip>
          <a:srcRect b="0" l="0" r="0" t="0"/>
          <a:stretch/>
        </p:blipFill>
        <p:spPr>
          <a:xfrm>
            <a:off x="4728101" y="837798"/>
            <a:ext cx="4415899" cy="4891670"/>
          </a:xfrm>
          <a:prstGeom prst="rect">
            <a:avLst/>
          </a:prstGeom>
          <a:noFill/>
          <a:ln>
            <a:noFill/>
          </a:ln>
        </p:spPr>
      </p:pic>
      <p:sp>
        <p:nvSpPr>
          <p:cNvPr id="85" name="Google Shape;85;p46"/>
          <p:cNvSpPr txBox="1"/>
          <p:nvPr>
            <p:ph type="ctrTitle"/>
          </p:nvPr>
        </p:nvSpPr>
        <p:spPr>
          <a:xfrm>
            <a:off x="1080000" y="1922400"/>
            <a:ext cx="3772545" cy="8617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6" name="Google Shape;86;p46"/>
          <p:cNvPicPr preferRelativeResize="0"/>
          <p:nvPr/>
        </p:nvPicPr>
        <p:blipFill rotWithShape="1">
          <a:blip r:embed="rId3">
            <a:alphaModFix/>
          </a:blip>
          <a:srcRect b="0" l="0" r="0" t="0"/>
          <a:stretch/>
        </p:blipFill>
        <p:spPr>
          <a:xfrm>
            <a:off x="568657" y="6302948"/>
            <a:ext cx="1207949" cy="173418"/>
          </a:xfrm>
          <a:prstGeom prst="rect">
            <a:avLst/>
          </a:prstGeom>
          <a:noFill/>
          <a:ln>
            <a:noFill/>
          </a:ln>
        </p:spPr>
      </p:pic>
      <p:sp>
        <p:nvSpPr>
          <p:cNvPr id="87" name="Google Shape;87;p46"/>
          <p:cNvSpPr txBox="1"/>
          <p:nvPr>
            <p:ph idx="1" type="body"/>
          </p:nvPr>
        </p:nvSpPr>
        <p:spPr>
          <a:xfrm>
            <a:off x="7110413" y="6316753"/>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228600" lvl="1" marL="914400" algn="l">
              <a:lnSpc>
                <a:spcPct val="100000"/>
              </a:lnSpc>
              <a:spcBef>
                <a:spcPts val="1200"/>
              </a:spcBef>
              <a:spcAft>
                <a:spcPts val="0"/>
              </a:spcAft>
              <a:buClr>
                <a:schemeClr val="accent1"/>
              </a:buClr>
              <a:buSzPts val="1800"/>
              <a:buNone/>
              <a:defRPr/>
            </a:lvl2pPr>
            <a:lvl3pPr indent="-228600" lvl="2" marL="1371600" algn="l">
              <a:lnSpc>
                <a:spcPct val="100000"/>
              </a:lnSpc>
              <a:spcBef>
                <a:spcPts val="1600"/>
              </a:spcBef>
              <a:spcAft>
                <a:spcPts val="0"/>
              </a:spcAft>
              <a:buClr>
                <a:srgbClr val="ADA5D0"/>
              </a:buClr>
              <a:buSzPts val="1800"/>
              <a:buNone/>
              <a:defRPr/>
            </a:lvl3pPr>
            <a:lvl4pPr indent="-228600" lvl="3" marL="1828800" algn="l">
              <a:lnSpc>
                <a:spcPct val="100000"/>
              </a:lnSpc>
              <a:spcBef>
                <a:spcPts val="900"/>
              </a:spcBef>
              <a:spcAft>
                <a:spcPts val="0"/>
              </a:spcAft>
              <a:buClr>
                <a:schemeClr val="dk1"/>
              </a:buClr>
              <a:buSzPts val="1800"/>
              <a:buNone/>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46"/>
          <p:cNvSpPr txBox="1"/>
          <p:nvPr>
            <p:ph idx="2" type="subTitle"/>
          </p:nvPr>
        </p:nvSpPr>
        <p:spPr>
          <a:xfrm>
            <a:off x="1080000" y="3927600"/>
            <a:ext cx="3083858"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7F7F7F"/>
              </a:buClr>
              <a:buSzPts val="1200"/>
              <a:buNone/>
              <a:defRPr sz="1200"/>
            </a:lvl1pPr>
            <a:lvl2pPr lvl="1" algn="ctr">
              <a:lnSpc>
                <a:spcPct val="100000"/>
              </a:lnSpc>
              <a:spcBef>
                <a:spcPts val="1200"/>
              </a:spcBef>
              <a:spcAft>
                <a:spcPts val="0"/>
              </a:spcAft>
              <a:buClr>
                <a:schemeClr val="accent1"/>
              </a:buClr>
              <a:buSzPts val="1500"/>
              <a:buNone/>
              <a:defRPr sz="1500"/>
            </a:lvl2pPr>
            <a:lvl3pPr lvl="2" algn="ctr">
              <a:lnSpc>
                <a:spcPct val="100000"/>
              </a:lnSpc>
              <a:spcBef>
                <a:spcPts val="1600"/>
              </a:spcBef>
              <a:spcAft>
                <a:spcPts val="0"/>
              </a:spcAft>
              <a:buClr>
                <a:srgbClr val="ADA5D0"/>
              </a:buClr>
              <a:buSzPts val="1350"/>
              <a:buNone/>
              <a:defRPr sz="1350"/>
            </a:lvl3pPr>
            <a:lvl4pPr lvl="3" algn="ctr">
              <a:lnSpc>
                <a:spcPct val="100000"/>
              </a:lnSpc>
              <a:spcBef>
                <a:spcPts val="900"/>
              </a:spcBef>
              <a:spcAft>
                <a:spcPts val="0"/>
              </a:spcAft>
              <a:buClr>
                <a:schemeClr val="dk1"/>
              </a:buClr>
              <a:buSzPts val="120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9" name="Google Shape;89;p46"/>
          <p:cNvSpPr txBox="1"/>
          <p:nvPr/>
        </p:nvSpPr>
        <p:spPr>
          <a:xfrm>
            <a:off x="1080000" y="4174230"/>
            <a:ext cx="308385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28 avril 2021</a:t>
            </a:r>
            <a:endParaRPr sz="1200">
              <a:solidFill>
                <a:srgbClr val="7F7F7F"/>
              </a:solidFill>
              <a:latin typeface="Arial"/>
              <a:ea typeface="Arial"/>
              <a:cs typeface="Arial"/>
              <a:sym typeface="Arial"/>
            </a:endParaRPr>
          </a:p>
        </p:txBody>
      </p:sp>
      <p:pic>
        <p:nvPicPr>
          <p:cNvPr id="90" name="Google Shape;90;p46"/>
          <p:cNvPicPr preferRelativeResize="0"/>
          <p:nvPr/>
        </p:nvPicPr>
        <p:blipFill rotWithShape="1">
          <a:blip r:embed="rId4">
            <a:alphaModFix/>
          </a:blip>
          <a:srcRect b="0" l="0" r="0" t="0"/>
          <a:stretch/>
        </p:blipFill>
        <p:spPr>
          <a:xfrm>
            <a:off x="568657" y="437883"/>
            <a:ext cx="2201164" cy="8006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200"/>
              <a:buFont typeface="Arial"/>
              <a:buNone/>
              <a:defRPr b="1" i="0" sz="22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1080000" y="1306800"/>
            <a:ext cx="7780043" cy="4351338"/>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2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indent="-228600" lvl="1" marL="914400"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2pPr>
            <a:lvl3pPr indent="-228600" lvl="2" marL="1371600" marR="0" rtl="0" algn="l">
              <a:lnSpc>
                <a:spcPct val="100000"/>
              </a:lnSpc>
              <a:spcBef>
                <a:spcPts val="1600"/>
              </a:spcBef>
              <a:spcAft>
                <a:spcPts val="0"/>
              </a:spcAft>
              <a:buClr>
                <a:srgbClr val="ADA5D0"/>
              </a:buClr>
              <a:buSzPts val="1400"/>
              <a:buFont typeface="Arial"/>
              <a:buNone/>
              <a:defRPr b="1" i="0" sz="1400" u="none" cap="none" strike="noStrike">
                <a:solidFill>
                  <a:srgbClr val="ADA5D0"/>
                </a:solidFill>
                <a:latin typeface="Arial"/>
                <a:ea typeface="Arial"/>
                <a:cs typeface="Arial"/>
                <a:sym typeface="Arial"/>
              </a:defRPr>
            </a:lvl3pPr>
            <a:lvl4pPr indent="-228600" lvl="3" marL="1828800" marR="0" rtl="0" algn="l">
              <a:lnSpc>
                <a:spcPct val="100000"/>
              </a:lnSpc>
              <a:spcBef>
                <a:spcPts val="9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99720" lvl="4" marL="2286000" marR="0" rtl="0" algn="l">
              <a:lnSpc>
                <a:spcPct val="100000"/>
              </a:lnSpc>
              <a:spcBef>
                <a:spcPts val="600"/>
              </a:spcBef>
              <a:spcAft>
                <a:spcPts val="0"/>
              </a:spcAft>
              <a:buClr>
                <a:schemeClr val="accent1"/>
              </a:buClr>
              <a:buSzPts val="1120"/>
              <a:buFont typeface="Noto Sans Symbols"/>
              <a:buChar char="▶"/>
              <a:defRPr b="0" i="0" sz="1400" u="none" cap="none" strike="noStrike">
                <a:solidFill>
                  <a:schemeClr val="dk1"/>
                </a:solidFill>
                <a:latin typeface="Arial"/>
                <a:ea typeface="Arial"/>
                <a:cs typeface="Arial"/>
                <a:sym typeface="Arial"/>
              </a:defRPr>
            </a:lvl5pPr>
            <a:lvl6pPr indent="-304800" lvl="5" marL="2743200" marR="0" rtl="0" algn="l">
              <a:lnSpc>
                <a:spcPct val="100000"/>
              </a:lnSpc>
              <a:spcBef>
                <a:spcPts val="6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37"/>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lvl1pPr indent="0" lvl="0" marL="0" marR="0" rtl="0" algn="l">
              <a:spcBef>
                <a:spcPts val="0"/>
              </a:spcBef>
              <a:buNone/>
              <a:defRPr b="1" i="0" sz="800" u="none" cap="none" strike="noStrike">
                <a:solidFill>
                  <a:schemeClr val="dk2"/>
                </a:solidFill>
                <a:latin typeface="Arial"/>
                <a:ea typeface="Arial"/>
                <a:cs typeface="Arial"/>
                <a:sym typeface="Arial"/>
              </a:defRPr>
            </a:lvl1pPr>
            <a:lvl2pPr indent="0" lvl="1" marL="0" marR="0" rtl="0" algn="l">
              <a:spcBef>
                <a:spcPts val="0"/>
              </a:spcBef>
              <a:buNone/>
              <a:defRPr b="1" i="0" sz="800" u="none" cap="none" strike="noStrike">
                <a:solidFill>
                  <a:schemeClr val="dk2"/>
                </a:solidFill>
                <a:latin typeface="Arial"/>
                <a:ea typeface="Arial"/>
                <a:cs typeface="Arial"/>
                <a:sym typeface="Arial"/>
              </a:defRPr>
            </a:lvl2pPr>
            <a:lvl3pPr indent="0" lvl="2" marL="0" marR="0" rtl="0" algn="l">
              <a:spcBef>
                <a:spcPts val="0"/>
              </a:spcBef>
              <a:buNone/>
              <a:defRPr b="1" i="0" sz="800" u="none" cap="none" strike="noStrike">
                <a:solidFill>
                  <a:schemeClr val="dk2"/>
                </a:solidFill>
                <a:latin typeface="Arial"/>
                <a:ea typeface="Arial"/>
                <a:cs typeface="Arial"/>
                <a:sym typeface="Arial"/>
              </a:defRPr>
            </a:lvl3pPr>
            <a:lvl4pPr indent="0" lvl="3" marL="0" marR="0" rtl="0" algn="l">
              <a:spcBef>
                <a:spcPts val="0"/>
              </a:spcBef>
              <a:buNone/>
              <a:defRPr b="1" i="0" sz="800" u="none" cap="none" strike="noStrike">
                <a:solidFill>
                  <a:schemeClr val="dk2"/>
                </a:solidFill>
                <a:latin typeface="Arial"/>
                <a:ea typeface="Arial"/>
                <a:cs typeface="Arial"/>
                <a:sym typeface="Arial"/>
              </a:defRPr>
            </a:lvl4pPr>
            <a:lvl5pPr indent="0" lvl="4" marL="0" marR="0" rtl="0" algn="l">
              <a:spcBef>
                <a:spcPts val="0"/>
              </a:spcBef>
              <a:buNone/>
              <a:defRPr b="1" i="0" sz="800" u="none" cap="none" strike="noStrike">
                <a:solidFill>
                  <a:schemeClr val="dk2"/>
                </a:solidFill>
                <a:latin typeface="Arial"/>
                <a:ea typeface="Arial"/>
                <a:cs typeface="Arial"/>
                <a:sym typeface="Arial"/>
              </a:defRPr>
            </a:lvl5pPr>
            <a:lvl6pPr indent="0" lvl="5" marL="0" marR="0" rtl="0" algn="l">
              <a:spcBef>
                <a:spcPts val="0"/>
              </a:spcBef>
              <a:buNone/>
              <a:defRPr b="1" i="0" sz="800" u="none" cap="none" strike="noStrike">
                <a:solidFill>
                  <a:schemeClr val="dk2"/>
                </a:solidFill>
                <a:latin typeface="Arial"/>
                <a:ea typeface="Arial"/>
                <a:cs typeface="Arial"/>
                <a:sym typeface="Arial"/>
              </a:defRPr>
            </a:lvl6pPr>
            <a:lvl7pPr indent="0" lvl="6" marL="0" marR="0" rtl="0" algn="l">
              <a:spcBef>
                <a:spcPts val="0"/>
              </a:spcBef>
              <a:buNone/>
              <a:defRPr b="1" i="0" sz="800" u="none" cap="none" strike="noStrike">
                <a:solidFill>
                  <a:schemeClr val="dk2"/>
                </a:solidFill>
                <a:latin typeface="Arial"/>
                <a:ea typeface="Arial"/>
                <a:cs typeface="Arial"/>
                <a:sym typeface="Arial"/>
              </a:defRPr>
            </a:lvl7pPr>
            <a:lvl8pPr indent="0" lvl="7" marL="0" marR="0" rtl="0" algn="l">
              <a:spcBef>
                <a:spcPts val="0"/>
              </a:spcBef>
              <a:buNone/>
              <a:defRPr b="1" i="0" sz="800" u="none" cap="none" strike="noStrike">
                <a:solidFill>
                  <a:schemeClr val="dk2"/>
                </a:solidFill>
                <a:latin typeface="Arial"/>
                <a:ea typeface="Arial"/>
                <a:cs typeface="Arial"/>
                <a:sym typeface="Arial"/>
              </a:defRPr>
            </a:lvl8pPr>
            <a:lvl9pPr indent="0" lvl="8" marL="0" marR="0" rtl="0" algn="l">
              <a:spcBef>
                <a:spcPts val="0"/>
              </a:spcBef>
              <a:buNone/>
              <a:defRPr b="1" i="0" sz="8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FR"/>
              <a:t>‹#›</a:t>
            </a:fld>
            <a:endParaRPr/>
          </a:p>
        </p:txBody>
      </p:sp>
      <p:sp>
        <p:nvSpPr>
          <p:cNvPr id="14" name="Google Shape;14;p37"/>
          <p:cNvSpPr/>
          <p:nvPr/>
        </p:nvSpPr>
        <p:spPr>
          <a:xfrm rot="-5400000">
            <a:off x="817179" y="564279"/>
            <a:ext cx="525642" cy="262621"/>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 name="Google Shape;15;p37"/>
          <p:cNvPicPr preferRelativeResize="0"/>
          <p:nvPr/>
        </p:nvPicPr>
        <p:blipFill rotWithShape="1">
          <a:blip r:embed="rId1">
            <a:alphaModFix/>
          </a:blip>
          <a:srcRect b="0" l="0" r="0" t="0"/>
          <a:stretch/>
        </p:blipFill>
        <p:spPr>
          <a:xfrm>
            <a:off x="7687495" y="6379921"/>
            <a:ext cx="1241998" cy="451740"/>
          </a:xfrm>
          <a:prstGeom prst="rect">
            <a:avLst/>
          </a:prstGeom>
          <a:noFill/>
          <a:ln>
            <a:noFill/>
          </a:ln>
        </p:spPr>
      </p:pic>
      <p:sp>
        <p:nvSpPr>
          <p:cNvPr descr="{&quot;HashCode&quot;:1100662692,&quot;Placement&quot;:&quot;Footer&quot;,&quot;Top&quot;:522.0343,&quot;Left&quot;:0.0,&quot;SlideWidth&quot;:720,&quot;SlideHeight&quot;:540}" id="16" name="Google Shape;16;p37"/>
          <p:cNvSpPr txBox="1"/>
          <p:nvPr/>
        </p:nvSpPr>
        <p:spPr>
          <a:xfrm>
            <a:off x="0" y="6629836"/>
            <a:ext cx="1059848" cy="228163"/>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fr-FR" sz="800">
                <a:solidFill>
                  <a:srgbClr val="737373"/>
                </a:solidFill>
                <a:latin typeface="Calibri"/>
                <a:ea typeface="Calibri"/>
                <a:cs typeface="Calibri"/>
                <a:sym typeface="Calibri"/>
              </a:rPr>
              <a:t>C2 - Internal Natixis</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19">
          <p15:clr>
            <a:srgbClr val="F26B43"/>
          </p15:clr>
        </p15:guide>
        <p15:guide id="2" pos="678">
          <p15:clr>
            <a:srgbClr val="F26B43"/>
          </p15:clr>
        </p15:guide>
        <p15:guide id="3" pos="5585">
          <p15:clr>
            <a:srgbClr val="F26B43"/>
          </p15:clr>
        </p15:guide>
        <p15:guide id="4" orient="horz" pos="41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mailto:charlotte.borreil@natixis.com" TargetMode="External"/><Relationship Id="rId4" Type="http://schemas.openxmlformats.org/officeDocument/2006/relationships/hyperlink" Target="mailto:karine.briand@natixis.com" TargetMode="External"/><Relationship Id="rId5" Type="http://schemas.openxmlformats.org/officeDocument/2006/relationships/hyperlink" Target="http://www.assurances.natixi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9.png"/><Relationship Id="rId4"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39.png"/><Relationship Id="rId7"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5.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27.png"/><Relationship Id="rId6" Type="http://schemas.openxmlformats.org/officeDocument/2006/relationships/image" Target="../media/image19.png"/><Relationship Id="rId7"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21.jpg"/><Relationship Id="rId5" Type="http://schemas.openxmlformats.org/officeDocument/2006/relationships/image" Target="../media/image30.gif"/><Relationship Id="rId6"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
          <p:cNvSpPr txBox="1"/>
          <p:nvPr>
            <p:ph type="ctrTitle"/>
          </p:nvPr>
        </p:nvSpPr>
        <p:spPr>
          <a:xfrm>
            <a:off x="0" y="2059200"/>
            <a:ext cx="9144000" cy="1278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2800"/>
              <a:buFont typeface="Arial"/>
              <a:buNone/>
            </a:pPr>
            <a:r>
              <a:rPr lang="fr-FR"/>
              <a:t>CAHIER DES CHARGES</a:t>
            </a:r>
            <a:endParaRPr/>
          </a:p>
        </p:txBody>
      </p:sp>
      <p:sp>
        <p:nvSpPr>
          <p:cNvPr id="267" name="Google Shape;267;p1"/>
          <p:cNvSpPr txBox="1"/>
          <p:nvPr>
            <p:ph idx="1" type="subTitle"/>
          </p:nvPr>
        </p:nvSpPr>
        <p:spPr>
          <a:xfrm>
            <a:off x="2609385" y="3473214"/>
            <a:ext cx="4560849" cy="43466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7F7F7F"/>
              </a:buClr>
              <a:buSzPts val="1200"/>
              <a:buNone/>
            </a:pPr>
            <a:r>
              <a:rPr lang="fr-FR">
                <a:solidFill>
                  <a:srgbClr val="7F7F7F"/>
                </a:solidFill>
              </a:rPr>
              <a:t>Département Ingénierie de la formation et Méthodes de vente</a:t>
            </a:r>
            <a:endParaRPr/>
          </a:p>
        </p:txBody>
      </p:sp>
      <p:sp>
        <p:nvSpPr>
          <p:cNvPr id="268" name="Google Shape;268;p1"/>
          <p:cNvSpPr txBox="1"/>
          <p:nvPr/>
        </p:nvSpPr>
        <p:spPr>
          <a:xfrm>
            <a:off x="1789171" y="2649196"/>
            <a:ext cx="556565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Arial"/>
                <a:ea typeface="Arial"/>
                <a:cs typeface="Arial"/>
                <a:sym typeface="Arial"/>
              </a:rPr>
              <a:t>Thème : Acculturation du Pro </a:t>
            </a:r>
            <a:endParaRPr/>
          </a:p>
          <a:p>
            <a:pPr indent="0" lvl="0" marL="0" marR="0" rtl="0" algn="ctr">
              <a:spcBef>
                <a:spcPts val="0"/>
              </a:spcBef>
              <a:spcAft>
                <a:spcPts val="0"/>
              </a:spcAft>
              <a:buNone/>
            </a:pPr>
            <a:r>
              <a:rPr lang="fr-FR" sz="1800">
                <a:solidFill>
                  <a:schemeClr val="dk1"/>
                </a:solidFill>
                <a:latin typeface="Arial"/>
                <a:ea typeface="Arial"/>
                <a:cs typeface="Arial"/>
                <a:sym typeface="Arial"/>
              </a:rPr>
              <a:t>Approche globale de l’Assurance Professionnelle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0"/>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lt1"/>
              </a:buClr>
              <a:buSzPts val="10500"/>
              <a:buNone/>
            </a:pPr>
            <a:r>
              <a:rPr lang="fr-FR"/>
              <a:t>3</a:t>
            </a:r>
            <a:endParaRPr/>
          </a:p>
        </p:txBody>
      </p:sp>
      <p:sp>
        <p:nvSpPr>
          <p:cNvPr id="413" name="Google Shape;413;p10"/>
          <p:cNvSpPr txBox="1"/>
          <p:nvPr>
            <p:ph type="title"/>
          </p:nvPr>
        </p:nvSpPr>
        <p:spPr>
          <a:xfrm>
            <a:off x="3672000" y="1213200"/>
            <a:ext cx="4212443" cy="92333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2"/>
              </a:buClr>
              <a:buSzPts val="3000"/>
              <a:buFont typeface="Arial"/>
              <a:buNone/>
            </a:pPr>
            <a:r>
              <a:rPr lang="fr-FR"/>
              <a:t>LA PRESTATION RECHERCHÉE</a:t>
            </a:r>
            <a:endParaRPr>
              <a:solidFill>
                <a:schemeClr val="dk1"/>
              </a:solidFill>
            </a:endParaRPr>
          </a:p>
        </p:txBody>
      </p:sp>
      <p:sp>
        <p:nvSpPr>
          <p:cNvPr id="414" name="Google Shape;414;p1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Cadre général </a:t>
            </a:r>
            <a:endParaRPr/>
          </a:p>
        </p:txBody>
      </p:sp>
      <p:sp>
        <p:nvSpPr>
          <p:cNvPr id="420" name="Google Shape;420;p1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3.1</a:t>
            </a:r>
            <a:endParaRPr/>
          </a:p>
        </p:txBody>
      </p:sp>
      <p:sp>
        <p:nvSpPr>
          <p:cNvPr id="421" name="Google Shape;421;p1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22" name="Google Shape;422;p11"/>
          <p:cNvSpPr txBox="1"/>
          <p:nvPr/>
        </p:nvSpPr>
        <p:spPr>
          <a:xfrm>
            <a:off x="287356" y="1022400"/>
            <a:ext cx="8624187" cy="56400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chemeClr val="dk1"/>
                </a:solidFill>
                <a:latin typeface="Arial"/>
                <a:ea typeface="Arial"/>
                <a:cs typeface="Arial"/>
                <a:sym typeface="Arial"/>
              </a:rPr>
              <a:t>Contexte</a:t>
            </a:r>
            <a:r>
              <a:rPr lang="fr-FR" sz="1400" u="none">
                <a:solidFill>
                  <a:schemeClr val="dk1"/>
                </a:solidFill>
                <a:latin typeface="Arial"/>
                <a:ea typeface="Arial"/>
                <a:cs typeface="Arial"/>
                <a:sym typeface="Arial"/>
              </a:rPr>
              <a:t> :</a:t>
            </a:r>
            <a:endParaRPr/>
          </a:p>
          <a:p>
            <a:pPr indent="0" lvl="0" marL="0" marR="0" rtl="0" algn="l">
              <a:spcBef>
                <a:spcPts val="300"/>
              </a:spcBef>
              <a:spcAft>
                <a:spcPts val="0"/>
              </a:spcAft>
              <a:buNone/>
            </a:pPr>
            <a:r>
              <a:t/>
            </a:r>
            <a:endParaRPr sz="1400" u="sng">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Par le biais des distributeurs Caisses d’Epargne et Banques Populaires, Natixis Assurances (métier  Vie et Non Vie) commercialise les produits d’assurance de biens (IARD Pro) et de personnes (Prévoyance, Homme-clé et Assurances Vie) destinés à la clientèle professionnelle.</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9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Le Groupe a pour ambition d’accélérer son rôle de banquier assureur sur le marché pro (commerçants, artisans, TPE, professions libérales …).</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D’autre part, l'assurance permet de protéger nos clients (biens et personnes) ainsi que les risques portés par nos établissements à travers le financement.</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9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Pour les deux réseaux, l’assurance pro est un pilier de développement pour conquérir de nouvelles parts de marché, fidéliser la clientèle et générer du PNB et doit s'inscrire légitimement dans un complément de vente d’un produit bancaire.</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Afin d’accompagner les conseillers de clientèle, nous souhaitons créer un dispositif de formation adapté.</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9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Celui-ci s’effectuera en plusieurs lots.</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9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Aujourd’hui, il existe des formations sur la connaissance produit et la démarche commerciale.</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Notre volonté dans ce module d’acculturation, est de systématiser le réflexe chez le conseiller de proposer l’assurance selon les besoins définis dans le cadre d’une approche globale.  </a:t>
            </a:r>
            <a:endParaRPr/>
          </a:p>
          <a:p>
            <a:pPr indent="0" lvl="0" marL="0" marR="0" rtl="0" algn="l">
              <a:spcBef>
                <a:spcPts val="0"/>
              </a:spcBef>
              <a:spcAft>
                <a:spcPts val="0"/>
              </a:spcAft>
              <a:buNone/>
            </a:pPr>
            <a:r>
              <a:rPr lang="fr-FR" sz="1400" u="none">
                <a:solidFill>
                  <a:schemeClr val="dk1"/>
                </a:solidFill>
                <a:latin typeface="Arial"/>
                <a:ea typeface="Arial"/>
                <a:cs typeface="Arial"/>
                <a:sym typeface="Arial"/>
              </a:rPr>
              <a:t>L’objectif étant d’accroître le nombre de vendeurs</a:t>
            </a:r>
            <a:endParaRPr/>
          </a:p>
          <a:p>
            <a:pPr indent="0" lvl="0" marL="0" marR="0" rtl="0" algn="l">
              <a:spcBef>
                <a:spcPts val="0"/>
              </a:spcBef>
              <a:spcAft>
                <a:spcPts val="0"/>
              </a:spcAft>
              <a:buNone/>
            </a:pPr>
            <a:r>
              <a:t/>
            </a:r>
            <a:endParaRPr sz="900" u="none">
              <a:solidFill>
                <a:schemeClr val="dk1"/>
              </a:solidFill>
              <a:latin typeface="Arial"/>
              <a:ea typeface="Arial"/>
              <a:cs typeface="Arial"/>
              <a:sym typeface="Arial"/>
            </a:endParaRPr>
          </a:p>
          <a:p>
            <a:pPr indent="0" lvl="0" marL="0" marR="0" rtl="0" algn="l">
              <a:spcBef>
                <a:spcPts val="0"/>
              </a:spcBef>
              <a:spcAft>
                <a:spcPts val="0"/>
              </a:spcAft>
              <a:buNone/>
            </a:pPr>
            <a:r>
              <a:rPr lang="fr-FR" sz="1400" u="none">
                <a:solidFill>
                  <a:schemeClr val="dk2"/>
                </a:solidFill>
                <a:latin typeface="Arial"/>
                <a:ea typeface="Arial"/>
                <a:cs typeface="Arial"/>
                <a:sym typeface="Arial"/>
              </a:rPr>
              <a:t>Ce projet sera porté par les deux métiers de Natixis Assurance.</a:t>
            </a:r>
            <a:endParaRPr sz="1400" u="none">
              <a:solidFill>
                <a:schemeClr val="dk2"/>
              </a:solidFill>
              <a:latin typeface="Arial"/>
              <a:ea typeface="Arial"/>
              <a:cs typeface="Arial"/>
              <a:sym typeface="Arial"/>
            </a:endParaRPr>
          </a:p>
          <a:p>
            <a:pPr indent="0" lvl="0" marL="0" marR="0" rtl="0" algn="l">
              <a:spcBef>
                <a:spcPts val="0"/>
              </a:spcBef>
              <a:spcAft>
                <a:spcPts val="0"/>
              </a:spcAft>
              <a:buNone/>
            </a:pPr>
            <a:r>
              <a:t/>
            </a:r>
            <a:endParaRPr sz="1400" u="none">
              <a:solidFill>
                <a:schemeClr val="dk1"/>
              </a:solidFill>
              <a:latin typeface="Arial"/>
              <a:ea typeface="Arial"/>
              <a:cs typeface="Arial"/>
              <a:sym typeface="Arial"/>
            </a:endParaRPr>
          </a:p>
          <a:p>
            <a:pPr indent="0" lvl="0" marL="0" marR="0" rtl="0" algn="l">
              <a:spcBef>
                <a:spcPts val="0"/>
              </a:spcBef>
              <a:spcAft>
                <a:spcPts val="0"/>
              </a:spcAft>
              <a:buNone/>
            </a:pPr>
            <a:r>
              <a:t/>
            </a:r>
            <a:endParaRPr sz="1400" u="non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2"/>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Présentation synthétique de la prestation recherchée </a:t>
            </a:r>
            <a:endParaRPr/>
          </a:p>
        </p:txBody>
      </p:sp>
      <p:sp>
        <p:nvSpPr>
          <p:cNvPr id="428" name="Google Shape;428;p12"/>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3.2</a:t>
            </a:r>
            <a:endParaRPr/>
          </a:p>
        </p:txBody>
      </p:sp>
      <p:sp>
        <p:nvSpPr>
          <p:cNvPr id="429" name="Google Shape;429;p1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30" name="Google Shape;430;p12"/>
          <p:cNvSpPr txBox="1"/>
          <p:nvPr>
            <p:ph idx="2" type="body"/>
          </p:nvPr>
        </p:nvSpPr>
        <p:spPr>
          <a:xfrm>
            <a:off x="654424" y="1173059"/>
            <a:ext cx="7356853" cy="4357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7F7F7F"/>
              </a:buClr>
              <a:buSzPts val="1400"/>
              <a:buNone/>
            </a:pPr>
            <a:r>
              <a:t/>
            </a:r>
            <a:endParaRPr i="1" sz="1400"/>
          </a:p>
          <a:p>
            <a:pPr indent="0" lvl="0" marL="0" rtl="0" algn="l">
              <a:lnSpc>
                <a:spcPct val="100000"/>
              </a:lnSpc>
              <a:spcBef>
                <a:spcPts val="1200"/>
              </a:spcBef>
              <a:spcAft>
                <a:spcPts val="0"/>
              </a:spcAft>
              <a:buClr>
                <a:srgbClr val="7F7F7F"/>
              </a:buClr>
              <a:buSzPts val="1200"/>
              <a:buNone/>
            </a:pPr>
            <a:r>
              <a:t/>
            </a:r>
            <a:endParaRPr i="1" sz="1200"/>
          </a:p>
          <a:p>
            <a:pPr indent="-209550" lvl="0" marL="285750" rtl="0" algn="l">
              <a:lnSpc>
                <a:spcPct val="100000"/>
              </a:lnSpc>
              <a:spcBef>
                <a:spcPts val="1200"/>
              </a:spcBef>
              <a:spcAft>
                <a:spcPts val="0"/>
              </a:spcAft>
              <a:buClr>
                <a:srgbClr val="7F7F7F"/>
              </a:buClr>
              <a:buSzPts val="1200"/>
              <a:buFont typeface="Arial"/>
              <a:buNone/>
            </a:pPr>
            <a:r>
              <a:t/>
            </a:r>
            <a:endParaRPr i="1" sz="1200"/>
          </a:p>
        </p:txBody>
      </p:sp>
      <p:sp>
        <p:nvSpPr>
          <p:cNvPr id="431" name="Google Shape;431;p12"/>
          <p:cNvSpPr/>
          <p:nvPr/>
        </p:nvSpPr>
        <p:spPr>
          <a:xfrm>
            <a:off x="519813" y="1551563"/>
            <a:ext cx="8144474"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Char char="❑"/>
            </a:pPr>
            <a:r>
              <a:rPr b="1" lang="fr-FR" sz="1400">
                <a:solidFill>
                  <a:schemeClr val="dk1"/>
                </a:solidFill>
                <a:latin typeface="Arial"/>
                <a:ea typeface="Arial"/>
                <a:cs typeface="Arial"/>
                <a:sym typeface="Arial"/>
              </a:rPr>
              <a:t>Objet de la prestation </a:t>
            </a:r>
            <a:endParaRPr b="1" sz="1400">
              <a:solidFill>
                <a:schemeClr val="dk1"/>
              </a:solidFill>
              <a:latin typeface="Arial"/>
              <a:ea typeface="Arial"/>
              <a:cs typeface="Arial"/>
              <a:sym typeface="Arial"/>
            </a:endParaRPr>
          </a:p>
          <a:p>
            <a:pPr indent="0" lvl="1" marL="0" marR="0" rtl="0" algn="l">
              <a:spcBef>
                <a:spcPts val="0"/>
              </a:spcBef>
              <a:spcAft>
                <a:spcPts val="0"/>
              </a:spcAft>
              <a:buNone/>
            </a:pPr>
            <a:r>
              <a:rPr b="0" i="0" lang="fr-FR" sz="1400" u="none" cap="none" strike="noStrike">
                <a:solidFill>
                  <a:schemeClr val="dk1"/>
                </a:solidFill>
                <a:latin typeface="Arial"/>
                <a:ea typeface="Arial"/>
                <a:cs typeface="Arial"/>
                <a:sym typeface="Arial"/>
              </a:rPr>
              <a:t>Création d’outils d’acculturation pour l’assurance pro ayant pour objectifs de :</a:t>
            </a:r>
            <a:endParaRPr/>
          </a:p>
          <a:p>
            <a:pPr indent="88900" lvl="0" marL="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285750" lvl="2" marL="457200" marR="0" rtl="0" algn="l">
              <a:spcBef>
                <a:spcPts val="0"/>
              </a:spcBef>
              <a:spcAft>
                <a:spcPts val="0"/>
              </a:spcAft>
              <a:buClr>
                <a:schemeClr val="dk1"/>
              </a:buClr>
              <a:buSzPts val="1400"/>
              <a:buFont typeface="Noto Sans Symbols"/>
              <a:buChar char="▪"/>
            </a:pPr>
            <a:r>
              <a:rPr b="0" i="0" lang="fr-FR" sz="1400" u="none" cap="none" strike="noStrike">
                <a:solidFill>
                  <a:schemeClr val="dk1"/>
                </a:solidFill>
                <a:latin typeface="Arial"/>
                <a:ea typeface="Arial"/>
                <a:cs typeface="Arial"/>
                <a:sym typeface="Arial"/>
              </a:rPr>
              <a:t>Comprendre les enjeux de couvrir les risques de la clientèle pro par de l’assurance de biens et de personnes</a:t>
            </a:r>
            <a:endParaRPr b="0" i="0" sz="1400" u="none" cap="none" strike="noStrike">
              <a:solidFill>
                <a:schemeClr val="dk1"/>
              </a:solidFill>
              <a:latin typeface="Arial"/>
              <a:ea typeface="Arial"/>
              <a:cs typeface="Arial"/>
              <a:sym typeface="Arial"/>
            </a:endParaRPr>
          </a:p>
          <a:p>
            <a:pPr indent="-285750" lvl="2" marL="457200" marR="0" rtl="0" algn="l">
              <a:spcBef>
                <a:spcPts val="0"/>
              </a:spcBef>
              <a:spcAft>
                <a:spcPts val="0"/>
              </a:spcAft>
              <a:buClr>
                <a:schemeClr val="dk1"/>
              </a:buClr>
              <a:buSzPts val="1400"/>
              <a:buFont typeface="Noto Sans Symbols"/>
              <a:buChar char="▪"/>
            </a:pPr>
            <a:r>
              <a:rPr b="0" i="0" lang="fr-FR" sz="1400" u="none" cap="none" strike="noStrike">
                <a:solidFill>
                  <a:schemeClr val="dk1"/>
                </a:solidFill>
                <a:latin typeface="Arial"/>
                <a:ea typeface="Arial"/>
                <a:cs typeface="Arial"/>
                <a:sym typeface="Arial"/>
              </a:rPr>
              <a:t>Identifier la complémentarité des offres (couverture globale)</a:t>
            </a:r>
            <a:endParaRPr b="0" i="0" sz="1400" u="none" cap="none" strike="noStrike">
              <a:solidFill>
                <a:schemeClr val="dk1"/>
              </a:solidFill>
              <a:latin typeface="Arial"/>
              <a:ea typeface="Arial"/>
              <a:cs typeface="Arial"/>
              <a:sym typeface="Arial"/>
            </a:endParaRPr>
          </a:p>
          <a:p>
            <a:pPr indent="-285750" lvl="2" marL="457200" marR="0" rtl="0" algn="l">
              <a:spcBef>
                <a:spcPts val="0"/>
              </a:spcBef>
              <a:spcAft>
                <a:spcPts val="0"/>
              </a:spcAft>
              <a:buClr>
                <a:schemeClr val="dk1"/>
              </a:buClr>
              <a:buSzPts val="1400"/>
              <a:buFont typeface="Noto Sans Symbols"/>
              <a:buChar char="▪"/>
            </a:pPr>
            <a:r>
              <a:rPr b="0" i="0" lang="fr-FR" sz="1400" u="none" cap="none" strike="noStrike">
                <a:solidFill>
                  <a:schemeClr val="dk1"/>
                </a:solidFill>
                <a:latin typeface="Arial"/>
                <a:ea typeface="Arial"/>
                <a:cs typeface="Arial"/>
                <a:sym typeface="Arial"/>
              </a:rPr>
              <a:t>Ancrer la vision systématique d’une approche globale (et ressusciter l’intérêt des conseillers pro et des directeurs d’agence​)</a:t>
            </a:r>
            <a:endParaRPr b="0" i="0" sz="1400" u="none" cap="none" strike="noStrike">
              <a:solidFill>
                <a:schemeClr val="dk1"/>
              </a:solidFill>
              <a:latin typeface="Arial"/>
              <a:ea typeface="Arial"/>
              <a:cs typeface="Arial"/>
              <a:sym typeface="Arial"/>
            </a:endParaRPr>
          </a:p>
          <a:p>
            <a:pPr indent="88900" lvl="0" marL="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Noto Sans Symbols"/>
              <a:buChar char="❑"/>
            </a:pPr>
            <a:r>
              <a:rPr b="1" lang="fr-FR" sz="1400">
                <a:solidFill>
                  <a:schemeClr val="dk1"/>
                </a:solidFill>
                <a:latin typeface="Arial"/>
                <a:ea typeface="Arial"/>
                <a:cs typeface="Arial"/>
                <a:sym typeface="Arial"/>
              </a:rPr>
              <a:t>Formats envisagés </a:t>
            </a:r>
            <a:endParaRPr b="1" sz="1400">
              <a:solidFill>
                <a:schemeClr val="dk1"/>
              </a:solidFill>
              <a:latin typeface="Arial"/>
              <a:ea typeface="Arial"/>
              <a:cs typeface="Arial"/>
              <a:sym typeface="Arial"/>
            </a:endParaRPr>
          </a:p>
          <a:p>
            <a:pPr indent="0" lvl="1" marL="0" marR="0" rtl="0" algn="l">
              <a:spcBef>
                <a:spcPts val="0"/>
              </a:spcBef>
              <a:spcAft>
                <a:spcPts val="0"/>
              </a:spcAft>
              <a:buNone/>
            </a:pPr>
            <a:r>
              <a:rPr b="0" i="0" lang="fr-FR" sz="1400" u="none" cap="none" strike="noStrike">
                <a:solidFill>
                  <a:schemeClr val="dk1"/>
                </a:solidFill>
                <a:latin typeface="Arial"/>
                <a:ea typeface="Arial"/>
                <a:cs typeface="Arial"/>
                <a:sym typeface="Arial"/>
              </a:rPr>
              <a:t>Vidéos, infographies, micro learning, quizz, …formats qui seront à terme insérer dans une mission globale sur notre outil de Mobile Learning Groupe B'digit (Teach On Mars)</a:t>
            </a:r>
            <a:endParaRPr/>
          </a:p>
          <a:p>
            <a:pPr indent="0" lvl="1" marL="0" marR="0" rtl="0" algn="l">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Noto Sans Symbols"/>
              <a:buChar char="❑"/>
            </a:pPr>
            <a:r>
              <a:rPr b="1" lang="fr-FR" sz="1400">
                <a:solidFill>
                  <a:schemeClr val="dk1"/>
                </a:solidFill>
                <a:latin typeface="Arial"/>
                <a:ea typeface="Arial"/>
                <a:cs typeface="Arial"/>
                <a:sym typeface="Arial"/>
              </a:rPr>
              <a:t>Livrables attendus </a:t>
            </a:r>
            <a:endParaRPr b="1" sz="1400">
              <a:solidFill>
                <a:schemeClr val="dk1"/>
              </a:solidFill>
              <a:latin typeface="Arial"/>
              <a:ea typeface="Arial"/>
              <a:cs typeface="Arial"/>
              <a:sym typeface="Arial"/>
            </a:endParaRPr>
          </a:p>
          <a:p>
            <a:pPr indent="0" lvl="1" marL="0" marR="0" rtl="0" algn="l">
              <a:spcBef>
                <a:spcPts val="0"/>
              </a:spcBef>
              <a:spcAft>
                <a:spcPts val="0"/>
              </a:spcAft>
              <a:buNone/>
            </a:pPr>
            <a:r>
              <a:rPr b="0" i="0" lang="fr-FR" sz="1400" u="none" cap="none" strike="noStrike">
                <a:solidFill>
                  <a:schemeClr val="dk1"/>
                </a:solidFill>
                <a:latin typeface="Arial"/>
                <a:ea typeface="Arial"/>
                <a:cs typeface="Arial"/>
                <a:sym typeface="Arial"/>
              </a:rPr>
              <a:t>Un module de Mobile Learning regroupant ​différents supports courts et ludiques qui pourront être utilisés en dehors de la “mission” (ateliers, reunion, etc…)</a:t>
            </a:r>
            <a:endParaRPr/>
          </a:p>
          <a:p>
            <a:pPr indent="88900" lvl="0" marL="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p:txBody>
      </p:sp>
      <p:sp>
        <p:nvSpPr>
          <p:cNvPr id="432" name="Google Shape;432;p12"/>
          <p:cNvSpPr/>
          <p:nvPr/>
        </p:nvSpPr>
        <p:spPr>
          <a:xfrm>
            <a:off x="4447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rial"/>
                <a:ea typeface="Arial"/>
                <a:cs typeface="Arial"/>
                <a:sym typeface="Aria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3"/>
          <p:cNvSpPr txBox="1"/>
          <p:nvPr>
            <p:ph idx="2" type="body"/>
          </p:nvPr>
        </p:nvSpPr>
        <p:spPr>
          <a:xfrm>
            <a:off x="1079499" y="1300163"/>
            <a:ext cx="7780543" cy="4357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fr-FR" sz="1400" u="sng">
                <a:solidFill>
                  <a:schemeClr val="dk1"/>
                </a:solidFill>
              </a:rPr>
              <a:t>Cible de la formation​</a:t>
            </a:r>
            <a:endParaRPr sz="1400" u="sng">
              <a:solidFill>
                <a:schemeClr val="dk1"/>
              </a:solidFill>
            </a:endParaRPr>
          </a:p>
          <a:p>
            <a:pPr indent="0" lvl="0" marL="0" rtl="0" algn="l">
              <a:lnSpc>
                <a:spcPct val="100000"/>
              </a:lnSpc>
              <a:spcBef>
                <a:spcPts val="1200"/>
              </a:spcBef>
              <a:spcAft>
                <a:spcPts val="0"/>
              </a:spcAft>
              <a:buClr>
                <a:schemeClr val="dk1"/>
              </a:buClr>
              <a:buSzPts val="1600"/>
              <a:buNone/>
            </a:pPr>
            <a:r>
              <a:rPr lang="fr-FR">
                <a:solidFill>
                  <a:schemeClr val="dk1"/>
                </a:solidFill>
              </a:rPr>
              <a:t>​</a:t>
            </a:r>
            <a:endParaRPr>
              <a:solidFill>
                <a:schemeClr val="dk1"/>
              </a:solidFill>
            </a:endParaRPr>
          </a:p>
          <a:p>
            <a:pPr indent="0" lvl="0" marL="0" rtl="0" algn="l">
              <a:lnSpc>
                <a:spcPct val="100000"/>
              </a:lnSpc>
              <a:spcBef>
                <a:spcPts val="0"/>
              </a:spcBef>
              <a:spcAft>
                <a:spcPts val="0"/>
              </a:spcAft>
              <a:buClr>
                <a:schemeClr val="dk1"/>
              </a:buClr>
              <a:buSzPts val="1400"/>
              <a:buNone/>
            </a:pPr>
            <a:r>
              <a:rPr lang="fr-FR" sz="1400">
                <a:solidFill>
                  <a:schemeClr val="dk1"/>
                </a:solidFill>
              </a:rPr>
              <a:t>Les conseillers professionnels et directeurs d’agence des 2 réseaux (BP et CE) qui :</a:t>
            </a:r>
            <a:endParaRPr/>
          </a:p>
          <a:p>
            <a:pPr indent="0" lvl="0" marL="0" rtl="0" algn="l">
              <a:lnSpc>
                <a:spcPct val="100000"/>
              </a:lnSpc>
              <a:spcBef>
                <a:spcPts val="0"/>
              </a:spcBef>
              <a:spcAft>
                <a:spcPts val="0"/>
              </a:spcAft>
              <a:buClr>
                <a:schemeClr val="dk1"/>
              </a:buClr>
              <a:buSzPts val="1400"/>
              <a:buNone/>
            </a:pPr>
            <a:r>
              <a:rPr lang="fr-FR" sz="1400">
                <a:solidFill>
                  <a:schemeClr val="dk1"/>
                </a:solidFill>
              </a:rPr>
              <a:t> ​</a:t>
            </a:r>
            <a:endParaRPr/>
          </a:p>
          <a:p>
            <a:pPr indent="0" lvl="0" marL="0" rtl="0" algn="l">
              <a:lnSpc>
                <a:spcPct val="100000"/>
              </a:lnSpc>
              <a:spcBef>
                <a:spcPts val="0"/>
              </a:spcBef>
              <a:spcAft>
                <a:spcPts val="0"/>
              </a:spcAft>
              <a:buClr>
                <a:schemeClr val="dk1"/>
              </a:buClr>
              <a:buSzPts val="1400"/>
              <a:buNone/>
            </a:pPr>
            <a:r>
              <a:rPr lang="fr-FR" sz="1400">
                <a:solidFill>
                  <a:schemeClr val="dk1"/>
                </a:solidFill>
              </a:rPr>
              <a:t>- réalisent de la vente en face à face et/ou à distance​</a:t>
            </a:r>
            <a:endParaRPr/>
          </a:p>
          <a:p>
            <a:pPr indent="0" lvl="0" marL="0" rtl="0" algn="l">
              <a:lnSpc>
                <a:spcPct val="100000"/>
              </a:lnSpc>
              <a:spcBef>
                <a:spcPts val="0"/>
              </a:spcBef>
              <a:spcAft>
                <a:spcPts val="0"/>
              </a:spcAft>
              <a:buClr>
                <a:schemeClr val="dk1"/>
              </a:buClr>
              <a:buSzPts val="1400"/>
              <a:buNone/>
            </a:pPr>
            <a:r>
              <a:rPr lang="fr-FR" sz="1400">
                <a:solidFill>
                  <a:schemeClr val="dk1"/>
                </a:solidFill>
              </a:rPr>
              <a:t>- proposent de l’assurance à leur client en sus des produits bancaires courants​</a:t>
            </a:r>
            <a:endParaRPr/>
          </a:p>
          <a:p>
            <a:pPr indent="0" lvl="0" marL="0" rtl="0" algn="l">
              <a:lnSpc>
                <a:spcPct val="100000"/>
              </a:lnSpc>
              <a:spcBef>
                <a:spcPts val="0"/>
              </a:spcBef>
              <a:spcAft>
                <a:spcPts val="0"/>
              </a:spcAft>
              <a:buClr>
                <a:schemeClr val="dk1"/>
              </a:buClr>
              <a:buSzPts val="1400"/>
              <a:buNone/>
            </a:pPr>
            <a:r>
              <a:rPr lang="fr-FR" sz="1400">
                <a:solidFill>
                  <a:schemeClr val="dk1"/>
                </a:solidFill>
              </a:rPr>
              <a:t>- ont besoin de comprendre l’importance de proposer une solution globale assurance à leurs clients pro</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​Certains maitrisent les offres mais pas la technique de vente et inversement .</a:t>
            </a:r>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a:t>
            </a:r>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a:t>
            </a:r>
            <a:endParaRPr/>
          </a:p>
          <a:p>
            <a:pPr indent="0" lvl="0" marL="0" rtl="0" algn="l">
              <a:lnSpc>
                <a:spcPct val="100000"/>
              </a:lnSpc>
              <a:spcBef>
                <a:spcPts val="1200"/>
              </a:spcBef>
              <a:spcAft>
                <a:spcPts val="0"/>
              </a:spcAft>
              <a:buClr>
                <a:srgbClr val="7F7F7F"/>
              </a:buClr>
              <a:buSzPts val="1050"/>
              <a:buNone/>
            </a:pPr>
            <a:r>
              <a:t/>
            </a:r>
            <a:endParaRPr sz="1050">
              <a:solidFill>
                <a:schemeClr val="dk1"/>
              </a:solidFill>
            </a:endParaRPr>
          </a:p>
        </p:txBody>
      </p:sp>
      <p:sp>
        <p:nvSpPr>
          <p:cNvPr id="438" name="Google Shape;438;p13"/>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TITRE DE LA PRESENTATION 28 AVRIL 2021</a:t>
            </a:r>
            <a:endParaRPr/>
          </a:p>
        </p:txBody>
      </p:sp>
      <p:sp>
        <p:nvSpPr>
          <p:cNvPr id="439" name="Google Shape;439;p1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40" name="Google Shape;440;p13"/>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Présentation synthétique de la prestation recherchée </a:t>
            </a:r>
            <a:endParaRPr/>
          </a:p>
        </p:txBody>
      </p:sp>
      <p:sp>
        <p:nvSpPr>
          <p:cNvPr id="441" name="Google Shape;441;p13"/>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4"/>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Périmètre intervention</a:t>
            </a:r>
            <a:endParaRPr/>
          </a:p>
        </p:txBody>
      </p:sp>
      <p:sp>
        <p:nvSpPr>
          <p:cNvPr id="447" name="Google Shape;447;p14"/>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TITRE DE LA PRESENTATION 28 AVRIL 2021</a:t>
            </a:r>
            <a:endParaRPr/>
          </a:p>
        </p:txBody>
      </p:sp>
      <p:sp>
        <p:nvSpPr>
          <p:cNvPr id="448" name="Google Shape;448;p1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49" name="Google Shape;449;p14"/>
          <p:cNvSpPr txBox="1"/>
          <p:nvPr>
            <p:ph idx="2" type="body"/>
          </p:nvPr>
        </p:nvSpPr>
        <p:spPr>
          <a:xfrm>
            <a:off x="1079499" y="1300163"/>
            <a:ext cx="7780543" cy="4357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fr-FR" sz="1400">
                <a:solidFill>
                  <a:schemeClr val="dk1"/>
                </a:solidFill>
              </a:rPr>
              <a:t>La prestation attendue est destinée à la fois aux collaborateurs des établissements Banque Populaire et Caisse d’Epargne.​</a:t>
            </a:r>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Nombre de Banques Populaires : 12 ​</a:t>
            </a:r>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Nombre de Caisses d’Epargne : 15​</a:t>
            </a:r>
            <a:endParaRPr/>
          </a:p>
          <a:p>
            <a:pPr indent="0" lvl="0" marL="0" rtl="0" algn="l">
              <a:lnSpc>
                <a:spcPct val="100000"/>
              </a:lnSpc>
              <a:spcBef>
                <a:spcPts val="1200"/>
              </a:spcBef>
              <a:spcAft>
                <a:spcPts val="0"/>
              </a:spcAft>
              <a:buClr>
                <a:srgbClr val="7F7F7F"/>
              </a:buClr>
              <a:buSzPts val="1400"/>
              <a:buNone/>
            </a:pPr>
            <a:r>
              <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 nombre de collaborateurs sur le marché pro est d'environ 5 000 personnes pour les 2 réseaux.</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La diffusion étant prévue par le biais de notre outil de mobile Learning Groupe, cette dernière donnée n’est pas structurante pour la réponse à ce cahier des charges.</a:t>
            </a:r>
            <a:endParaRPr/>
          </a:p>
          <a:p>
            <a:pPr indent="0" lvl="0" marL="0" rtl="0" algn="l">
              <a:lnSpc>
                <a:spcPct val="100000"/>
              </a:lnSpc>
              <a:spcBef>
                <a:spcPts val="1200"/>
              </a:spcBef>
              <a:spcAft>
                <a:spcPts val="0"/>
              </a:spcAft>
              <a:buClr>
                <a:srgbClr val="7F7F7F"/>
              </a:buClr>
              <a:buSzPts val="2000"/>
              <a:buNone/>
            </a:pPr>
            <a:r>
              <a:t/>
            </a:r>
            <a:endParaRPr sz="2000">
              <a:solidFill>
                <a:schemeClr val="dk1"/>
              </a:solidFill>
            </a:endParaRPr>
          </a:p>
        </p:txBody>
      </p:sp>
      <p:sp>
        <p:nvSpPr>
          <p:cNvPr id="450" name="Google Shape;450;p14"/>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15"/>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Les contraintes externes et les exigences internes</a:t>
            </a:r>
            <a:endParaRPr/>
          </a:p>
        </p:txBody>
      </p:sp>
      <p:sp>
        <p:nvSpPr>
          <p:cNvPr id="456" name="Google Shape;456;p15"/>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3.5</a:t>
            </a:r>
            <a:endParaRPr/>
          </a:p>
        </p:txBody>
      </p:sp>
      <p:sp>
        <p:nvSpPr>
          <p:cNvPr id="457" name="Google Shape;457;p15"/>
          <p:cNvSpPr txBox="1"/>
          <p:nvPr>
            <p:ph idx="2" type="body"/>
          </p:nvPr>
        </p:nvSpPr>
        <p:spPr>
          <a:xfrm>
            <a:off x="283957" y="1114105"/>
            <a:ext cx="8758442" cy="371795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fr-FR" sz="1400">
                <a:solidFill>
                  <a:schemeClr val="dk1"/>
                </a:solidFill>
              </a:rPr>
              <a:t>Tous les livrables créés seront la propriété de BPCE A​.</a:t>
            </a:r>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 prestataire s’engage à nous remettre l’ensemble des livrables : synopsis, supports, guide d’animation, scripts éventuels.</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Ces livrables devront être modifiables si nécessaire après passage dans nos comités internes de validation.​</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Les livrables devront être chartés au couleur de Natixis Assurances. Il pourra vous être demandé d’y apposer les logos des établissements BP et CE.​</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 prestataire devra s’inscrire dans le calendrier du projet et participer à des ateliers de conception avec le métier.​</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 prestataire devra respecter la réglementation en vigueur, notamment concernant la protection des données personnelles (RGPD)​.</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Le prestataire ne pourra pas sous-traiter tout ou partie de la prestation sans validation de Natixis Assurances métier non vie​.</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A toutes fins utiles, il est rappelé que le présent dossier, ses annexes et toute information, quel qu’en soit le support, communiqués au prestataire ou auxquels celui-ci pourrait avoir accès à l’occasion de cette consultation et de la mission, sont STRICTEMENT confidentiels et ne pourront être utilisées à d’autres fins qu’à la formulation d’une réponse à la présente consultation, sauf accord préalable et écrit de Natixis Assurances</a:t>
            </a:r>
            <a:endParaRPr sz="1400">
              <a:solidFill>
                <a:schemeClr val="dk1"/>
              </a:solidFill>
            </a:endParaRPr>
          </a:p>
          <a:p>
            <a:pPr indent="0" lvl="0" marL="0" rtl="0" algn="l">
              <a:lnSpc>
                <a:spcPct val="100000"/>
              </a:lnSpc>
              <a:spcBef>
                <a:spcPts val="1200"/>
              </a:spcBef>
              <a:spcAft>
                <a:spcPts val="0"/>
              </a:spcAft>
              <a:buClr>
                <a:schemeClr val="dk1"/>
              </a:buClr>
              <a:buSzPts val="1400"/>
              <a:buNone/>
            </a:pPr>
            <a:r>
              <a:rPr lang="fr-FR" sz="1400">
                <a:solidFill>
                  <a:schemeClr val="dk1"/>
                </a:solidFill>
              </a:rPr>
              <a:t>A l’issue de le consultation, l’obligation de confidentialité demeure : aucun renseignement ne pourra être divulgué à des tiers</a:t>
            </a:r>
            <a:endParaRPr sz="1400">
              <a:solidFill>
                <a:schemeClr val="dk1"/>
              </a:solidFill>
            </a:endParaRPr>
          </a:p>
          <a:p>
            <a:pPr indent="0" lvl="0" marL="0" rtl="0" algn="l">
              <a:lnSpc>
                <a:spcPct val="100000"/>
              </a:lnSpc>
              <a:spcBef>
                <a:spcPts val="1200"/>
              </a:spcBef>
              <a:spcAft>
                <a:spcPts val="0"/>
              </a:spcAft>
              <a:buClr>
                <a:srgbClr val="7F7F7F"/>
              </a:buClr>
              <a:buSzPts val="1400"/>
              <a:buNone/>
            </a:pPr>
            <a:r>
              <a:t/>
            </a:r>
            <a:endParaRPr sz="1400">
              <a:solidFill>
                <a:schemeClr val="dk1"/>
              </a:solidFill>
            </a:endParaRPr>
          </a:p>
          <a:p>
            <a:pPr indent="-184150" lvl="0" marL="285750" rtl="0" algn="l">
              <a:lnSpc>
                <a:spcPct val="100000"/>
              </a:lnSpc>
              <a:spcBef>
                <a:spcPts val="1200"/>
              </a:spcBef>
              <a:spcAft>
                <a:spcPts val="0"/>
              </a:spcAft>
              <a:buClr>
                <a:srgbClr val="7F7F7F"/>
              </a:buClr>
              <a:buSzPts val="1600"/>
              <a:buFont typeface="Arial"/>
              <a:buNone/>
            </a:pPr>
            <a:r>
              <a:t/>
            </a:r>
            <a:endParaRPr>
              <a:solidFill>
                <a:schemeClr val="dk1"/>
              </a:solidFill>
            </a:endParaRPr>
          </a:p>
        </p:txBody>
      </p:sp>
      <p:sp>
        <p:nvSpPr>
          <p:cNvPr id="458" name="Google Shape;458;p1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6"/>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Macro planning du cahier des charges</a:t>
            </a:r>
            <a:r>
              <a:rPr b="0" lang="fr-FR"/>
              <a:t>​</a:t>
            </a:r>
            <a:br>
              <a:rPr b="0" lang="fr-FR"/>
            </a:br>
            <a:endParaRPr/>
          </a:p>
        </p:txBody>
      </p:sp>
      <p:sp>
        <p:nvSpPr>
          <p:cNvPr id="464" name="Google Shape;464;p16"/>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3.6</a:t>
            </a:r>
            <a:endParaRPr/>
          </a:p>
        </p:txBody>
      </p:sp>
      <p:sp>
        <p:nvSpPr>
          <p:cNvPr id="465" name="Google Shape;465;p16"/>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TITRE DE LA PRESENTATION 28 AVRIL 2021</a:t>
            </a:r>
            <a:endParaRPr/>
          </a:p>
        </p:txBody>
      </p:sp>
      <p:sp>
        <p:nvSpPr>
          <p:cNvPr id="466" name="Google Shape;466;p16"/>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67" name="Google Shape;467;p16"/>
          <p:cNvSpPr/>
          <p:nvPr/>
        </p:nvSpPr>
        <p:spPr>
          <a:xfrm>
            <a:off x="737321" y="1479744"/>
            <a:ext cx="8122722"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Date d’envoi du cahier des charges : </a:t>
            </a:r>
            <a:r>
              <a:rPr b="1" lang="fr-FR" sz="1400">
                <a:solidFill>
                  <a:schemeClr val="dk1"/>
                </a:solidFill>
                <a:latin typeface="Arial"/>
                <a:ea typeface="Arial"/>
                <a:cs typeface="Arial"/>
                <a:sym typeface="Arial"/>
              </a:rPr>
              <a:t>28 Avril 2021</a:t>
            </a:r>
            <a:endParaRPr b="1" sz="14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Date limite d’envoi des questions afférentes au cahier des charges : </a:t>
            </a:r>
            <a:r>
              <a:rPr b="1" lang="fr-FR" sz="1400">
                <a:solidFill>
                  <a:schemeClr val="dk1"/>
                </a:solidFill>
                <a:latin typeface="Arial"/>
                <a:ea typeface="Arial"/>
                <a:cs typeface="Arial"/>
                <a:sym typeface="Arial"/>
              </a:rPr>
              <a:t>5 Mai​ 2021</a:t>
            </a:r>
            <a:endParaRPr b="1"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Date limite de réponses aux questions afférentes au cahier des charges : </a:t>
            </a:r>
            <a:r>
              <a:rPr b="1" lang="fr-FR" sz="1400">
                <a:solidFill>
                  <a:schemeClr val="dk1"/>
                </a:solidFill>
                <a:latin typeface="Arial"/>
                <a:ea typeface="Arial"/>
                <a:cs typeface="Arial"/>
                <a:sym typeface="Arial"/>
              </a:rPr>
              <a:t>dans les 3 jours suivants l’envoi des questions​</a:t>
            </a:r>
            <a:endParaRPr b="1"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Date limite de réponse au cahier des charges : </a:t>
            </a:r>
            <a:r>
              <a:rPr b="1" lang="fr-FR" sz="1400">
                <a:solidFill>
                  <a:schemeClr val="dk1"/>
                </a:solidFill>
                <a:latin typeface="Arial"/>
                <a:ea typeface="Arial"/>
                <a:cs typeface="Arial"/>
                <a:sym typeface="Arial"/>
              </a:rPr>
              <a:t>10 mai 2021</a:t>
            </a:r>
            <a:endParaRPr b="1"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Proposition de soutenance : </a:t>
            </a:r>
            <a:r>
              <a:rPr b="1" lang="fr-FR" sz="1400">
                <a:solidFill>
                  <a:schemeClr val="dk1"/>
                </a:solidFill>
                <a:latin typeface="Arial"/>
                <a:ea typeface="Arial"/>
                <a:cs typeface="Arial"/>
                <a:sym typeface="Arial"/>
              </a:rPr>
              <a:t>11 Mai 2021</a:t>
            </a:r>
            <a:endParaRPr b="1"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Arial"/>
                <a:ea typeface="Arial"/>
                <a:cs typeface="Arial"/>
                <a:sym typeface="Arial"/>
              </a:rPr>
              <a:t>Décision et information des soumissionnaires : </a:t>
            </a:r>
            <a:r>
              <a:rPr b="1" lang="fr-FR" sz="1400">
                <a:solidFill>
                  <a:schemeClr val="dk1"/>
                </a:solidFill>
                <a:latin typeface="Arial"/>
                <a:ea typeface="Arial"/>
                <a:cs typeface="Arial"/>
                <a:sym typeface="Arial"/>
              </a:rPr>
              <a:t>à partir du 12 Mai 2021</a:t>
            </a:r>
            <a:endParaRPr b="1"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Planning Projet </a:t>
            </a:r>
            <a:endParaRPr/>
          </a:p>
        </p:txBody>
      </p:sp>
      <p:sp>
        <p:nvSpPr>
          <p:cNvPr id="473" name="Google Shape;473;p17"/>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3,6</a:t>
            </a:r>
            <a:endParaRPr/>
          </a:p>
        </p:txBody>
      </p:sp>
      <p:sp>
        <p:nvSpPr>
          <p:cNvPr id="474" name="Google Shape;474;p17"/>
          <p:cNvSpPr txBox="1"/>
          <p:nvPr>
            <p:ph idx="11" type="ftr"/>
          </p:nvPr>
        </p:nvSpPr>
        <p:spPr>
          <a:xfrm>
            <a:off x="1342800" y="6524769"/>
            <a:ext cx="4320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TITRE DE LA PRESENTATION 28 AVRIL 2021</a:t>
            </a:r>
            <a:endParaRPr/>
          </a:p>
        </p:txBody>
      </p:sp>
      <p:sp>
        <p:nvSpPr>
          <p:cNvPr id="475" name="Google Shape;475;p17"/>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476" name="Google Shape;476;p17"/>
          <p:cNvPicPr preferRelativeResize="0"/>
          <p:nvPr/>
        </p:nvPicPr>
        <p:blipFill rotWithShape="1">
          <a:blip r:embed="rId3">
            <a:alphaModFix/>
          </a:blip>
          <a:srcRect b="0" l="0" r="0" t="0"/>
          <a:stretch/>
        </p:blipFill>
        <p:spPr>
          <a:xfrm>
            <a:off x="815788" y="1844253"/>
            <a:ext cx="7248525" cy="4371975"/>
          </a:xfrm>
          <a:prstGeom prst="rect">
            <a:avLst/>
          </a:prstGeom>
          <a:noFill/>
          <a:ln>
            <a:noFill/>
          </a:ln>
        </p:spPr>
      </p:pic>
      <p:sp>
        <p:nvSpPr>
          <p:cNvPr id="477" name="Google Shape;477;p17"/>
          <p:cNvSpPr txBox="1"/>
          <p:nvPr/>
        </p:nvSpPr>
        <p:spPr>
          <a:xfrm>
            <a:off x="424205" y="1059231"/>
            <a:ext cx="84358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lt2"/>
                </a:solidFill>
                <a:latin typeface="Arial"/>
                <a:ea typeface="Arial"/>
                <a:cs typeface="Arial"/>
                <a:sym typeface="Arial"/>
              </a:rPr>
              <a:t>Planning estimatif tenant compte de nos process de validation, à rediscuter avec vos propositions. </a:t>
            </a:r>
            <a:r>
              <a:rPr b="1" lang="fr-FR" sz="1400">
                <a:solidFill>
                  <a:schemeClr val="lt2"/>
                </a:solidFill>
                <a:latin typeface="Arial"/>
                <a:ea typeface="Arial"/>
                <a:cs typeface="Arial"/>
                <a:sym typeface="Arial"/>
              </a:rPr>
              <a:t>Livraison idéale attendue rentrée 2021</a:t>
            </a:r>
            <a:r>
              <a:rPr lang="fr-FR" sz="1400">
                <a:solidFill>
                  <a:schemeClr val="lt2"/>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8"/>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Contacts Natixis Assurances</a:t>
            </a:r>
            <a:endParaRPr/>
          </a:p>
        </p:txBody>
      </p:sp>
      <p:sp>
        <p:nvSpPr>
          <p:cNvPr id="483" name="Google Shape;483;p18"/>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3.7</a:t>
            </a:r>
            <a:endParaRPr/>
          </a:p>
        </p:txBody>
      </p:sp>
      <p:sp>
        <p:nvSpPr>
          <p:cNvPr id="484" name="Google Shape;484;p18"/>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85" name="Google Shape;485;p18"/>
          <p:cNvSpPr/>
          <p:nvPr/>
        </p:nvSpPr>
        <p:spPr>
          <a:xfrm>
            <a:off x="323274" y="1222951"/>
            <a:ext cx="509847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Charlotte BORREIL</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Chef de projet Formation Commerciale</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Tél : +33 1 58 55 05 83</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E-Mail : </a:t>
            </a:r>
            <a:r>
              <a:rPr lang="fr-FR" sz="1200" u="sng">
                <a:solidFill>
                  <a:schemeClr val="dk1"/>
                </a:solidFill>
                <a:latin typeface="Arial"/>
                <a:ea typeface="Arial"/>
                <a:cs typeface="Arial"/>
                <a:sym typeface="Arial"/>
                <a:hlinkClick r:id="rId3">
                  <a:extLst>
                    <a:ext uri="{A12FA001-AC4F-418D-AE19-62706E023703}">
                      <ahyp:hlinkClr val="tx"/>
                    </a:ext>
                  </a:extLst>
                </a:hlinkClick>
              </a:rPr>
              <a:t>charlotte.borreil@natixis.com</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Valérie SOMMET-PAGES</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Product owner learning réseaux</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Direction Campus – learning &amp; expérience collaborateur</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M : +33 6 48 58 88 29</a:t>
            </a:r>
            <a:endParaRPr/>
          </a:p>
          <a:p>
            <a:pPr indent="0" lvl="0" marL="0" marR="0" rtl="0" algn="l">
              <a:spcBef>
                <a:spcPts val="0"/>
              </a:spcBef>
              <a:spcAft>
                <a:spcPts val="0"/>
              </a:spcAft>
              <a:buNone/>
            </a:pPr>
            <a:r>
              <a:rPr lang="fr-FR" sz="1200" u="sng">
                <a:solidFill>
                  <a:schemeClr val="dk1"/>
                </a:solidFill>
                <a:latin typeface="Arial"/>
                <a:ea typeface="Arial"/>
                <a:cs typeface="Arial"/>
                <a:sym typeface="Arial"/>
                <a:hlinkClick r:id="rId4">
                  <a:extLst>
                    <a:ext uri="{A12FA001-AC4F-418D-AE19-62706E023703}">
                      <ahyp:hlinkClr val="tx"/>
                    </a:ext>
                  </a:extLst>
                </a:hlinkClick>
              </a:rPr>
              <a:t>valerie.pages@natixis.com</a:t>
            </a:r>
            <a:r>
              <a:rPr lang="fr-FR"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NATIXIS ASSURANCES</a:t>
            </a:r>
            <a:endParaRPr/>
          </a:p>
          <a:p>
            <a:pPr indent="0" lvl="0" marL="0" marR="0" rtl="0" algn="l">
              <a:spcBef>
                <a:spcPts val="0"/>
              </a:spcBef>
              <a:spcAft>
                <a:spcPts val="0"/>
              </a:spcAft>
              <a:buNone/>
            </a:pPr>
            <a:r>
              <a:rPr lang="fr-FR" sz="1200">
                <a:solidFill>
                  <a:schemeClr val="dk1"/>
                </a:solidFill>
                <a:latin typeface="Arial"/>
                <a:ea typeface="Arial"/>
                <a:cs typeface="Arial"/>
                <a:sym typeface="Arial"/>
              </a:rPr>
              <a:t>88, avenue de France / 59 avenue Pierre Mendès France – 75013 Paris</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75013 Paris - France</a:t>
            </a:r>
            <a:endParaRPr/>
          </a:p>
          <a:p>
            <a:pPr indent="0" lvl="0" marL="0" marR="0" rtl="0" algn="l">
              <a:spcBef>
                <a:spcPts val="0"/>
              </a:spcBef>
              <a:spcAft>
                <a:spcPts val="0"/>
              </a:spcAft>
              <a:buNone/>
            </a:pPr>
            <a:r>
              <a:rPr lang="fr-FR" sz="1200" u="sng">
                <a:solidFill>
                  <a:schemeClr val="dk1"/>
                </a:solidFill>
                <a:latin typeface="Arial"/>
                <a:ea typeface="Arial"/>
                <a:cs typeface="Arial"/>
                <a:sym typeface="Arial"/>
                <a:hlinkClick r:id="rId5">
                  <a:extLst>
                    <a:ext uri="{A12FA001-AC4F-418D-AE19-62706E023703}">
                      <ahyp:hlinkClr val="tx"/>
                    </a:ext>
                  </a:extLst>
                </a:hlinkClick>
              </a:rPr>
              <a:t>www.assurances.natixis.com</a:t>
            </a: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p:txBody>
      </p:sp>
      <p:sp>
        <p:nvSpPr>
          <p:cNvPr id="486" name="Google Shape;486;p18"/>
          <p:cNvSpPr/>
          <p:nvPr/>
        </p:nvSpPr>
        <p:spPr>
          <a:xfrm>
            <a:off x="4202545" y="1356027"/>
            <a:ext cx="47752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Valérie AURE</a:t>
            </a:r>
            <a:endParaRPr/>
          </a:p>
          <a:p>
            <a:pPr indent="0" lvl="0" marL="0" marR="0" rtl="0" algn="l">
              <a:spcBef>
                <a:spcPts val="0"/>
              </a:spcBef>
              <a:spcAft>
                <a:spcPts val="0"/>
              </a:spcAft>
              <a:buNone/>
            </a:pPr>
            <a:r>
              <a:rPr lang="fr-FR" sz="1200">
                <a:solidFill>
                  <a:srgbClr val="000000"/>
                </a:solidFill>
                <a:latin typeface="Arial"/>
                <a:ea typeface="Arial"/>
                <a:cs typeface="Arial"/>
                <a:sym typeface="Arial"/>
              </a:rPr>
              <a:t>Responsable Ingénierie Pédagogique et méthodes de vente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rgbClr val="000000"/>
                </a:solidFill>
                <a:latin typeface="Arial"/>
                <a:ea typeface="Arial"/>
                <a:cs typeface="Arial"/>
                <a:sym typeface="Arial"/>
              </a:rPr>
              <a:t>Tel : 01 58 55 57 42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rgbClr val="000000"/>
                </a:solidFill>
                <a:latin typeface="Arial"/>
                <a:ea typeface="Arial"/>
                <a:cs typeface="Arial"/>
                <a:sym typeface="Arial"/>
              </a:rPr>
              <a:t>Portable : 06 35 66 17 97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rgbClr val="000000"/>
                </a:solidFill>
                <a:latin typeface="Arial"/>
                <a:ea typeface="Arial"/>
                <a:cs typeface="Arial"/>
                <a:sym typeface="Arial"/>
              </a:rPr>
              <a:t>E-Mail : valerie.aure@natixis.com</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9"/>
          <p:cNvSpPr txBox="1"/>
          <p:nvPr>
            <p:ph idx="1" type="body"/>
          </p:nvPr>
        </p:nvSpPr>
        <p:spPr>
          <a:xfrm>
            <a:off x="3693138" y="4273200"/>
            <a:ext cx="4841262" cy="585801"/>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Clr>
                <a:schemeClr val="accent1"/>
              </a:buClr>
              <a:buSzPts val="1800"/>
              <a:buNone/>
            </a:pPr>
            <a:r>
              <a:rPr lang="fr-FR"/>
              <a:t>Un formalisme est imposé afin de faciliter l’analyse des réponses</a:t>
            </a:r>
            <a:endParaRPr>
              <a:solidFill>
                <a:schemeClr val="dk1"/>
              </a:solidFill>
            </a:endParaRPr>
          </a:p>
        </p:txBody>
      </p:sp>
      <p:sp>
        <p:nvSpPr>
          <p:cNvPr id="492" name="Google Shape;492;p19"/>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lt1"/>
              </a:buClr>
              <a:buSzPts val="10500"/>
              <a:buNone/>
            </a:pPr>
            <a:r>
              <a:rPr lang="fr-FR"/>
              <a:t>4</a:t>
            </a:r>
            <a:endParaRPr/>
          </a:p>
        </p:txBody>
      </p:sp>
      <p:sp>
        <p:nvSpPr>
          <p:cNvPr id="493" name="Google Shape;493;p19"/>
          <p:cNvSpPr txBox="1"/>
          <p:nvPr>
            <p:ph type="title"/>
          </p:nvPr>
        </p:nvSpPr>
        <p:spPr>
          <a:xfrm>
            <a:off x="3672000" y="1213200"/>
            <a:ext cx="4212443"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2"/>
              </a:buClr>
              <a:buSzPts val="3000"/>
              <a:buFont typeface="Arial"/>
              <a:buNone/>
            </a:pPr>
            <a:r>
              <a:rPr lang="fr-FR"/>
              <a:t>CADRE DE RÉPONSE</a:t>
            </a:r>
            <a:endParaRPr>
              <a:solidFill>
                <a:schemeClr val="dk1"/>
              </a:solidFill>
            </a:endParaRPr>
          </a:p>
        </p:txBody>
      </p:sp>
      <p:sp>
        <p:nvSpPr>
          <p:cNvPr id="494" name="Google Shape;494;p1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
          <p:cNvSpPr txBox="1"/>
          <p:nvPr>
            <p:ph idx="2" type="body"/>
          </p:nvPr>
        </p:nvSpPr>
        <p:spPr>
          <a:xfrm>
            <a:off x="457098" y="1740173"/>
            <a:ext cx="2052000" cy="43088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800"/>
              <a:buNone/>
            </a:pPr>
            <a:r>
              <a:rPr lang="fr-FR"/>
              <a:t>SOMMAIRE</a:t>
            </a:r>
            <a:endParaRPr/>
          </a:p>
        </p:txBody>
      </p:sp>
      <p:sp>
        <p:nvSpPr>
          <p:cNvPr id="274" name="Google Shape;274;p2"/>
          <p:cNvSpPr txBox="1"/>
          <p:nvPr>
            <p:ph idx="3" type="body"/>
          </p:nvPr>
        </p:nvSpPr>
        <p:spPr>
          <a:xfrm>
            <a:off x="4165200" y="1166400"/>
            <a:ext cx="511091" cy="70788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600"/>
              <a:buNone/>
            </a:pPr>
            <a:r>
              <a:rPr lang="fr-FR"/>
              <a:t>1</a:t>
            </a:r>
            <a:endParaRPr/>
          </a:p>
        </p:txBody>
      </p:sp>
      <p:sp>
        <p:nvSpPr>
          <p:cNvPr id="275" name="Google Shape;275;p2"/>
          <p:cNvSpPr txBox="1"/>
          <p:nvPr/>
        </p:nvSpPr>
        <p:spPr>
          <a:xfrm>
            <a:off x="4187785" y="2119377"/>
            <a:ext cx="511091"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600"/>
              <a:buFont typeface="Arial"/>
              <a:buNone/>
            </a:pPr>
            <a:r>
              <a:rPr b="0" lang="fr-FR" sz="4600" cap="none">
                <a:solidFill>
                  <a:schemeClr val="dk1"/>
                </a:solidFill>
                <a:latin typeface="Arial"/>
                <a:ea typeface="Arial"/>
                <a:cs typeface="Arial"/>
                <a:sym typeface="Arial"/>
              </a:rPr>
              <a:t>2</a:t>
            </a:r>
            <a:endParaRPr/>
          </a:p>
        </p:txBody>
      </p:sp>
      <p:sp>
        <p:nvSpPr>
          <p:cNvPr id="276" name="Google Shape;276;p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277" name="Google Shape;277;p2"/>
          <p:cNvSpPr txBox="1"/>
          <p:nvPr/>
        </p:nvSpPr>
        <p:spPr>
          <a:xfrm>
            <a:off x="4698876" y="1287037"/>
            <a:ext cx="3886800" cy="3847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600"/>
              <a:buFont typeface="Arial"/>
              <a:buNone/>
            </a:pPr>
            <a:r>
              <a:rPr b="1" lang="fr-FR" sz="1600" cap="none">
                <a:solidFill>
                  <a:schemeClr val="dk2"/>
                </a:solidFill>
                <a:latin typeface="Arial"/>
                <a:ea typeface="Arial"/>
                <a:cs typeface="Arial"/>
                <a:sym typeface="Arial"/>
              </a:rPr>
              <a:t>PRÉSENTATION GÉNÉRALE</a:t>
            </a:r>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p:txBody>
      </p:sp>
      <p:sp>
        <p:nvSpPr>
          <p:cNvPr id="278" name="Google Shape;278;p2"/>
          <p:cNvSpPr txBox="1"/>
          <p:nvPr/>
        </p:nvSpPr>
        <p:spPr>
          <a:xfrm>
            <a:off x="4698876" y="2225649"/>
            <a:ext cx="3886800" cy="4819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600"/>
              <a:buFont typeface="Arial"/>
              <a:buNone/>
            </a:pPr>
            <a:r>
              <a:rPr b="1" lang="fr-FR" sz="1600" cap="none">
                <a:solidFill>
                  <a:schemeClr val="dk2"/>
                </a:solidFill>
                <a:latin typeface="Arial"/>
                <a:ea typeface="Arial"/>
                <a:cs typeface="Arial"/>
                <a:sym typeface="Arial"/>
              </a:rPr>
              <a:t>PRÉSENTATION DE LA DIRECTION MÉTIER OU DU BÉNÉFICIAIRE</a:t>
            </a:r>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p:txBody>
      </p:sp>
      <p:sp>
        <p:nvSpPr>
          <p:cNvPr id="279" name="Google Shape;279;p2"/>
          <p:cNvSpPr txBox="1"/>
          <p:nvPr/>
        </p:nvSpPr>
        <p:spPr>
          <a:xfrm>
            <a:off x="4165200" y="3050559"/>
            <a:ext cx="511091"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600"/>
              <a:buFont typeface="Arial"/>
              <a:buNone/>
            </a:pPr>
            <a:r>
              <a:rPr b="0" lang="fr-FR" sz="4600" cap="none">
                <a:solidFill>
                  <a:schemeClr val="dk1"/>
                </a:solidFill>
                <a:latin typeface="Arial"/>
                <a:ea typeface="Arial"/>
                <a:cs typeface="Arial"/>
                <a:sym typeface="Arial"/>
              </a:rPr>
              <a:t>3</a:t>
            </a:r>
            <a:endParaRPr/>
          </a:p>
        </p:txBody>
      </p:sp>
      <p:sp>
        <p:nvSpPr>
          <p:cNvPr id="280" name="Google Shape;280;p2"/>
          <p:cNvSpPr txBox="1"/>
          <p:nvPr/>
        </p:nvSpPr>
        <p:spPr>
          <a:xfrm>
            <a:off x="4676291" y="3165376"/>
            <a:ext cx="3886800" cy="5605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600"/>
              <a:buFont typeface="Arial"/>
              <a:buNone/>
            </a:pPr>
            <a:r>
              <a:rPr b="1" lang="fr-FR" sz="1600" cap="none">
                <a:solidFill>
                  <a:schemeClr val="dk2"/>
                </a:solidFill>
                <a:latin typeface="Arial"/>
                <a:ea typeface="Arial"/>
                <a:cs typeface="Arial"/>
                <a:sym typeface="Arial"/>
              </a:rPr>
              <a:t>LA PRESTATION RECHERCHÉE</a:t>
            </a:r>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p:txBody>
      </p:sp>
      <p:sp>
        <p:nvSpPr>
          <p:cNvPr id="281" name="Google Shape;281;p2"/>
          <p:cNvSpPr txBox="1"/>
          <p:nvPr/>
        </p:nvSpPr>
        <p:spPr>
          <a:xfrm>
            <a:off x="4165199" y="3989463"/>
            <a:ext cx="511091"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600"/>
              <a:buFont typeface="Arial"/>
              <a:buNone/>
            </a:pPr>
            <a:r>
              <a:rPr b="0" lang="fr-FR" sz="4600" cap="none">
                <a:solidFill>
                  <a:schemeClr val="dk1"/>
                </a:solidFill>
                <a:latin typeface="Arial"/>
                <a:ea typeface="Arial"/>
                <a:cs typeface="Arial"/>
                <a:sym typeface="Arial"/>
              </a:rPr>
              <a:t>4</a:t>
            </a:r>
            <a:endParaRPr/>
          </a:p>
        </p:txBody>
      </p:sp>
      <p:sp>
        <p:nvSpPr>
          <p:cNvPr id="282" name="Google Shape;282;p2"/>
          <p:cNvSpPr txBox="1"/>
          <p:nvPr/>
        </p:nvSpPr>
        <p:spPr>
          <a:xfrm>
            <a:off x="4676290" y="4129918"/>
            <a:ext cx="3886800" cy="5605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600"/>
              <a:buFont typeface="Arial"/>
              <a:buNone/>
            </a:pPr>
            <a:r>
              <a:rPr b="1" lang="fr-FR" sz="1600" cap="none">
                <a:solidFill>
                  <a:schemeClr val="dk2"/>
                </a:solidFill>
                <a:latin typeface="Arial"/>
                <a:ea typeface="Arial"/>
                <a:cs typeface="Arial"/>
                <a:sym typeface="Arial"/>
              </a:rPr>
              <a:t>LA RÉPONSE AU CAHIER DES CHARGES</a:t>
            </a:r>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p:txBody>
      </p:sp>
      <p:sp>
        <p:nvSpPr>
          <p:cNvPr id="283" name="Google Shape;283;p2"/>
          <p:cNvSpPr txBox="1"/>
          <p:nvPr/>
        </p:nvSpPr>
        <p:spPr>
          <a:xfrm>
            <a:off x="4173262" y="5022080"/>
            <a:ext cx="511091" cy="7078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4600"/>
              <a:buFont typeface="Arial"/>
              <a:buNone/>
            </a:pPr>
            <a:r>
              <a:rPr b="0" lang="fr-FR" sz="4600" cap="none">
                <a:solidFill>
                  <a:schemeClr val="dk1"/>
                </a:solidFill>
                <a:latin typeface="Arial"/>
                <a:ea typeface="Arial"/>
                <a:cs typeface="Arial"/>
                <a:sym typeface="Arial"/>
              </a:rPr>
              <a:t>5</a:t>
            </a:r>
            <a:endParaRPr/>
          </a:p>
        </p:txBody>
      </p:sp>
      <p:sp>
        <p:nvSpPr>
          <p:cNvPr id="284" name="Google Shape;284;p2"/>
          <p:cNvSpPr txBox="1"/>
          <p:nvPr/>
        </p:nvSpPr>
        <p:spPr>
          <a:xfrm>
            <a:off x="4684353" y="5162535"/>
            <a:ext cx="3886800" cy="56058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600"/>
              <a:buFont typeface="Arial"/>
              <a:buNone/>
            </a:pPr>
            <a:r>
              <a:rPr b="1" lang="fr-FR" sz="1600" cap="none">
                <a:solidFill>
                  <a:schemeClr val="dk2"/>
                </a:solidFill>
                <a:latin typeface="Arial"/>
                <a:ea typeface="Arial"/>
                <a:cs typeface="Arial"/>
                <a:sym typeface="Arial"/>
              </a:rPr>
              <a:t>LES CRITÈRES DE PRÉ-SÉLECTION</a:t>
            </a:r>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a:p>
            <a:pPr indent="0" lvl="0" marL="0" marR="0" rtl="0" algn="l">
              <a:lnSpc>
                <a:spcPct val="100000"/>
              </a:lnSpc>
              <a:spcBef>
                <a:spcPts val="2800"/>
              </a:spcBef>
              <a:spcAft>
                <a:spcPts val="0"/>
              </a:spcAft>
              <a:buClr>
                <a:schemeClr val="dk2"/>
              </a:buClr>
              <a:buSzPts val="1600"/>
              <a:buFont typeface="Arial"/>
              <a:buNone/>
            </a:pPr>
            <a:r>
              <a:t/>
            </a:r>
            <a:endParaRPr b="1" sz="1600" cap="none">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0"/>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Présentation générale du Prestataire</a:t>
            </a:r>
            <a:endParaRPr/>
          </a:p>
        </p:txBody>
      </p:sp>
      <p:sp>
        <p:nvSpPr>
          <p:cNvPr id="500" name="Google Shape;500;p20"/>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4.1</a:t>
            </a:r>
            <a:endParaRPr/>
          </a:p>
        </p:txBody>
      </p:sp>
      <p:sp>
        <p:nvSpPr>
          <p:cNvPr id="501" name="Google Shape;501;p20"/>
          <p:cNvSpPr txBox="1"/>
          <p:nvPr>
            <p:ph idx="2" type="body"/>
          </p:nvPr>
        </p:nvSpPr>
        <p:spPr>
          <a:xfrm>
            <a:off x="1079499" y="1300163"/>
            <a:ext cx="7780543" cy="4357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7F7F7F"/>
              </a:buClr>
              <a:buSzPts val="1600"/>
              <a:buNone/>
            </a:pPr>
            <a:r>
              <a:t/>
            </a:r>
            <a:endParaRPr/>
          </a:p>
        </p:txBody>
      </p:sp>
      <p:sp>
        <p:nvSpPr>
          <p:cNvPr id="502" name="Google Shape;502;p2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Carte d’identité du Prestataire					(1/2)</a:t>
            </a:r>
            <a:br>
              <a:rPr lang="fr-FR"/>
            </a:br>
            <a:endParaRPr b="0"/>
          </a:p>
        </p:txBody>
      </p:sp>
      <p:sp>
        <p:nvSpPr>
          <p:cNvPr id="508" name="Google Shape;508;p2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4.2</a:t>
            </a:r>
            <a:endParaRPr/>
          </a:p>
        </p:txBody>
      </p:sp>
      <p:sp>
        <p:nvSpPr>
          <p:cNvPr id="509" name="Google Shape;509;p2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510" name="Google Shape;510;p21"/>
          <p:cNvGraphicFramePr/>
          <p:nvPr/>
        </p:nvGraphicFramePr>
        <p:xfrm>
          <a:off x="815789" y="1022396"/>
          <a:ext cx="3000000" cy="3000000"/>
        </p:xfrm>
        <a:graphic>
          <a:graphicData uri="http://schemas.openxmlformats.org/drawingml/2006/table">
            <a:tbl>
              <a:tblPr>
                <a:noFill/>
                <a:tableStyleId>{EC843FC9-6777-4D0D-A6D3-A30B22033709}</a:tableStyleId>
              </a:tblPr>
              <a:tblGrid>
                <a:gridCol w="2198000"/>
                <a:gridCol w="904500"/>
                <a:gridCol w="751300"/>
                <a:gridCol w="751300"/>
                <a:gridCol w="751300"/>
                <a:gridCol w="751300"/>
                <a:gridCol w="751300"/>
                <a:gridCol w="751300"/>
              </a:tblGrid>
              <a:tr h="172725">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SOCIETE</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7">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c hMerge="1"/>
                <a:tc hMerge="1"/>
                <a:tc hMerge="1"/>
              </a:tr>
              <a:tr h="98700">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ADRESSE</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7">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c hMerge="1"/>
                <a:tc hMerge="1"/>
                <a:tc hMerge="1"/>
              </a:tr>
              <a:tr h="98700">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SIRET</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gridSpan="7">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r>
              <a:tr h="98700">
                <a:tc>
                  <a:txBody>
                    <a:bodyPr/>
                    <a:lstStyle/>
                    <a:p>
                      <a:pPr indent="0" lvl="0" marL="0" marR="0" rtl="0" algn="l">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52975">
                <a:tc gridSpan="8">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IDENTITE</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hMerge="1"/>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Date de Création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Forme Juridique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Capital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Registre du Commerce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Ville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Dirigeant(s)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c hMerge="1"/>
              </a:tr>
              <a:tr h="1974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Filiales (si partagées, préciser avec quelle entité)</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6761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Présence à l'internationnal ? (Citer les pays)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Sites Internet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t/>
                      </a:r>
                      <a:endParaRPr b="0" i="0" sz="1050" u="sng" cap="none" strike="noStrike">
                        <a:solidFill>
                          <a:srgbClr val="0000FF"/>
                        </a:solidFill>
                        <a:latin typeface="Arial"/>
                        <a:ea typeface="Arial"/>
                        <a:cs typeface="Arial"/>
                        <a:sym typeface="Arial"/>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152975">
                <a:tc gridSpan="8">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ACTIVITE</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hMerge="1"/>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Objet social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Type d'activités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rowSpan="2">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rowSpan="2" hMerge="1"/>
                <a:tc rowSpan="2" hMerge="1"/>
                <a:tc rowSpan="2" hMerge="1"/>
                <a:tc rowSpan="2" hMerge="1"/>
                <a:tc rowSpan="2" hMerge="1"/>
                <a:tc rowSpan="2"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gridSpan="7" vMerge="1"/>
                <a:tc hMerge="1" vMerge="1"/>
                <a:tc hMerge="1" vMerge="1"/>
                <a:tc hMerge="1" vMerge="1"/>
                <a:tc hMerge="1" vMerge="1"/>
                <a:tc hMerge="1" vMerge="1"/>
                <a:tc hMerge="1" vMerge="1"/>
              </a:tr>
              <a:tr h="98700">
                <a:tc gridSpan="8">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ACTIONNARIAT</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hMerge="1"/>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Appartenance à un groupe</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gridSpan="7">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hMerge="1"/>
                <a:tc hMerge="1"/>
                <a:tc hMerge="1"/>
                <a:tc hMerge="1"/>
                <a:tc hMerge="1"/>
                <a:tc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Actionnaires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rowSpan="4">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rowSpan="4" hMerge="1"/>
                <a:tc rowSpan="4" hMerge="1"/>
                <a:tc rowSpan="4" hMerge="1"/>
                <a:tc rowSpan="4" hMerge="1"/>
                <a:tc rowSpan="4" hMerge="1"/>
                <a:tc rowSpan="4" h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vMerge="1"/>
                <a:tc hMerge="1" vMerge="1"/>
                <a:tc hMerge="1" vMerge="1"/>
                <a:tc hMerge="1" vMerge="1"/>
                <a:tc hMerge="1" vMerge="1"/>
                <a:tc hMerge="1" vMerge="1"/>
                <a:tc hMerge="1" v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7" vMerge="1"/>
                <a:tc hMerge="1" vMerge="1"/>
                <a:tc hMerge="1" vMerge="1"/>
                <a:tc hMerge="1" vMerge="1"/>
                <a:tc hMerge="1" vMerge="1"/>
                <a:tc hMerge="1" vMerge="1"/>
                <a:tc hMerge="1" vMerge="1"/>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gridSpan="7" vMerge="1"/>
                <a:tc hMerge="1" vMerge="1"/>
                <a:tc hMerge="1" vMerge="1"/>
                <a:tc hMerge="1" vMerge="1"/>
                <a:tc hMerge="1" vMerge="1"/>
                <a:tc hMerge="1" vMerge="1"/>
                <a:tc hMerge="1" vMerge="1"/>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2"/>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4.2</a:t>
            </a:r>
            <a:endParaRPr/>
          </a:p>
        </p:txBody>
      </p:sp>
      <p:sp>
        <p:nvSpPr>
          <p:cNvPr id="516" name="Google Shape;516;p2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517" name="Google Shape;517;p22"/>
          <p:cNvGraphicFramePr/>
          <p:nvPr/>
        </p:nvGraphicFramePr>
        <p:xfrm>
          <a:off x="1079500" y="1306513"/>
          <a:ext cx="3000000" cy="3000000"/>
        </p:xfrm>
        <a:graphic>
          <a:graphicData uri="http://schemas.openxmlformats.org/drawingml/2006/table">
            <a:tbl>
              <a:tblPr>
                <a:noFill/>
                <a:tableStyleId>{EC843FC9-6777-4D0D-A6D3-A30B22033709}</a:tableStyleId>
              </a:tblPr>
              <a:tblGrid>
                <a:gridCol w="2198000"/>
                <a:gridCol w="1655800"/>
                <a:gridCol w="1502625"/>
                <a:gridCol w="1502625"/>
                <a:gridCol w="751300"/>
              </a:tblGrid>
              <a:tr h="152975">
                <a:tc gridSpan="5">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ELEMENTS FINANCIERS M€</a:t>
                      </a:r>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hMerge="1"/>
                <a:tc hMerge="1"/>
                <a:tc hMerge="1"/>
                <a:tc hMerge="1"/>
              </a:tr>
              <a:tr h="98700">
                <a:tc>
                  <a:txBody>
                    <a:bodyPr/>
                    <a:lstStyle/>
                    <a:p>
                      <a:pPr indent="0" lvl="0" marL="0" marR="0" rtl="0" algn="l">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2015</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2016</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2017</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Chiffre d'affaires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Résultat d'exploitation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Résultat net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Nombre de missions, dossiers/an</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152975">
                <a:tc gridSpan="5">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RESSOURCES HUMAINES</a:t>
                      </a:r>
                      <a:endParaRPr b="1" i="0" sz="1050" u="none" cap="none" strike="noStrike">
                        <a:solidFill>
                          <a:schemeClr val="lt1"/>
                        </a:solidFill>
                        <a:latin typeface="Arial"/>
                        <a:ea typeface="Arial"/>
                        <a:cs typeface="Arial"/>
                        <a:sym typeface="Arial"/>
                      </a:endParaRPr>
                    </a:p>
                  </a:txBody>
                  <a:tcPr marT="4050" marB="0" marR="4050" marL="40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2"/>
                    </a:solidFill>
                  </a:tcPr>
                </a:tc>
                <a:tc hMerge="1"/>
                <a:tc hMerge="1"/>
                <a:tc hMerge="1"/>
                <a:tc hMerge="1"/>
              </a:tr>
              <a:tr h="98700">
                <a:tc>
                  <a:txBody>
                    <a:bodyPr/>
                    <a:lstStyle/>
                    <a:p>
                      <a:pPr indent="0" lvl="0" marL="0" marR="0" rtl="0" algn="l">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2015</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2016</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2017</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Effectifs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Dont ressources fonctionnelles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98700">
                <a:tc>
                  <a:txBody>
                    <a:bodyPr/>
                    <a:lstStyle/>
                    <a:p>
                      <a:pPr indent="0" lvl="0" marL="0" marR="0" rtl="0" algn="r">
                        <a:spcBef>
                          <a:spcPts val="0"/>
                        </a:spcBef>
                        <a:spcAft>
                          <a:spcPts val="0"/>
                        </a:spcAft>
                        <a:buNone/>
                      </a:pPr>
                      <a:r>
                        <a:rPr b="1" i="0" lang="fr-FR" sz="1050" u="none" cap="none" strike="noStrike">
                          <a:solidFill>
                            <a:srgbClr val="000000"/>
                          </a:solidFill>
                          <a:latin typeface="Arial"/>
                          <a:ea typeface="Arial"/>
                          <a:cs typeface="Arial"/>
                          <a:sym typeface="Arial"/>
                        </a:rPr>
                        <a:t>Dont ressources opérationnelles</a:t>
                      </a:r>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fr-FR" sz="1050" u="none" cap="none" strike="noStrike">
                          <a:solidFill>
                            <a:srgbClr val="000000"/>
                          </a:solidFill>
                          <a:latin typeface="Arial"/>
                          <a:ea typeface="Arial"/>
                          <a:cs typeface="Arial"/>
                          <a:sym typeface="Arial"/>
                        </a:rPr>
                        <a:t> </a:t>
                      </a:r>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chemeClr val="lt1"/>
                    </a:solidFill>
                  </a:tcPr>
                </a:tc>
              </a:tr>
              <a:tr h="201175">
                <a:tc>
                  <a:txBody>
                    <a:bodyPr/>
                    <a:lstStyle/>
                    <a:p>
                      <a:pPr indent="0" lvl="0" marL="0" marR="0" rtl="0" algn="r">
                        <a:spcBef>
                          <a:spcPts val="0"/>
                        </a:spcBef>
                        <a:spcAft>
                          <a:spcPts val="0"/>
                        </a:spcAft>
                        <a:buNone/>
                      </a:pPr>
                      <a:r>
                        <a:t/>
                      </a:r>
                      <a:endParaRPr b="1" i="0" sz="1050" u="none" cap="none" strike="noStrike">
                        <a:solidFill>
                          <a:srgbClr val="000000"/>
                        </a:solidFill>
                        <a:latin typeface="Arial"/>
                        <a:ea typeface="Arial"/>
                        <a:cs typeface="Arial"/>
                        <a:sym typeface="Arial"/>
                      </a:endParaRPr>
                    </a:p>
                  </a:txBody>
                  <a:tcPr marT="4050" marB="0" marR="4050" marL="4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solid"/>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dot"/>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dot"/>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8700">
                <a:tc gridSpan="5">
                  <a:txBody>
                    <a:bodyPr/>
                    <a:lstStyle/>
                    <a:p>
                      <a:pPr indent="0" lvl="0" marL="0" marR="0" rtl="0" algn="ctr">
                        <a:spcBef>
                          <a:spcPts val="0"/>
                        </a:spcBef>
                        <a:spcAft>
                          <a:spcPts val="0"/>
                        </a:spcAft>
                        <a:buNone/>
                      </a:pPr>
                      <a:r>
                        <a:rPr b="1" i="0" lang="fr-FR" sz="1050" u="none" cap="none" strike="noStrike">
                          <a:solidFill>
                            <a:schemeClr val="lt1"/>
                          </a:solidFill>
                          <a:latin typeface="Arial"/>
                          <a:ea typeface="Arial"/>
                          <a:cs typeface="Arial"/>
                          <a:sym typeface="Arial"/>
                        </a:rPr>
                        <a:t>REFERENCES</a:t>
                      </a:r>
                      <a:endParaRPr/>
                    </a:p>
                  </a:txBody>
                  <a:tcPr marT="4050" marB="0" marR="4050" marL="4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hMerge="1"/>
                <a:tc hMerge="1"/>
                <a:tc hMerge="1"/>
                <a:tc hMerge="1"/>
              </a:tr>
              <a:tr h="626700">
                <a:tc>
                  <a:txBody>
                    <a:bodyPr/>
                    <a:lstStyle/>
                    <a:p>
                      <a:pPr indent="0" lvl="0" marL="0" marR="0" rtl="0" algn="r">
                        <a:spcBef>
                          <a:spcPts val="0"/>
                        </a:spcBef>
                        <a:spcAft>
                          <a:spcPts val="0"/>
                        </a:spcAft>
                        <a:buNone/>
                      </a:pPr>
                      <a:r>
                        <a:rPr b="1" lang="fr-FR" sz="1050" u="none" cap="none" strike="noStrike"/>
                        <a:t>Préciser les prestations réalisées au sein du Groupe BPCE </a:t>
                      </a:r>
                      <a:endParaRPr/>
                    </a:p>
                    <a:p>
                      <a:pPr indent="0" lvl="0" marL="0" marR="0" rtl="0" algn="r">
                        <a:spcBef>
                          <a:spcPts val="0"/>
                        </a:spcBef>
                        <a:spcAft>
                          <a:spcPts val="0"/>
                        </a:spcAft>
                        <a:buNone/>
                      </a:pPr>
                      <a:r>
                        <a:rPr b="1" lang="fr-FR" sz="1050" u="none" cap="none" strike="noStrike"/>
                        <a:t>si existantes</a:t>
                      </a:r>
                      <a:endParaRPr b="1" sz="1050" u="none" cap="none" strike="noStrike"/>
                    </a:p>
                  </a:txBody>
                  <a:tcPr marT="4050" marB="0" marR="4050" marL="4050">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4">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r h="878525">
                <a:tc>
                  <a:txBody>
                    <a:bodyPr/>
                    <a:lstStyle/>
                    <a:p>
                      <a:pPr indent="0" lvl="0" marL="0" marR="0" rtl="0" algn="r">
                        <a:spcBef>
                          <a:spcPts val="0"/>
                        </a:spcBef>
                        <a:spcAft>
                          <a:spcPts val="0"/>
                        </a:spcAft>
                        <a:buNone/>
                      </a:pPr>
                      <a:r>
                        <a:rPr b="1" lang="fr-FR" sz="1050" u="none" cap="none" strike="noStrike"/>
                        <a:t>Les références détaillées de l’entreprise (monde de l’assurance, et autres)</a:t>
                      </a:r>
                      <a:endParaRPr/>
                    </a:p>
                  </a:txBody>
                  <a:tcPr marT="4050" marB="0" marR="4050" marL="4050">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4">
                  <a:txBody>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a:txBody>
                  <a:tcPr marT="4050" marB="0" marR="4050" marL="4050" anchor="b">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bl>
          </a:graphicData>
        </a:graphic>
      </p:graphicFrame>
      <p:sp>
        <p:nvSpPr>
          <p:cNvPr id="518" name="Google Shape;518;p22"/>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Carte d’identité du Prestataire					(2/2)</a:t>
            </a:r>
            <a:br>
              <a:rPr lang="fr-FR"/>
            </a:br>
            <a:endParaRPr b="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3"/>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La réponse au cahier des charges</a:t>
            </a:r>
            <a:endParaRPr/>
          </a:p>
        </p:txBody>
      </p:sp>
      <p:sp>
        <p:nvSpPr>
          <p:cNvPr id="524" name="Google Shape;524;p23"/>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4.3</a:t>
            </a:r>
            <a:endParaRPr/>
          </a:p>
        </p:txBody>
      </p:sp>
      <p:sp>
        <p:nvSpPr>
          <p:cNvPr id="525" name="Google Shape;525;p23"/>
          <p:cNvSpPr txBox="1"/>
          <p:nvPr>
            <p:ph idx="2" type="body"/>
          </p:nvPr>
        </p:nvSpPr>
        <p:spPr>
          <a:xfrm>
            <a:off x="1079499" y="1156224"/>
            <a:ext cx="7780543" cy="435768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7F7F7F"/>
              </a:buClr>
              <a:buSzPts val="1200"/>
              <a:buNone/>
            </a:pPr>
            <a:r>
              <a:rPr lang="fr-FR" sz="1200"/>
              <a:t>La réponse au cahier des charges devra comprendre :</a:t>
            </a:r>
            <a:endParaRPr/>
          </a:p>
          <a:p>
            <a:pPr indent="-285750" lvl="0" marL="285750" rtl="0" algn="l">
              <a:lnSpc>
                <a:spcPct val="100000"/>
              </a:lnSpc>
              <a:spcBef>
                <a:spcPts val="1200"/>
              </a:spcBef>
              <a:spcAft>
                <a:spcPts val="0"/>
              </a:spcAft>
              <a:buClr>
                <a:srgbClr val="7F7F7F"/>
              </a:buClr>
              <a:buSzPts val="1200"/>
              <a:buFont typeface="Noto Sans Symbols"/>
              <a:buChar char="⮚"/>
            </a:pPr>
            <a:r>
              <a:rPr lang="fr-FR" sz="1200"/>
              <a:t>La présentation du marché sur lequel agit le prestataire</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La compréhension du besoin</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La proposition d’intervention détaillée (les phases, les profils et l’organisation associés, le détail de la méthodologie proposée, le calendrier détaillé et les livrables) </a:t>
            </a:r>
            <a:endParaRPr sz="1200"/>
          </a:p>
          <a:p>
            <a:pPr indent="-285750" lvl="4" marL="735330" rtl="0" algn="l">
              <a:lnSpc>
                <a:spcPct val="100000"/>
              </a:lnSpc>
              <a:spcBef>
                <a:spcPts val="600"/>
              </a:spcBef>
              <a:spcAft>
                <a:spcPts val="0"/>
              </a:spcAft>
              <a:buSzPts val="960"/>
              <a:buFont typeface="Noto Sans Symbols"/>
              <a:buChar char="▪"/>
            </a:pPr>
            <a:r>
              <a:rPr lang="fr-FR" sz="1200">
                <a:solidFill>
                  <a:srgbClr val="7F7F7F"/>
                </a:solidFill>
              </a:rPr>
              <a:t>Les autres scenarii possibles si cela s’avère pertinent</a:t>
            </a:r>
            <a:endParaRPr sz="1200">
              <a:solidFill>
                <a:srgbClr val="7F7F7F"/>
              </a:solidFill>
            </a:endParaRPr>
          </a:p>
          <a:p>
            <a:pPr indent="-285750" lvl="4" marL="735330" rtl="0" algn="l">
              <a:lnSpc>
                <a:spcPct val="100000"/>
              </a:lnSpc>
              <a:spcBef>
                <a:spcPts val="600"/>
              </a:spcBef>
              <a:spcAft>
                <a:spcPts val="0"/>
              </a:spcAft>
              <a:buSzPts val="960"/>
              <a:buFont typeface="Noto Sans Symbols"/>
              <a:buChar char="▪"/>
            </a:pPr>
            <a:r>
              <a:rPr lang="fr-FR" sz="1200">
                <a:solidFill>
                  <a:srgbClr val="7F7F7F"/>
                </a:solidFill>
              </a:rPr>
              <a:t>En cas de sous-traitance/cotraitance par le prestataire, préciser l’ensemble des modalités associées</a:t>
            </a:r>
            <a:endParaRPr sz="1200">
              <a:solidFill>
                <a:srgbClr val="7F7F7F"/>
              </a:solidFill>
            </a:endParaRPr>
          </a:p>
          <a:p>
            <a:pPr indent="-285750" lvl="0" marL="285750" rtl="0" algn="l">
              <a:lnSpc>
                <a:spcPct val="100000"/>
              </a:lnSpc>
              <a:spcBef>
                <a:spcPts val="1200"/>
              </a:spcBef>
              <a:spcAft>
                <a:spcPts val="0"/>
              </a:spcAft>
              <a:buClr>
                <a:srgbClr val="7F7F7F"/>
              </a:buClr>
              <a:buSzPts val="1200"/>
              <a:buFont typeface="Noto Sans Symbols"/>
              <a:buChar char="⮚"/>
            </a:pPr>
            <a:r>
              <a:rPr lang="fr-FR" sz="1200"/>
              <a:t>Les atouts et les points forts de la proposition</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La présentation des conditions financières</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Les coordonnées des interlocuteurs, pilotes de la prestation</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Un extrait KBIS</a:t>
            </a:r>
            <a:endParaRPr sz="1200"/>
          </a:p>
        </p:txBody>
      </p:sp>
      <p:sp>
        <p:nvSpPr>
          <p:cNvPr id="526" name="Google Shape;526;p2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4"/>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lt1"/>
              </a:buClr>
              <a:buSzPts val="10500"/>
              <a:buNone/>
            </a:pPr>
            <a:r>
              <a:rPr lang="fr-FR"/>
              <a:t>5</a:t>
            </a:r>
            <a:endParaRPr/>
          </a:p>
        </p:txBody>
      </p:sp>
      <p:sp>
        <p:nvSpPr>
          <p:cNvPr id="532" name="Google Shape;532;p24"/>
          <p:cNvSpPr txBox="1"/>
          <p:nvPr>
            <p:ph type="title"/>
          </p:nvPr>
        </p:nvSpPr>
        <p:spPr>
          <a:xfrm>
            <a:off x="3672000" y="1213200"/>
            <a:ext cx="4212443" cy="92333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2"/>
              </a:buClr>
              <a:buSzPts val="3000"/>
              <a:buFont typeface="Arial"/>
              <a:buNone/>
            </a:pPr>
            <a:r>
              <a:rPr lang="fr-FR"/>
              <a:t>LES CRITÈRES DE PRÉ-SÉLECTION</a:t>
            </a:r>
            <a:endParaRPr>
              <a:solidFill>
                <a:schemeClr val="dk1"/>
              </a:solidFill>
            </a:endParaRPr>
          </a:p>
        </p:txBody>
      </p:sp>
      <p:sp>
        <p:nvSpPr>
          <p:cNvPr id="533" name="Google Shape;533;p2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534" name="Google Shape;534;p24"/>
          <p:cNvSpPr txBox="1"/>
          <p:nvPr>
            <p:ph idx="1" type="body"/>
          </p:nvPr>
        </p:nvSpPr>
        <p:spPr>
          <a:xfrm>
            <a:off x="3693138" y="4273200"/>
            <a:ext cx="4841262" cy="585801"/>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Clr>
                <a:schemeClr val="accent1"/>
              </a:buClr>
              <a:buSzPts val="1800"/>
              <a:buNone/>
            </a:pPr>
            <a:r>
              <a:rPr lang="fr-FR"/>
              <a:t>Natixis Assurances s’inscrit dans la démarche achats du groupe BPCE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5"/>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Les critères de pré-sélection </a:t>
            </a:r>
            <a:br>
              <a:rPr lang="fr-FR"/>
            </a:br>
            <a:endParaRPr b="0" i="1" sz="1200"/>
          </a:p>
        </p:txBody>
      </p:sp>
      <p:sp>
        <p:nvSpPr>
          <p:cNvPr id="540" name="Google Shape;540;p25"/>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5.1</a:t>
            </a:r>
            <a:endParaRPr/>
          </a:p>
        </p:txBody>
      </p:sp>
      <p:sp>
        <p:nvSpPr>
          <p:cNvPr id="541" name="Google Shape;541;p25"/>
          <p:cNvSpPr txBox="1"/>
          <p:nvPr>
            <p:ph idx="2" type="body"/>
          </p:nvPr>
        </p:nvSpPr>
        <p:spPr>
          <a:xfrm>
            <a:off x="1151467" y="1112751"/>
            <a:ext cx="7633005" cy="386764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7F7F7F"/>
              </a:buClr>
              <a:buSzPts val="1200"/>
              <a:buNone/>
            </a:pPr>
            <a:r>
              <a:rPr lang="fr-FR" sz="1200"/>
              <a:t>D’une manière générale :</a:t>
            </a:r>
            <a:endParaRPr/>
          </a:p>
          <a:p>
            <a:pPr indent="-285750" lvl="0" marL="285750" rtl="0" algn="l">
              <a:lnSpc>
                <a:spcPct val="100000"/>
              </a:lnSpc>
              <a:spcBef>
                <a:spcPts val="1200"/>
              </a:spcBef>
              <a:spcAft>
                <a:spcPts val="0"/>
              </a:spcAft>
              <a:buClr>
                <a:srgbClr val="7F7F7F"/>
              </a:buClr>
              <a:buSzPts val="1200"/>
              <a:buFont typeface="Noto Sans Symbols"/>
              <a:buChar char="❑"/>
            </a:pPr>
            <a:r>
              <a:rPr lang="fr-FR" sz="1200"/>
              <a:t>Capacité du prestataire à répondre à l’ensemble des besoins exprimés</a:t>
            </a:r>
            <a:endParaRPr sz="1200"/>
          </a:p>
          <a:p>
            <a:pPr indent="-285750" lvl="4" marL="735330" rtl="0" algn="l">
              <a:lnSpc>
                <a:spcPct val="100000"/>
              </a:lnSpc>
              <a:spcBef>
                <a:spcPts val="600"/>
              </a:spcBef>
              <a:spcAft>
                <a:spcPts val="0"/>
              </a:spcAft>
              <a:buSzPts val="960"/>
              <a:buFont typeface="Arial"/>
              <a:buChar char="•"/>
            </a:pPr>
            <a:r>
              <a:rPr lang="fr-FR" sz="1200">
                <a:solidFill>
                  <a:srgbClr val="7F7F7F"/>
                </a:solidFill>
              </a:rPr>
              <a:t>Qualité de l’offre, clarté, organisation…</a:t>
            </a:r>
            <a:endParaRPr sz="1200">
              <a:solidFill>
                <a:srgbClr val="7F7F7F"/>
              </a:solidFill>
            </a:endParaRPr>
          </a:p>
          <a:p>
            <a:pPr indent="-285750" lvl="4" marL="735330" rtl="0" algn="l">
              <a:lnSpc>
                <a:spcPct val="100000"/>
              </a:lnSpc>
              <a:spcBef>
                <a:spcPts val="600"/>
              </a:spcBef>
              <a:spcAft>
                <a:spcPts val="0"/>
              </a:spcAft>
              <a:buSzPts val="960"/>
              <a:buFont typeface="Arial"/>
              <a:buChar char="•"/>
            </a:pPr>
            <a:r>
              <a:rPr lang="fr-FR" sz="1200">
                <a:solidFill>
                  <a:srgbClr val="7F7F7F"/>
                </a:solidFill>
              </a:rPr>
              <a:t>Complétude de la réponse</a:t>
            </a:r>
            <a:endParaRPr sz="1200">
              <a:solidFill>
                <a:srgbClr val="7F7F7F"/>
              </a:solidFill>
            </a:endParaRPr>
          </a:p>
          <a:p>
            <a:pPr indent="-285750" lvl="4" marL="735330" rtl="0" algn="l">
              <a:lnSpc>
                <a:spcPct val="100000"/>
              </a:lnSpc>
              <a:spcBef>
                <a:spcPts val="600"/>
              </a:spcBef>
              <a:spcAft>
                <a:spcPts val="0"/>
              </a:spcAft>
              <a:buSzPts val="960"/>
              <a:buFont typeface="Arial"/>
              <a:buChar char="•"/>
            </a:pPr>
            <a:r>
              <a:rPr lang="fr-FR" sz="1200">
                <a:solidFill>
                  <a:srgbClr val="7F7F7F"/>
                </a:solidFill>
              </a:rPr>
              <a:t>Prise en compte des contraintes et exigences indiquées</a:t>
            </a:r>
            <a:endParaRPr sz="1200">
              <a:solidFill>
                <a:srgbClr val="7F7F7F"/>
              </a:solidFill>
            </a:endParaRPr>
          </a:p>
          <a:p>
            <a:pPr indent="-285750" lvl="0" marL="285750" rtl="0" algn="l">
              <a:lnSpc>
                <a:spcPct val="100000"/>
              </a:lnSpc>
              <a:spcBef>
                <a:spcPts val="1200"/>
              </a:spcBef>
              <a:spcAft>
                <a:spcPts val="0"/>
              </a:spcAft>
              <a:buClr>
                <a:srgbClr val="7F7F7F"/>
              </a:buClr>
              <a:buSzPts val="1200"/>
              <a:buFont typeface="Noto Sans Symbols"/>
              <a:buChar char="❑"/>
            </a:pPr>
            <a:r>
              <a:rPr lang="fr-FR" sz="1200"/>
              <a:t>Facilité de mise en œuvre de la solution</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Conditions financières et commerciales</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Solidité financière du prestataire</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Adhésion à la Charte Achats Responsables (cf. annexes) et réponse aux trois piliers de la stratégie Achats (Digital, Economie Locale, RSE)</a:t>
            </a:r>
            <a:endParaRPr sz="1200"/>
          </a:p>
          <a:p>
            <a:pPr indent="-285750" lvl="0" marL="285750" rtl="0" algn="l">
              <a:lnSpc>
                <a:spcPct val="100000"/>
              </a:lnSpc>
              <a:spcBef>
                <a:spcPts val="1200"/>
              </a:spcBef>
              <a:spcAft>
                <a:spcPts val="0"/>
              </a:spcAft>
              <a:buClr>
                <a:srgbClr val="7F7F7F"/>
              </a:buClr>
              <a:buSzPts val="1200"/>
              <a:buFont typeface="Noto Sans Symbols"/>
              <a:buChar char="❑"/>
            </a:pPr>
            <a:r>
              <a:rPr lang="fr-FR" sz="1200"/>
              <a:t>Références clients et documents administratifs fournis</a:t>
            </a:r>
            <a:endParaRPr sz="1200"/>
          </a:p>
        </p:txBody>
      </p:sp>
      <p:sp>
        <p:nvSpPr>
          <p:cNvPr id="542" name="Google Shape;542;p2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543" name="Google Shape;543;p25"/>
          <p:cNvSpPr txBox="1"/>
          <p:nvPr/>
        </p:nvSpPr>
        <p:spPr>
          <a:xfrm>
            <a:off x="1044543" y="5839271"/>
            <a:ext cx="86332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200">
                <a:solidFill>
                  <a:srgbClr val="7F7F7F"/>
                </a:solidFill>
                <a:latin typeface="Arial"/>
                <a:ea typeface="Arial"/>
                <a:cs typeface="Arial"/>
                <a:sym typeface="Arial"/>
              </a:rPr>
              <a:t>Les critères ne sont pas donnés par ordre d’importance.</a:t>
            </a:r>
            <a:endParaRPr/>
          </a:p>
          <a:p>
            <a:pPr indent="0" lvl="0" marL="0" marR="0" rtl="0" algn="l">
              <a:spcBef>
                <a:spcPts val="0"/>
              </a:spcBef>
              <a:spcAft>
                <a:spcPts val="0"/>
              </a:spcAft>
              <a:buNone/>
            </a:pPr>
            <a:r>
              <a:rPr lang="fr-FR" sz="1200">
                <a:solidFill>
                  <a:srgbClr val="7F7F7F"/>
                </a:solidFill>
                <a:latin typeface="Arial"/>
                <a:ea typeface="Arial"/>
                <a:cs typeface="Arial"/>
                <a:sym typeface="Arial"/>
              </a:rPr>
              <a:t>Natixis Assurances demeurera attentif dans le choix des prestataires quant au risque de dépendance économique.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6"/>
          <p:cNvSpPr txBox="1"/>
          <p:nvPr>
            <p:ph idx="1" type="body"/>
          </p:nvPr>
        </p:nvSpPr>
        <p:spPr>
          <a:xfrm>
            <a:off x="3672000" y="1252800"/>
            <a:ext cx="4808612" cy="476251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2"/>
              </a:buClr>
              <a:buSzPts val="2400"/>
              <a:buNone/>
            </a:pPr>
            <a:r>
              <a:rPr lang="fr-FR" sz="2400"/>
              <a:t>ANNEXE</a:t>
            </a:r>
            <a:endParaRPr/>
          </a:p>
          <a:p>
            <a:pPr indent="0" lvl="0" marL="0" rtl="0" algn="ctr">
              <a:lnSpc>
                <a:spcPct val="100000"/>
              </a:lnSpc>
              <a:spcBef>
                <a:spcPts val="1200"/>
              </a:spcBef>
              <a:spcAft>
                <a:spcPts val="0"/>
              </a:spcAft>
              <a:buClr>
                <a:schemeClr val="dk2"/>
              </a:buClr>
              <a:buSzPts val="2400"/>
              <a:buNone/>
            </a:pPr>
            <a:r>
              <a:t/>
            </a:r>
            <a:endParaRPr sz="2400"/>
          </a:p>
          <a:p>
            <a:pPr indent="-285750" lvl="0" marL="285750" rtl="0" algn="l">
              <a:lnSpc>
                <a:spcPct val="100000"/>
              </a:lnSpc>
              <a:spcBef>
                <a:spcPts val="1200"/>
              </a:spcBef>
              <a:spcAft>
                <a:spcPts val="0"/>
              </a:spcAft>
              <a:buClr>
                <a:schemeClr val="dk2"/>
              </a:buClr>
              <a:buSzPts val="1600"/>
              <a:buFont typeface="Noto Sans Symbols"/>
              <a:buChar char="⮚"/>
            </a:pPr>
            <a:r>
              <a:rPr lang="fr-FR" sz="1600"/>
              <a:t>LES PILLIERS DE LA POLITIQUE ACHATS GROUPE</a:t>
            </a:r>
            <a:endParaRPr/>
          </a:p>
          <a:p>
            <a:pPr indent="-285750" lvl="0" marL="285750" rtl="0" algn="l">
              <a:lnSpc>
                <a:spcPct val="100000"/>
              </a:lnSpc>
              <a:spcBef>
                <a:spcPts val="1200"/>
              </a:spcBef>
              <a:spcAft>
                <a:spcPts val="0"/>
              </a:spcAft>
              <a:buClr>
                <a:schemeClr val="dk2"/>
              </a:buClr>
              <a:buSzPts val="1600"/>
              <a:buFont typeface="Noto Sans Symbols"/>
              <a:buChar char="⮚"/>
            </a:pPr>
            <a:r>
              <a:rPr lang="fr-FR" sz="1600"/>
              <a:t>LA CHARTE ACHATS RESPONSABLES</a:t>
            </a:r>
            <a:endParaRPr/>
          </a:p>
        </p:txBody>
      </p:sp>
      <p:sp>
        <p:nvSpPr>
          <p:cNvPr id="549" name="Google Shape;549;p26"/>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PARTAGE DES ENGAGEMENTS DU GROUPE BPCE</a:t>
            </a:r>
            <a:endParaRPr/>
          </a:p>
        </p:txBody>
      </p:sp>
      <p:sp>
        <p:nvSpPr>
          <p:cNvPr id="555" name="Google Shape;555;p27"/>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556" name="Google Shape;556;p27"/>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557" name="Google Shape;557;p27"/>
          <p:cNvPicPr preferRelativeResize="0"/>
          <p:nvPr/>
        </p:nvPicPr>
        <p:blipFill rotWithShape="1">
          <a:blip r:embed="rId3">
            <a:alphaModFix/>
          </a:blip>
          <a:srcRect b="0" l="0" r="0" t="0"/>
          <a:stretch/>
        </p:blipFill>
        <p:spPr>
          <a:xfrm>
            <a:off x="1080000" y="1248373"/>
            <a:ext cx="7727079" cy="44858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8"/>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PARTAGE DES ENGAGEMENTS DU GROUPE BPCE</a:t>
            </a:r>
            <a:endParaRPr/>
          </a:p>
        </p:txBody>
      </p:sp>
      <p:sp>
        <p:nvSpPr>
          <p:cNvPr id="563" name="Google Shape;563;p28"/>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564" name="Google Shape;564;p28"/>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565" name="Google Shape;565;p28"/>
          <p:cNvPicPr preferRelativeResize="0"/>
          <p:nvPr/>
        </p:nvPicPr>
        <p:blipFill rotWithShape="1">
          <a:blip r:embed="rId3">
            <a:alphaModFix/>
          </a:blip>
          <a:srcRect b="0" l="0" r="0" t="0"/>
          <a:stretch/>
        </p:blipFill>
        <p:spPr>
          <a:xfrm>
            <a:off x="1080000" y="1481668"/>
            <a:ext cx="7222738" cy="1875896"/>
          </a:xfrm>
          <a:prstGeom prst="rect">
            <a:avLst/>
          </a:prstGeom>
          <a:noFill/>
          <a:ln>
            <a:noFill/>
          </a:ln>
        </p:spPr>
      </p:pic>
      <p:sp>
        <p:nvSpPr>
          <p:cNvPr id="566" name="Google Shape;566;p28"/>
          <p:cNvSpPr/>
          <p:nvPr/>
        </p:nvSpPr>
        <p:spPr>
          <a:xfrm>
            <a:off x="1447800" y="1388533"/>
            <a:ext cx="1092200" cy="448733"/>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Arial"/>
                <a:ea typeface="Arial"/>
                <a:cs typeface="Arial"/>
                <a:sym typeface="Arial"/>
              </a:rPr>
              <a:t>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9"/>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PARTAGE DES ENGAGEMENTS DU GROUPE BPCE</a:t>
            </a:r>
            <a:endParaRPr/>
          </a:p>
        </p:txBody>
      </p:sp>
      <p:sp>
        <p:nvSpPr>
          <p:cNvPr id="572" name="Google Shape;572;p29"/>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573" name="Google Shape;573;p2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574" name="Google Shape;574;p29"/>
          <p:cNvPicPr preferRelativeResize="0"/>
          <p:nvPr/>
        </p:nvPicPr>
        <p:blipFill rotWithShape="1">
          <a:blip r:embed="rId3">
            <a:alphaModFix/>
          </a:blip>
          <a:srcRect b="0" l="0" r="0" t="0"/>
          <a:stretch/>
        </p:blipFill>
        <p:spPr>
          <a:xfrm>
            <a:off x="1080000" y="1369547"/>
            <a:ext cx="7320957" cy="2235730"/>
          </a:xfrm>
          <a:prstGeom prst="rect">
            <a:avLst/>
          </a:prstGeom>
          <a:noFill/>
          <a:ln>
            <a:noFill/>
          </a:ln>
        </p:spPr>
      </p:pic>
      <p:sp>
        <p:nvSpPr>
          <p:cNvPr id="575" name="Google Shape;575;p29"/>
          <p:cNvSpPr/>
          <p:nvPr/>
        </p:nvSpPr>
        <p:spPr>
          <a:xfrm>
            <a:off x="1566333" y="1240379"/>
            <a:ext cx="1092200" cy="448733"/>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Arial"/>
                <a:ea typeface="Arial"/>
                <a:cs typeface="Arial"/>
                <a:sym typeface="Arial"/>
              </a:rPr>
              <a:t>2</a:t>
            </a:r>
            <a:endParaRPr/>
          </a:p>
        </p:txBody>
      </p:sp>
      <p:pic>
        <p:nvPicPr>
          <p:cNvPr id="576" name="Google Shape;576;p29"/>
          <p:cNvPicPr preferRelativeResize="0"/>
          <p:nvPr/>
        </p:nvPicPr>
        <p:blipFill rotWithShape="1">
          <a:blip r:embed="rId4">
            <a:alphaModFix/>
          </a:blip>
          <a:srcRect b="75107" l="0" r="0" t="0"/>
          <a:stretch/>
        </p:blipFill>
        <p:spPr>
          <a:xfrm>
            <a:off x="1079999" y="3700616"/>
            <a:ext cx="7320957" cy="11074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idx="1" type="body"/>
          </p:nvPr>
        </p:nvSpPr>
        <p:spPr>
          <a:xfrm>
            <a:off x="3693138" y="4273200"/>
            <a:ext cx="4841262" cy="1107996"/>
          </a:xfrm>
          <a:prstGeom prst="rect">
            <a:avLst/>
          </a:prstGeom>
          <a:noFill/>
          <a:ln>
            <a:noFill/>
          </a:ln>
        </p:spPr>
        <p:txBody>
          <a:bodyPr anchorCtr="0" anchor="t" bIns="0" lIns="0" spcFirstLastPara="1" rIns="0" wrap="square" tIns="0">
            <a:spAutoFit/>
          </a:bodyPr>
          <a:lstStyle/>
          <a:p>
            <a:pPr indent="0" lvl="1" marL="0" rtl="0" algn="l">
              <a:lnSpc>
                <a:spcPct val="120000"/>
              </a:lnSpc>
              <a:spcBef>
                <a:spcPts val="0"/>
              </a:spcBef>
              <a:spcAft>
                <a:spcPts val="0"/>
              </a:spcAft>
              <a:buClr>
                <a:schemeClr val="accent1"/>
              </a:buClr>
              <a:buSzPts val="1200"/>
              <a:buNone/>
            </a:pPr>
            <a:r>
              <a:rPr lang="fr-FR" sz="1200"/>
              <a:t>Natixis Assurances est le pôle Assurance de Natixis au service des réseaux du Groupe BPCE et de leurs clients. Natixis Assurances est une filiale de Natixis, la banque internationale de financement, de gestion, d’assurance et de services financiers du Groupe BPCE, 2</a:t>
            </a:r>
            <a:r>
              <a:rPr baseline="30000" lang="fr-FR" sz="1200"/>
              <a:t>e</a:t>
            </a:r>
            <a:r>
              <a:rPr lang="fr-FR" sz="1200"/>
              <a:t> réseau bancaire et 3</a:t>
            </a:r>
            <a:r>
              <a:rPr baseline="30000" lang="fr-FR" sz="1200"/>
              <a:t>e</a:t>
            </a:r>
            <a:r>
              <a:rPr lang="fr-FR" sz="1200"/>
              <a:t> bancassureur en France</a:t>
            </a:r>
            <a:endParaRPr/>
          </a:p>
        </p:txBody>
      </p:sp>
      <p:sp>
        <p:nvSpPr>
          <p:cNvPr id="290" name="Google Shape;290;p3"/>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lt1"/>
              </a:buClr>
              <a:buSzPts val="10500"/>
              <a:buNone/>
            </a:pPr>
            <a:r>
              <a:rPr lang="fr-FR"/>
              <a:t>1</a:t>
            </a:r>
            <a:endParaRPr/>
          </a:p>
        </p:txBody>
      </p:sp>
      <p:sp>
        <p:nvSpPr>
          <p:cNvPr id="291" name="Google Shape;291;p3"/>
          <p:cNvSpPr txBox="1"/>
          <p:nvPr>
            <p:ph type="title"/>
          </p:nvPr>
        </p:nvSpPr>
        <p:spPr>
          <a:xfrm>
            <a:off x="3672000" y="1213200"/>
            <a:ext cx="4212443" cy="92333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2"/>
              </a:buClr>
              <a:buSzPts val="3000"/>
              <a:buFont typeface="Arial"/>
              <a:buNone/>
            </a:pPr>
            <a:r>
              <a:rPr lang="fr-FR"/>
              <a:t>PRÉSENTATION GÉNÉRALE </a:t>
            </a:r>
            <a:endParaRPr>
              <a:solidFill>
                <a:schemeClr val="dk1"/>
              </a:solidFill>
            </a:endParaRPr>
          </a:p>
        </p:txBody>
      </p:sp>
      <p:sp>
        <p:nvSpPr>
          <p:cNvPr id="292" name="Google Shape;292;p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0"/>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PARTAGE DES ENGAGEMENTS DU GROUPE BPCE</a:t>
            </a:r>
            <a:endParaRPr/>
          </a:p>
        </p:txBody>
      </p:sp>
      <p:sp>
        <p:nvSpPr>
          <p:cNvPr id="582" name="Google Shape;582;p30"/>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583" name="Google Shape;583;p30"/>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584" name="Google Shape;584;p30"/>
          <p:cNvPicPr preferRelativeResize="0"/>
          <p:nvPr/>
        </p:nvPicPr>
        <p:blipFill rotWithShape="1">
          <a:blip r:embed="rId3">
            <a:alphaModFix/>
          </a:blip>
          <a:srcRect b="39694" l="0" r="0" t="0"/>
          <a:stretch/>
        </p:blipFill>
        <p:spPr>
          <a:xfrm>
            <a:off x="1080000" y="1386481"/>
            <a:ext cx="7320957" cy="1348267"/>
          </a:xfrm>
          <a:prstGeom prst="rect">
            <a:avLst/>
          </a:prstGeom>
          <a:noFill/>
          <a:ln>
            <a:noFill/>
          </a:ln>
        </p:spPr>
      </p:pic>
      <p:sp>
        <p:nvSpPr>
          <p:cNvPr id="585" name="Google Shape;585;p30"/>
          <p:cNvSpPr/>
          <p:nvPr/>
        </p:nvSpPr>
        <p:spPr>
          <a:xfrm>
            <a:off x="1566333" y="1257313"/>
            <a:ext cx="1092200" cy="448733"/>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Arial"/>
                <a:ea typeface="Arial"/>
                <a:cs typeface="Arial"/>
                <a:sym typeface="Arial"/>
              </a:rPr>
              <a:t>2</a:t>
            </a:r>
            <a:endParaRPr/>
          </a:p>
        </p:txBody>
      </p:sp>
      <p:pic>
        <p:nvPicPr>
          <p:cNvPr id="586" name="Google Shape;586;p30"/>
          <p:cNvPicPr preferRelativeResize="0"/>
          <p:nvPr/>
        </p:nvPicPr>
        <p:blipFill rotWithShape="1">
          <a:blip r:embed="rId4">
            <a:alphaModFix/>
          </a:blip>
          <a:srcRect b="29895" l="0" r="0" t="24786"/>
          <a:stretch/>
        </p:blipFill>
        <p:spPr>
          <a:xfrm>
            <a:off x="1080000" y="2843786"/>
            <a:ext cx="7225398" cy="2016081"/>
          </a:xfrm>
          <a:prstGeom prst="rect">
            <a:avLst/>
          </a:prstGeom>
          <a:noFill/>
          <a:ln>
            <a:noFill/>
          </a:ln>
        </p:spPr>
      </p:pic>
      <p:pic>
        <p:nvPicPr>
          <p:cNvPr id="587" name="Google Shape;587;p30"/>
          <p:cNvPicPr preferRelativeResize="0"/>
          <p:nvPr/>
        </p:nvPicPr>
        <p:blipFill rotWithShape="1">
          <a:blip r:embed="rId5">
            <a:alphaModFix/>
          </a:blip>
          <a:srcRect b="0" l="0" r="0" t="0"/>
          <a:stretch/>
        </p:blipFill>
        <p:spPr>
          <a:xfrm>
            <a:off x="1080001" y="5003854"/>
            <a:ext cx="7225398" cy="11598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1"/>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PARTAGE DES ENGAGEMENTS DU GROUPE BPCE</a:t>
            </a:r>
            <a:endParaRPr/>
          </a:p>
        </p:txBody>
      </p:sp>
      <p:sp>
        <p:nvSpPr>
          <p:cNvPr id="593" name="Google Shape;593;p31"/>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594" name="Google Shape;594;p31"/>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595" name="Google Shape;595;p31"/>
          <p:cNvPicPr preferRelativeResize="0"/>
          <p:nvPr/>
        </p:nvPicPr>
        <p:blipFill rotWithShape="1">
          <a:blip r:embed="rId3">
            <a:alphaModFix/>
          </a:blip>
          <a:srcRect b="10390" l="0" r="0" t="0"/>
          <a:stretch/>
        </p:blipFill>
        <p:spPr>
          <a:xfrm>
            <a:off x="1173133" y="1022400"/>
            <a:ext cx="6896084" cy="4489400"/>
          </a:xfrm>
          <a:prstGeom prst="rect">
            <a:avLst/>
          </a:prstGeom>
          <a:noFill/>
          <a:ln>
            <a:noFill/>
          </a:ln>
        </p:spPr>
      </p:pic>
      <p:sp>
        <p:nvSpPr>
          <p:cNvPr id="596" name="Google Shape;596;p31"/>
          <p:cNvSpPr/>
          <p:nvPr/>
        </p:nvSpPr>
        <p:spPr>
          <a:xfrm>
            <a:off x="1566333" y="893232"/>
            <a:ext cx="1092200" cy="448733"/>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800">
                <a:solidFill>
                  <a:schemeClr val="lt1"/>
                </a:solidFill>
                <a:latin typeface="Arial"/>
                <a:ea typeface="Arial"/>
                <a:cs typeface="Arial"/>
                <a:sym typeface="Arial"/>
              </a:rPr>
              <a:t>3</a:t>
            </a:r>
            <a:endParaRPr/>
          </a:p>
        </p:txBody>
      </p:sp>
      <p:pic>
        <p:nvPicPr>
          <p:cNvPr id="597" name="Google Shape;597;p31"/>
          <p:cNvPicPr preferRelativeResize="0"/>
          <p:nvPr/>
        </p:nvPicPr>
        <p:blipFill rotWithShape="1">
          <a:blip r:embed="rId4">
            <a:alphaModFix/>
          </a:blip>
          <a:srcRect b="0" l="0" r="0" t="0"/>
          <a:stretch/>
        </p:blipFill>
        <p:spPr>
          <a:xfrm>
            <a:off x="1173133" y="5628294"/>
            <a:ext cx="6988101" cy="3745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2"/>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603" name="Google Shape;603;p32"/>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604" name="Google Shape;604;p32"/>
          <p:cNvPicPr preferRelativeResize="0"/>
          <p:nvPr/>
        </p:nvPicPr>
        <p:blipFill rotWithShape="1">
          <a:blip r:embed="rId3">
            <a:alphaModFix/>
          </a:blip>
          <a:srcRect b="0" l="0" r="0" t="0"/>
          <a:stretch/>
        </p:blipFill>
        <p:spPr>
          <a:xfrm>
            <a:off x="676275" y="947738"/>
            <a:ext cx="7791450" cy="4962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3"/>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610" name="Google Shape;610;p33"/>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611" name="Google Shape;611;p33"/>
          <p:cNvPicPr preferRelativeResize="0"/>
          <p:nvPr/>
        </p:nvPicPr>
        <p:blipFill rotWithShape="1">
          <a:blip r:embed="rId3">
            <a:alphaModFix/>
          </a:blip>
          <a:srcRect b="0" l="0" r="0" t="0"/>
          <a:stretch/>
        </p:blipFill>
        <p:spPr>
          <a:xfrm>
            <a:off x="1080000" y="776297"/>
            <a:ext cx="7316288" cy="55578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34"/>
          <p:cNvPicPr preferRelativeResize="0"/>
          <p:nvPr/>
        </p:nvPicPr>
        <p:blipFill rotWithShape="1">
          <a:blip r:embed="rId3">
            <a:alphaModFix/>
          </a:blip>
          <a:srcRect b="0" l="0" r="0" t="0"/>
          <a:stretch/>
        </p:blipFill>
        <p:spPr>
          <a:xfrm>
            <a:off x="5695871" y="5910175"/>
            <a:ext cx="3419475" cy="466725"/>
          </a:xfrm>
          <a:prstGeom prst="rect">
            <a:avLst/>
          </a:prstGeom>
          <a:noFill/>
          <a:ln>
            <a:noFill/>
          </a:ln>
        </p:spPr>
      </p:pic>
      <p:pic>
        <p:nvPicPr>
          <p:cNvPr id="619" name="Google Shape;619;p34"/>
          <p:cNvPicPr preferRelativeResize="0"/>
          <p:nvPr/>
        </p:nvPicPr>
        <p:blipFill rotWithShape="1">
          <a:blip r:embed="rId4">
            <a:alphaModFix/>
          </a:blip>
          <a:srcRect b="0" l="0" r="0" t="0"/>
          <a:stretch/>
        </p:blipFill>
        <p:spPr>
          <a:xfrm>
            <a:off x="5017760" y="5122983"/>
            <a:ext cx="3381375" cy="695325"/>
          </a:xfrm>
          <a:prstGeom prst="rect">
            <a:avLst/>
          </a:prstGeom>
          <a:noFill/>
          <a:ln>
            <a:noFill/>
          </a:ln>
        </p:spPr>
      </p:pic>
      <p:sp>
        <p:nvSpPr>
          <p:cNvPr id="620" name="Google Shape;620;p34"/>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621" name="Google Shape;621;p3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622" name="Google Shape;622;p34"/>
          <p:cNvPicPr preferRelativeResize="0"/>
          <p:nvPr/>
        </p:nvPicPr>
        <p:blipFill rotWithShape="1">
          <a:blip r:embed="rId5">
            <a:alphaModFix/>
          </a:blip>
          <a:srcRect b="0" l="0" r="0" t="0"/>
          <a:stretch/>
        </p:blipFill>
        <p:spPr>
          <a:xfrm>
            <a:off x="1009650" y="929668"/>
            <a:ext cx="3562350" cy="3152775"/>
          </a:xfrm>
          <a:prstGeom prst="rect">
            <a:avLst/>
          </a:prstGeom>
          <a:noFill/>
          <a:ln>
            <a:noFill/>
          </a:ln>
        </p:spPr>
      </p:pic>
      <p:pic>
        <p:nvPicPr>
          <p:cNvPr id="623" name="Google Shape;623;p34"/>
          <p:cNvPicPr preferRelativeResize="0"/>
          <p:nvPr/>
        </p:nvPicPr>
        <p:blipFill rotWithShape="1">
          <a:blip r:embed="rId6">
            <a:alphaModFix/>
          </a:blip>
          <a:srcRect b="0" l="0" r="0" t="0"/>
          <a:stretch/>
        </p:blipFill>
        <p:spPr>
          <a:xfrm>
            <a:off x="1009650" y="4085159"/>
            <a:ext cx="3467100" cy="2066925"/>
          </a:xfrm>
          <a:prstGeom prst="rect">
            <a:avLst/>
          </a:prstGeom>
          <a:noFill/>
          <a:ln>
            <a:noFill/>
          </a:ln>
        </p:spPr>
      </p:pic>
      <p:pic>
        <p:nvPicPr>
          <p:cNvPr id="624" name="Google Shape;624;p34"/>
          <p:cNvPicPr preferRelativeResize="0"/>
          <p:nvPr/>
        </p:nvPicPr>
        <p:blipFill rotWithShape="1">
          <a:blip r:embed="rId7">
            <a:alphaModFix/>
          </a:blip>
          <a:srcRect b="0" l="0" r="0" t="0"/>
          <a:stretch/>
        </p:blipFill>
        <p:spPr>
          <a:xfrm>
            <a:off x="4932037" y="1239764"/>
            <a:ext cx="3552825" cy="4019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5"/>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630" name="Google Shape;630;p3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631" name="Google Shape;631;p35"/>
          <p:cNvPicPr preferRelativeResize="0"/>
          <p:nvPr/>
        </p:nvPicPr>
        <p:blipFill rotWithShape="1">
          <a:blip r:embed="rId3">
            <a:alphaModFix/>
          </a:blip>
          <a:srcRect b="0" l="0" r="0" t="0"/>
          <a:stretch/>
        </p:blipFill>
        <p:spPr>
          <a:xfrm>
            <a:off x="868466" y="739038"/>
            <a:ext cx="3733800" cy="5448300"/>
          </a:xfrm>
          <a:prstGeom prst="rect">
            <a:avLst/>
          </a:prstGeom>
          <a:noFill/>
          <a:ln>
            <a:noFill/>
          </a:ln>
        </p:spPr>
      </p:pic>
      <p:pic>
        <p:nvPicPr>
          <p:cNvPr id="632" name="Google Shape;632;p35"/>
          <p:cNvPicPr preferRelativeResize="0"/>
          <p:nvPr/>
        </p:nvPicPr>
        <p:blipFill rotWithShape="1">
          <a:blip r:embed="rId4">
            <a:alphaModFix/>
          </a:blip>
          <a:srcRect b="0" l="0" r="0" t="0"/>
          <a:stretch/>
        </p:blipFill>
        <p:spPr>
          <a:xfrm>
            <a:off x="5008815" y="786663"/>
            <a:ext cx="3638550" cy="2676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6"/>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t/>
            </a:r>
            <a:endParaRPr/>
          </a:p>
        </p:txBody>
      </p:sp>
      <p:sp>
        <p:nvSpPr>
          <p:cNvPr id="638" name="Google Shape;638;p36"/>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pic>
        <p:nvPicPr>
          <p:cNvPr id="639" name="Google Shape;639;p36"/>
          <p:cNvPicPr preferRelativeResize="0"/>
          <p:nvPr/>
        </p:nvPicPr>
        <p:blipFill rotWithShape="1">
          <a:blip r:embed="rId3">
            <a:alphaModFix/>
          </a:blip>
          <a:srcRect b="0" l="0" r="0" t="0"/>
          <a:stretch/>
        </p:blipFill>
        <p:spPr>
          <a:xfrm>
            <a:off x="1189423" y="277601"/>
            <a:ext cx="6655616" cy="60834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Le Groupe BPCE</a:t>
            </a:r>
            <a:endParaRPr/>
          </a:p>
        </p:txBody>
      </p:sp>
      <p:sp>
        <p:nvSpPr>
          <p:cNvPr id="300" name="Google Shape;300;p4"/>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1.1</a:t>
            </a:r>
            <a:endParaRPr/>
          </a:p>
        </p:txBody>
      </p:sp>
      <p:sp>
        <p:nvSpPr>
          <p:cNvPr id="301" name="Google Shape;301;p4"/>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02" name="Google Shape;302;p4"/>
          <p:cNvSpPr/>
          <p:nvPr/>
        </p:nvSpPr>
        <p:spPr>
          <a:xfrm>
            <a:off x="4489796" y="3094077"/>
            <a:ext cx="257810" cy="31115"/>
          </a:xfrm>
          <a:custGeom>
            <a:rect b="b" l="l" r="r" t="t"/>
            <a:pathLst>
              <a:path extrusionOk="0" h="31114" w="257810">
                <a:moveTo>
                  <a:pt x="257352" y="30861"/>
                </a:moveTo>
                <a:lnTo>
                  <a:pt x="227474" y="17718"/>
                </a:lnTo>
                <a:lnTo>
                  <a:pt x="195910" y="8034"/>
                </a:lnTo>
                <a:lnTo>
                  <a:pt x="162898" y="2048"/>
                </a:lnTo>
                <a:lnTo>
                  <a:pt x="128676" y="0"/>
                </a:lnTo>
                <a:lnTo>
                  <a:pt x="94454" y="2048"/>
                </a:lnTo>
                <a:lnTo>
                  <a:pt x="61442" y="8034"/>
                </a:lnTo>
                <a:lnTo>
                  <a:pt x="29878" y="17718"/>
                </a:lnTo>
                <a:lnTo>
                  <a:pt x="0" y="30861"/>
                </a:lnTo>
              </a:path>
            </a:pathLst>
          </a:custGeom>
          <a:noFill/>
          <a:ln cap="flat" cmpd="sng" w="18000">
            <a:solidFill>
              <a:srgbClr val="13120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4"/>
          <p:cNvSpPr/>
          <p:nvPr/>
        </p:nvSpPr>
        <p:spPr>
          <a:xfrm>
            <a:off x="4744488" y="3426430"/>
            <a:ext cx="157835" cy="2037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4"/>
          <p:cNvSpPr/>
          <p:nvPr/>
        </p:nvSpPr>
        <p:spPr>
          <a:xfrm>
            <a:off x="4335231" y="3426430"/>
            <a:ext cx="157835" cy="20370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4"/>
          <p:cNvSpPr txBox="1"/>
          <p:nvPr/>
        </p:nvSpPr>
        <p:spPr>
          <a:xfrm>
            <a:off x="2230257" y="3671727"/>
            <a:ext cx="1218565" cy="648970"/>
          </a:xfrm>
          <a:prstGeom prst="rect">
            <a:avLst/>
          </a:prstGeom>
          <a:noFill/>
          <a:ln>
            <a:noFill/>
          </a:ln>
        </p:spPr>
        <p:txBody>
          <a:bodyPr anchorCtr="0" anchor="t" bIns="0" lIns="0" spcFirstLastPara="1" rIns="0" wrap="square" tIns="40625">
            <a:spAutoFit/>
          </a:bodyPr>
          <a:lstStyle/>
          <a:p>
            <a:pPr indent="0" lvl="0" marL="189230" marR="0" rtl="0" algn="l">
              <a:lnSpc>
                <a:spcPct val="100000"/>
              </a:lnSpc>
              <a:spcBef>
                <a:spcPts val="0"/>
              </a:spcBef>
              <a:spcAft>
                <a:spcPts val="0"/>
              </a:spcAft>
              <a:buNone/>
            </a:pPr>
            <a:r>
              <a:rPr b="1" lang="fr-FR" sz="1800">
                <a:solidFill>
                  <a:srgbClr val="702283"/>
                </a:solidFill>
                <a:latin typeface="Arial"/>
                <a:ea typeface="Arial"/>
                <a:cs typeface="Arial"/>
                <a:sym typeface="Arial"/>
              </a:rPr>
              <a:t>3,4 Md€</a:t>
            </a:r>
            <a:endParaRPr sz="1800">
              <a:solidFill>
                <a:schemeClr val="dk1"/>
              </a:solidFill>
              <a:latin typeface="Arial"/>
              <a:ea typeface="Arial"/>
              <a:cs typeface="Arial"/>
              <a:sym typeface="Arial"/>
            </a:endParaRPr>
          </a:p>
          <a:p>
            <a:pPr indent="0" lvl="0" marL="12700" marR="5080" rtl="0" algn="ctr">
              <a:lnSpc>
                <a:spcPct val="100000"/>
              </a:lnSpc>
              <a:spcBef>
                <a:spcPts val="125"/>
              </a:spcBef>
              <a:spcAft>
                <a:spcPts val="0"/>
              </a:spcAft>
              <a:buNone/>
            </a:pPr>
            <a:r>
              <a:rPr b="1" lang="fr-FR" sz="1000">
                <a:solidFill>
                  <a:srgbClr val="878787"/>
                </a:solidFill>
                <a:latin typeface="Arial"/>
                <a:ea typeface="Arial"/>
                <a:cs typeface="Arial"/>
                <a:sym typeface="Arial"/>
              </a:rPr>
              <a:t>Résultat net part du  groupe </a:t>
            </a:r>
            <a:r>
              <a:rPr b="1" baseline="30000" lang="fr-FR" sz="1000">
                <a:solidFill>
                  <a:srgbClr val="878787"/>
                </a:solidFill>
                <a:latin typeface="Arial"/>
                <a:ea typeface="Arial"/>
                <a:cs typeface="Arial"/>
                <a:sym typeface="Arial"/>
              </a:rPr>
              <a:t>(2)</a:t>
            </a:r>
            <a:endParaRPr baseline="30000" sz="1000">
              <a:solidFill>
                <a:schemeClr val="dk1"/>
              </a:solidFill>
              <a:latin typeface="Arial"/>
              <a:ea typeface="Arial"/>
              <a:cs typeface="Arial"/>
              <a:sym typeface="Arial"/>
            </a:endParaRPr>
          </a:p>
        </p:txBody>
      </p:sp>
      <p:sp>
        <p:nvSpPr>
          <p:cNvPr id="306" name="Google Shape;306;p4"/>
          <p:cNvSpPr txBox="1"/>
          <p:nvPr/>
        </p:nvSpPr>
        <p:spPr>
          <a:xfrm>
            <a:off x="4124114" y="3671727"/>
            <a:ext cx="900430" cy="496570"/>
          </a:xfrm>
          <a:prstGeom prst="rect">
            <a:avLst/>
          </a:prstGeom>
          <a:noFill/>
          <a:ln>
            <a:noFill/>
          </a:ln>
        </p:spPr>
        <p:txBody>
          <a:bodyPr anchorCtr="0" anchor="t" bIns="0" lIns="0" spcFirstLastPara="1" rIns="0" wrap="square" tIns="40625">
            <a:spAutoFit/>
          </a:bodyPr>
          <a:lstStyle/>
          <a:p>
            <a:pPr indent="0" lvl="0" marL="36830" marR="0" rtl="0" algn="l">
              <a:lnSpc>
                <a:spcPct val="100000"/>
              </a:lnSpc>
              <a:spcBef>
                <a:spcPts val="0"/>
              </a:spcBef>
              <a:spcAft>
                <a:spcPts val="0"/>
              </a:spcAft>
              <a:buNone/>
            </a:pPr>
            <a:r>
              <a:rPr b="1" lang="fr-FR" sz="1800">
                <a:solidFill>
                  <a:srgbClr val="702283"/>
                </a:solidFill>
                <a:latin typeface="Arial"/>
                <a:ea typeface="Arial"/>
                <a:cs typeface="Arial"/>
                <a:sym typeface="Arial"/>
              </a:rPr>
              <a:t>100 000</a:t>
            </a:r>
            <a:endParaRPr sz="1800">
              <a:solidFill>
                <a:schemeClr val="dk1"/>
              </a:solidFill>
              <a:latin typeface="Arial"/>
              <a:ea typeface="Arial"/>
              <a:cs typeface="Arial"/>
              <a:sym typeface="Arial"/>
            </a:endParaRPr>
          </a:p>
          <a:p>
            <a:pPr indent="0" lvl="0" marL="12700" marR="0" rtl="0" algn="l">
              <a:lnSpc>
                <a:spcPct val="100000"/>
              </a:lnSpc>
              <a:spcBef>
                <a:spcPts val="125"/>
              </a:spcBef>
              <a:spcAft>
                <a:spcPts val="0"/>
              </a:spcAft>
              <a:buNone/>
            </a:pPr>
            <a:r>
              <a:rPr b="1" lang="fr-FR" sz="1000">
                <a:solidFill>
                  <a:srgbClr val="878787"/>
                </a:solidFill>
                <a:latin typeface="Arial"/>
                <a:ea typeface="Arial"/>
                <a:cs typeface="Arial"/>
                <a:sym typeface="Arial"/>
              </a:rPr>
              <a:t>collaborateurs</a:t>
            </a:r>
            <a:endParaRPr sz="1000">
              <a:solidFill>
                <a:schemeClr val="dk1"/>
              </a:solidFill>
              <a:latin typeface="Arial"/>
              <a:ea typeface="Arial"/>
              <a:cs typeface="Arial"/>
              <a:sym typeface="Arial"/>
            </a:endParaRPr>
          </a:p>
        </p:txBody>
      </p:sp>
      <p:sp>
        <p:nvSpPr>
          <p:cNvPr id="307" name="Google Shape;307;p4"/>
          <p:cNvSpPr txBox="1"/>
          <p:nvPr/>
        </p:nvSpPr>
        <p:spPr>
          <a:xfrm>
            <a:off x="7481622" y="3671727"/>
            <a:ext cx="1126490" cy="496570"/>
          </a:xfrm>
          <a:prstGeom prst="rect">
            <a:avLst/>
          </a:prstGeom>
          <a:noFill/>
          <a:ln>
            <a:noFill/>
          </a:ln>
        </p:spPr>
        <p:txBody>
          <a:bodyPr anchorCtr="0" anchor="t" bIns="0" lIns="0" spcFirstLastPara="1" rIns="0" wrap="square" tIns="40625">
            <a:spAutoFit/>
          </a:bodyPr>
          <a:lstStyle/>
          <a:p>
            <a:pPr indent="0" lvl="0" marL="0" marR="0" rtl="0" algn="ctr">
              <a:lnSpc>
                <a:spcPct val="100000"/>
              </a:lnSpc>
              <a:spcBef>
                <a:spcPts val="0"/>
              </a:spcBef>
              <a:spcAft>
                <a:spcPts val="0"/>
              </a:spcAft>
              <a:buNone/>
            </a:pPr>
            <a:r>
              <a:rPr b="1" lang="fr-FR" sz="1800">
                <a:solidFill>
                  <a:srgbClr val="702283"/>
                </a:solidFill>
                <a:latin typeface="Arial"/>
                <a:ea typeface="Arial"/>
                <a:cs typeface="Arial"/>
                <a:sym typeface="Arial"/>
              </a:rPr>
              <a:t>36</a:t>
            </a:r>
            <a:endParaRPr sz="1800">
              <a:solidFill>
                <a:schemeClr val="dk1"/>
              </a:solidFill>
              <a:latin typeface="Arial"/>
              <a:ea typeface="Arial"/>
              <a:cs typeface="Arial"/>
              <a:sym typeface="Arial"/>
            </a:endParaRPr>
          </a:p>
          <a:p>
            <a:pPr indent="0" lvl="0" marL="0" marR="0" rtl="0" algn="ctr">
              <a:lnSpc>
                <a:spcPct val="100000"/>
              </a:lnSpc>
              <a:spcBef>
                <a:spcPts val="125"/>
              </a:spcBef>
              <a:spcAft>
                <a:spcPts val="0"/>
              </a:spcAft>
              <a:buNone/>
            </a:pPr>
            <a:r>
              <a:rPr b="1" lang="fr-FR" sz="1000">
                <a:solidFill>
                  <a:srgbClr val="878787"/>
                </a:solidFill>
                <a:latin typeface="Arial"/>
                <a:ea typeface="Arial"/>
                <a:cs typeface="Arial"/>
                <a:sym typeface="Arial"/>
              </a:rPr>
              <a:t>millions de clients</a:t>
            </a:r>
            <a:endParaRPr sz="1000">
              <a:solidFill>
                <a:schemeClr val="dk1"/>
              </a:solidFill>
              <a:latin typeface="Arial"/>
              <a:ea typeface="Arial"/>
              <a:cs typeface="Arial"/>
              <a:sym typeface="Arial"/>
            </a:endParaRPr>
          </a:p>
        </p:txBody>
      </p:sp>
      <p:sp>
        <p:nvSpPr>
          <p:cNvPr id="308" name="Google Shape;308;p4"/>
          <p:cNvSpPr/>
          <p:nvPr/>
        </p:nvSpPr>
        <p:spPr>
          <a:xfrm>
            <a:off x="6144173" y="3320891"/>
            <a:ext cx="374015" cy="311785"/>
          </a:xfrm>
          <a:custGeom>
            <a:rect b="b" l="l" r="r" t="t"/>
            <a:pathLst>
              <a:path extrusionOk="0" h="311785" w="374015">
                <a:moveTo>
                  <a:pt x="0" y="0"/>
                </a:moveTo>
                <a:lnTo>
                  <a:pt x="0" y="311264"/>
                </a:lnTo>
                <a:lnTo>
                  <a:pt x="373519" y="311264"/>
                </a:lnTo>
                <a:lnTo>
                  <a:pt x="373519" y="0"/>
                </a:lnTo>
              </a:path>
            </a:pathLst>
          </a:custGeom>
          <a:noFill/>
          <a:ln cap="flat" cmpd="sng" w="19050">
            <a:solidFill>
              <a:srgbClr val="15131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4"/>
          <p:cNvSpPr/>
          <p:nvPr/>
        </p:nvSpPr>
        <p:spPr>
          <a:xfrm>
            <a:off x="6040414" y="3134124"/>
            <a:ext cx="581025" cy="285750"/>
          </a:xfrm>
          <a:custGeom>
            <a:rect b="b" l="l" r="r" t="t"/>
            <a:pathLst>
              <a:path extrusionOk="0" h="285750" w="581025">
                <a:moveTo>
                  <a:pt x="581025" y="285330"/>
                </a:moveTo>
                <a:lnTo>
                  <a:pt x="290512" y="0"/>
                </a:lnTo>
                <a:lnTo>
                  <a:pt x="0" y="285330"/>
                </a:lnTo>
              </a:path>
            </a:pathLst>
          </a:custGeom>
          <a:noFill/>
          <a:ln cap="flat" cmpd="sng" w="19050">
            <a:solidFill>
              <a:srgbClr val="15131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4"/>
          <p:cNvSpPr/>
          <p:nvPr/>
        </p:nvSpPr>
        <p:spPr>
          <a:xfrm>
            <a:off x="6254736" y="3205708"/>
            <a:ext cx="150812" cy="819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4"/>
          <p:cNvSpPr txBox="1"/>
          <p:nvPr/>
        </p:nvSpPr>
        <p:spPr>
          <a:xfrm>
            <a:off x="6010870" y="3671727"/>
            <a:ext cx="597535" cy="496570"/>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b="1" lang="fr-FR" sz="1800">
                <a:solidFill>
                  <a:srgbClr val="702283"/>
                </a:solidFill>
                <a:latin typeface="Arial"/>
                <a:ea typeface="Arial"/>
                <a:cs typeface="Arial"/>
                <a:sym typeface="Arial"/>
              </a:rPr>
              <a:t>8 000</a:t>
            </a:r>
            <a:endParaRPr sz="1800">
              <a:solidFill>
                <a:schemeClr val="dk1"/>
              </a:solidFill>
              <a:latin typeface="Arial"/>
              <a:ea typeface="Arial"/>
              <a:cs typeface="Arial"/>
              <a:sym typeface="Arial"/>
            </a:endParaRPr>
          </a:p>
          <a:p>
            <a:pPr indent="0" lvl="0" marL="44450" marR="0" rtl="0" algn="l">
              <a:lnSpc>
                <a:spcPct val="100000"/>
              </a:lnSpc>
              <a:spcBef>
                <a:spcPts val="125"/>
              </a:spcBef>
              <a:spcAft>
                <a:spcPts val="0"/>
              </a:spcAft>
              <a:buNone/>
            </a:pPr>
            <a:r>
              <a:rPr b="1" lang="fr-FR" sz="1000">
                <a:solidFill>
                  <a:srgbClr val="878787"/>
                </a:solidFill>
                <a:latin typeface="Arial"/>
                <a:ea typeface="Arial"/>
                <a:cs typeface="Arial"/>
                <a:sym typeface="Arial"/>
              </a:rPr>
              <a:t>agences</a:t>
            </a:r>
            <a:endParaRPr sz="1000">
              <a:solidFill>
                <a:schemeClr val="dk1"/>
              </a:solidFill>
              <a:latin typeface="Arial"/>
              <a:ea typeface="Arial"/>
              <a:cs typeface="Arial"/>
              <a:sym typeface="Arial"/>
            </a:endParaRPr>
          </a:p>
        </p:txBody>
      </p:sp>
      <p:sp>
        <p:nvSpPr>
          <p:cNvPr id="312" name="Google Shape;312;p4"/>
          <p:cNvSpPr txBox="1"/>
          <p:nvPr/>
        </p:nvSpPr>
        <p:spPr>
          <a:xfrm>
            <a:off x="608482" y="3616861"/>
            <a:ext cx="991235" cy="581660"/>
          </a:xfrm>
          <a:prstGeom prst="rect">
            <a:avLst/>
          </a:prstGeom>
          <a:noFill/>
          <a:ln>
            <a:noFill/>
          </a:ln>
        </p:spPr>
        <p:txBody>
          <a:bodyPr anchorCtr="0" anchor="t" bIns="0" lIns="0" spcFirstLastPara="1" rIns="0" wrap="square" tIns="95875">
            <a:spAutoFit/>
          </a:bodyPr>
          <a:lstStyle/>
          <a:p>
            <a:pPr indent="0" lvl="0" marL="0" marR="0" rtl="0" algn="ctr">
              <a:lnSpc>
                <a:spcPct val="100000"/>
              </a:lnSpc>
              <a:spcBef>
                <a:spcPts val="0"/>
              </a:spcBef>
              <a:spcAft>
                <a:spcPts val="0"/>
              </a:spcAft>
              <a:buNone/>
            </a:pPr>
            <a:r>
              <a:rPr b="1" lang="fr-FR" sz="1800">
                <a:solidFill>
                  <a:srgbClr val="702283"/>
                </a:solidFill>
                <a:latin typeface="Arial"/>
                <a:ea typeface="Arial"/>
                <a:cs typeface="Arial"/>
                <a:sym typeface="Arial"/>
              </a:rPr>
              <a:t>22.5 Md€</a:t>
            </a:r>
            <a:endParaRPr sz="1800">
              <a:solidFill>
                <a:schemeClr val="dk1"/>
              </a:solidFill>
              <a:latin typeface="Arial"/>
              <a:ea typeface="Arial"/>
              <a:cs typeface="Arial"/>
              <a:sym typeface="Arial"/>
            </a:endParaRPr>
          </a:p>
          <a:p>
            <a:pPr indent="0" lvl="0" marL="0" marR="0" rtl="0" algn="ctr">
              <a:lnSpc>
                <a:spcPct val="100000"/>
              </a:lnSpc>
              <a:spcBef>
                <a:spcPts val="360"/>
              </a:spcBef>
              <a:spcAft>
                <a:spcPts val="0"/>
              </a:spcAft>
              <a:buNone/>
            </a:pPr>
            <a:r>
              <a:rPr b="1" lang="fr-FR" sz="1000">
                <a:solidFill>
                  <a:srgbClr val="878787"/>
                </a:solidFill>
                <a:latin typeface="Arial"/>
                <a:ea typeface="Arial"/>
                <a:cs typeface="Arial"/>
                <a:sym typeface="Arial"/>
              </a:rPr>
              <a:t>PNB (2)</a:t>
            </a:r>
            <a:endParaRPr sz="1000">
              <a:solidFill>
                <a:schemeClr val="dk1"/>
              </a:solidFill>
              <a:latin typeface="Arial"/>
              <a:ea typeface="Arial"/>
              <a:cs typeface="Arial"/>
              <a:sym typeface="Arial"/>
            </a:endParaRPr>
          </a:p>
        </p:txBody>
      </p:sp>
      <p:sp>
        <p:nvSpPr>
          <p:cNvPr id="313" name="Google Shape;313;p4"/>
          <p:cNvSpPr/>
          <p:nvPr/>
        </p:nvSpPr>
        <p:spPr>
          <a:xfrm>
            <a:off x="824600" y="3098422"/>
            <a:ext cx="558798" cy="53338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4"/>
          <p:cNvSpPr/>
          <p:nvPr/>
        </p:nvSpPr>
        <p:spPr>
          <a:xfrm>
            <a:off x="2559799" y="3098422"/>
            <a:ext cx="558799" cy="53338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5" name="Google Shape;315;p4"/>
          <p:cNvGrpSpPr/>
          <p:nvPr/>
        </p:nvGrpSpPr>
        <p:grpSpPr>
          <a:xfrm>
            <a:off x="4724661" y="3156857"/>
            <a:ext cx="197487" cy="212553"/>
            <a:chOff x="5219871" y="4212209"/>
            <a:chExt cx="197487" cy="212553"/>
          </a:xfrm>
        </p:grpSpPr>
        <p:sp>
          <p:nvSpPr>
            <p:cNvPr id="316" name="Google Shape;316;p4"/>
            <p:cNvSpPr/>
            <p:nvPr/>
          </p:nvSpPr>
          <p:spPr>
            <a:xfrm>
              <a:off x="5256465" y="4212209"/>
              <a:ext cx="119922" cy="1199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4"/>
            <p:cNvSpPr/>
            <p:nvPr/>
          </p:nvSpPr>
          <p:spPr>
            <a:xfrm>
              <a:off x="5219871" y="4352882"/>
              <a:ext cx="197487" cy="71880"/>
            </a:xfrm>
            <a:custGeom>
              <a:rect b="b" l="l" r="r" t="t"/>
              <a:pathLst>
                <a:path extrusionOk="0" h="71880" w="197487">
                  <a:moveTo>
                    <a:pt x="98743" y="0"/>
                  </a:moveTo>
                  <a:cubicBezTo>
                    <a:pt x="167859" y="0"/>
                    <a:pt x="179967" y="26579"/>
                    <a:pt x="195989" y="64459"/>
                  </a:cubicBezTo>
                  <a:lnTo>
                    <a:pt x="197487" y="71880"/>
                  </a:lnTo>
                  <a:lnTo>
                    <a:pt x="0" y="71880"/>
                  </a:lnTo>
                  <a:lnTo>
                    <a:pt x="1498" y="64459"/>
                  </a:lnTo>
                  <a:cubicBezTo>
                    <a:pt x="17520" y="26579"/>
                    <a:pt x="29627" y="0"/>
                    <a:pt x="98743" y="0"/>
                  </a:cubicBezTo>
                  <a:close/>
                </a:path>
              </a:pathLst>
            </a:cu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18" name="Google Shape;318;p4"/>
          <p:cNvGrpSpPr/>
          <p:nvPr/>
        </p:nvGrpSpPr>
        <p:grpSpPr>
          <a:xfrm>
            <a:off x="4321270" y="3156857"/>
            <a:ext cx="197487" cy="212553"/>
            <a:chOff x="5219871" y="4212209"/>
            <a:chExt cx="197487" cy="212553"/>
          </a:xfrm>
        </p:grpSpPr>
        <p:sp>
          <p:nvSpPr>
            <p:cNvPr id="319" name="Google Shape;319;p4"/>
            <p:cNvSpPr/>
            <p:nvPr/>
          </p:nvSpPr>
          <p:spPr>
            <a:xfrm>
              <a:off x="5256465" y="4212209"/>
              <a:ext cx="119922" cy="1199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4"/>
            <p:cNvSpPr/>
            <p:nvPr/>
          </p:nvSpPr>
          <p:spPr>
            <a:xfrm>
              <a:off x="5219871" y="4352882"/>
              <a:ext cx="197487" cy="71880"/>
            </a:xfrm>
            <a:custGeom>
              <a:rect b="b" l="l" r="r" t="t"/>
              <a:pathLst>
                <a:path extrusionOk="0" h="71880" w="197487">
                  <a:moveTo>
                    <a:pt x="98743" y="0"/>
                  </a:moveTo>
                  <a:cubicBezTo>
                    <a:pt x="167859" y="0"/>
                    <a:pt x="179967" y="26579"/>
                    <a:pt x="195989" y="64459"/>
                  </a:cubicBezTo>
                  <a:lnTo>
                    <a:pt x="197487" y="71880"/>
                  </a:lnTo>
                  <a:lnTo>
                    <a:pt x="0" y="71880"/>
                  </a:lnTo>
                  <a:lnTo>
                    <a:pt x="1498" y="64459"/>
                  </a:lnTo>
                  <a:cubicBezTo>
                    <a:pt x="17520" y="26579"/>
                    <a:pt x="29627" y="0"/>
                    <a:pt x="98743" y="0"/>
                  </a:cubicBezTo>
                  <a:close/>
                </a:path>
              </a:pathLst>
            </a:cu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1" name="Google Shape;321;p4"/>
          <p:cNvGrpSpPr/>
          <p:nvPr/>
        </p:nvGrpSpPr>
        <p:grpSpPr>
          <a:xfrm>
            <a:off x="4519957" y="3438264"/>
            <a:ext cx="197487" cy="212553"/>
            <a:chOff x="5219871" y="4212209"/>
            <a:chExt cx="197487" cy="212553"/>
          </a:xfrm>
        </p:grpSpPr>
        <p:sp>
          <p:nvSpPr>
            <p:cNvPr id="322" name="Google Shape;322;p4"/>
            <p:cNvSpPr/>
            <p:nvPr/>
          </p:nvSpPr>
          <p:spPr>
            <a:xfrm>
              <a:off x="5256465" y="4212209"/>
              <a:ext cx="119922" cy="1199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4"/>
            <p:cNvSpPr/>
            <p:nvPr/>
          </p:nvSpPr>
          <p:spPr>
            <a:xfrm>
              <a:off x="5219871" y="4352882"/>
              <a:ext cx="197487" cy="71880"/>
            </a:xfrm>
            <a:custGeom>
              <a:rect b="b" l="l" r="r" t="t"/>
              <a:pathLst>
                <a:path extrusionOk="0" h="71880" w="197487">
                  <a:moveTo>
                    <a:pt x="98743" y="0"/>
                  </a:moveTo>
                  <a:cubicBezTo>
                    <a:pt x="167859" y="0"/>
                    <a:pt x="179967" y="26579"/>
                    <a:pt x="195989" y="64459"/>
                  </a:cubicBezTo>
                  <a:lnTo>
                    <a:pt x="197487" y="71880"/>
                  </a:lnTo>
                  <a:lnTo>
                    <a:pt x="0" y="71880"/>
                  </a:lnTo>
                  <a:lnTo>
                    <a:pt x="1498" y="64459"/>
                  </a:lnTo>
                  <a:cubicBezTo>
                    <a:pt x="17520" y="26579"/>
                    <a:pt x="29627" y="0"/>
                    <a:pt x="98743" y="0"/>
                  </a:cubicBezTo>
                  <a:close/>
                </a:path>
              </a:pathLst>
            </a:cu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4" name="Google Shape;324;p4"/>
          <p:cNvGrpSpPr/>
          <p:nvPr/>
        </p:nvGrpSpPr>
        <p:grpSpPr>
          <a:xfrm>
            <a:off x="7664316" y="3266175"/>
            <a:ext cx="766866" cy="384642"/>
            <a:chOff x="7835864" y="3164209"/>
            <a:chExt cx="423769" cy="212553"/>
          </a:xfrm>
        </p:grpSpPr>
        <p:grpSp>
          <p:nvGrpSpPr>
            <p:cNvPr id="325" name="Google Shape;325;p4"/>
            <p:cNvGrpSpPr/>
            <p:nvPr/>
          </p:nvGrpSpPr>
          <p:grpSpPr>
            <a:xfrm>
              <a:off x="7835864" y="3164209"/>
              <a:ext cx="197487" cy="212553"/>
              <a:chOff x="5219871" y="4212209"/>
              <a:chExt cx="197487" cy="212553"/>
            </a:xfrm>
          </p:grpSpPr>
          <p:sp>
            <p:nvSpPr>
              <p:cNvPr id="326" name="Google Shape;326;p4"/>
              <p:cNvSpPr/>
              <p:nvPr/>
            </p:nvSpPr>
            <p:spPr>
              <a:xfrm>
                <a:off x="5256465" y="4212209"/>
                <a:ext cx="119922" cy="1199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4"/>
              <p:cNvSpPr/>
              <p:nvPr/>
            </p:nvSpPr>
            <p:spPr>
              <a:xfrm>
                <a:off x="5219871" y="4352882"/>
                <a:ext cx="197487" cy="71880"/>
              </a:xfrm>
              <a:custGeom>
                <a:rect b="b" l="l" r="r" t="t"/>
                <a:pathLst>
                  <a:path extrusionOk="0" h="71880" w="197487">
                    <a:moveTo>
                      <a:pt x="98743" y="0"/>
                    </a:moveTo>
                    <a:cubicBezTo>
                      <a:pt x="167859" y="0"/>
                      <a:pt x="179967" y="26579"/>
                      <a:pt x="195989" y="64459"/>
                    </a:cubicBezTo>
                    <a:lnTo>
                      <a:pt x="197487" y="71880"/>
                    </a:lnTo>
                    <a:lnTo>
                      <a:pt x="0" y="71880"/>
                    </a:lnTo>
                    <a:lnTo>
                      <a:pt x="1498" y="64459"/>
                    </a:lnTo>
                    <a:cubicBezTo>
                      <a:pt x="17520" y="26579"/>
                      <a:pt x="29627" y="0"/>
                      <a:pt x="98743" y="0"/>
                    </a:cubicBezTo>
                    <a:close/>
                  </a:path>
                </a:pathLst>
              </a:cu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8" name="Google Shape;328;p4"/>
            <p:cNvGrpSpPr/>
            <p:nvPr/>
          </p:nvGrpSpPr>
          <p:grpSpPr>
            <a:xfrm>
              <a:off x="8062146" y="3164209"/>
              <a:ext cx="197487" cy="212553"/>
              <a:chOff x="5219871" y="4212209"/>
              <a:chExt cx="197487" cy="212553"/>
            </a:xfrm>
          </p:grpSpPr>
          <p:sp>
            <p:nvSpPr>
              <p:cNvPr id="329" name="Google Shape;329;p4"/>
              <p:cNvSpPr/>
              <p:nvPr/>
            </p:nvSpPr>
            <p:spPr>
              <a:xfrm>
                <a:off x="5256465" y="4212209"/>
                <a:ext cx="119922" cy="1199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4"/>
              <p:cNvSpPr/>
              <p:nvPr/>
            </p:nvSpPr>
            <p:spPr>
              <a:xfrm>
                <a:off x="5219871" y="4352882"/>
                <a:ext cx="197487" cy="71880"/>
              </a:xfrm>
              <a:custGeom>
                <a:rect b="b" l="l" r="r" t="t"/>
                <a:pathLst>
                  <a:path extrusionOk="0" h="71880" w="197487">
                    <a:moveTo>
                      <a:pt x="98743" y="0"/>
                    </a:moveTo>
                    <a:cubicBezTo>
                      <a:pt x="167859" y="0"/>
                      <a:pt x="179967" y="26579"/>
                      <a:pt x="195989" y="64459"/>
                    </a:cubicBezTo>
                    <a:lnTo>
                      <a:pt x="197487" y="71880"/>
                    </a:lnTo>
                    <a:lnTo>
                      <a:pt x="0" y="71880"/>
                    </a:lnTo>
                    <a:lnTo>
                      <a:pt x="1498" y="64459"/>
                    </a:lnTo>
                    <a:cubicBezTo>
                      <a:pt x="17520" y="26579"/>
                      <a:pt x="29627" y="0"/>
                      <a:pt x="98743" y="0"/>
                    </a:cubicBezTo>
                    <a:close/>
                  </a:path>
                </a:pathLst>
              </a:cu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31" name="Google Shape;331;p4"/>
          <p:cNvSpPr/>
          <p:nvPr/>
        </p:nvSpPr>
        <p:spPr>
          <a:xfrm>
            <a:off x="6260905" y="3385940"/>
            <a:ext cx="133350" cy="133350"/>
          </a:xfrm>
          <a:prstGeom prst="ellipse">
            <a:avLst/>
          </a:prstGeom>
          <a:solidFill>
            <a:srgbClr val="7022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4"/>
          <p:cNvSpPr txBox="1"/>
          <p:nvPr/>
        </p:nvSpPr>
        <p:spPr>
          <a:xfrm>
            <a:off x="1269814" y="1583917"/>
            <a:ext cx="297483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rgbClr val="2499B6"/>
                </a:solidFill>
                <a:latin typeface="Arial"/>
                <a:ea typeface="Arial"/>
                <a:cs typeface="Arial"/>
                <a:sym typeface="Arial"/>
              </a:rPr>
              <a:t>e groupe </a:t>
            </a:r>
            <a:br>
              <a:rPr b="1" lang="fr-FR" sz="2000">
                <a:solidFill>
                  <a:srgbClr val="2499B6"/>
                </a:solidFill>
                <a:latin typeface="Arial"/>
                <a:ea typeface="Arial"/>
                <a:cs typeface="Arial"/>
                <a:sym typeface="Arial"/>
              </a:rPr>
            </a:br>
            <a:r>
              <a:rPr b="1" lang="fr-FR" sz="2000">
                <a:solidFill>
                  <a:srgbClr val="2499B6"/>
                </a:solidFill>
                <a:latin typeface="Arial"/>
                <a:ea typeface="Arial"/>
                <a:cs typeface="Arial"/>
                <a:sym typeface="Arial"/>
              </a:rPr>
              <a:t> bancaire en France </a:t>
            </a:r>
            <a:r>
              <a:rPr b="1" baseline="30000" lang="fr-FR" sz="2000">
                <a:solidFill>
                  <a:srgbClr val="2499B6"/>
                </a:solidFill>
                <a:latin typeface="Arial"/>
                <a:ea typeface="Arial"/>
                <a:cs typeface="Arial"/>
                <a:sym typeface="Arial"/>
              </a:rPr>
              <a:t>(1)</a:t>
            </a:r>
            <a:endParaRPr b="1" sz="2000">
              <a:solidFill>
                <a:srgbClr val="702283"/>
              </a:solidFill>
              <a:latin typeface="Arial"/>
              <a:ea typeface="Arial"/>
              <a:cs typeface="Arial"/>
              <a:sym typeface="Arial"/>
            </a:endParaRPr>
          </a:p>
        </p:txBody>
      </p:sp>
      <p:sp>
        <p:nvSpPr>
          <p:cNvPr id="333" name="Google Shape;333;p4"/>
          <p:cNvSpPr/>
          <p:nvPr/>
        </p:nvSpPr>
        <p:spPr>
          <a:xfrm>
            <a:off x="859094" y="1468501"/>
            <a:ext cx="56938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5400">
                <a:solidFill>
                  <a:srgbClr val="2499B6"/>
                </a:solidFill>
                <a:latin typeface="Arial"/>
                <a:ea typeface="Arial"/>
                <a:cs typeface="Arial"/>
                <a:sym typeface="Arial"/>
              </a:rPr>
              <a:t>2</a:t>
            </a:r>
            <a:endParaRPr sz="5400">
              <a:solidFill>
                <a:schemeClr val="dk1"/>
              </a:solidFill>
              <a:latin typeface="Arial"/>
              <a:ea typeface="Arial"/>
              <a:cs typeface="Arial"/>
              <a:sym typeface="Arial"/>
            </a:endParaRPr>
          </a:p>
        </p:txBody>
      </p:sp>
      <p:sp>
        <p:nvSpPr>
          <p:cNvPr id="334" name="Google Shape;334;p4"/>
          <p:cNvSpPr/>
          <p:nvPr/>
        </p:nvSpPr>
        <p:spPr>
          <a:xfrm>
            <a:off x="6841375" y="0"/>
            <a:ext cx="2302625" cy="89977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58">
              <a:solidFill>
                <a:schemeClr val="dk1"/>
              </a:solidFill>
              <a:latin typeface="Arial"/>
              <a:ea typeface="Arial"/>
              <a:cs typeface="Arial"/>
              <a:sym typeface="Arial"/>
            </a:endParaRPr>
          </a:p>
        </p:txBody>
      </p:sp>
      <p:sp>
        <p:nvSpPr>
          <p:cNvPr id="335" name="Google Shape;335;p4"/>
          <p:cNvSpPr/>
          <p:nvPr/>
        </p:nvSpPr>
        <p:spPr>
          <a:xfrm>
            <a:off x="1030213" y="6162753"/>
            <a:ext cx="1529586"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600">
                <a:solidFill>
                  <a:schemeClr val="dk1"/>
                </a:solidFill>
                <a:latin typeface="Arial"/>
                <a:ea typeface="Arial"/>
                <a:cs typeface="Arial"/>
                <a:sym typeface="Arial"/>
              </a:rPr>
              <a:t>https://groupebpce.com/le-groupe/profil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Natixis en bref</a:t>
            </a:r>
            <a:endParaRPr/>
          </a:p>
        </p:txBody>
      </p:sp>
      <p:sp>
        <p:nvSpPr>
          <p:cNvPr id="341" name="Google Shape;341;p5"/>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1.2</a:t>
            </a:r>
            <a:endParaRPr/>
          </a:p>
        </p:txBody>
      </p:sp>
      <p:sp>
        <p:nvSpPr>
          <p:cNvPr id="342" name="Google Shape;342;p5"/>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43" name="Google Shape;343;p5"/>
          <p:cNvSpPr/>
          <p:nvPr/>
        </p:nvSpPr>
        <p:spPr>
          <a:xfrm>
            <a:off x="6841375" y="0"/>
            <a:ext cx="2302625" cy="899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58">
              <a:solidFill>
                <a:schemeClr val="dk1"/>
              </a:solidFill>
              <a:latin typeface="Arial"/>
              <a:ea typeface="Arial"/>
              <a:cs typeface="Arial"/>
              <a:sym typeface="Arial"/>
            </a:endParaRPr>
          </a:p>
        </p:txBody>
      </p:sp>
      <p:grpSp>
        <p:nvGrpSpPr>
          <p:cNvPr id="344" name="Google Shape;344;p5"/>
          <p:cNvGrpSpPr/>
          <p:nvPr/>
        </p:nvGrpSpPr>
        <p:grpSpPr>
          <a:xfrm>
            <a:off x="683053" y="712940"/>
            <a:ext cx="8323207" cy="4817009"/>
            <a:chOff x="683053" y="1088964"/>
            <a:chExt cx="8323207" cy="4817009"/>
          </a:xfrm>
        </p:grpSpPr>
        <p:pic>
          <p:nvPicPr>
            <p:cNvPr id="345" name="Google Shape;345;p5"/>
            <p:cNvPicPr preferRelativeResize="0"/>
            <p:nvPr/>
          </p:nvPicPr>
          <p:blipFill rotWithShape="1">
            <a:blip r:embed="rId4">
              <a:alphaModFix/>
            </a:blip>
            <a:srcRect b="0" l="0" r="0" t="0"/>
            <a:stretch/>
          </p:blipFill>
          <p:spPr>
            <a:xfrm>
              <a:off x="683053" y="1088964"/>
              <a:ext cx="8323207" cy="4817009"/>
            </a:xfrm>
            <a:prstGeom prst="rect">
              <a:avLst/>
            </a:prstGeom>
            <a:noFill/>
            <a:ln>
              <a:noFill/>
            </a:ln>
          </p:spPr>
        </p:pic>
        <p:sp>
          <p:nvSpPr>
            <p:cNvPr id="346" name="Google Shape;346;p5"/>
            <p:cNvSpPr/>
            <p:nvPr/>
          </p:nvSpPr>
          <p:spPr>
            <a:xfrm>
              <a:off x="5105400" y="4517371"/>
              <a:ext cx="323581" cy="27846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47" name="Google Shape;347;p5"/>
          <p:cNvSpPr txBox="1"/>
          <p:nvPr/>
        </p:nvSpPr>
        <p:spPr>
          <a:xfrm>
            <a:off x="3701541" y="1392458"/>
            <a:ext cx="29160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chemeClr val="dk2"/>
                </a:solidFill>
                <a:latin typeface="Arial"/>
                <a:ea typeface="Arial"/>
                <a:cs typeface="Arial"/>
                <a:sym typeface="Arial"/>
              </a:rPr>
              <a:t>CONCEPTEUR </a:t>
            </a:r>
            <a:endParaRPr/>
          </a:p>
          <a:p>
            <a:pPr indent="0" lvl="0" marL="0" marR="0" rtl="0" algn="ctr">
              <a:spcBef>
                <a:spcPts val="0"/>
              </a:spcBef>
              <a:spcAft>
                <a:spcPts val="0"/>
              </a:spcAft>
              <a:buNone/>
            </a:pPr>
            <a:r>
              <a:rPr b="1" lang="fr-FR" sz="1200">
                <a:solidFill>
                  <a:schemeClr val="dk2"/>
                </a:solidFill>
                <a:latin typeface="Arial"/>
                <a:ea typeface="Arial"/>
                <a:cs typeface="Arial"/>
                <a:sym typeface="Arial"/>
              </a:rPr>
              <a:t>DE SOLUTIONS FINANCIÈRES</a:t>
            </a:r>
            <a:endParaRPr/>
          </a:p>
          <a:p>
            <a:pPr indent="0" lvl="0" marL="0" marR="0" rtl="0" algn="ctr">
              <a:spcBef>
                <a:spcPts val="0"/>
              </a:spcBef>
              <a:spcAft>
                <a:spcPts val="0"/>
              </a:spcAft>
              <a:buNone/>
            </a:pPr>
            <a:r>
              <a:t/>
            </a:r>
            <a:endParaRPr b="1" sz="1200">
              <a:solidFill>
                <a:srgbClr val="535655"/>
              </a:solidFill>
              <a:latin typeface="Arial"/>
              <a:ea typeface="Arial"/>
              <a:cs typeface="Arial"/>
              <a:sym typeface="Arial"/>
            </a:endParaRPr>
          </a:p>
          <a:p>
            <a:pPr indent="0" lvl="0" marL="0" marR="0" rtl="0" algn="l">
              <a:spcBef>
                <a:spcPts val="0"/>
              </a:spcBef>
              <a:spcAft>
                <a:spcPts val="0"/>
              </a:spcAft>
              <a:buNone/>
            </a:pPr>
            <a:r>
              <a:rPr b="1" lang="fr-FR" sz="1200">
                <a:solidFill>
                  <a:srgbClr val="595959"/>
                </a:solidFill>
                <a:latin typeface="Arial"/>
                <a:ea typeface="Arial"/>
                <a:cs typeface="Arial"/>
                <a:sym typeface="Arial"/>
              </a:rPr>
              <a:t>Des métiers dédiés à vos projets : </a:t>
            </a:r>
            <a:endParaRPr/>
          </a:p>
          <a:p>
            <a:pPr indent="-180975" lvl="0" marL="360363" marR="0" rtl="0" algn="l">
              <a:spcBef>
                <a:spcPts val="0"/>
              </a:spcBef>
              <a:spcAft>
                <a:spcPts val="0"/>
              </a:spcAft>
              <a:buClr>
                <a:srgbClr val="2499B6"/>
              </a:buClr>
              <a:buSzPts val="960"/>
              <a:buFont typeface="Arial"/>
              <a:buChar char="►"/>
            </a:pPr>
            <a:r>
              <a:rPr lang="fr-FR" sz="1200">
                <a:solidFill>
                  <a:schemeClr val="dk1"/>
                </a:solidFill>
                <a:latin typeface="Arial"/>
                <a:ea typeface="Arial"/>
                <a:cs typeface="Arial"/>
                <a:sym typeface="Arial"/>
              </a:rPr>
              <a:t>Banque de Grande Clientèle</a:t>
            </a:r>
            <a:endParaRPr/>
          </a:p>
          <a:p>
            <a:pPr indent="-180975" lvl="0" marL="360363" marR="0" rtl="0" algn="l">
              <a:spcBef>
                <a:spcPts val="0"/>
              </a:spcBef>
              <a:spcAft>
                <a:spcPts val="0"/>
              </a:spcAft>
              <a:buClr>
                <a:srgbClr val="2499B6"/>
              </a:buClr>
              <a:buSzPts val="960"/>
              <a:buFont typeface="Arial"/>
              <a:buChar char="►"/>
            </a:pPr>
            <a:r>
              <a:rPr b="1" lang="fr-FR" sz="1200">
                <a:solidFill>
                  <a:schemeClr val="dk1"/>
                </a:solidFill>
                <a:latin typeface="Arial"/>
                <a:ea typeface="Arial"/>
                <a:cs typeface="Arial"/>
                <a:sym typeface="Arial"/>
              </a:rPr>
              <a:t>Épargne &amp; Assurance</a:t>
            </a:r>
            <a:endParaRPr/>
          </a:p>
          <a:p>
            <a:pPr indent="-180975" lvl="0" marL="360363" marR="0" rtl="0" algn="l">
              <a:spcBef>
                <a:spcPts val="0"/>
              </a:spcBef>
              <a:spcAft>
                <a:spcPts val="0"/>
              </a:spcAft>
              <a:buClr>
                <a:srgbClr val="2499B6"/>
              </a:buClr>
              <a:buSzPts val="960"/>
              <a:buFont typeface="Arial"/>
              <a:buChar char="►"/>
            </a:pPr>
            <a:r>
              <a:rPr lang="fr-FR" sz="1200">
                <a:solidFill>
                  <a:schemeClr val="dk1"/>
                </a:solidFill>
                <a:latin typeface="Arial"/>
                <a:ea typeface="Arial"/>
                <a:cs typeface="Arial"/>
                <a:sym typeface="Arial"/>
              </a:rPr>
              <a:t>Services Financiers Spécialisés</a:t>
            </a:r>
            <a:endParaRPr/>
          </a:p>
        </p:txBody>
      </p:sp>
      <p:sp>
        <p:nvSpPr>
          <p:cNvPr id="348" name="Google Shape;348;p5"/>
          <p:cNvSpPr txBox="1"/>
          <p:nvPr/>
        </p:nvSpPr>
        <p:spPr>
          <a:xfrm>
            <a:off x="6223610" y="2802519"/>
            <a:ext cx="2367940"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chemeClr val="dk2"/>
                </a:solidFill>
                <a:latin typeface="Arial"/>
                <a:ea typeface="Arial"/>
                <a:cs typeface="Arial"/>
                <a:sym typeface="Arial"/>
              </a:rPr>
              <a:t>ACTEUR </a:t>
            </a:r>
            <a:br>
              <a:rPr b="1" lang="fr-FR" sz="1200">
                <a:solidFill>
                  <a:schemeClr val="dk2"/>
                </a:solidFill>
                <a:latin typeface="Arial"/>
                <a:ea typeface="Arial"/>
                <a:cs typeface="Arial"/>
                <a:sym typeface="Arial"/>
              </a:rPr>
            </a:br>
            <a:r>
              <a:rPr b="1" lang="fr-FR" sz="1200">
                <a:solidFill>
                  <a:schemeClr val="dk2"/>
                </a:solidFill>
                <a:latin typeface="Arial"/>
                <a:ea typeface="Arial"/>
                <a:cs typeface="Arial"/>
                <a:sym typeface="Arial"/>
              </a:rPr>
              <a:t>DANS SON</a:t>
            </a:r>
            <a:br>
              <a:rPr b="1" lang="fr-FR" sz="1200">
                <a:solidFill>
                  <a:schemeClr val="dk2"/>
                </a:solidFill>
                <a:latin typeface="Arial"/>
                <a:ea typeface="Arial"/>
                <a:cs typeface="Arial"/>
                <a:sym typeface="Arial"/>
              </a:rPr>
            </a:br>
            <a:r>
              <a:rPr b="1" lang="fr-FR" sz="1200">
                <a:solidFill>
                  <a:schemeClr val="dk2"/>
                </a:solidFill>
                <a:latin typeface="Arial"/>
                <a:ea typeface="Arial"/>
                <a:cs typeface="Arial"/>
                <a:sym typeface="Arial"/>
              </a:rPr>
              <a:t>ENVIRONNEMENT</a:t>
            </a:r>
            <a:endParaRPr/>
          </a:p>
          <a:p>
            <a:pPr indent="0" lvl="0" marL="0" marR="0" rtl="0" algn="ctr">
              <a:spcBef>
                <a:spcPts val="0"/>
              </a:spcBef>
              <a:spcAft>
                <a:spcPts val="0"/>
              </a:spcAft>
              <a:buNone/>
            </a:pPr>
            <a:r>
              <a:t/>
            </a:r>
            <a:endParaRPr b="1" sz="1200">
              <a:solidFill>
                <a:srgbClr val="FF0000"/>
              </a:solidFill>
              <a:latin typeface="Arial"/>
              <a:ea typeface="Arial"/>
              <a:cs typeface="Arial"/>
              <a:sym typeface="Arial"/>
            </a:endParaRPr>
          </a:p>
          <a:p>
            <a:pPr indent="0" lvl="0" marL="0" marR="0" rtl="0" algn="l">
              <a:spcBef>
                <a:spcPts val="0"/>
              </a:spcBef>
              <a:spcAft>
                <a:spcPts val="0"/>
              </a:spcAft>
              <a:buNone/>
            </a:pPr>
            <a:r>
              <a:t/>
            </a:r>
            <a:endParaRPr b="1" sz="1200">
              <a:solidFill>
                <a:srgbClr val="535655"/>
              </a:solidFill>
              <a:latin typeface="Arial"/>
              <a:ea typeface="Arial"/>
              <a:cs typeface="Arial"/>
              <a:sym typeface="Arial"/>
            </a:endParaRPr>
          </a:p>
          <a:p>
            <a:pPr indent="0" lvl="0" marL="0" marR="0" rtl="0" algn="l">
              <a:spcBef>
                <a:spcPts val="0"/>
              </a:spcBef>
              <a:spcAft>
                <a:spcPts val="0"/>
              </a:spcAft>
              <a:buNone/>
            </a:pPr>
            <a:r>
              <a:rPr b="1" lang="fr-FR" sz="1200">
                <a:solidFill>
                  <a:srgbClr val="535655"/>
                </a:solidFill>
                <a:latin typeface="Arial"/>
                <a:ea typeface="Arial"/>
                <a:cs typeface="Arial"/>
                <a:sym typeface="Arial"/>
              </a:rPr>
              <a:t>La RSE dans l’exercice de nos métiers : </a:t>
            </a:r>
            <a:endParaRPr/>
          </a:p>
          <a:p>
            <a:pPr indent="-180975" lvl="0" marL="360363" marR="0" rtl="0" algn="l">
              <a:spcBef>
                <a:spcPts val="0"/>
              </a:spcBef>
              <a:spcAft>
                <a:spcPts val="0"/>
              </a:spcAft>
              <a:buClr>
                <a:srgbClr val="2499B6"/>
              </a:buClr>
              <a:buSzPts val="960"/>
              <a:buFont typeface="Arial"/>
              <a:buChar char="►"/>
            </a:pPr>
            <a:r>
              <a:rPr lang="fr-FR" sz="1200">
                <a:solidFill>
                  <a:schemeClr val="dk1"/>
                </a:solidFill>
                <a:latin typeface="Arial"/>
                <a:ea typeface="Arial"/>
                <a:cs typeface="Arial"/>
                <a:sym typeface="Arial"/>
              </a:rPr>
              <a:t>Soutien de la transition </a:t>
            </a:r>
            <a:br>
              <a:rPr lang="fr-FR" sz="1200">
                <a:solidFill>
                  <a:schemeClr val="dk1"/>
                </a:solidFill>
                <a:latin typeface="Arial"/>
                <a:ea typeface="Arial"/>
                <a:cs typeface="Arial"/>
                <a:sym typeface="Arial"/>
              </a:rPr>
            </a:br>
            <a:r>
              <a:rPr lang="fr-FR" sz="1200">
                <a:solidFill>
                  <a:schemeClr val="dk1"/>
                </a:solidFill>
                <a:latin typeface="Arial"/>
                <a:ea typeface="Arial"/>
                <a:cs typeface="Arial"/>
                <a:sym typeface="Arial"/>
              </a:rPr>
              <a:t>énergétique</a:t>
            </a:r>
            <a:endParaRPr/>
          </a:p>
          <a:p>
            <a:pPr indent="-180975" lvl="0" marL="360363" marR="0" rtl="0" algn="l">
              <a:spcBef>
                <a:spcPts val="0"/>
              </a:spcBef>
              <a:spcAft>
                <a:spcPts val="0"/>
              </a:spcAft>
              <a:buClr>
                <a:srgbClr val="2499B6"/>
              </a:buClr>
              <a:buSzPts val="960"/>
              <a:buFont typeface="Arial"/>
              <a:buChar char="►"/>
            </a:pPr>
            <a:r>
              <a:rPr lang="fr-FR" sz="1200">
                <a:solidFill>
                  <a:schemeClr val="dk1"/>
                </a:solidFill>
                <a:latin typeface="Arial"/>
                <a:ea typeface="Arial"/>
                <a:cs typeface="Arial"/>
                <a:sym typeface="Arial"/>
              </a:rPr>
              <a:t>Solutions d’investissement responsable </a:t>
            </a:r>
            <a:endParaRPr/>
          </a:p>
          <a:p>
            <a:pPr indent="0" lvl="0" marL="0" marR="0" rtl="0" algn="ctr">
              <a:spcBef>
                <a:spcPts val="0"/>
              </a:spcBef>
              <a:spcAft>
                <a:spcPts val="0"/>
              </a:spcAft>
              <a:buNone/>
            </a:pPr>
            <a:r>
              <a:t/>
            </a:r>
            <a:endParaRPr b="1" sz="1200">
              <a:solidFill>
                <a:srgbClr val="7030A0"/>
              </a:solidFill>
              <a:latin typeface="Arial"/>
              <a:ea typeface="Arial"/>
              <a:cs typeface="Arial"/>
              <a:sym typeface="Arial"/>
            </a:endParaRPr>
          </a:p>
        </p:txBody>
      </p:sp>
      <p:sp>
        <p:nvSpPr>
          <p:cNvPr id="349" name="Google Shape;349;p5"/>
          <p:cNvSpPr/>
          <p:nvPr/>
        </p:nvSpPr>
        <p:spPr>
          <a:xfrm>
            <a:off x="3877732" y="4182805"/>
            <a:ext cx="1337734" cy="2989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0" name="Google Shape;350;p5"/>
          <p:cNvSpPr txBox="1"/>
          <p:nvPr/>
        </p:nvSpPr>
        <p:spPr>
          <a:xfrm>
            <a:off x="276262" y="5500877"/>
            <a:ext cx="8202719"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fr-FR" sz="700">
                <a:solidFill>
                  <a:srgbClr val="7F7F7F"/>
                </a:solidFill>
                <a:latin typeface="Arial"/>
                <a:ea typeface="Arial"/>
                <a:cs typeface="Arial"/>
                <a:sym typeface="Arial"/>
              </a:rPr>
              <a:t>Chiffres au 31/12/2016</a:t>
            </a:r>
            <a:endParaRPr/>
          </a:p>
          <a:p>
            <a:pPr indent="0" lvl="0" marL="0" marR="0" rtl="0" algn="l">
              <a:spcBef>
                <a:spcPts val="0"/>
              </a:spcBef>
              <a:spcAft>
                <a:spcPts val="0"/>
              </a:spcAft>
              <a:buNone/>
            </a:pPr>
            <a:r>
              <a:rPr i="1" lang="fr-FR" sz="700">
                <a:solidFill>
                  <a:srgbClr val="7F7F7F"/>
                </a:solidFill>
                <a:latin typeface="Arial"/>
                <a:ea typeface="Arial"/>
                <a:cs typeface="Arial"/>
                <a:sym typeface="Arial"/>
              </a:rPr>
              <a:t>(1) pro forma et hors éléments exceptionnels</a:t>
            </a:r>
            <a:br>
              <a:rPr i="1" lang="fr-FR" sz="700">
                <a:solidFill>
                  <a:srgbClr val="7F7F7F"/>
                </a:solidFill>
                <a:latin typeface="Arial"/>
                <a:ea typeface="Arial"/>
                <a:cs typeface="Arial"/>
                <a:sym typeface="Arial"/>
              </a:rPr>
            </a:br>
            <a:r>
              <a:rPr i="1" lang="fr-FR" sz="700">
                <a:solidFill>
                  <a:srgbClr val="7F7F7F"/>
                </a:solidFill>
                <a:latin typeface="Arial"/>
                <a:ea typeface="Arial"/>
                <a:cs typeface="Arial"/>
                <a:sym typeface="Arial"/>
              </a:rPr>
              <a:t>(2) Cotée sur Euronext Paris / Parts de marché : 21,6 % de part de marché en épargne clientèle et 20,7 % en crédit clientèle (source : Banque de France T3-2016 - toutes clientèles non financières)</a:t>
            </a:r>
            <a:endParaRPr/>
          </a:p>
        </p:txBody>
      </p:sp>
      <p:pic>
        <p:nvPicPr>
          <p:cNvPr id="351" name="Google Shape;351;p5"/>
          <p:cNvPicPr preferRelativeResize="0"/>
          <p:nvPr/>
        </p:nvPicPr>
        <p:blipFill rotWithShape="1">
          <a:blip r:embed="rId5">
            <a:alphaModFix/>
          </a:blip>
          <a:srcRect b="0" l="0" r="0" t="0"/>
          <a:stretch/>
        </p:blipFill>
        <p:spPr>
          <a:xfrm>
            <a:off x="1175400" y="3978948"/>
            <a:ext cx="1971536" cy="1129902"/>
          </a:xfrm>
          <a:prstGeom prst="rect">
            <a:avLst/>
          </a:prstGeom>
          <a:noFill/>
          <a:ln>
            <a:noFill/>
          </a:ln>
        </p:spPr>
      </p:pic>
      <p:sp>
        <p:nvSpPr>
          <p:cNvPr id="352" name="Google Shape;352;p5"/>
          <p:cNvSpPr/>
          <p:nvPr/>
        </p:nvSpPr>
        <p:spPr>
          <a:xfrm>
            <a:off x="954035" y="2874245"/>
            <a:ext cx="27810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chemeClr val="dk2"/>
                </a:solidFill>
                <a:latin typeface="Arial"/>
                <a:ea typeface="Arial"/>
                <a:cs typeface="Arial"/>
                <a:sym typeface="Arial"/>
              </a:rPr>
              <a:t>ENTREPRISE </a:t>
            </a:r>
            <a:endParaRPr/>
          </a:p>
          <a:p>
            <a:pPr indent="0" lvl="0" marL="0" marR="0" rtl="0" algn="ctr">
              <a:spcBef>
                <a:spcPts val="0"/>
              </a:spcBef>
              <a:spcAft>
                <a:spcPts val="0"/>
              </a:spcAft>
              <a:buNone/>
            </a:pPr>
            <a:r>
              <a:rPr b="1" lang="fr-FR" sz="1200">
                <a:solidFill>
                  <a:schemeClr val="dk2"/>
                </a:solidFill>
                <a:latin typeface="Arial"/>
                <a:ea typeface="Arial"/>
                <a:cs typeface="Arial"/>
                <a:sym typeface="Arial"/>
              </a:rPr>
              <a:t>SOLIDE À TAILLE HUMAINE</a:t>
            </a:r>
            <a:endParaRPr baseline="30000" sz="1200">
              <a:solidFill>
                <a:srgbClr val="535655"/>
              </a:solidFill>
              <a:latin typeface="Arial"/>
              <a:ea typeface="Arial"/>
              <a:cs typeface="Arial"/>
              <a:sym typeface="Arial"/>
            </a:endParaRPr>
          </a:p>
        </p:txBody>
      </p:sp>
      <p:sp>
        <p:nvSpPr>
          <p:cNvPr id="353" name="Google Shape;353;p5"/>
          <p:cNvSpPr/>
          <p:nvPr/>
        </p:nvSpPr>
        <p:spPr>
          <a:xfrm>
            <a:off x="1212370" y="5033563"/>
            <a:ext cx="27810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rgbClr val="535655"/>
                </a:solidFill>
                <a:latin typeface="Arial"/>
                <a:ea typeface="Arial"/>
                <a:cs typeface="Arial"/>
                <a:sym typeface="Arial"/>
              </a:rPr>
              <a:t>Filiale cotée du </a:t>
            </a:r>
            <a:r>
              <a:rPr b="1" lang="fr-FR" sz="1200">
                <a:solidFill>
                  <a:srgbClr val="535655"/>
                </a:solidFill>
                <a:latin typeface="Arial"/>
                <a:ea typeface="Arial"/>
                <a:cs typeface="Arial"/>
                <a:sym typeface="Arial"/>
              </a:rPr>
              <a:t>Groupe BPCE</a:t>
            </a:r>
            <a:r>
              <a:rPr lang="fr-FR" sz="1200">
                <a:solidFill>
                  <a:srgbClr val="535655"/>
                </a:solidFill>
                <a:latin typeface="Arial"/>
                <a:ea typeface="Arial"/>
                <a:cs typeface="Arial"/>
                <a:sym typeface="Arial"/>
              </a:rPr>
              <a:t>, </a:t>
            </a:r>
            <a:br>
              <a:rPr lang="fr-FR" sz="1200">
                <a:solidFill>
                  <a:srgbClr val="535655"/>
                </a:solidFill>
                <a:latin typeface="Arial"/>
                <a:ea typeface="Arial"/>
                <a:cs typeface="Arial"/>
                <a:sym typeface="Arial"/>
              </a:rPr>
            </a:br>
            <a:r>
              <a:rPr lang="fr-FR" sz="1200">
                <a:solidFill>
                  <a:srgbClr val="535655"/>
                </a:solidFill>
                <a:latin typeface="Arial"/>
                <a:ea typeface="Arial"/>
                <a:cs typeface="Arial"/>
                <a:sym typeface="Arial"/>
              </a:rPr>
              <a:t>   2</a:t>
            </a:r>
            <a:r>
              <a:rPr baseline="30000" lang="fr-FR" sz="1200">
                <a:solidFill>
                  <a:srgbClr val="535655"/>
                </a:solidFill>
                <a:latin typeface="Arial"/>
                <a:ea typeface="Arial"/>
                <a:cs typeface="Arial"/>
                <a:sym typeface="Arial"/>
              </a:rPr>
              <a:t>è</a:t>
            </a:r>
            <a:r>
              <a:rPr lang="fr-FR" sz="1200">
                <a:solidFill>
                  <a:srgbClr val="535655"/>
                </a:solidFill>
                <a:latin typeface="Arial"/>
                <a:ea typeface="Arial"/>
                <a:cs typeface="Arial"/>
                <a:sym typeface="Arial"/>
              </a:rPr>
              <a:t> acteur bancaire en France </a:t>
            </a:r>
            <a:r>
              <a:rPr baseline="30000" lang="fr-FR" sz="1200">
                <a:solidFill>
                  <a:srgbClr val="535655"/>
                </a:solidFill>
                <a:latin typeface="Arial"/>
                <a:ea typeface="Arial"/>
                <a:cs typeface="Arial"/>
                <a:sym typeface="Arial"/>
              </a:rPr>
              <a:t>(2) </a:t>
            </a:r>
            <a:endParaRPr/>
          </a:p>
        </p:txBody>
      </p:sp>
      <p:grpSp>
        <p:nvGrpSpPr>
          <p:cNvPr id="354" name="Google Shape;354;p5"/>
          <p:cNvGrpSpPr/>
          <p:nvPr/>
        </p:nvGrpSpPr>
        <p:grpSpPr>
          <a:xfrm>
            <a:off x="2602919" y="3353965"/>
            <a:ext cx="799716" cy="718473"/>
            <a:chOff x="2251871" y="3798897"/>
            <a:chExt cx="799716" cy="718473"/>
          </a:xfrm>
        </p:grpSpPr>
        <p:sp>
          <p:nvSpPr>
            <p:cNvPr id="355" name="Google Shape;355;p5"/>
            <p:cNvSpPr/>
            <p:nvPr/>
          </p:nvSpPr>
          <p:spPr>
            <a:xfrm>
              <a:off x="2251871" y="3950296"/>
              <a:ext cx="799716"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chemeClr val="dk2"/>
                  </a:solidFill>
                  <a:latin typeface="Arial"/>
                  <a:ea typeface="Arial"/>
                  <a:cs typeface="Arial"/>
                  <a:sym typeface="Arial"/>
                </a:rPr>
                <a:t>8.7 </a:t>
              </a:r>
              <a:r>
                <a:rPr lang="fr-FR" sz="900">
                  <a:solidFill>
                    <a:schemeClr val="dk2"/>
                  </a:solidFill>
                  <a:latin typeface="Arial"/>
                  <a:ea typeface="Arial"/>
                  <a:cs typeface="Arial"/>
                  <a:sym typeface="Arial"/>
                </a:rPr>
                <a:t>Md</a:t>
              </a:r>
              <a:r>
                <a:rPr b="1" lang="fr-FR" sz="900">
                  <a:solidFill>
                    <a:schemeClr val="dk2"/>
                  </a:solidFill>
                  <a:latin typeface="Arial"/>
                  <a:ea typeface="Arial"/>
                  <a:cs typeface="Arial"/>
                  <a:sym typeface="Arial"/>
                </a:rPr>
                <a:t>€</a:t>
              </a:r>
              <a:r>
                <a:rPr b="1" baseline="30000" lang="fr-FR" sz="900">
                  <a:solidFill>
                    <a:schemeClr val="dk2"/>
                  </a:solidFill>
                  <a:latin typeface="Arial"/>
                  <a:ea typeface="Arial"/>
                  <a:cs typeface="Arial"/>
                  <a:sym typeface="Arial"/>
                </a:rPr>
                <a:t>(1)</a:t>
              </a:r>
              <a:br>
                <a:rPr b="1" baseline="30000" lang="fr-FR" sz="900">
                  <a:solidFill>
                    <a:schemeClr val="dk2"/>
                  </a:solidFill>
                  <a:latin typeface="Arial"/>
                  <a:ea typeface="Arial"/>
                  <a:cs typeface="Arial"/>
                  <a:sym typeface="Arial"/>
                </a:rPr>
              </a:br>
              <a:r>
                <a:rPr lang="fr-FR" sz="900">
                  <a:solidFill>
                    <a:schemeClr val="lt2"/>
                  </a:solidFill>
                  <a:latin typeface="Arial"/>
                  <a:ea typeface="Arial"/>
                  <a:cs typeface="Arial"/>
                  <a:sym typeface="Arial"/>
                </a:rPr>
                <a:t>PNB</a:t>
              </a:r>
              <a:endParaRPr sz="1100">
                <a:solidFill>
                  <a:schemeClr val="lt2"/>
                </a:solidFill>
                <a:latin typeface="Arial"/>
                <a:ea typeface="Arial"/>
                <a:cs typeface="Arial"/>
                <a:sym typeface="Arial"/>
              </a:endParaRPr>
            </a:p>
          </p:txBody>
        </p:sp>
        <p:sp>
          <p:nvSpPr>
            <p:cNvPr id="356" name="Google Shape;356;p5"/>
            <p:cNvSpPr/>
            <p:nvPr/>
          </p:nvSpPr>
          <p:spPr>
            <a:xfrm>
              <a:off x="2292493" y="3798897"/>
              <a:ext cx="718473" cy="718473"/>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57" name="Google Shape;357;p5"/>
          <p:cNvGrpSpPr/>
          <p:nvPr/>
        </p:nvGrpSpPr>
        <p:grpSpPr>
          <a:xfrm>
            <a:off x="1347715" y="3353965"/>
            <a:ext cx="799716" cy="718473"/>
            <a:chOff x="2251871" y="3798897"/>
            <a:chExt cx="799716" cy="718473"/>
          </a:xfrm>
        </p:grpSpPr>
        <p:sp>
          <p:nvSpPr>
            <p:cNvPr id="358" name="Google Shape;358;p5"/>
            <p:cNvSpPr/>
            <p:nvPr/>
          </p:nvSpPr>
          <p:spPr>
            <a:xfrm>
              <a:off x="2251871" y="3950296"/>
              <a:ext cx="799716"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chemeClr val="dk2"/>
                  </a:solidFill>
                  <a:latin typeface="Arial"/>
                  <a:ea typeface="Arial"/>
                  <a:cs typeface="Arial"/>
                  <a:sym typeface="Arial"/>
                </a:rPr>
                <a:t>1.4 </a:t>
              </a:r>
              <a:r>
                <a:rPr lang="fr-FR" sz="900">
                  <a:solidFill>
                    <a:schemeClr val="dk2"/>
                  </a:solidFill>
                  <a:latin typeface="Arial"/>
                  <a:ea typeface="Arial"/>
                  <a:cs typeface="Arial"/>
                  <a:sym typeface="Arial"/>
                </a:rPr>
                <a:t>Md</a:t>
              </a:r>
              <a:r>
                <a:rPr b="1" lang="fr-FR" sz="900">
                  <a:solidFill>
                    <a:schemeClr val="dk2"/>
                  </a:solidFill>
                  <a:latin typeface="Arial"/>
                  <a:ea typeface="Arial"/>
                  <a:cs typeface="Arial"/>
                  <a:sym typeface="Arial"/>
                </a:rPr>
                <a:t>€</a:t>
              </a:r>
              <a:r>
                <a:rPr b="1" baseline="30000" lang="fr-FR" sz="900">
                  <a:solidFill>
                    <a:schemeClr val="dk2"/>
                  </a:solidFill>
                  <a:latin typeface="Arial"/>
                  <a:ea typeface="Arial"/>
                  <a:cs typeface="Arial"/>
                  <a:sym typeface="Arial"/>
                </a:rPr>
                <a:t>(1)</a:t>
              </a:r>
              <a:br>
                <a:rPr b="1" baseline="30000" lang="fr-FR" sz="900">
                  <a:solidFill>
                    <a:schemeClr val="dk2"/>
                  </a:solidFill>
                  <a:latin typeface="Arial"/>
                  <a:ea typeface="Arial"/>
                  <a:cs typeface="Arial"/>
                  <a:sym typeface="Arial"/>
                </a:rPr>
              </a:br>
              <a:r>
                <a:rPr lang="fr-FR" sz="900">
                  <a:solidFill>
                    <a:schemeClr val="lt2"/>
                  </a:solidFill>
                  <a:latin typeface="Arial"/>
                  <a:ea typeface="Arial"/>
                  <a:cs typeface="Arial"/>
                  <a:sym typeface="Arial"/>
                </a:rPr>
                <a:t>Résultat net</a:t>
              </a:r>
              <a:endParaRPr sz="1100">
                <a:solidFill>
                  <a:schemeClr val="lt2"/>
                </a:solidFill>
                <a:latin typeface="Arial"/>
                <a:ea typeface="Arial"/>
                <a:cs typeface="Arial"/>
                <a:sym typeface="Arial"/>
              </a:endParaRPr>
            </a:p>
          </p:txBody>
        </p:sp>
        <p:sp>
          <p:nvSpPr>
            <p:cNvPr id="359" name="Google Shape;359;p5"/>
            <p:cNvSpPr/>
            <p:nvPr/>
          </p:nvSpPr>
          <p:spPr>
            <a:xfrm>
              <a:off x="2292493" y="3798897"/>
              <a:ext cx="718473" cy="718473"/>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0" name="Google Shape;360;p5"/>
          <p:cNvSpPr txBox="1"/>
          <p:nvPr/>
        </p:nvSpPr>
        <p:spPr>
          <a:xfrm>
            <a:off x="6714013" y="803947"/>
            <a:ext cx="2363814" cy="1671514"/>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1" lang="fr-FR" sz="1600">
                <a:solidFill>
                  <a:schemeClr val="lt1"/>
                </a:solidFill>
                <a:latin typeface="Arial"/>
                <a:ea typeface="Arial"/>
                <a:cs typeface="Arial"/>
                <a:sym typeface="Arial"/>
              </a:rPr>
              <a:t>NOTRE MARQUE </a:t>
            </a:r>
            <a:br>
              <a:rPr b="1" lang="fr-FR" sz="1600">
                <a:solidFill>
                  <a:schemeClr val="lt1"/>
                </a:solidFill>
                <a:latin typeface="Arial"/>
                <a:ea typeface="Arial"/>
                <a:cs typeface="Arial"/>
                <a:sym typeface="Arial"/>
              </a:rPr>
            </a:br>
            <a:r>
              <a:rPr b="1" lang="fr-FR" sz="1600">
                <a:solidFill>
                  <a:schemeClr val="lt1"/>
                </a:solidFill>
                <a:latin typeface="Arial"/>
                <a:ea typeface="Arial"/>
                <a:cs typeface="Arial"/>
                <a:sym typeface="Arial"/>
              </a:rPr>
              <a:t>DE FABRIQUE</a:t>
            </a:r>
            <a:endParaRPr/>
          </a:p>
          <a:p>
            <a:pPr indent="0" lvl="0" marL="0" marR="0" rtl="0" algn="l">
              <a:lnSpc>
                <a:spcPct val="100000"/>
              </a:lnSpc>
              <a:spcBef>
                <a:spcPts val="200"/>
              </a:spcBef>
              <a:spcAft>
                <a:spcPts val="0"/>
              </a:spcAft>
              <a:buClr>
                <a:schemeClr val="lt1"/>
              </a:buClr>
              <a:buSzPts val="1200"/>
              <a:buFont typeface="Arial"/>
              <a:buNone/>
            </a:pPr>
            <a:r>
              <a:rPr lang="fr-FR" sz="1200">
                <a:solidFill>
                  <a:schemeClr val="lt1"/>
                </a:solidFill>
                <a:latin typeface="Arial"/>
                <a:ea typeface="Arial"/>
                <a:cs typeface="Arial"/>
                <a:sym typeface="Arial"/>
              </a:rPr>
              <a:t>Le sens du client </a:t>
            </a:r>
            <a:endParaRPr/>
          </a:p>
          <a:p>
            <a:pPr indent="0" lvl="0" marL="0" marR="0" rtl="0" algn="l">
              <a:lnSpc>
                <a:spcPct val="100000"/>
              </a:lnSpc>
              <a:spcBef>
                <a:spcPts val="200"/>
              </a:spcBef>
              <a:spcAft>
                <a:spcPts val="0"/>
              </a:spcAft>
              <a:buClr>
                <a:schemeClr val="lt1"/>
              </a:buClr>
              <a:buSzPts val="1200"/>
              <a:buFont typeface="Arial"/>
              <a:buNone/>
            </a:pPr>
            <a:r>
              <a:rPr lang="fr-FR" sz="1200">
                <a:solidFill>
                  <a:schemeClr val="lt1"/>
                </a:solidFill>
                <a:latin typeface="Arial"/>
                <a:ea typeface="Arial"/>
                <a:cs typeface="Arial"/>
                <a:sym typeface="Arial"/>
              </a:rPr>
              <a:t>L’esprit d’entreprendre </a:t>
            </a:r>
            <a:endParaRPr/>
          </a:p>
          <a:p>
            <a:pPr indent="0" lvl="0" marL="0" marR="0" rtl="0" algn="l">
              <a:lnSpc>
                <a:spcPct val="100000"/>
              </a:lnSpc>
              <a:spcBef>
                <a:spcPts val="200"/>
              </a:spcBef>
              <a:spcAft>
                <a:spcPts val="0"/>
              </a:spcAft>
              <a:buClr>
                <a:schemeClr val="lt1"/>
              </a:buClr>
              <a:buSzPts val="1200"/>
              <a:buFont typeface="Arial"/>
              <a:buNone/>
            </a:pPr>
            <a:r>
              <a:rPr lang="fr-FR" sz="1200">
                <a:solidFill>
                  <a:schemeClr val="lt1"/>
                </a:solidFill>
                <a:latin typeface="Arial"/>
                <a:ea typeface="Arial"/>
                <a:cs typeface="Arial"/>
                <a:sym typeface="Arial"/>
              </a:rPr>
              <a:t>L’agilité</a:t>
            </a:r>
            <a:endParaRPr/>
          </a:p>
          <a:p>
            <a:pPr indent="0" lvl="0" marL="0" marR="0" rtl="0" algn="l">
              <a:lnSpc>
                <a:spcPct val="100000"/>
              </a:lnSpc>
              <a:spcBef>
                <a:spcPts val="200"/>
              </a:spcBef>
              <a:spcAft>
                <a:spcPts val="0"/>
              </a:spcAft>
              <a:buClr>
                <a:schemeClr val="lt1"/>
              </a:buClr>
              <a:buSzPts val="1200"/>
              <a:buFont typeface="Arial"/>
              <a:buNone/>
            </a:pPr>
            <a:r>
              <a:rPr lang="fr-FR" sz="1200">
                <a:solidFill>
                  <a:schemeClr val="lt1"/>
                </a:solidFill>
                <a:latin typeface="Arial"/>
                <a:ea typeface="Arial"/>
                <a:cs typeface="Arial"/>
                <a:sym typeface="Arial"/>
              </a:rPr>
              <a:t>L’ingéniosité</a:t>
            </a:r>
            <a:endParaRPr/>
          </a:p>
          <a:p>
            <a:pPr indent="0" lvl="0" marL="0" marR="0" rtl="0" algn="l">
              <a:lnSpc>
                <a:spcPct val="100000"/>
              </a:lnSpc>
              <a:spcBef>
                <a:spcPts val="200"/>
              </a:spcBef>
              <a:spcAft>
                <a:spcPts val="0"/>
              </a:spcAft>
              <a:buClr>
                <a:schemeClr val="lt1"/>
              </a:buClr>
              <a:buSzPts val="1200"/>
              <a:buFont typeface="Arial"/>
              <a:buNone/>
            </a:pPr>
            <a:r>
              <a:rPr lang="fr-FR" sz="1200">
                <a:solidFill>
                  <a:schemeClr val="lt1"/>
                </a:solidFill>
                <a:latin typeface="Arial"/>
                <a:ea typeface="Arial"/>
                <a:cs typeface="Arial"/>
                <a:sym typeface="Arial"/>
              </a:rPr>
              <a:t>L’accompagnement dans la durée</a:t>
            </a:r>
            <a:endParaRPr/>
          </a:p>
        </p:txBody>
      </p:sp>
      <p:sp>
        <p:nvSpPr>
          <p:cNvPr id="361" name="Google Shape;361;p5"/>
          <p:cNvSpPr txBox="1"/>
          <p:nvPr/>
        </p:nvSpPr>
        <p:spPr>
          <a:xfrm>
            <a:off x="859094" y="1040118"/>
            <a:ext cx="215930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rgbClr val="2499B6"/>
                </a:solidFill>
                <a:latin typeface="Arial"/>
                <a:ea typeface="Arial"/>
                <a:cs typeface="Arial"/>
                <a:sym typeface="Arial"/>
              </a:rPr>
              <a:t>“Big enough </a:t>
            </a:r>
            <a:br>
              <a:rPr b="1" lang="fr-FR" sz="2000">
                <a:solidFill>
                  <a:srgbClr val="2499B6"/>
                </a:solidFill>
                <a:latin typeface="Arial"/>
                <a:ea typeface="Arial"/>
                <a:cs typeface="Arial"/>
                <a:sym typeface="Arial"/>
              </a:rPr>
            </a:br>
            <a:r>
              <a:rPr b="1" lang="fr-FR" sz="2000">
                <a:solidFill>
                  <a:srgbClr val="2499B6"/>
                </a:solidFill>
                <a:latin typeface="Arial"/>
                <a:ea typeface="Arial"/>
                <a:cs typeface="Arial"/>
                <a:sym typeface="Arial"/>
              </a:rPr>
              <a:t>to deliver,</a:t>
            </a:r>
            <a:br>
              <a:rPr b="1" lang="fr-FR" sz="2000">
                <a:solidFill>
                  <a:srgbClr val="2499B6"/>
                </a:solidFill>
                <a:latin typeface="Arial"/>
                <a:ea typeface="Arial"/>
                <a:cs typeface="Arial"/>
                <a:sym typeface="Arial"/>
              </a:rPr>
            </a:br>
            <a:r>
              <a:rPr b="1" lang="fr-FR" sz="2000">
                <a:solidFill>
                  <a:srgbClr val="2499B6"/>
                </a:solidFill>
                <a:latin typeface="Arial"/>
                <a:ea typeface="Arial"/>
                <a:cs typeface="Arial"/>
                <a:sym typeface="Arial"/>
              </a:rPr>
              <a:t>small enough </a:t>
            </a:r>
            <a:br>
              <a:rPr b="1" lang="fr-FR" sz="2000">
                <a:solidFill>
                  <a:srgbClr val="2499B6"/>
                </a:solidFill>
                <a:latin typeface="Arial"/>
                <a:ea typeface="Arial"/>
                <a:cs typeface="Arial"/>
                <a:sym typeface="Arial"/>
              </a:rPr>
            </a:br>
            <a:r>
              <a:rPr b="1" lang="fr-FR" sz="2000">
                <a:solidFill>
                  <a:srgbClr val="2499B6"/>
                </a:solidFill>
                <a:latin typeface="Arial"/>
                <a:ea typeface="Arial"/>
                <a:cs typeface="Arial"/>
                <a:sym typeface="Arial"/>
              </a:rPr>
              <a:t>to care ”</a:t>
            </a:r>
            <a:endParaRPr b="1" sz="2000">
              <a:solidFill>
                <a:srgbClr val="2499B6"/>
              </a:solidFill>
              <a:latin typeface="Arial"/>
              <a:ea typeface="Arial"/>
              <a:cs typeface="Arial"/>
              <a:sym typeface="Arial"/>
            </a:endParaRPr>
          </a:p>
        </p:txBody>
      </p:sp>
      <p:pic>
        <p:nvPicPr>
          <p:cNvPr id="362" name="Google Shape;362;p5"/>
          <p:cNvPicPr preferRelativeResize="0"/>
          <p:nvPr/>
        </p:nvPicPr>
        <p:blipFill rotWithShape="1">
          <a:blip r:embed="rId6">
            <a:alphaModFix/>
          </a:blip>
          <a:srcRect b="0" l="0" r="0" t="0"/>
          <a:stretch/>
        </p:blipFill>
        <p:spPr>
          <a:xfrm>
            <a:off x="3906063" y="4097276"/>
            <a:ext cx="1662688" cy="4264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4 enjeux clés de transformation pour</a:t>
            </a:r>
            <a:br>
              <a:rPr lang="fr-FR"/>
            </a:br>
            <a:r>
              <a:rPr lang="fr-FR"/>
              <a:t>la Direction Métier Assurances pour les années à venir</a:t>
            </a:r>
            <a:endParaRPr/>
          </a:p>
        </p:txBody>
      </p:sp>
      <p:sp>
        <p:nvSpPr>
          <p:cNvPr id="368" name="Google Shape;368;p6"/>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1.3</a:t>
            </a:r>
            <a:endParaRPr/>
          </a:p>
        </p:txBody>
      </p:sp>
      <p:sp>
        <p:nvSpPr>
          <p:cNvPr id="369" name="Google Shape;369;p6"/>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70" name="Google Shape;370;p6"/>
          <p:cNvSpPr/>
          <p:nvPr/>
        </p:nvSpPr>
        <p:spPr>
          <a:xfrm>
            <a:off x="6841375" y="0"/>
            <a:ext cx="2302625" cy="899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58">
              <a:solidFill>
                <a:schemeClr val="dk1"/>
              </a:solidFill>
              <a:latin typeface="Arial"/>
              <a:ea typeface="Arial"/>
              <a:cs typeface="Arial"/>
              <a:sym typeface="Arial"/>
            </a:endParaRPr>
          </a:p>
        </p:txBody>
      </p:sp>
      <p:sp>
        <p:nvSpPr>
          <p:cNvPr id="371" name="Google Shape;371;p6"/>
          <p:cNvSpPr/>
          <p:nvPr/>
        </p:nvSpPr>
        <p:spPr>
          <a:xfrm>
            <a:off x="359994" y="1494675"/>
            <a:ext cx="492125" cy="492125"/>
          </a:xfrm>
          <a:custGeom>
            <a:rect b="b" l="l" r="r" t="t"/>
            <a:pathLst>
              <a:path extrusionOk="0" h="492125" w="492125">
                <a:moveTo>
                  <a:pt x="0" y="491998"/>
                </a:moveTo>
                <a:lnTo>
                  <a:pt x="491997" y="491998"/>
                </a:lnTo>
                <a:lnTo>
                  <a:pt x="491997" y="0"/>
                </a:lnTo>
                <a:lnTo>
                  <a:pt x="0" y="0"/>
                </a:lnTo>
                <a:lnTo>
                  <a:pt x="0" y="491998"/>
                </a:lnTo>
                <a:close/>
              </a:path>
            </a:pathLst>
          </a:custGeom>
          <a:solidFill>
            <a:srgbClr val="2499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6"/>
          <p:cNvSpPr txBox="1"/>
          <p:nvPr/>
        </p:nvSpPr>
        <p:spPr>
          <a:xfrm>
            <a:off x="852004" y="1971674"/>
            <a:ext cx="2049145" cy="2049145"/>
          </a:xfrm>
          <a:prstGeom prst="rect">
            <a:avLst/>
          </a:prstGeom>
          <a:solidFill>
            <a:srgbClr val="702283"/>
          </a:solidFill>
          <a:ln>
            <a:noFill/>
          </a:ln>
        </p:spPr>
        <p:txBody>
          <a:bodyPr anchorCtr="0" anchor="t" bIns="0" lIns="0" spcFirstLastPara="1" rIns="0" wrap="square" tIns="1900">
            <a:noAutofit/>
          </a:bodyPr>
          <a:lstStyle/>
          <a:p>
            <a:pPr indent="0" lvl="0" marL="0" marR="0" rtl="0" algn="l">
              <a:lnSpc>
                <a:spcPct val="100000"/>
              </a:lnSpc>
              <a:spcBef>
                <a:spcPts val="0"/>
              </a:spcBef>
              <a:spcAft>
                <a:spcPts val="0"/>
              </a:spcAft>
              <a:buNone/>
            </a:pPr>
            <a:r>
              <a:t/>
            </a:r>
            <a:endParaRPr sz="2850">
              <a:solidFill>
                <a:schemeClr val="dk1"/>
              </a:solidFill>
              <a:latin typeface="Times New Roman"/>
              <a:ea typeface="Times New Roman"/>
              <a:cs typeface="Times New Roman"/>
              <a:sym typeface="Times New Roman"/>
            </a:endParaRPr>
          </a:p>
          <a:p>
            <a:pPr indent="0" lvl="0" marL="143510" marR="666750" rtl="0" algn="just">
              <a:lnSpc>
                <a:spcPct val="100000"/>
              </a:lnSpc>
              <a:spcBef>
                <a:spcPts val="0"/>
              </a:spcBef>
              <a:spcAft>
                <a:spcPts val="0"/>
              </a:spcAft>
              <a:buNone/>
            </a:pPr>
            <a:r>
              <a:rPr b="1" lang="fr-FR" sz="2600">
                <a:solidFill>
                  <a:srgbClr val="FFFFFF"/>
                </a:solidFill>
                <a:latin typeface="Arial"/>
                <a:ea typeface="Arial"/>
                <a:cs typeface="Arial"/>
                <a:sym typeface="Arial"/>
              </a:rPr>
              <a:t>4</a:t>
            </a:r>
            <a:endParaRPr/>
          </a:p>
          <a:p>
            <a:pPr indent="0" lvl="0" marL="143510" marR="666750" rtl="0" algn="just">
              <a:lnSpc>
                <a:spcPct val="100000"/>
              </a:lnSpc>
              <a:spcBef>
                <a:spcPts val="0"/>
              </a:spcBef>
              <a:spcAft>
                <a:spcPts val="0"/>
              </a:spcAft>
              <a:buNone/>
            </a:pPr>
            <a:r>
              <a:rPr b="1" lang="fr-FR" sz="2600">
                <a:solidFill>
                  <a:srgbClr val="FFFFFF"/>
                </a:solidFill>
                <a:latin typeface="Arial"/>
                <a:ea typeface="Arial"/>
                <a:cs typeface="Arial"/>
                <a:sym typeface="Arial"/>
              </a:rPr>
              <a:t>ENJEUX</a:t>
            </a:r>
            <a:br>
              <a:rPr b="1" lang="fr-FR" sz="2600">
                <a:solidFill>
                  <a:srgbClr val="FFFFFF"/>
                </a:solidFill>
                <a:latin typeface="Arial"/>
                <a:ea typeface="Arial"/>
                <a:cs typeface="Arial"/>
                <a:sym typeface="Arial"/>
              </a:rPr>
            </a:br>
            <a:r>
              <a:rPr b="1" lang="fr-FR" sz="2600">
                <a:solidFill>
                  <a:srgbClr val="FFFFFF"/>
                </a:solidFill>
                <a:latin typeface="Arial"/>
                <a:ea typeface="Arial"/>
                <a:cs typeface="Arial"/>
                <a:sym typeface="Arial"/>
              </a:rPr>
              <a:t>CLÉS</a:t>
            </a:r>
            <a:endParaRPr sz="2600">
              <a:solidFill>
                <a:schemeClr val="dk1"/>
              </a:solidFill>
              <a:latin typeface="Arial"/>
              <a:ea typeface="Arial"/>
              <a:cs typeface="Arial"/>
              <a:sym typeface="Arial"/>
            </a:endParaRPr>
          </a:p>
        </p:txBody>
      </p:sp>
      <p:pic>
        <p:nvPicPr>
          <p:cNvPr id="373" name="Google Shape;373;p6"/>
          <p:cNvPicPr preferRelativeResize="0"/>
          <p:nvPr/>
        </p:nvPicPr>
        <p:blipFill rotWithShape="1">
          <a:blip r:embed="rId4">
            <a:alphaModFix/>
          </a:blip>
          <a:srcRect b="0" l="0" r="0" t="0"/>
          <a:stretch/>
        </p:blipFill>
        <p:spPr>
          <a:xfrm>
            <a:off x="3001545" y="1760595"/>
            <a:ext cx="1118614" cy="1118614"/>
          </a:xfrm>
          <a:prstGeom prst="rect">
            <a:avLst/>
          </a:prstGeom>
          <a:noFill/>
          <a:ln>
            <a:noFill/>
          </a:ln>
        </p:spPr>
      </p:pic>
      <p:pic>
        <p:nvPicPr>
          <p:cNvPr id="374" name="Google Shape;374;p6"/>
          <p:cNvPicPr preferRelativeResize="0"/>
          <p:nvPr/>
        </p:nvPicPr>
        <p:blipFill rotWithShape="1">
          <a:blip r:embed="rId5">
            <a:alphaModFix/>
          </a:blip>
          <a:srcRect b="0" l="0" r="0" t="0"/>
          <a:stretch/>
        </p:blipFill>
        <p:spPr>
          <a:xfrm>
            <a:off x="2996961" y="4641985"/>
            <a:ext cx="1118614" cy="1123198"/>
          </a:xfrm>
          <a:prstGeom prst="rect">
            <a:avLst/>
          </a:prstGeom>
          <a:noFill/>
          <a:ln>
            <a:noFill/>
          </a:ln>
        </p:spPr>
      </p:pic>
      <p:pic>
        <p:nvPicPr>
          <p:cNvPr id="375" name="Google Shape;375;p6"/>
          <p:cNvPicPr preferRelativeResize="0"/>
          <p:nvPr/>
        </p:nvPicPr>
        <p:blipFill rotWithShape="1">
          <a:blip r:embed="rId6">
            <a:alphaModFix/>
          </a:blip>
          <a:srcRect b="0" l="0" r="0" t="0"/>
          <a:stretch/>
        </p:blipFill>
        <p:spPr>
          <a:xfrm>
            <a:off x="2996961" y="2718002"/>
            <a:ext cx="1123198" cy="1123198"/>
          </a:xfrm>
          <a:prstGeom prst="rect">
            <a:avLst/>
          </a:prstGeom>
          <a:noFill/>
          <a:ln>
            <a:noFill/>
          </a:ln>
        </p:spPr>
      </p:pic>
      <p:pic>
        <p:nvPicPr>
          <p:cNvPr id="376" name="Google Shape;376;p6"/>
          <p:cNvPicPr preferRelativeResize="0"/>
          <p:nvPr/>
        </p:nvPicPr>
        <p:blipFill rotWithShape="1">
          <a:blip r:embed="rId7">
            <a:alphaModFix/>
          </a:blip>
          <a:srcRect b="0" l="0" r="0" t="0"/>
          <a:stretch/>
        </p:blipFill>
        <p:spPr>
          <a:xfrm>
            <a:off x="2996961" y="3679993"/>
            <a:ext cx="1123198" cy="1123198"/>
          </a:xfrm>
          <a:prstGeom prst="rect">
            <a:avLst/>
          </a:prstGeom>
          <a:noFill/>
          <a:ln>
            <a:noFill/>
          </a:ln>
        </p:spPr>
      </p:pic>
      <p:sp>
        <p:nvSpPr>
          <p:cNvPr id="377" name="Google Shape;377;p6"/>
          <p:cNvSpPr txBox="1"/>
          <p:nvPr/>
        </p:nvSpPr>
        <p:spPr>
          <a:xfrm>
            <a:off x="4215971" y="2036491"/>
            <a:ext cx="4520674" cy="56682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None/>
            </a:pPr>
            <a:r>
              <a:rPr b="1" lang="fr-FR" sz="1200">
                <a:solidFill>
                  <a:srgbClr val="283583"/>
                </a:solidFill>
                <a:latin typeface="Arial"/>
                <a:ea typeface="Arial"/>
                <a:cs typeface="Arial"/>
                <a:sym typeface="Arial"/>
              </a:rPr>
              <a:t>Réinventer </a:t>
            </a:r>
            <a:r>
              <a:rPr lang="fr-FR" sz="1200">
                <a:solidFill>
                  <a:srgbClr val="283583"/>
                </a:solidFill>
                <a:latin typeface="Arial"/>
                <a:ea typeface="Arial"/>
                <a:cs typeface="Arial"/>
                <a:sym typeface="Arial"/>
              </a:rPr>
              <a:t>le modèle de relation producteurs / distributeurs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tout en maintenant un haut degré de proximité avec les réseaux (« une direction métier agile, une offre, des réseaux »).</a:t>
            </a:r>
            <a:endParaRPr/>
          </a:p>
        </p:txBody>
      </p:sp>
      <p:sp>
        <p:nvSpPr>
          <p:cNvPr id="378" name="Google Shape;378;p6"/>
          <p:cNvSpPr txBox="1"/>
          <p:nvPr/>
        </p:nvSpPr>
        <p:spPr>
          <a:xfrm>
            <a:off x="4215971" y="2994066"/>
            <a:ext cx="4520674" cy="56682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None/>
            </a:pPr>
            <a:r>
              <a:rPr b="1" lang="fr-FR" sz="1200">
                <a:solidFill>
                  <a:srgbClr val="283583"/>
                </a:solidFill>
                <a:latin typeface="Arial"/>
                <a:ea typeface="Arial"/>
                <a:cs typeface="Arial"/>
                <a:sym typeface="Arial"/>
              </a:rPr>
              <a:t>Garantir </a:t>
            </a:r>
            <a:r>
              <a:rPr lang="fr-FR" sz="1200">
                <a:solidFill>
                  <a:srgbClr val="283583"/>
                </a:solidFill>
                <a:latin typeface="Arial"/>
                <a:ea typeface="Arial"/>
                <a:cs typeface="Arial"/>
                <a:sym typeface="Arial"/>
              </a:rPr>
              <a:t>l’attractivité de l’offre par une expérience client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et une qualité de service différenciantes par rapport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aux concurrents.</a:t>
            </a:r>
            <a:endParaRPr/>
          </a:p>
        </p:txBody>
      </p:sp>
      <p:sp>
        <p:nvSpPr>
          <p:cNvPr id="379" name="Google Shape;379;p6"/>
          <p:cNvSpPr txBox="1"/>
          <p:nvPr/>
        </p:nvSpPr>
        <p:spPr>
          <a:xfrm>
            <a:off x="4215971" y="3960007"/>
            <a:ext cx="4520674" cy="56682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None/>
            </a:pPr>
            <a:r>
              <a:rPr b="1" lang="fr-FR" sz="1200">
                <a:solidFill>
                  <a:srgbClr val="283583"/>
                </a:solidFill>
                <a:latin typeface="Arial"/>
                <a:ea typeface="Arial"/>
                <a:cs typeface="Arial"/>
                <a:sym typeface="Arial"/>
              </a:rPr>
              <a:t>Transformer </a:t>
            </a:r>
            <a:r>
              <a:rPr lang="fr-FR" sz="1200">
                <a:solidFill>
                  <a:srgbClr val="283583"/>
                </a:solidFill>
                <a:latin typeface="Arial"/>
                <a:ea typeface="Arial"/>
                <a:cs typeface="Arial"/>
                <a:sym typeface="Arial"/>
              </a:rPr>
              <a:t>par le digital pour améliorer la compétitivité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sur l'ensemble de la chaîne de valeur et l'efficacité opérationnelle ("data innovation", selfcare”).</a:t>
            </a:r>
            <a:endParaRPr/>
          </a:p>
        </p:txBody>
      </p:sp>
      <p:sp>
        <p:nvSpPr>
          <p:cNvPr id="380" name="Google Shape;380;p6"/>
          <p:cNvSpPr txBox="1"/>
          <p:nvPr/>
        </p:nvSpPr>
        <p:spPr>
          <a:xfrm>
            <a:off x="4215971" y="4920173"/>
            <a:ext cx="4520674" cy="56682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None/>
            </a:pPr>
            <a:r>
              <a:rPr b="1" lang="fr-FR" sz="1200">
                <a:solidFill>
                  <a:srgbClr val="283583"/>
                </a:solidFill>
                <a:latin typeface="Arial"/>
                <a:ea typeface="Arial"/>
                <a:cs typeface="Arial"/>
                <a:sym typeface="Arial"/>
              </a:rPr>
              <a:t>Exploiter </a:t>
            </a:r>
            <a:r>
              <a:rPr lang="fr-FR" sz="1200">
                <a:solidFill>
                  <a:srgbClr val="283583"/>
                </a:solidFill>
                <a:latin typeface="Arial"/>
                <a:ea typeface="Arial"/>
                <a:cs typeface="Arial"/>
                <a:sym typeface="Arial"/>
              </a:rPr>
              <a:t>toutes les synergies de développement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avec les  réseaux BPCE, les autres entités du Groupe BPCE </a:t>
            </a:r>
            <a:br>
              <a:rPr lang="fr-FR" sz="1200">
                <a:solidFill>
                  <a:srgbClr val="283583"/>
                </a:solidFill>
                <a:latin typeface="Arial"/>
                <a:ea typeface="Arial"/>
                <a:cs typeface="Arial"/>
                <a:sym typeface="Arial"/>
              </a:rPr>
            </a:br>
            <a:r>
              <a:rPr lang="fr-FR" sz="1200">
                <a:solidFill>
                  <a:srgbClr val="283583"/>
                </a:solidFill>
                <a:latin typeface="Arial"/>
                <a:ea typeface="Arial"/>
                <a:cs typeface="Arial"/>
                <a:sym typeface="Arial"/>
              </a:rPr>
              <a:t>et les métiers de Natixis.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
          <p:cNvSpPr txBox="1"/>
          <p:nvPr>
            <p:ph idx="2" type="body"/>
          </p:nvPr>
        </p:nvSpPr>
        <p:spPr>
          <a:xfrm>
            <a:off x="2054781" y="1104976"/>
            <a:ext cx="855114" cy="1615827"/>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lt1"/>
              </a:buClr>
              <a:buSzPts val="10500"/>
              <a:buNone/>
            </a:pPr>
            <a:r>
              <a:rPr lang="fr-FR"/>
              <a:t>2</a:t>
            </a:r>
            <a:endParaRPr/>
          </a:p>
        </p:txBody>
      </p:sp>
      <p:sp>
        <p:nvSpPr>
          <p:cNvPr id="386" name="Google Shape;386;p7"/>
          <p:cNvSpPr txBox="1"/>
          <p:nvPr>
            <p:ph type="title"/>
          </p:nvPr>
        </p:nvSpPr>
        <p:spPr>
          <a:xfrm>
            <a:off x="3672000" y="1213200"/>
            <a:ext cx="4212443" cy="13849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2"/>
              </a:buClr>
              <a:buSzPts val="3000"/>
              <a:buFont typeface="Arial"/>
              <a:buNone/>
            </a:pPr>
            <a:r>
              <a:rPr lang="fr-FR"/>
              <a:t>PRÉSENTATION DE LA DIRECTION MÉTIER CONCERNÉE</a:t>
            </a:r>
            <a:endParaRPr/>
          </a:p>
        </p:txBody>
      </p:sp>
      <p:sp>
        <p:nvSpPr>
          <p:cNvPr id="387" name="Google Shape;387;p7"/>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lang="fr-FR"/>
              <a:t>Présentation générale du Département </a:t>
            </a:r>
            <a:br>
              <a:rPr lang="fr-FR"/>
            </a:br>
            <a:r>
              <a:rPr lang="fr-FR"/>
              <a:t>Métier concerné</a:t>
            </a:r>
            <a:endParaRPr/>
          </a:p>
        </p:txBody>
      </p:sp>
      <p:sp>
        <p:nvSpPr>
          <p:cNvPr id="393" name="Google Shape;393;p8"/>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2.1</a:t>
            </a:r>
            <a:endParaRPr/>
          </a:p>
        </p:txBody>
      </p:sp>
      <p:sp>
        <p:nvSpPr>
          <p:cNvPr id="394" name="Google Shape;394;p8"/>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95" name="Google Shape;395;p8"/>
          <p:cNvSpPr/>
          <p:nvPr/>
        </p:nvSpPr>
        <p:spPr>
          <a:xfrm>
            <a:off x="6841375" y="0"/>
            <a:ext cx="2302625" cy="89977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58">
              <a:solidFill>
                <a:schemeClr val="dk1"/>
              </a:solidFill>
              <a:latin typeface="Arial"/>
              <a:ea typeface="Arial"/>
              <a:cs typeface="Arial"/>
              <a:sym typeface="Arial"/>
            </a:endParaRPr>
          </a:p>
        </p:txBody>
      </p:sp>
      <p:sp>
        <p:nvSpPr>
          <p:cNvPr id="396" name="Google Shape;396;p8"/>
          <p:cNvSpPr txBox="1"/>
          <p:nvPr/>
        </p:nvSpPr>
        <p:spPr>
          <a:xfrm>
            <a:off x="900038" y="1958126"/>
            <a:ext cx="7780543" cy="43576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  </a:t>
            </a:r>
            <a:endParaRPr/>
          </a:p>
          <a:p>
            <a:pPr indent="-184150" lvl="0" marL="285750" marR="0" rtl="0" algn="l">
              <a:lnSpc>
                <a:spcPct val="100000"/>
              </a:lnSpc>
              <a:spcBef>
                <a:spcPts val="1200"/>
              </a:spcBef>
              <a:spcAft>
                <a:spcPts val="0"/>
              </a:spcAft>
              <a:buClr>
                <a:srgbClr val="7F7F7F"/>
              </a:buClr>
              <a:buSzPts val="1600"/>
              <a:buFont typeface="Arial"/>
              <a:buNone/>
            </a:pPr>
            <a:r>
              <a:t/>
            </a:r>
            <a:endParaRPr sz="1600">
              <a:solidFill>
                <a:srgbClr val="7F7F7F"/>
              </a:solidFill>
              <a:latin typeface="Arial"/>
              <a:ea typeface="Arial"/>
              <a:cs typeface="Arial"/>
              <a:sym typeface="Arial"/>
            </a:endParaRPr>
          </a:p>
          <a:p>
            <a:pPr indent="-184150" lvl="0" marL="285750" marR="0" rtl="0" algn="l">
              <a:lnSpc>
                <a:spcPct val="100000"/>
              </a:lnSpc>
              <a:spcBef>
                <a:spcPts val="1200"/>
              </a:spcBef>
              <a:spcAft>
                <a:spcPts val="0"/>
              </a:spcAft>
              <a:buClr>
                <a:srgbClr val="7F7F7F"/>
              </a:buClr>
              <a:buSzPts val="1600"/>
              <a:buFont typeface="Arial"/>
              <a:buNone/>
            </a:pPr>
            <a:r>
              <a:t/>
            </a:r>
            <a:endParaRPr sz="1600">
              <a:solidFill>
                <a:srgbClr val="7F7F7F"/>
              </a:solidFill>
              <a:latin typeface="Arial"/>
              <a:ea typeface="Arial"/>
              <a:cs typeface="Arial"/>
              <a:sym typeface="Arial"/>
            </a:endParaRPr>
          </a:p>
        </p:txBody>
      </p:sp>
      <p:sp>
        <p:nvSpPr>
          <p:cNvPr id="397" name="Google Shape;397;p8"/>
          <p:cNvSpPr txBox="1"/>
          <p:nvPr/>
        </p:nvSpPr>
        <p:spPr>
          <a:xfrm>
            <a:off x="900038" y="1354875"/>
            <a:ext cx="7650073" cy="48397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a:p>
            <a:pPr indent="0" lvl="0" marL="0" marR="0" rtl="0" algn="l">
              <a:spcBef>
                <a:spcPts val="300"/>
              </a:spcBef>
              <a:spcAft>
                <a:spcPts val="0"/>
              </a:spcAft>
              <a:buNone/>
            </a:pPr>
            <a:r>
              <a:rPr lang="fr-FR" sz="1200">
                <a:solidFill>
                  <a:schemeClr val="dk1"/>
                </a:solidFill>
                <a:latin typeface="Arial"/>
                <a:ea typeface="Arial"/>
                <a:cs typeface="Arial"/>
                <a:sym typeface="Arial"/>
              </a:rPr>
              <a:t>Rattaché à la Direction Offre et Marketing, le Département Ingénierie de la formation et Méthodes de vente accompagne la montée en compétence des conseillers des Banques Populaires et des Caisses d’Epargne sur les offres d’assurance créées et animées par BPCE A : assurances Auto, MRH, 2 roues, santé, GAV, protection juridique ; à la fois sur le marché des particuliers et des professionnels et celle par BPCE IARD : Multirisque Pro et Auto des Professionnels pour le marché des professionnels.</a:t>
            </a:r>
            <a:endParaRPr/>
          </a:p>
          <a:p>
            <a:pPr indent="0" lvl="0" marL="0" marR="0" rtl="0" algn="l">
              <a:spcBef>
                <a:spcPts val="300"/>
              </a:spcBef>
              <a:spcAft>
                <a:spcPts val="0"/>
              </a:spcAft>
              <a:buNone/>
            </a:pPr>
            <a:r>
              <a:rPr lang="fr-FR" sz="1200">
                <a:solidFill>
                  <a:schemeClr val="dk1"/>
                </a:solidFill>
                <a:latin typeface="Arial"/>
                <a:ea typeface="Arial"/>
                <a:cs typeface="Arial"/>
                <a:sym typeface="Arial"/>
              </a:rPr>
              <a:t> </a:t>
            </a:r>
            <a:endParaRPr/>
          </a:p>
          <a:p>
            <a:pPr indent="0" lvl="0" marL="0" marR="0" rtl="0" algn="l">
              <a:spcBef>
                <a:spcPts val="300"/>
              </a:spcBef>
              <a:spcAft>
                <a:spcPts val="0"/>
              </a:spcAft>
              <a:buNone/>
            </a:pPr>
            <a:r>
              <a:rPr lang="fr-FR" sz="1200">
                <a:solidFill>
                  <a:schemeClr val="dk1"/>
                </a:solidFill>
                <a:latin typeface="Arial"/>
                <a:ea typeface="Arial"/>
                <a:cs typeface="Arial"/>
                <a:sym typeface="Arial"/>
              </a:rPr>
              <a:t>Le Département Ingénierie de la formation et Méthodes de vente :</a:t>
            </a:r>
            <a:endParaRPr/>
          </a:p>
          <a:p>
            <a:pPr indent="0" lvl="0" marL="0" marR="0" rtl="0" algn="l">
              <a:spcBef>
                <a:spcPts val="300"/>
              </a:spcBef>
              <a:spcAft>
                <a:spcPts val="0"/>
              </a:spcAft>
              <a:buNone/>
            </a:pPr>
            <a:r>
              <a:rPr lang="fr-FR" sz="1200">
                <a:solidFill>
                  <a:schemeClr val="dk1"/>
                </a:solidFill>
                <a:latin typeface="Arial"/>
                <a:ea typeface="Arial"/>
                <a:cs typeface="Arial"/>
                <a:sym typeface="Arial"/>
              </a:rPr>
              <a:t> </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Organise la stratégie de formation commerciale et produit</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Pilote des projets de formation (présentiels et distanciels) internalisés et/ou externalisés</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Met en place des solutions de formation classiques et digital (mobile learning, vidéo learning, vidéo interactive, etc.)</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Accompagne la montée en compétence des conseillers des réseaux en lien avec les besoins identifiés par l’animation commerciale des Caisses et des Banques</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Crée les catalogues et les parcours de formation </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Crée des contenus de formation (supports de formation, outils d’actions commerciales, vidéos, infographies, etc.)</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Communique l’offre de formation auprès de BPCE et des Responsables Formation des Caisses et des Banques</a:t>
            </a:r>
            <a:endParaRPr/>
          </a:p>
          <a:p>
            <a:pPr indent="0" lvl="0" marL="0" marR="0" rtl="0" algn="l">
              <a:spcBef>
                <a:spcPts val="300"/>
              </a:spcBef>
              <a:spcAft>
                <a:spcPts val="0"/>
              </a:spcAft>
              <a:buNone/>
            </a:pPr>
            <a:r>
              <a:rPr b="1"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300"/>
              </a:spcBef>
              <a:spcAft>
                <a:spcPts val="0"/>
              </a:spcAft>
              <a:buNone/>
            </a:pPr>
            <a:r>
              <a:rPr i="1" lang="fr-FR" sz="1200">
                <a:solidFill>
                  <a:schemeClr val="dk1"/>
                </a:solidFill>
                <a:latin typeface="Arial"/>
                <a:ea typeface="Arial"/>
                <a:cs typeface="Arial"/>
                <a:sym typeface="Arial"/>
              </a:rPr>
              <a:t>Le Département Ingénierie de la formation et Méthodes de vente est actuellement composé de 3 collaborateurs, à Paris.</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9"/>
          <p:cNvSpPr txBox="1"/>
          <p:nvPr>
            <p:ph type="title"/>
          </p:nvPr>
        </p:nvSpPr>
        <p:spPr>
          <a:xfrm>
            <a:off x="1080000" y="414000"/>
            <a:ext cx="7780043" cy="6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200"/>
              <a:buFont typeface="Arial"/>
              <a:buNone/>
            </a:pPr>
            <a:r>
              <a:rPr b="0" lang="fr-FR"/>
              <a:t>​</a:t>
            </a:r>
            <a:r>
              <a:rPr lang="fr-FR"/>
              <a:t> CAMPUS by NA MAP</a:t>
            </a:r>
            <a:r>
              <a:rPr b="0" lang="fr-FR"/>
              <a:t>​</a:t>
            </a:r>
            <a:endParaRPr/>
          </a:p>
        </p:txBody>
      </p:sp>
      <p:sp>
        <p:nvSpPr>
          <p:cNvPr id="403" name="Google Shape;403;p9"/>
          <p:cNvSpPr txBox="1"/>
          <p:nvPr>
            <p:ph idx="1" type="body"/>
          </p:nvPr>
        </p:nvSpPr>
        <p:spPr>
          <a:xfrm>
            <a:off x="223838" y="414338"/>
            <a:ext cx="591950" cy="338554"/>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2200"/>
              <a:buNone/>
            </a:pPr>
            <a:r>
              <a:rPr lang="fr-FR"/>
              <a:t>2.1</a:t>
            </a:r>
            <a:endParaRPr/>
          </a:p>
        </p:txBody>
      </p:sp>
      <p:sp>
        <p:nvSpPr>
          <p:cNvPr id="404" name="Google Shape;404;p9"/>
          <p:cNvSpPr txBox="1"/>
          <p:nvPr>
            <p:ph idx="12" type="sldNum"/>
          </p:nvPr>
        </p:nvSpPr>
        <p:spPr>
          <a:xfrm>
            <a:off x="1080000" y="652476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405" name="Google Shape;405;p9"/>
          <p:cNvSpPr/>
          <p:nvPr/>
        </p:nvSpPr>
        <p:spPr>
          <a:xfrm>
            <a:off x="6841375" y="0"/>
            <a:ext cx="2302625" cy="899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58">
              <a:solidFill>
                <a:schemeClr val="dk1"/>
              </a:solidFill>
              <a:latin typeface="Arial"/>
              <a:ea typeface="Arial"/>
              <a:cs typeface="Arial"/>
              <a:sym typeface="Arial"/>
            </a:endParaRPr>
          </a:p>
        </p:txBody>
      </p:sp>
      <p:sp>
        <p:nvSpPr>
          <p:cNvPr id="406" name="Google Shape;406;p9"/>
          <p:cNvSpPr txBox="1"/>
          <p:nvPr/>
        </p:nvSpPr>
        <p:spPr>
          <a:xfrm>
            <a:off x="900038" y="1958126"/>
            <a:ext cx="7780543" cy="43576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rPr lang="fr-FR" sz="1600">
                <a:solidFill>
                  <a:srgbClr val="7F7F7F"/>
                </a:solidFill>
                <a:latin typeface="Arial"/>
                <a:ea typeface="Arial"/>
                <a:cs typeface="Arial"/>
                <a:sym typeface="Arial"/>
              </a:rPr>
              <a:t>  </a:t>
            </a:r>
            <a:endParaRPr/>
          </a:p>
          <a:p>
            <a:pPr indent="-184150" lvl="0" marL="285750" marR="0" rtl="0" algn="l">
              <a:lnSpc>
                <a:spcPct val="100000"/>
              </a:lnSpc>
              <a:spcBef>
                <a:spcPts val="1200"/>
              </a:spcBef>
              <a:spcAft>
                <a:spcPts val="0"/>
              </a:spcAft>
              <a:buClr>
                <a:srgbClr val="7F7F7F"/>
              </a:buClr>
              <a:buSzPts val="1600"/>
              <a:buFont typeface="Arial"/>
              <a:buNone/>
            </a:pPr>
            <a:r>
              <a:t/>
            </a:r>
            <a:endParaRPr sz="1600">
              <a:solidFill>
                <a:srgbClr val="7F7F7F"/>
              </a:solidFill>
              <a:latin typeface="Arial"/>
              <a:ea typeface="Arial"/>
              <a:cs typeface="Arial"/>
              <a:sym typeface="Arial"/>
            </a:endParaRPr>
          </a:p>
          <a:p>
            <a:pPr indent="-184150" lvl="0" marL="285750" marR="0" rtl="0" algn="l">
              <a:lnSpc>
                <a:spcPct val="100000"/>
              </a:lnSpc>
              <a:spcBef>
                <a:spcPts val="1200"/>
              </a:spcBef>
              <a:spcAft>
                <a:spcPts val="0"/>
              </a:spcAft>
              <a:buClr>
                <a:srgbClr val="7F7F7F"/>
              </a:buClr>
              <a:buSzPts val="1600"/>
              <a:buFont typeface="Arial"/>
              <a:buNone/>
            </a:pPr>
            <a:r>
              <a:t/>
            </a:r>
            <a:endParaRPr sz="1600">
              <a:solidFill>
                <a:srgbClr val="7F7F7F"/>
              </a:solidFill>
              <a:latin typeface="Arial"/>
              <a:ea typeface="Arial"/>
              <a:cs typeface="Arial"/>
              <a:sym typeface="Arial"/>
            </a:endParaRPr>
          </a:p>
        </p:txBody>
      </p:sp>
      <p:sp>
        <p:nvSpPr>
          <p:cNvPr id="407" name="Google Shape;407;p9"/>
          <p:cNvSpPr txBox="1"/>
          <p:nvPr/>
        </p:nvSpPr>
        <p:spPr>
          <a:xfrm>
            <a:off x="593889" y="1108732"/>
            <a:ext cx="8266154"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200">
                <a:solidFill>
                  <a:schemeClr val="dk1"/>
                </a:solidFill>
                <a:latin typeface="Arial"/>
                <a:ea typeface="Arial"/>
                <a:cs typeface="Arial"/>
                <a:sym typeface="Arial"/>
              </a:rPr>
              <a:t>Une direction créée en avril 2020, structurée autour d’un département (expérience collaborateurs) et de deux pôles d’expertise (learning réseaux et learning collaborateurs), fonctionnant en mode Tribu afin de coordonner les travaux en fédérant les collaborateurs contributeurs appartenant à différentes directions de l’entreprise et du Groupe BPCE​</a:t>
            </a:r>
            <a:endParaRPr/>
          </a:p>
          <a:p>
            <a:pPr indent="-95250" lvl="0" marL="171450" marR="0" rtl="0" algn="l">
              <a:spcBef>
                <a:spcPts val="30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0" lvl="0" marL="0" marR="0" rtl="0" algn="l">
              <a:spcBef>
                <a:spcPts val="300"/>
              </a:spcBef>
              <a:spcAft>
                <a:spcPts val="0"/>
              </a:spcAft>
              <a:buNone/>
            </a:pPr>
            <a:r>
              <a:rPr lang="fr-FR" sz="1200">
                <a:solidFill>
                  <a:schemeClr val="dk1"/>
                </a:solidFill>
                <a:latin typeface="Arial"/>
                <a:ea typeface="Arial"/>
                <a:cs typeface="Arial"/>
                <a:sym typeface="Arial"/>
              </a:rPr>
              <a:t>L’un des enjeux cruciaux pour Campus by NA MAP concernant les réseaux BP et CE : le DÉVELOPPEMENT ​et l’ANCRAGE ​des connaissances assurance ​des conseillers</a:t>
            </a:r>
            <a:endParaRPr sz="1200">
              <a:solidFill>
                <a:schemeClr val="dk1"/>
              </a:solidFill>
              <a:latin typeface="Arial"/>
              <a:ea typeface="Arial"/>
              <a:cs typeface="Arial"/>
              <a:sym typeface="Arial"/>
            </a:endParaRPr>
          </a:p>
          <a:p>
            <a:pPr indent="0" lvl="0" marL="0" marR="0" rtl="0" algn="l">
              <a:spcBef>
                <a:spcPts val="300"/>
              </a:spcBef>
              <a:spcAft>
                <a:spcPts val="0"/>
              </a:spcAft>
              <a:buNone/>
            </a:pPr>
            <a:r>
              <a:t/>
            </a:r>
            <a:endParaRPr sz="1200">
              <a:solidFill>
                <a:schemeClr val="dk1"/>
              </a:solidFill>
              <a:latin typeface="Arial"/>
              <a:ea typeface="Arial"/>
              <a:cs typeface="Arial"/>
              <a:sym typeface="Arial"/>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Développer et ancrer les compétences et connaissances en assurance des conseillers bancaires pour vendre mieux (apprentissage continu)​</a:t>
            </a:r>
            <a:endParaRPr sz="1200">
              <a:solidFill>
                <a:schemeClr val="dk1"/>
              </a:solidFill>
              <a:latin typeface="Arial"/>
              <a:ea typeface="Arial"/>
              <a:cs typeface="Arial"/>
              <a:sym typeface="Arial"/>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S’intégrer dans les stratégies de développement des compétences et des parcours existants de chacune des BP et des CE, en repartant de l’analyse de leurs besoins (vs des nôtres) et en prenant en compte leurs contraintes (temps disponible, articulation RH/développement, taille des équipes, budget, diversité des apprenants, profil d’apprentissage, étendue du territoire…)​</a:t>
            </a:r>
            <a:endParaRPr sz="1200">
              <a:solidFill>
                <a:schemeClr val="dk1"/>
              </a:solidFill>
              <a:latin typeface="Arial"/>
              <a:ea typeface="Arial"/>
              <a:cs typeface="Arial"/>
              <a:sym typeface="Arial"/>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Proposer des formats d’apprentissages adaptés aux contraintes et exigences de leur activité (large catalogue de produits, temps commercial, valeur/chaleur ajoutée vis-à-vis du client…)​</a:t>
            </a:r>
            <a:endParaRPr sz="1200">
              <a:solidFill>
                <a:schemeClr val="dk1"/>
              </a:solidFill>
              <a:latin typeface="Arial"/>
              <a:ea typeface="Arial"/>
              <a:cs typeface="Arial"/>
              <a:sym typeface="Arial"/>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Marketer une offre d’apprentissage simple, claire et cohérente, </a:t>
            </a:r>
            <a:endParaRPr/>
          </a:p>
          <a:p>
            <a:pPr indent="-171450" lvl="0" marL="171450" marR="0" rtl="0" algn="l">
              <a:spcBef>
                <a:spcPts val="30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S’appuyer sur la communauté des animateurs / formateurs / moniteurs pour démultiplier les connaissances auprès des DA et des conseillers (part, pro, GP)</a:t>
            </a:r>
            <a:endParaRPr sz="1200">
              <a:solidFill>
                <a:schemeClr val="dk1"/>
              </a:solidFill>
              <a:latin typeface="Arial"/>
              <a:ea typeface="Arial"/>
              <a:cs typeface="Arial"/>
              <a:sym typeface="Arial"/>
            </a:endParaRPr>
          </a:p>
          <a:p>
            <a:pPr indent="-95250" lvl="0" marL="171450" marR="0" rtl="0" algn="l">
              <a:spcBef>
                <a:spcPts val="30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Notre périmètre : Assurance vie, épargne, transmission de patrimoine, retraite, assurance décès, assurance dépendance et assurance des emprunteurs</a:t>
            </a:r>
            <a:endParaRPr sz="1800">
              <a:solidFill>
                <a:schemeClr val="dk1"/>
              </a:solidFill>
              <a:latin typeface="Arial"/>
              <a:ea typeface="Arial"/>
              <a:cs typeface="Arial"/>
              <a:sym typeface="Arial"/>
            </a:endParaRPr>
          </a:p>
          <a:p>
            <a:pPr indent="0" lvl="0" marL="0" marR="0" rtl="0" algn="l">
              <a:spcBef>
                <a:spcPts val="300"/>
              </a:spcBef>
              <a:spcAft>
                <a:spcPts val="0"/>
              </a:spcAft>
              <a:buNone/>
            </a:pPr>
            <a:r>
              <a:t/>
            </a:r>
            <a:endParaRPr sz="1200">
              <a:solidFill>
                <a:schemeClr val="dk1"/>
              </a:solidFill>
              <a:latin typeface="Arial"/>
              <a:ea typeface="Arial"/>
              <a:cs typeface="Arial"/>
              <a:sym typeface="Arial"/>
            </a:endParaRPr>
          </a:p>
          <a:p>
            <a:pPr indent="-95250" lvl="0" marL="171450" marR="0" rtl="0" algn="l">
              <a:spcBef>
                <a:spcPts val="30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95250" lvl="0" marL="171450" marR="0" rtl="0" algn="l">
              <a:spcBef>
                <a:spcPts val="30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nk">
  <a:themeElements>
    <a:clrScheme name="NATIXIS 2017">
      <a:dk1>
        <a:srgbClr val="000000"/>
      </a:dk1>
      <a:lt1>
        <a:srgbClr val="FFFFFF"/>
      </a:lt1>
      <a:dk2>
        <a:srgbClr val="581D74"/>
      </a:dk2>
      <a:lt2>
        <a:srgbClr val="707372"/>
      </a:lt2>
      <a:accent1>
        <a:srgbClr val="4D6995"/>
      </a:accent1>
      <a:accent2>
        <a:srgbClr val="AF1280"/>
      </a:accent2>
      <a:accent3>
        <a:srgbClr val="B14EB5"/>
      </a:accent3>
      <a:accent4>
        <a:srgbClr val="F07E53"/>
      </a:accent4>
      <a:accent5>
        <a:srgbClr val="7197BA"/>
      </a:accent5>
      <a:accent6>
        <a:srgbClr val="2499B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2018-07-03T08:26:18Z</dcterms:created>
  <dc:creator>GROGUELIN-BESNARD Cecile [BPCE Assurances]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0x01010048A19CD4439A2E44B8DFC2B0D22F6FF6</vt:lpwstr>
  </property>
  <property fmtid="{D5CDD505-2E9C-101B-9397-08002B2CF9AE}" pid="3" name="MSIP_Label_797e4f81-4b1c-4a3a-b237-8636707719dc_Enabled">
    <vt:lpwstr>True</vt:lpwstr>
  </property>
  <property fmtid="{D5CDD505-2E9C-101B-9397-08002B2CF9AE}" pid="4" name="MSIP_Label_797e4f81-4b1c-4a3a-b237-8636707719dc_SiteId">
    <vt:lpwstr>d5bb6d35-8a82-4329-b49a-5030bd6497ab</vt:lpwstr>
  </property>
  <property fmtid="{D5CDD505-2E9C-101B-9397-08002B2CF9AE}" pid="5" name="MSIP_Label_797e4f81-4b1c-4a3a-b237-8636707719dc_Ref">
    <vt:lpwstr>https://api.informationprotection.azure.com/api/d5bb6d35-8a82-4329-b49a-5030bd6497ab</vt:lpwstr>
  </property>
  <property fmtid="{D5CDD505-2E9C-101B-9397-08002B2CF9AE}" pid="6" name="MSIP_Label_797e4f81-4b1c-4a3a-b237-8636707719dc_Owner">
    <vt:lpwstr>sonia.zarraa@natixis.com</vt:lpwstr>
  </property>
  <property fmtid="{D5CDD505-2E9C-101B-9397-08002B2CF9AE}" pid="7" name="MSIP_Label_797e4f81-4b1c-4a3a-b237-8636707719dc_SetDate">
    <vt:lpwstr>2018-07-18T17:55:08.5283573+02:00</vt:lpwstr>
  </property>
  <property fmtid="{D5CDD505-2E9C-101B-9397-08002B2CF9AE}" pid="8" name="MSIP_Label_797e4f81-4b1c-4a3a-b237-8636707719dc_Name">
    <vt:lpwstr>C2 - Internal Natixis</vt:lpwstr>
  </property>
  <property fmtid="{D5CDD505-2E9C-101B-9397-08002B2CF9AE}" pid="9" name="MSIP_Label_797e4f81-4b1c-4a3a-b237-8636707719dc_Application">
    <vt:lpwstr>Microsoft Azure Information Protection</vt:lpwstr>
  </property>
  <property fmtid="{D5CDD505-2E9C-101B-9397-08002B2CF9AE}" pid="10" name="MSIP_Label_797e4f81-4b1c-4a3a-b237-8636707719dc_Extended_MSFT_Method">
    <vt:lpwstr>Automatic</vt:lpwstr>
  </property>
  <property fmtid="{D5CDD505-2E9C-101B-9397-08002B2CF9AE}" pid="11" name="Sensitivity">
    <vt:lpwstr>C2 - Internal Natixis</vt:lpwstr>
  </property>
</Properties>
</file>