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Krona One"/>
      <p:regular r:id="rId8"/>
    </p:embeddedFont>
    <p:embeddedFont>
      <p:font typeface="Poppins"/>
      <p:regular r:id="rId9"/>
      <p:bold r:id="rId10"/>
      <p:italic r:id="rId11"/>
      <p:boldItalic r:id="rId12"/>
    </p:embeddedFont>
    <p:embeddedFont>
      <p:font typeface="Poppins ExtraLight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oppins-italic.fntdata"/><Relationship Id="rId10" Type="http://schemas.openxmlformats.org/officeDocument/2006/relationships/font" Target="fonts/Poppins-bold.fntdata"/><Relationship Id="rId13" Type="http://schemas.openxmlformats.org/officeDocument/2006/relationships/font" Target="fonts/PoppinsExtraLight-regular.fntdata"/><Relationship Id="rId12" Type="http://schemas.openxmlformats.org/officeDocument/2006/relationships/font" Target="fonts/Poppi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oppins-regular.fntdata"/><Relationship Id="rId15" Type="http://schemas.openxmlformats.org/officeDocument/2006/relationships/font" Target="fonts/PoppinsExtraLight-italic.fntdata"/><Relationship Id="rId14" Type="http://schemas.openxmlformats.org/officeDocument/2006/relationships/font" Target="fonts/PoppinsExtraLight-bold.fntdata"/><Relationship Id="rId16" Type="http://schemas.openxmlformats.org/officeDocument/2006/relationships/font" Target="fonts/PoppinsExtra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KronaOn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5be85cd98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5be85cd98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5be85cd98_0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125be85cd9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>
  <p:cSld name="25_Custom Layou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1"/>
            <a:ext cx="9141000" cy="5143500"/>
          </a:xfrm>
          <a:prstGeom prst="rect">
            <a:avLst/>
          </a:prstGeom>
          <a:solidFill>
            <a:srgbClr val="E1DA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13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1394700" y="1276150"/>
            <a:ext cx="1250400" cy="3576600"/>
          </a:xfrm>
          <a:prstGeom prst="rect">
            <a:avLst/>
          </a:prstGeom>
          <a:solidFill>
            <a:srgbClr val="DBD2BB"/>
          </a:solidFill>
          <a:ln cap="flat" cmpd="sng" w="9525">
            <a:solidFill>
              <a:srgbClr val="948B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Poppins"/>
                <a:ea typeface="Poppins"/>
                <a:cs typeface="Poppins"/>
                <a:sym typeface="Poppins"/>
              </a:rPr>
              <a:t>Identité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Poppins ExtraLight"/>
                <a:ea typeface="Poppins ExtraLight"/>
                <a:cs typeface="Poppins ExtraLight"/>
                <a:sym typeface="Poppins ExtraLight"/>
              </a:rPr>
              <a:t>Nom, Prénom</a:t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Poppins ExtraLight"/>
                <a:ea typeface="Poppins ExtraLight"/>
                <a:cs typeface="Poppins ExtraLight"/>
                <a:sym typeface="Poppins ExtraLight"/>
              </a:rPr>
              <a:t>Job </a:t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Poppins ExtraLight"/>
                <a:ea typeface="Poppins ExtraLight"/>
                <a:cs typeface="Poppins ExtraLight"/>
                <a:sym typeface="Poppins ExtraLight"/>
              </a:rPr>
              <a:t>Âge</a:t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Poppins ExtraLight"/>
                <a:ea typeface="Poppins ExtraLight"/>
                <a:cs typeface="Poppins ExtraLight"/>
                <a:sym typeface="Poppins ExtraLight"/>
              </a:rPr>
              <a:t>Ville</a:t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Poppins ExtraLight"/>
                <a:ea typeface="Poppins ExtraLight"/>
                <a:cs typeface="Poppins ExtraLight"/>
                <a:sym typeface="Poppins ExtraLight"/>
              </a:rPr>
              <a:t>Bio</a:t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73" y="112400"/>
            <a:ext cx="780450" cy="207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4"/>
          <p:cNvCxnSpPr/>
          <p:nvPr/>
        </p:nvCxnSpPr>
        <p:spPr>
          <a:xfrm>
            <a:off x="200700" y="376025"/>
            <a:ext cx="8742600" cy="5400"/>
          </a:xfrm>
          <a:prstGeom prst="straightConnector1">
            <a:avLst/>
          </a:prstGeom>
          <a:noFill/>
          <a:ln cap="flat" cmpd="sng" w="9525">
            <a:solidFill>
              <a:srgbClr val="90847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4"/>
          <p:cNvSpPr txBox="1"/>
          <p:nvPr/>
        </p:nvSpPr>
        <p:spPr>
          <a:xfrm>
            <a:off x="715675" y="686400"/>
            <a:ext cx="8227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700" u="sng">
                <a:solidFill>
                  <a:srgbClr val="3A3E3B"/>
                </a:solidFill>
                <a:latin typeface="Krona One"/>
                <a:ea typeface="Krona One"/>
                <a:cs typeface="Krona One"/>
                <a:sym typeface="Krona One"/>
              </a:rPr>
              <a:t>Persona pour la création d’un parcours pédagogique</a:t>
            </a:r>
            <a:endParaRPr sz="400" u="sng">
              <a:solidFill>
                <a:srgbClr val="3A3E3B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1607050" y="1276144"/>
            <a:ext cx="7803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5000">
                <a:solidFill>
                  <a:srgbClr val="3A3E3B"/>
                </a:solidFill>
                <a:latin typeface="Krona One"/>
                <a:ea typeface="Krona One"/>
                <a:cs typeface="Krona One"/>
                <a:sym typeface="Krona One"/>
              </a:rPr>
              <a:t>👤</a:t>
            </a:r>
            <a:endParaRPr sz="5000">
              <a:solidFill>
                <a:srgbClr val="3A3E3B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645100" y="1276150"/>
            <a:ext cx="1580700" cy="13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48B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Poppins"/>
                <a:ea typeface="Poppins"/>
                <a:cs typeface="Poppins"/>
                <a:sym typeface="Poppins"/>
              </a:rPr>
              <a:t>Comportement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Poppins ExtraLight"/>
                <a:ea typeface="Poppins ExtraLight"/>
                <a:cs typeface="Poppins ExtraLight"/>
                <a:sym typeface="Poppins ExtraLight"/>
              </a:rPr>
              <a:t>Que fait-il s’il ne suit pas la formation ? </a:t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645100" y="3476350"/>
            <a:ext cx="1580700" cy="13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48B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Poppins"/>
                <a:ea typeface="Poppins"/>
                <a:cs typeface="Poppins"/>
                <a:sym typeface="Poppins"/>
              </a:rPr>
              <a:t>Objectifs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Poppins ExtraLight"/>
                <a:ea typeface="Poppins ExtraLight"/>
                <a:cs typeface="Poppins ExtraLight"/>
                <a:sym typeface="Poppins ExtraLight"/>
              </a:rPr>
              <a:t>Quels sont ses objectifs ? </a:t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Poppins ExtraLight"/>
                <a:ea typeface="Poppins ExtraLight"/>
                <a:cs typeface="Poppins ExtraLight"/>
                <a:sym typeface="Poppins ExtraLight"/>
              </a:rPr>
              <a:t>Qu’est-ce qu’il veut atteindre ? ​</a:t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4225800" y="1276150"/>
            <a:ext cx="1580700" cy="13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48B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Poppins"/>
                <a:ea typeface="Poppins"/>
                <a:cs typeface="Poppins"/>
                <a:sym typeface="Poppins"/>
              </a:rPr>
              <a:t>Outil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Poppins ExtraLight"/>
                <a:ea typeface="Poppins ExtraLight"/>
                <a:cs typeface="Poppins ExtraLight"/>
                <a:sym typeface="Poppins ExtraLight"/>
              </a:rPr>
              <a:t>Quel(s) outil(s) utilise-t-il ? </a:t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Poppins ExtraLight"/>
                <a:ea typeface="Poppins ExtraLight"/>
                <a:cs typeface="Poppins ExtraLight"/>
                <a:sym typeface="Poppins ExtraLight"/>
              </a:rPr>
              <a:t>Est-il à l’aise avec les outils numériques ? </a:t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4225800" y="3476350"/>
            <a:ext cx="1580700" cy="137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48B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Poppins"/>
                <a:ea typeface="Poppins"/>
                <a:cs typeface="Poppins"/>
                <a:sym typeface="Poppins"/>
              </a:rPr>
              <a:t>Frustration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Poppins ExtraLight"/>
                <a:ea typeface="Poppins ExtraLight"/>
                <a:cs typeface="Poppins ExtraLight"/>
                <a:sym typeface="Poppins ExtraLight"/>
              </a:rPr>
              <a:t>Quel(s) problème(s) a-t-il ? </a:t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645100" y="2652550"/>
            <a:ext cx="3161400" cy="82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948B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Poppins"/>
                <a:ea typeface="Poppins"/>
                <a:cs typeface="Poppins"/>
                <a:sym typeface="Poppins"/>
              </a:rPr>
              <a:t>Pourquoi devrait-il suivre la formation ?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806500" y="1276150"/>
            <a:ext cx="1942800" cy="3576600"/>
          </a:xfrm>
          <a:prstGeom prst="rect">
            <a:avLst/>
          </a:prstGeom>
          <a:solidFill>
            <a:srgbClr val="DBD2BB"/>
          </a:solidFill>
          <a:ln cap="flat" cmpd="sng" w="9525">
            <a:solidFill>
              <a:srgbClr val="948B7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Poppins"/>
                <a:ea typeface="Poppins"/>
                <a:cs typeface="Poppins"/>
                <a:sym typeface="Poppins"/>
              </a:rPr>
              <a:t>Personnalité</a:t>
            </a:r>
            <a:r>
              <a:rPr lang="fr" sz="1000">
                <a:latin typeface="Poppins ExtraLight"/>
                <a:ea typeface="Poppins ExtraLight"/>
                <a:cs typeface="Poppins ExtraLight"/>
                <a:sym typeface="Poppins ExtraLight"/>
              </a:rPr>
              <a:t> </a:t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000">
                <a:solidFill>
                  <a:schemeClr val="dk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Adjectifs</a:t>
            </a:r>
            <a:endParaRPr i="1"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Poppins"/>
                <a:ea typeface="Poppins"/>
                <a:cs typeface="Poppins"/>
                <a:sym typeface="Poppins"/>
              </a:rPr>
              <a:t>Quelle est sa manière d’apprendre ? 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>
                <a:latin typeface="Poppins"/>
                <a:ea typeface="Poppins"/>
                <a:cs typeface="Poppins"/>
                <a:sym typeface="Poppins"/>
              </a:rPr>
              <a:t>Objection(s)</a:t>
            </a:r>
            <a:r>
              <a:rPr lang="fr" sz="1000">
                <a:latin typeface="Poppins ExtraLight"/>
                <a:ea typeface="Poppins ExtraLight"/>
                <a:cs typeface="Poppins ExtraLight"/>
                <a:sym typeface="Poppins ExtraLight"/>
              </a:rPr>
              <a:t> à la formation</a:t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Poppins ExtraLight"/>
                <a:ea typeface="Poppins ExtraLight"/>
                <a:cs typeface="Poppins ExtraLight"/>
                <a:sym typeface="Poppins ExtraLight"/>
              </a:rPr>
              <a:t>Quelle est </a:t>
            </a:r>
            <a:r>
              <a:rPr b="1" lang="fr" sz="1000">
                <a:latin typeface="Poppins"/>
                <a:ea typeface="Poppins"/>
                <a:cs typeface="Poppins"/>
                <a:sym typeface="Poppins"/>
              </a:rPr>
              <a:t>sa vision d’une formation réussie ? </a:t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latin typeface="Poppins ExtraLight"/>
                <a:ea typeface="Poppins ExtraLight"/>
                <a:cs typeface="Poppins ExtraLight"/>
                <a:sym typeface="Poppins ExtraLight"/>
              </a:rPr>
              <a:t>Quelle est </a:t>
            </a:r>
            <a:r>
              <a:rPr b="1" lang="fr" sz="1000">
                <a:latin typeface="Poppins"/>
                <a:ea typeface="Poppins"/>
                <a:cs typeface="Poppins"/>
                <a:sym typeface="Poppins"/>
              </a:rPr>
              <a:t>sa vision </a:t>
            </a:r>
            <a:r>
              <a:rPr b="1" lang="fr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’une formation ratée ? </a:t>
            </a:r>
            <a:endParaRPr b="1" sz="10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20300" y="4452550"/>
            <a:ext cx="97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Poppins ExtraLight"/>
                <a:ea typeface="Poppins ExtraLight"/>
                <a:cs typeface="Poppins ExtraLight"/>
                <a:sym typeface="Poppins ExtraLight"/>
              </a:rPr>
              <a:t>Livrable</a:t>
            </a:r>
            <a:endParaRPr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439263" y="245557"/>
            <a:ext cx="1626600" cy="4652400"/>
          </a:xfrm>
          <a:prstGeom prst="rect">
            <a:avLst/>
          </a:prstGeom>
          <a:solidFill>
            <a:srgbClr val="4285F4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Identité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Nom, Prénom</a:t>
            </a:r>
            <a:endParaRPr sz="12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Job </a:t>
            </a:r>
            <a:endParaRPr sz="12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Âge</a:t>
            </a:r>
            <a:endParaRPr sz="12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Ville</a:t>
            </a:r>
            <a:endParaRPr sz="12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Bio</a:t>
            </a:r>
            <a:endParaRPr sz="12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769875" y="465750"/>
            <a:ext cx="965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6000">
                <a:solidFill>
                  <a:srgbClr val="3A3E3B"/>
                </a:solidFill>
                <a:latin typeface="Krona One"/>
                <a:ea typeface="Krona One"/>
                <a:cs typeface="Krona One"/>
                <a:sym typeface="Krona One"/>
              </a:rPr>
              <a:t>👤</a:t>
            </a:r>
            <a:endParaRPr sz="6000">
              <a:solidFill>
                <a:srgbClr val="3A3E3B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2065700" y="245557"/>
            <a:ext cx="2055900" cy="17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285F4"/>
                </a:solidFill>
                <a:latin typeface="Poppins"/>
                <a:ea typeface="Poppins"/>
                <a:cs typeface="Poppins"/>
                <a:sym typeface="Poppins"/>
              </a:rPr>
              <a:t>Comportement</a:t>
            </a:r>
            <a:endParaRPr b="1" sz="1200">
              <a:solidFill>
                <a:srgbClr val="4285F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Poppins ExtraLight"/>
                <a:ea typeface="Poppins ExtraLight"/>
                <a:cs typeface="Poppins ExtraLight"/>
                <a:sym typeface="Poppins ExtraLight"/>
              </a:rPr>
              <a:t>Que fait-il s’il ne suit pas la formation ? </a:t>
            </a:r>
            <a:endParaRPr sz="12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065700" y="3107438"/>
            <a:ext cx="2055900" cy="17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285F4"/>
                </a:solidFill>
                <a:latin typeface="Poppins"/>
                <a:ea typeface="Poppins"/>
                <a:cs typeface="Poppins"/>
                <a:sym typeface="Poppins"/>
              </a:rPr>
              <a:t>Objectifs</a:t>
            </a:r>
            <a:endParaRPr b="1" sz="1200">
              <a:solidFill>
                <a:srgbClr val="4285F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Poppins ExtraLight"/>
                <a:ea typeface="Poppins ExtraLight"/>
                <a:cs typeface="Poppins ExtraLight"/>
                <a:sym typeface="Poppins ExtraLight"/>
              </a:rPr>
              <a:t>Quels sont ses objectifs ? </a:t>
            </a:r>
            <a:endParaRPr sz="12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Poppins ExtraLight"/>
                <a:ea typeface="Poppins ExtraLight"/>
                <a:cs typeface="Poppins ExtraLight"/>
                <a:sym typeface="Poppins ExtraLight"/>
              </a:rPr>
              <a:t>Qu’est-ce qu’il veut atteindre ? ​</a:t>
            </a:r>
            <a:endParaRPr sz="12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121771" y="245557"/>
            <a:ext cx="2055900" cy="17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fr" sz="1200">
                <a:solidFill>
                  <a:srgbClr val="4285F4"/>
                </a:solidFill>
                <a:latin typeface="Poppins"/>
                <a:ea typeface="Poppins"/>
                <a:cs typeface="Poppins"/>
                <a:sym typeface="Poppins"/>
              </a:rPr>
              <a:t>Outil</a:t>
            </a:r>
            <a:endParaRPr b="1" sz="1200">
              <a:solidFill>
                <a:srgbClr val="4285F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Quel(s) outil(s) utilise-t-il ? </a:t>
            </a:r>
            <a:endParaRPr sz="1200">
              <a:solidFill>
                <a:schemeClr val="dk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dk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Est-il à l’aise avec les outils numériques ? </a:t>
            </a:r>
            <a:endParaRPr b="1" sz="1200">
              <a:solidFill>
                <a:srgbClr val="4285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121771" y="3107438"/>
            <a:ext cx="2055900" cy="179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285F4"/>
                </a:solidFill>
                <a:latin typeface="Poppins"/>
                <a:ea typeface="Poppins"/>
                <a:cs typeface="Poppins"/>
                <a:sym typeface="Poppins"/>
              </a:rPr>
              <a:t>Frustration</a:t>
            </a:r>
            <a:endParaRPr b="1" sz="1200">
              <a:solidFill>
                <a:srgbClr val="4285F4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Poppins ExtraLight"/>
                <a:ea typeface="Poppins ExtraLight"/>
                <a:cs typeface="Poppins ExtraLight"/>
                <a:sym typeface="Poppins ExtraLight"/>
              </a:rPr>
              <a:t>Quel(s) problème(s) a-t-il ? </a:t>
            </a:r>
            <a:endParaRPr sz="1200"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2065700" y="2035891"/>
            <a:ext cx="4112100" cy="107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rgbClr val="4285F4"/>
                </a:solidFill>
                <a:latin typeface="Poppins"/>
                <a:ea typeface="Poppins"/>
                <a:cs typeface="Poppins"/>
                <a:sym typeface="Poppins"/>
              </a:rPr>
              <a:t>Pourquoi devrait-il suivre la formation ?</a:t>
            </a:r>
            <a:endParaRPr b="1" sz="1200">
              <a:solidFill>
                <a:srgbClr val="4285F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177841" y="245557"/>
            <a:ext cx="2526900" cy="4652400"/>
          </a:xfrm>
          <a:prstGeom prst="rect">
            <a:avLst/>
          </a:prstGeom>
          <a:solidFill>
            <a:srgbClr val="FFAB40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Personnalité</a:t>
            </a:r>
            <a:r>
              <a:rPr lang="fr" sz="12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</a:t>
            </a:r>
            <a:endParaRPr sz="12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Adjectifs</a:t>
            </a:r>
            <a:endParaRPr i="1" sz="12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</a:t>
            </a:r>
            <a:r>
              <a:rPr b="1" lang="f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uelle est sa manière d’apprendre ? </a:t>
            </a:r>
            <a:endParaRPr b="1"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Objection(s)</a:t>
            </a:r>
            <a:r>
              <a:rPr lang="fr" sz="12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 à la formation</a:t>
            </a:r>
            <a:endParaRPr sz="12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2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Quelle est </a:t>
            </a:r>
            <a:r>
              <a:rPr b="1" lang="f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sa vision d’une formation réussie ? </a:t>
            </a:r>
            <a:endParaRPr sz="12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lt1"/>
                </a:solidFill>
                <a:latin typeface="Poppins ExtraLight"/>
                <a:ea typeface="Poppins ExtraLight"/>
                <a:cs typeface="Poppins ExtraLight"/>
                <a:sym typeface="Poppins ExtraLight"/>
              </a:rPr>
              <a:t>Quelle est </a:t>
            </a:r>
            <a:r>
              <a:rPr b="1" lang="fr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sa vision ’une formation ratée ? </a:t>
            </a:r>
            <a:endParaRPr>
              <a:solidFill>
                <a:schemeClr val="lt1"/>
              </a:solidFill>
              <a:latin typeface="Poppins ExtraLight"/>
              <a:ea typeface="Poppins ExtraLight"/>
              <a:cs typeface="Poppins ExtraLight"/>
              <a:sym typeface="Poppins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