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99" r:id="rId2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en Bosman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CD5"/>
    <a:srgbClr val="428BCE"/>
    <a:srgbClr val="5195D3"/>
    <a:srgbClr val="69A4D9"/>
    <a:srgbClr val="FFFFFF"/>
    <a:srgbClr val="76ABDC"/>
    <a:srgbClr val="8EBAE2"/>
    <a:srgbClr val="CF3F3F"/>
    <a:srgbClr val="D8D8AB"/>
    <a:srgbClr val="7E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9" autoAdjust="0"/>
    <p:restoredTop sz="97478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  <p:guide orient="horz" pos="9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5164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3C74846-5565-4C47-AF06-77D9E0DF3D8E}" type="datetimeFigureOut">
              <a:rPr lang="nl-NL" smtClean="0"/>
              <a:t>7-5-2023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67EE3E5-FEB7-4415-8E96-992E6BB53646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0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And </a:t>
            </a:r>
            <a:r>
              <a:rPr lang="nl-NL" dirty="0" err="1"/>
              <a:t>the</a:t>
            </a:r>
            <a:r>
              <a:rPr lang="nl-NL" dirty="0"/>
              <a:t> researcher has plenty open options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so</a:t>
            </a:r>
            <a:r>
              <a:rPr lang="nl-NL" dirty="0"/>
              <a:t>, </a:t>
            </a:r>
            <a:r>
              <a:rPr lang="nl-NL" dirty="0" err="1"/>
              <a:t>throughout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workflow, as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clarify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EE3E5-FEB7-4415-8E96-992E6BB5364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8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9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4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8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8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9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9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5F5B-DDB3-44A0-A925-C9D540EC4E1D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7237-AC69-416F-9D8D-54F10F4664B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hyperlink" Target="https://cos.io/prereg/" TargetMode="External"/><Relationship Id="rId34" Type="http://schemas.openxmlformats.org/officeDocument/2006/relationships/hyperlink" Target="https://www.authorea.com/" TargetMode="External"/><Relationship Id="rId42" Type="http://schemas.openxmlformats.org/officeDocument/2006/relationships/hyperlink" Target="http://plumanalytics.com/" TargetMode="External"/><Relationship Id="rId47" Type="http://schemas.openxmlformats.org/officeDocument/2006/relationships/image" Target="../media/image22.jpeg"/><Relationship Id="rId50" Type="http://schemas.openxmlformats.org/officeDocument/2006/relationships/hyperlink" Target="https://cocalc.com/" TargetMode="External"/><Relationship Id="rId55" Type="http://schemas.openxmlformats.org/officeDocument/2006/relationships/image" Target="../media/image26.png"/><Relationship Id="rId63" Type="http://schemas.openxmlformats.org/officeDocument/2006/relationships/hyperlink" Target="https://www.peerageofscience.org/" TargetMode="External"/><Relationship Id="rId7" Type="http://schemas.openxmlformats.org/officeDocument/2006/relationships/hyperlink" Target="http://datadryad.org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9" Type="http://schemas.openxmlformats.org/officeDocument/2006/relationships/hyperlink" Target="https://arxiv.org/" TargetMode="External"/><Relationship Id="rId11" Type="http://schemas.openxmlformats.org/officeDocument/2006/relationships/hyperlink" Target="http://dataverse.org/" TargetMode="Externa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image" Target="../media/image17.png"/><Relationship Id="rId40" Type="http://schemas.openxmlformats.org/officeDocument/2006/relationships/hyperlink" Target="https://impactstory.org/" TargetMode="External"/><Relationship Id="rId45" Type="http://schemas.openxmlformats.org/officeDocument/2006/relationships/image" Target="../media/image21.png"/><Relationship Id="rId53" Type="http://schemas.openxmlformats.org/officeDocument/2006/relationships/image" Target="../media/image25.png"/><Relationship Id="rId58" Type="http://schemas.openxmlformats.org/officeDocument/2006/relationships/hyperlink" Target="https://101innovations.wordpress.com/" TargetMode="External"/><Relationship Id="rId5" Type="http://schemas.openxmlformats.org/officeDocument/2006/relationships/hyperlink" Target="https://web.hypothes.is/" TargetMode="External"/><Relationship Id="rId61" Type="http://schemas.openxmlformats.org/officeDocument/2006/relationships/hyperlink" Target="https://github.com/" TargetMode="External"/><Relationship Id="rId19" Type="http://schemas.openxmlformats.org/officeDocument/2006/relationships/hyperlink" Target="https://www.zotero.org/" TargetMode="Externa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hyperlink" Target="https://twitter.com/" TargetMode="External"/><Relationship Id="rId30" Type="http://schemas.openxmlformats.org/officeDocument/2006/relationships/image" Target="../media/image14.png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hyperlink" Target="https://pubpeer.com/" TargetMode="External"/><Relationship Id="rId56" Type="http://schemas.openxmlformats.org/officeDocument/2006/relationships/hyperlink" Target="https://creativecommons.org/licenses/by/4.0/" TargetMode="External"/><Relationship Id="rId64" Type="http://schemas.openxmlformats.org/officeDocument/2006/relationships/image" Target="../media/image30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3" Type="http://schemas.openxmlformats.org/officeDocument/2006/relationships/hyperlink" Target="https://www.altmetric.com/" TargetMode="External"/><Relationship Id="rId12" Type="http://schemas.openxmlformats.org/officeDocument/2006/relationships/image" Target="../media/image5.png"/><Relationship Id="rId17" Type="http://schemas.openxmlformats.org/officeDocument/2006/relationships/hyperlink" Target="http://jupyter.org/" TargetMode="External"/><Relationship Id="rId25" Type="http://schemas.openxmlformats.org/officeDocument/2006/relationships/hyperlink" Target="https://creativecommons.org/" TargetMode="External"/><Relationship Id="rId33" Type="http://schemas.openxmlformats.org/officeDocument/2006/relationships/hyperlink" Target="https://osf.io/" TargetMode="External"/><Relationship Id="rId38" Type="http://schemas.openxmlformats.org/officeDocument/2006/relationships/hyperlink" Target="http://riojournal.com/" TargetMode="External"/><Relationship Id="rId46" Type="http://schemas.openxmlformats.org/officeDocument/2006/relationships/hyperlink" Target="https://www.scienceopen.com/" TargetMode="External"/><Relationship Id="rId59" Type="http://schemas.openxmlformats.org/officeDocument/2006/relationships/hyperlink" Target="http://www.sherpa.ac.uk/romeo/" TargetMode="External"/><Relationship Id="rId20" Type="http://schemas.openxmlformats.org/officeDocument/2006/relationships/image" Target="../media/image9.png"/><Relationship Id="rId41" Type="http://schemas.openxmlformats.org/officeDocument/2006/relationships/image" Target="../media/image19.png"/><Relationship Id="rId54" Type="http://schemas.openxmlformats.org/officeDocument/2006/relationships/hyperlink" Target="https://doaj.org/" TargetMode="External"/><Relationship Id="rId6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5" Type="http://schemas.openxmlformats.org/officeDocument/2006/relationships/hyperlink" Target="https://openaccess.mpg.de/Berlin-Declaration" TargetMode="External"/><Relationship Id="rId23" Type="http://schemas.openxmlformats.org/officeDocument/2006/relationships/hyperlink" Target="https://aspredicted.org/" TargetMode="External"/><Relationship Id="rId28" Type="http://schemas.openxmlformats.org/officeDocument/2006/relationships/image" Target="../media/image13.png"/><Relationship Id="rId36" Type="http://schemas.openxmlformats.org/officeDocument/2006/relationships/hyperlink" Target="https://www.overleaf.com/" TargetMode="External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hyperlink" Target="http://biorxiv.org/" TargetMode="External"/><Relationship Id="rId44" Type="http://schemas.openxmlformats.org/officeDocument/2006/relationships/hyperlink" Target="http://onsnetwork.org/" TargetMode="External"/><Relationship Id="rId52" Type="http://schemas.openxmlformats.org/officeDocument/2006/relationships/hyperlink" Target="https://www.protocols.io/" TargetMode="External"/><Relationship Id="rId60" Type="http://schemas.openxmlformats.org/officeDocument/2006/relationships/image" Target="../media/image28.png"/><Relationship Id="rId65" Type="http://schemas.openxmlformats.org/officeDocument/2006/relationships/hyperlink" Target="http://doi.org/10.5281/zenodo.1147025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zenodo.org/" TargetMode="External"/><Relationship Id="rId13" Type="http://schemas.openxmlformats.org/officeDocument/2006/relationships/hyperlink" Target="https://figshare.com/" TargetMode="External"/><Relationship Id="rId18" Type="http://schemas.openxmlformats.org/officeDocument/2006/relationships/image" Target="../media/image8.png"/><Relationship Id="rId3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irkel 18"/>
          <p:cNvSpPr>
            <a:spLocks noChangeAspect="1"/>
          </p:cNvSpPr>
          <p:nvPr/>
        </p:nvSpPr>
        <p:spPr>
          <a:xfrm>
            <a:off x="4608082" y="5814956"/>
            <a:ext cx="1080000" cy="108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CF3F3F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Cirkel 2"/>
          <p:cNvSpPr>
            <a:spLocks noChangeAspect="1"/>
          </p:cNvSpPr>
          <p:nvPr/>
        </p:nvSpPr>
        <p:spPr>
          <a:xfrm>
            <a:off x="558082" y="1764956"/>
            <a:ext cx="9180000" cy="918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D8BA6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Cirkel 4"/>
          <p:cNvSpPr>
            <a:spLocks noChangeAspect="1"/>
          </p:cNvSpPr>
          <p:nvPr/>
        </p:nvSpPr>
        <p:spPr>
          <a:xfrm>
            <a:off x="828082" y="2034956"/>
            <a:ext cx="8640000" cy="864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66B38C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Cirkel 5"/>
          <p:cNvSpPr>
            <a:spLocks noChangeAspect="1"/>
          </p:cNvSpPr>
          <p:nvPr/>
        </p:nvSpPr>
        <p:spPr>
          <a:xfrm>
            <a:off x="1098082" y="2304956"/>
            <a:ext cx="8100000" cy="810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66B38C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Cirkel 6"/>
          <p:cNvSpPr>
            <a:spLocks noChangeAspect="1"/>
          </p:cNvSpPr>
          <p:nvPr/>
        </p:nvSpPr>
        <p:spPr>
          <a:xfrm>
            <a:off x="1368082" y="2574956"/>
            <a:ext cx="7560000" cy="756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E4A26E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Cirkel 7"/>
          <p:cNvSpPr>
            <a:spLocks noChangeAspect="1"/>
          </p:cNvSpPr>
          <p:nvPr/>
        </p:nvSpPr>
        <p:spPr>
          <a:xfrm>
            <a:off x="1638082" y="2844956"/>
            <a:ext cx="7020000" cy="702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E4A26E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Cirkel 8"/>
          <p:cNvSpPr>
            <a:spLocks noChangeAspect="1"/>
          </p:cNvSpPr>
          <p:nvPr/>
        </p:nvSpPr>
        <p:spPr>
          <a:xfrm>
            <a:off x="1908082" y="3114956"/>
            <a:ext cx="6480000" cy="648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E4A26E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" name="Cirkel 9"/>
          <p:cNvSpPr>
            <a:spLocks noChangeAspect="1"/>
          </p:cNvSpPr>
          <p:nvPr/>
        </p:nvSpPr>
        <p:spPr>
          <a:xfrm>
            <a:off x="2178082" y="3384956"/>
            <a:ext cx="5940000" cy="594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E4A26E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Cirkel 10"/>
          <p:cNvSpPr>
            <a:spLocks noChangeAspect="1"/>
          </p:cNvSpPr>
          <p:nvPr/>
        </p:nvSpPr>
        <p:spPr>
          <a:xfrm>
            <a:off x="2448082" y="3654956"/>
            <a:ext cx="5400000" cy="540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7EBCBC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Cirkel 11"/>
          <p:cNvSpPr>
            <a:spLocks noChangeAspect="1"/>
          </p:cNvSpPr>
          <p:nvPr/>
        </p:nvSpPr>
        <p:spPr>
          <a:xfrm>
            <a:off x="2718082" y="3924956"/>
            <a:ext cx="4860000" cy="486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7EBCBC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Cirkel 12"/>
          <p:cNvSpPr>
            <a:spLocks noChangeAspect="1"/>
          </p:cNvSpPr>
          <p:nvPr/>
        </p:nvSpPr>
        <p:spPr>
          <a:xfrm>
            <a:off x="2988082" y="4194956"/>
            <a:ext cx="4320000" cy="432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D8D8AB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Cirkel 13"/>
          <p:cNvSpPr>
            <a:spLocks noChangeAspect="1"/>
          </p:cNvSpPr>
          <p:nvPr/>
        </p:nvSpPr>
        <p:spPr>
          <a:xfrm>
            <a:off x="3258082" y="4464956"/>
            <a:ext cx="3780000" cy="378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D8D8AB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" name="Cirkel 14"/>
          <p:cNvSpPr>
            <a:spLocks noChangeAspect="1"/>
          </p:cNvSpPr>
          <p:nvPr/>
        </p:nvSpPr>
        <p:spPr>
          <a:xfrm>
            <a:off x="3528082" y="4734956"/>
            <a:ext cx="3240000" cy="324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D8D8AB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Cirkel 15"/>
          <p:cNvSpPr>
            <a:spLocks noChangeAspect="1"/>
          </p:cNvSpPr>
          <p:nvPr/>
        </p:nvSpPr>
        <p:spPr>
          <a:xfrm>
            <a:off x="3798082" y="5004956"/>
            <a:ext cx="2700000" cy="270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D8D8AB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7" name="Cirkel 16"/>
          <p:cNvSpPr>
            <a:spLocks noChangeAspect="1"/>
          </p:cNvSpPr>
          <p:nvPr/>
        </p:nvSpPr>
        <p:spPr>
          <a:xfrm>
            <a:off x="4068082" y="5274956"/>
            <a:ext cx="2160000" cy="216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D8D8AB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8" name="Cirkel 17"/>
          <p:cNvSpPr>
            <a:spLocks noChangeAspect="1"/>
          </p:cNvSpPr>
          <p:nvPr/>
        </p:nvSpPr>
        <p:spPr>
          <a:xfrm>
            <a:off x="4338082" y="5544956"/>
            <a:ext cx="1620000" cy="162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CF3F3F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Cirkel 19"/>
          <p:cNvSpPr>
            <a:spLocks noChangeAspect="1"/>
          </p:cNvSpPr>
          <p:nvPr/>
        </p:nvSpPr>
        <p:spPr>
          <a:xfrm>
            <a:off x="4878082" y="6084956"/>
            <a:ext cx="540000" cy="5400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 rot="18927246">
            <a:off x="1544843" y="2992102"/>
            <a:ext cx="104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assessment</a:t>
            </a:r>
          </a:p>
        </p:txBody>
      </p:sp>
      <p:sp>
        <p:nvSpPr>
          <p:cNvPr id="23" name="Tekstvak 22"/>
          <p:cNvSpPr txBox="1"/>
          <p:nvPr/>
        </p:nvSpPr>
        <p:spPr>
          <a:xfrm rot="18865076">
            <a:off x="1931379" y="3261626"/>
            <a:ext cx="870010" cy="307777"/>
          </a:xfrm>
          <a:prstGeom prst="rect">
            <a:avLst/>
          </a:prstGeom>
          <a:solidFill>
            <a:srgbClr val="66B38C"/>
          </a:solidFill>
        </p:spPr>
        <p:txBody>
          <a:bodyPr wrap="square" rtlCol="0">
            <a:spAutoFit/>
          </a:bodyPr>
          <a:lstStyle/>
          <a:p>
            <a:r>
              <a:rPr lang="nl-NL" sz="1400" dirty="0"/>
              <a:t>outreach</a:t>
            </a:r>
          </a:p>
        </p:txBody>
      </p:sp>
      <p:sp>
        <p:nvSpPr>
          <p:cNvPr id="25" name="Tekstvak 24"/>
          <p:cNvSpPr txBox="1"/>
          <p:nvPr/>
        </p:nvSpPr>
        <p:spPr>
          <a:xfrm rot="18927246">
            <a:off x="2391710" y="3856281"/>
            <a:ext cx="1048087" cy="307777"/>
          </a:xfrm>
          <a:prstGeom prst="rect">
            <a:avLst/>
          </a:prstGeom>
          <a:solidFill>
            <a:srgbClr val="E4A26E"/>
          </a:solidFill>
        </p:spPr>
        <p:txBody>
          <a:bodyPr wrap="square" rtlCol="0">
            <a:spAutoFit/>
          </a:bodyPr>
          <a:lstStyle/>
          <a:p>
            <a:r>
              <a:rPr lang="nl-NL" sz="1400" dirty="0" err="1"/>
              <a:t>publication</a:t>
            </a:r>
            <a:endParaRPr lang="nl-NL" sz="1400" dirty="0"/>
          </a:p>
        </p:txBody>
      </p:sp>
      <p:sp>
        <p:nvSpPr>
          <p:cNvPr id="26" name="Tekstvak 25"/>
          <p:cNvSpPr txBox="1"/>
          <p:nvPr/>
        </p:nvSpPr>
        <p:spPr>
          <a:xfrm rot="18927246">
            <a:off x="3095304" y="4444877"/>
            <a:ext cx="705012" cy="307777"/>
          </a:xfrm>
          <a:prstGeom prst="rect">
            <a:avLst/>
          </a:prstGeom>
          <a:solidFill>
            <a:srgbClr val="7EBCBC"/>
          </a:solidFill>
        </p:spPr>
        <p:txBody>
          <a:bodyPr wrap="square" rtlCol="0">
            <a:spAutoFit/>
          </a:bodyPr>
          <a:lstStyle/>
          <a:p>
            <a:r>
              <a:rPr lang="nl-NL" sz="1400" dirty="0" err="1"/>
              <a:t>writing</a:t>
            </a:r>
            <a:endParaRPr lang="nl-NL" sz="1400" dirty="0"/>
          </a:p>
        </p:txBody>
      </p:sp>
      <p:sp>
        <p:nvSpPr>
          <p:cNvPr id="27" name="Tekstvak 26"/>
          <p:cNvSpPr txBox="1"/>
          <p:nvPr/>
        </p:nvSpPr>
        <p:spPr>
          <a:xfrm rot="18927246">
            <a:off x="3677721" y="5016855"/>
            <a:ext cx="770375" cy="307777"/>
          </a:xfrm>
          <a:prstGeom prst="rect">
            <a:avLst/>
          </a:prstGeom>
          <a:solidFill>
            <a:srgbClr val="D8D8AB"/>
          </a:solidFill>
        </p:spPr>
        <p:txBody>
          <a:bodyPr wrap="square" rtlCol="0">
            <a:spAutoFit/>
          </a:bodyPr>
          <a:lstStyle/>
          <a:p>
            <a:r>
              <a:rPr lang="nl-NL" sz="1400" dirty="0"/>
              <a:t>analysis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5009349" y="1679649"/>
            <a:ext cx="58958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, e.g. </a:t>
            </a:r>
            <a:r>
              <a:rPr lang="nl-NL" dirty="0" err="1"/>
              <a:t>with</a:t>
            </a:r>
            <a:r>
              <a:rPr lang="nl-NL" dirty="0"/>
              <a:t> altmetrics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communicating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social</a:t>
            </a:r>
            <a:r>
              <a:rPr lang="nl-NL" dirty="0"/>
              <a:t> media, e.g.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sharing posters &amp; </a:t>
            </a:r>
            <a:r>
              <a:rPr lang="nl-NL" dirty="0" err="1"/>
              <a:t>presentations</a:t>
            </a:r>
            <a:r>
              <a:rPr lang="nl-NL" dirty="0"/>
              <a:t>, e.g. at </a:t>
            </a:r>
            <a:r>
              <a:rPr lang="nl-NL" dirty="0" err="1"/>
              <a:t>FigShare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using</a:t>
            </a:r>
            <a:r>
              <a:rPr lang="nl-NL" dirty="0"/>
              <a:t> open </a:t>
            </a:r>
            <a:r>
              <a:rPr lang="nl-NL" dirty="0" err="1"/>
              <a:t>licenses</a:t>
            </a:r>
            <a:r>
              <a:rPr lang="nl-NL" dirty="0"/>
              <a:t>, e.g. CC0 or CC-BY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publishing</a:t>
            </a:r>
            <a:r>
              <a:rPr lang="nl-NL" dirty="0"/>
              <a:t> open access, ‘green’ or ‘gold’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using open peer review, e.g. at journals or PubPeer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sharing preprints, e.g. at OSF, arXiv or bioRxiv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actionable</a:t>
            </a:r>
            <a:r>
              <a:rPr lang="nl-NL" dirty="0"/>
              <a:t> formats, e.g. with Jupyter or CoCalc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open XML-drafting, e.g. at </a:t>
            </a:r>
            <a:r>
              <a:rPr lang="nl-NL" dirty="0" err="1"/>
              <a:t>Overleaf</a:t>
            </a:r>
            <a:r>
              <a:rPr lang="nl-NL" dirty="0"/>
              <a:t> or </a:t>
            </a:r>
            <a:r>
              <a:rPr lang="nl-NL" dirty="0" err="1"/>
              <a:t>Authorea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sharing protocols &amp; workfl., e.g. at Protocols.io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sharing notebooks, e.g. at </a:t>
            </a:r>
            <a:r>
              <a:rPr lang="nl-NL" dirty="0" err="1"/>
              <a:t>OpenNotebookScience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sharing code, e.g. at GitHub with GNU/MIT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sharing data, e.g. at Dryad, Zenodo or Dataverse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pre-</a:t>
            </a:r>
            <a:r>
              <a:rPr lang="nl-NL" dirty="0" err="1"/>
              <a:t>registering</a:t>
            </a:r>
            <a:r>
              <a:rPr lang="nl-NL" dirty="0"/>
              <a:t>, e.g. at OSF or </a:t>
            </a:r>
            <a:r>
              <a:rPr lang="nl-NL" dirty="0" err="1"/>
              <a:t>AsPredicted</a:t>
            </a: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commenting</a:t>
            </a:r>
            <a:r>
              <a:rPr lang="nl-NL" dirty="0"/>
              <a:t> </a:t>
            </a:r>
            <a:r>
              <a:rPr lang="nl-NL" dirty="0" err="1"/>
              <a:t>openly</a:t>
            </a:r>
            <a:r>
              <a:rPr lang="nl-NL" dirty="0"/>
              <a:t>, e.g. </a:t>
            </a:r>
            <a:r>
              <a:rPr lang="nl-NL" dirty="0" err="1"/>
              <a:t>with</a:t>
            </a:r>
            <a:r>
              <a:rPr lang="nl-NL" dirty="0"/>
              <a:t> Hypothes.is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using</a:t>
            </a:r>
            <a:r>
              <a:rPr lang="nl-NL" dirty="0"/>
              <a:t> shared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, e.g.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Zotero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sharing (</a:t>
            </a:r>
            <a:r>
              <a:rPr lang="nl-NL" dirty="0" err="1"/>
              <a:t>grant</a:t>
            </a:r>
            <a:r>
              <a:rPr lang="nl-NL" dirty="0"/>
              <a:t>) </a:t>
            </a:r>
            <a:r>
              <a:rPr lang="nl-NL" dirty="0" err="1"/>
              <a:t>proposals</a:t>
            </a:r>
            <a:r>
              <a:rPr lang="nl-NL" dirty="0"/>
              <a:t>, e.g. at RIO</a:t>
            </a:r>
          </a:p>
        </p:txBody>
      </p:sp>
      <p:sp>
        <p:nvSpPr>
          <p:cNvPr id="28" name="Tekstvak 27"/>
          <p:cNvSpPr txBox="1"/>
          <p:nvPr/>
        </p:nvSpPr>
        <p:spPr>
          <a:xfrm rot="18927246">
            <a:off x="4448022" y="5829690"/>
            <a:ext cx="659557" cy="307777"/>
          </a:xfrm>
          <a:prstGeom prst="rect">
            <a:avLst/>
          </a:prstGeom>
          <a:solidFill>
            <a:srgbClr val="CF3F3F"/>
          </a:solidFill>
        </p:spPr>
        <p:txBody>
          <a:bodyPr wrap="square" rtlCol="0">
            <a:spAutoFit/>
          </a:bodyPr>
          <a:lstStyle/>
          <a:p>
            <a:r>
              <a:rPr lang="nl-NL" sz="1400" dirty="0"/>
              <a:t>search</a:t>
            </a:r>
          </a:p>
        </p:txBody>
      </p:sp>
      <p:pic>
        <p:nvPicPr>
          <p:cNvPr id="29" name="Afbeelding 2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5" y="1764956"/>
            <a:ext cx="241222" cy="235689"/>
          </a:xfrm>
          <a:prstGeom prst="rect">
            <a:avLst/>
          </a:prstGeom>
        </p:spPr>
      </p:pic>
      <p:pic>
        <p:nvPicPr>
          <p:cNvPr id="30" name="Afbeelding 29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10" y="5605813"/>
            <a:ext cx="196781" cy="222363"/>
          </a:xfrm>
          <a:prstGeom prst="rect">
            <a:avLst/>
          </a:prstGeom>
        </p:spPr>
      </p:pic>
      <p:pic>
        <p:nvPicPr>
          <p:cNvPr id="31" name="Afbeelding 3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53" y="5029016"/>
            <a:ext cx="412343" cy="230476"/>
          </a:xfrm>
          <a:prstGeom prst="rect">
            <a:avLst/>
          </a:prstGeom>
        </p:spPr>
      </p:pic>
      <p:pic>
        <p:nvPicPr>
          <p:cNvPr id="32" name="Afbeelding 31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208" y="5034222"/>
            <a:ext cx="601835" cy="240734"/>
          </a:xfrm>
          <a:prstGeom prst="rect">
            <a:avLst/>
          </a:prstGeom>
        </p:spPr>
      </p:pic>
      <p:pic>
        <p:nvPicPr>
          <p:cNvPr id="34" name="Afbeelding 33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91" y="4969853"/>
            <a:ext cx="401779" cy="401779"/>
          </a:xfrm>
          <a:prstGeom prst="rect">
            <a:avLst/>
          </a:prstGeom>
        </p:spPr>
      </p:pic>
      <p:pic>
        <p:nvPicPr>
          <p:cNvPr id="35" name="Afbeelding 34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03">
            <a:off x="10375655" y="2284732"/>
            <a:ext cx="238313" cy="237736"/>
          </a:xfrm>
          <a:prstGeom prst="rect">
            <a:avLst/>
          </a:prstGeom>
        </p:spPr>
      </p:pic>
      <p:pic>
        <p:nvPicPr>
          <p:cNvPr id="38" name="Afbeelding 37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2" y="2859865"/>
            <a:ext cx="188004" cy="188004"/>
          </a:xfrm>
          <a:prstGeom prst="rect">
            <a:avLst/>
          </a:prstGeom>
        </p:spPr>
      </p:pic>
      <p:pic>
        <p:nvPicPr>
          <p:cNvPr id="39" name="Afbeelding 38">
            <a:hlinkClick r:id="rId17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69" y="3651526"/>
            <a:ext cx="287864" cy="287864"/>
          </a:xfrm>
          <a:prstGeom prst="rect">
            <a:avLst/>
          </a:prstGeom>
        </p:spPr>
      </p:pic>
      <p:pic>
        <p:nvPicPr>
          <p:cNvPr id="40" name="Afbeelding 39">
            <a:hlinkClick r:id="rId19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22" y="5880720"/>
            <a:ext cx="205716" cy="205716"/>
          </a:xfrm>
          <a:prstGeom prst="rect">
            <a:avLst/>
          </a:prstGeom>
        </p:spPr>
      </p:pic>
      <p:pic>
        <p:nvPicPr>
          <p:cNvPr id="42" name="Afbeelding 41">
            <a:hlinkClick r:id="rId21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21" y="5318798"/>
            <a:ext cx="214965" cy="214965"/>
          </a:xfrm>
          <a:prstGeom prst="rect">
            <a:avLst/>
          </a:prstGeom>
        </p:spPr>
      </p:pic>
      <p:pic>
        <p:nvPicPr>
          <p:cNvPr id="43" name="Afbeelding 42">
            <a:hlinkClick r:id="rId23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50" y="5337283"/>
            <a:ext cx="186446" cy="186446"/>
          </a:xfrm>
          <a:prstGeom prst="rect">
            <a:avLst/>
          </a:prstGeom>
        </p:spPr>
      </p:pic>
      <p:pic>
        <p:nvPicPr>
          <p:cNvPr id="44" name="Afbeelding 43">
            <a:hlinkClick r:id="rId25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89" y="2566085"/>
            <a:ext cx="227845" cy="228863"/>
          </a:xfrm>
          <a:prstGeom prst="rect">
            <a:avLst/>
          </a:prstGeom>
        </p:spPr>
      </p:pic>
      <p:pic>
        <p:nvPicPr>
          <p:cNvPr id="45" name="Afbeelding 44">
            <a:hlinkClick r:id="rId27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121" y="2014880"/>
            <a:ext cx="270365" cy="232514"/>
          </a:xfrm>
          <a:prstGeom prst="rect">
            <a:avLst/>
          </a:prstGeom>
        </p:spPr>
      </p:pic>
      <p:pic>
        <p:nvPicPr>
          <p:cNvPr id="46" name="Afbeelding 45">
            <a:hlinkClick r:id="rId29"/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133" y="3396056"/>
            <a:ext cx="526919" cy="206454"/>
          </a:xfrm>
          <a:prstGeom prst="rect">
            <a:avLst/>
          </a:prstGeom>
        </p:spPr>
      </p:pic>
      <p:pic>
        <p:nvPicPr>
          <p:cNvPr id="47" name="Afbeelding 46">
            <a:hlinkClick r:id="rId31"/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236" y="3420013"/>
            <a:ext cx="484852" cy="132348"/>
          </a:xfrm>
          <a:prstGeom prst="rect">
            <a:avLst/>
          </a:prstGeom>
        </p:spPr>
      </p:pic>
      <p:pic>
        <p:nvPicPr>
          <p:cNvPr id="48" name="Afbeelding 47">
            <a:hlinkClick r:id="rId33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277" y="3404684"/>
            <a:ext cx="214965" cy="214965"/>
          </a:xfrm>
          <a:prstGeom prst="rect">
            <a:avLst/>
          </a:prstGeom>
        </p:spPr>
      </p:pic>
      <p:pic>
        <p:nvPicPr>
          <p:cNvPr id="51" name="Afbeelding 50">
            <a:hlinkClick r:id="rId34"/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67" y="3946790"/>
            <a:ext cx="237929" cy="261722"/>
          </a:xfrm>
          <a:prstGeom prst="rect">
            <a:avLst/>
          </a:prstGeom>
        </p:spPr>
      </p:pic>
      <p:pic>
        <p:nvPicPr>
          <p:cNvPr id="52" name="Afbeelding 51">
            <a:hlinkClick r:id="rId36"/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823" y="3962187"/>
            <a:ext cx="231511" cy="231511"/>
          </a:xfrm>
          <a:prstGeom prst="rect">
            <a:avLst/>
          </a:prstGeom>
        </p:spPr>
      </p:pic>
      <p:pic>
        <p:nvPicPr>
          <p:cNvPr id="53" name="Afbeelding 52">
            <a:hlinkClick r:id="rId38"/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92" y="6119843"/>
            <a:ext cx="218078" cy="218078"/>
          </a:xfrm>
          <a:prstGeom prst="rect">
            <a:avLst/>
          </a:prstGeom>
        </p:spPr>
      </p:pic>
      <p:pic>
        <p:nvPicPr>
          <p:cNvPr id="55" name="Afbeelding 54">
            <a:hlinkClick r:id="rId40"/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30" y="1764956"/>
            <a:ext cx="235689" cy="235689"/>
          </a:xfrm>
          <a:prstGeom prst="rect">
            <a:avLst/>
          </a:prstGeom>
        </p:spPr>
      </p:pic>
      <p:pic>
        <p:nvPicPr>
          <p:cNvPr id="56" name="Afbeelding 55">
            <a:hlinkClick r:id="rId42"/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916" y="1764956"/>
            <a:ext cx="227905" cy="227905"/>
          </a:xfrm>
          <a:prstGeom prst="rect">
            <a:avLst/>
          </a:prstGeom>
        </p:spPr>
      </p:pic>
      <p:pic>
        <p:nvPicPr>
          <p:cNvPr id="4" name="Afbeelding 3">
            <a:hlinkClick r:id="rId44"/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06" y="4471916"/>
            <a:ext cx="260802" cy="260802"/>
          </a:xfrm>
          <a:prstGeom prst="rect">
            <a:avLst/>
          </a:prstGeom>
        </p:spPr>
      </p:pic>
      <p:pic>
        <p:nvPicPr>
          <p:cNvPr id="24" name="Afbeelding 23">
            <a:hlinkClick r:id="rId46"/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977" y="3103094"/>
            <a:ext cx="230635" cy="230635"/>
          </a:xfrm>
          <a:prstGeom prst="rect">
            <a:avLst/>
          </a:prstGeom>
        </p:spPr>
      </p:pic>
      <p:pic>
        <p:nvPicPr>
          <p:cNvPr id="58" name="Picture 57">
            <a:hlinkClick r:id="rId48"/>
            <a:extLst>
              <a:ext uri="{FF2B5EF4-FFF2-40B4-BE49-F238E27FC236}">
                <a16:creationId xmlns:a16="http://schemas.microsoft.com/office/drawing/2014/main" id="{4108CFE8-47DA-47BF-9CCA-46CD11E2374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03" y="3052499"/>
            <a:ext cx="287864" cy="293098"/>
          </a:xfrm>
          <a:prstGeom prst="rect">
            <a:avLst/>
          </a:prstGeom>
        </p:spPr>
      </p:pic>
      <p:pic>
        <p:nvPicPr>
          <p:cNvPr id="59" name="Picture 58">
            <a:hlinkClick r:id="rId50"/>
            <a:extLst>
              <a:ext uri="{FF2B5EF4-FFF2-40B4-BE49-F238E27FC236}">
                <a16:creationId xmlns:a16="http://schemas.microsoft.com/office/drawing/2014/main" id="{FBE5EDAC-9730-43B8-B380-71185ADD264E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412" y="3640862"/>
            <a:ext cx="260734" cy="263277"/>
          </a:xfrm>
          <a:prstGeom prst="rect">
            <a:avLst/>
          </a:prstGeom>
        </p:spPr>
      </p:pic>
      <p:pic>
        <p:nvPicPr>
          <p:cNvPr id="60" name="Picture 59">
            <a:hlinkClick r:id="rId52"/>
            <a:extLst>
              <a:ext uri="{FF2B5EF4-FFF2-40B4-BE49-F238E27FC236}">
                <a16:creationId xmlns:a16="http://schemas.microsoft.com/office/drawing/2014/main" id="{C4151B79-D510-4C46-BD44-B2CAEF2163F9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277" y="4238481"/>
            <a:ext cx="205484" cy="205484"/>
          </a:xfrm>
          <a:prstGeom prst="rect">
            <a:avLst/>
          </a:prstGeom>
        </p:spPr>
      </p:pic>
      <p:pic>
        <p:nvPicPr>
          <p:cNvPr id="37" name="Picture 36">
            <a:hlinkClick r:id="rId54"/>
            <a:extLst>
              <a:ext uri="{FF2B5EF4-FFF2-40B4-BE49-F238E27FC236}">
                <a16:creationId xmlns:a16="http://schemas.microsoft.com/office/drawing/2014/main" id="{22D56910-D4FC-41E7-AA16-387AE27BB8A4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06" y="2868087"/>
            <a:ext cx="471861" cy="170846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9A7EFC32-4F45-4F3C-BB30-A8391810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87836"/>
            <a:ext cx="1156716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dirty="0"/>
              <a:t>You can make your workflow more open by …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1601507-B710-4968-8880-A3286772C98E}"/>
              </a:ext>
            </a:extLst>
          </p:cNvPr>
          <p:cNvGrpSpPr/>
          <p:nvPr/>
        </p:nvGrpSpPr>
        <p:grpSpPr>
          <a:xfrm>
            <a:off x="553731" y="6501178"/>
            <a:ext cx="4745293" cy="261610"/>
            <a:chOff x="3115648" y="6509710"/>
            <a:chExt cx="4745293" cy="261610"/>
          </a:xfrm>
        </p:grpSpPr>
        <p:pic>
          <p:nvPicPr>
            <p:cNvPr id="77" name="Picture 76">
              <a:hlinkClick r:id="rId56"/>
              <a:extLst>
                <a:ext uri="{FF2B5EF4-FFF2-40B4-BE49-F238E27FC236}">
                  <a16:creationId xmlns:a16="http://schemas.microsoft.com/office/drawing/2014/main" id="{43602AE0-E08E-4C15-8300-435889A89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648" y="6512251"/>
              <a:ext cx="504000" cy="176337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A6058B0-6C26-43D3-A4F5-FB06CAFAC64D}"/>
                </a:ext>
              </a:extLst>
            </p:cNvPr>
            <p:cNvSpPr/>
            <p:nvPr/>
          </p:nvSpPr>
          <p:spPr>
            <a:xfrm>
              <a:off x="3561366" y="6509710"/>
              <a:ext cx="4299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i="1" dirty="0"/>
                <a:t>Bianca Kramer &amp; Jeroen Bosman </a:t>
              </a:r>
              <a:r>
                <a:rPr lang="en-GB" sz="1100" i="1" dirty="0">
                  <a:hlinkClick r:id="rId58"/>
                </a:rPr>
                <a:t>https://101innovations.wordpress.com</a:t>
              </a:r>
              <a:endParaRPr lang="en-GB" sz="1100" i="1" dirty="0"/>
            </a:p>
          </p:txBody>
        </p:sp>
      </p:grpSp>
      <p:pic>
        <p:nvPicPr>
          <p:cNvPr id="36" name="Picture 35">
            <a:hlinkClick r:id="rId59"/>
            <a:extLst>
              <a:ext uri="{FF2B5EF4-FFF2-40B4-BE49-F238E27FC236}">
                <a16:creationId xmlns:a16="http://schemas.microsoft.com/office/drawing/2014/main" id="{45E919B0-CC9B-4358-A289-E5BF129901D8}"/>
              </a:ext>
            </a:extLst>
          </p:cNvPr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38" y="2848826"/>
            <a:ext cx="210081" cy="210081"/>
          </a:xfrm>
          <a:prstGeom prst="rect">
            <a:avLst/>
          </a:prstGeom>
        </p:spPr>
      </p:pic>
      <p:pic>
        <p:nvPicPr>
          <p:cNvPr id="33" name="Afbeelding 32">
            <a:hlinkClick r:id="rId61"/>
          </p:cNvPr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945" y="4743056"/>
            <a:ext cx="301405" cy="264648"/>
          </a:xfrm>
          <a:prstGeom prst="rect">
            <a:avLst/>
          </a:prstGeom>
        </p:spPr>
      </p:pic>
      <p:pic>
        <p:nvPicPr>
          <p:cNvPr id="41" name="Picture 40">
            <a:hlinkClick r:id="rId63"/>
            <a:extLst>
              <a:ext uri="{FF2B5EF4-FFF2-40B4-BE49-F238E27FC236}">
                <a16:creationId xmlns:a16="http://schemas.microsoft.com/office/drawing/2014/main" id="{B6767A79-7096-4E32-92BE-4D71340EC584}"/>
              </a:ext>
            </a:extLst>
          </p:cNvPr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226" y="3082032"/>
            <a:ext cx="224761" cy="224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7C083-FD54-402A-9B8D-E34A4A3ED128}"/>
              </a:ext>
            </a:extLst>
          </p:cNvPr>
          <p:cNvSpPr txBox="1"/>
          <p:nvPr/>
        </p:nvSpPr>
        <p:spPr>
          <a:xfrm>
            <a:off x="10116727" y="6501178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65"/>
              </a:rPr>
              <a:t>DOI: 10.5281/zenodo.1147025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209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251</Words>
  <Application>Microsoft Office PowerPoint</Application>
  <PresentationFormat>Grand écran</PresentationFormat>
  <Paragraphs>28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You can make your workflow more open by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 innovaties in de wetenschappelijke communicatie</dc:title>
  <dc:creator>hierohiero</dc:creator>
  <cp:lastModifiedBy>Vincent.Deguin</cp:lastModifiedBy>
  <cp:revision>1014</cp:revision>
  <cp:lastPrinted>2016-10-12T20:00:26Z</cp:lastPrinted>
  <dcterms:created xsi:type="dcterms:W3CDTF">2015-01-01T18:51:26Z</dcterms:created>
  <dcterms:modified xsi:type="dcterms:W3CDTF">2023-05-07T18:42:50Z</dcterms:modified>
</cp:coreProperties>
</file>