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0" r:id="rId4"/>
    <p:sldId id="267" r:id="rId5"/>
    <p:sldId id="268" r:id="rId6"/>
    <p:sldId id="269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E853-59D0-4EAE-98D2-C4CC71FFE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EB7BA-4351-40B7-918D-0C9AB18E9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B1DEC-9B79-4B8A-8B3A-1690F0D8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449-1688-434C-9460-4558DFADDC2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755E2-F7EC-40F1-8E8F-6172BF64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D04AB-AC85-44BA-ABB0-8BA8E1A9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F8C3-BB53-43BA-A18E-8789EFFC2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7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796B-7117-4A9F-9262-E78F58E2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BDA71-30FC-4F61-918E-8A2491E16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A52C2-7A4C-4A6F-B6DD-722F5D55B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449-1688-434C-9460-4558DFADDC2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5683A-76B1-41D2-99D0-BF695719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083A1-3EC9-4002-BAC2-12F9D8DEC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F8C3-BB53-43BA-A18E-8789EFFC2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8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84721-4E05-42DE-9551-F4C17A018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D22B7-D6BB-4472-997D-38BE2327D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D088E-61D7-4B45-AB84-8328F56B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449-1688-434C-9460-4558DFADDC2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D51A9-3E29-4205-A2DE-93632B74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3B993-FA9D-4C79-A73F-04992C52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F8C3-BB53-43BA-A18E-8789EFFC2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2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7F45-8D97-47D1-8D57-CF1C8947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81B7E-2023-49B6-966E-FDCB1A576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5328C-45DF-478A-9FA1-8D4128CC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449-1688-434C-9460-4558DFADDC2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B825B-2388-40DC-953B-0BBC4525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AAF7F-ADA2-4656-99C4-99C24C09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F8C3-BB53-43BA-A18E-8789EFFC2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5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4870-F2C9-4B61-81D9-087B90005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608CC-B534-4C4D-A1E7-88457471D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D294C-DE60-46D0-B823-3F717D4B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449-1688-434C-9460-4558DFADDC2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64903-0002-4DE1-9CF8-A726337B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4991E-5A09-45C6-9FFE-7140C4769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F8C3-BB53-43BA-A18E-8789EFFC2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C669-27DF-4E2D-9248-272D32C2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3AAC5-AEF2-44C2-A104-530D314C6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87111-A581-4046-843B-88FE1B813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56EBA-FC0C-4C41-9691-D64C42B5A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449-1688-434C-9460-4558DFADDC2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862F9-4E4E-4D7A-96A9-99A57E6F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1E03D-F568-4379-81C3-F23EE47E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F8C3-BB53-43BA-A18E-8789EFFC2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3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2256-1AE6-472B-B53E-B6631AC3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EE8F3-8852-4B19-96EB-53961A15E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9A388-2FBB-433A-BDDD-D7FE6C62A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2476C-8608-4901-B0AD-36D55FD5B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9426A-46A1-47C3-AE38-E73CB7871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5AC67-CB6C-44E0-8546-6BE5C745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449-1688-434C-9460-4558DFADDC2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360425-B847-4FC2-8225-CF12CE65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8AF5C-9ABE-4CB6-AEEF-8ABD34B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F8C3-BB53-43BA-A18E-8789EFFC2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0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13B1-4CAC-4935-8116-DA68E64D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B2CAF-AE9A-47E2-923A-C655CFFC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449-1688-434C-9460-4558DFADDC2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0AFB2-2640-4F0C-AC0C-E8A7E96C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BDA52-DE06-46C6-AB52-C78AB104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F8C3-BB53-43BA-A18E-8789EFFC2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9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AFFE3-5055-43B3-9B42-812C7D22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449-1688-434C-9460-4558DFADDC2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51D4B-74A3-4F15-96AC-457560B4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FE483-9480-4994-A06A-2DED1593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F8C3-BB53-43BA-A18E-8789EFFC2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7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710D-98CD-423C-8158-E75C7D43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4FE9-D5A0-404B-85C5-F0DA1C537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6D581-0D88-4CAA-8314-9F1DEDFCA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7D584-6B3B-4AF7-9BAB-412D6854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449-1688-434C-9460-4558DFADDC2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4E261-2C41-4129-8072-02AEED89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F94E1-905C-41A3-8934-F9CB00B0A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F8C3-BB53-43BA-A18E-8789EFFC2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CCB8-5D36-4877-B1DF-1E892CFF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66D6E-BB35-4F67-AD9A-0C8BCBE68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D8B89-3515-466F-91DF-DCD8E9BAF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47CD5-71BD-405E-BDB4-897C2874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449-1688-434C-9460-4558DFADDC2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5AC88-5772-46CF-BBAE-AC804E7C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92AFC-E8BB-45B4-8AEC-66A1C751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F8C3-BB53-43BA-A18E-8789EFFC2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8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94A7D9-06E2-40D5-B852-99A6550F2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EADEA-2F0E-4C92-A362-9EE5530CC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04F2E-8140-4923-B74B-1BD42C6FB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7E449-1688-434C-9460-4558DFADDC23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12645-57B2-4AD5-8E81-A347A6FBE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70306-1526-48A0-A883-26929826A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AF8C3-BB53-43BA-A18E-8789EFFC2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1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ipe-system-cal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0E30-3014-41FB-B0DA-3C3BFF0B40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CS2106 Lab2 Ex1 (demo)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DC109-0AEC-4E98-8A2F-D682F8FEBF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2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1C79-6DB2-4F7E-97A1-3309E0F2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AED5F-FDAC-47D0-9EF4-39D36AAFE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those who have attended classes today, please indicate your attendance in google sheet</a:t>
            </a:r>
          </a:p>
          <a:p>
            <a:pPr lvl="1"/>
            <a:r>
              <a:rPr lang="en-US" dirty="0"/>
              <a:t>This is for contact tracing purpose in view of </a:t>
            </a:r>
            <a:r>
              <a:rPr lang="en-US" dirty="0" err="1"/>
              <a:t>nCov</a:t>
            </a:r>
            <a:r>
              <a:rPr lang="en-US" dirty="0"/>
              <a:t>, not for 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6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B5F6-AF94-4717-A422-A849CD94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1CF97-03D5-4278-A2AB-A8A581CB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demo involves the use of system calls, so you have to do it on a </a:t>
            </a:r>
            <a:r>
              <a:rPr lang="en-US" dirty="0" err="1"/>
              <a:t>linux</a:t>
            </a:r>
            <a:r>
              <a:rPr lang="en-US" dirty="0"/>
              <a:t> machine</a:t>
            </a:r>
          </a:p>
        </p:txBody>
      </p:sp>
    </p:spTree>
    <p:extLst>
      <p:ext uri="{BB962C8B-B14F-4D97-AF65-F5344CB8AC3E}">
        <p14:creationId xmlns:p14="http://schemas.microsoft.com/office/powerpoint/2010/main" val="287967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870F-A066-4AD8-8B03-B99D65EB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descriptors (</a:t>
            </a:r>
            <a:r>
              <a:rPr lang="en-US" dirty="0" err="1"/>
              <a:t>fd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6672C-9D6E-46AC-A191-4C022DA7F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File descriptors are integers</a:t>
            </a:r>
          </a:p>
          <a:p>
            <a:r>
              <a:rPr lang="en-US" dirty="0"/>
              <a:t>Each file descriptor eventually points to some file</a:t>
            </a:r>
          </a:p>
          <a:p>
            <a:r>
              <a:rPr lang="en-US" dirty="0"/>
              <a:t>By doing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read(</a:t>
            </a:r>
            <a:r>
              <a:rPr 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fd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some_string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, size)</a:t>
            </a:r>
            <a:r>
              <a:rPr lang="en-US" dirty="0"/>
              <a:t>, we can read from the file that </a:t>
            </a:r>
            <a:r>
              <a:rPr 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fd</a:t>
            </a:r>
            <a:r>
              <a:rPr lang="en-US" dirty="0"/>
              <a:t> is pointing to</a:t>
            </a:r>
          </a:p>
          <a:p>
            <a:r>
              <a:rPr lang="en-US" dirty="0"/>
              <a:t>By doing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write(</a:t>
            </a:r>
            <a:r>
              <a:rPr 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fd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some_string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, size)</a:t>
            </a:r>
            <a:r>
              <a:rPr lang="en-US" dirty="0"/>
              <a:t>, we can write into the file that </a:t>
            </a:r>
            <a:r>
              <a:rPr 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fd</a:t>
            </a:r>
            <a:r>
              <a:rPr lang="en-US" dirty="0"/>
              <a:t> is pointing to</a:t>
            </a:r>
          </a:p>
          <a:p>
            <a:r>
              <a:rPr lang="en-US" dirty="0"/>
              <a:t>There are file descriptors reserved for special purposes</a:t>
            </a:r>
          </a:p>
          <a:p>
            <a:pPr lvl="1"/>
            <a:r>
              <a:rPr lang="en-US" dirty="0"/>
              <a:t>0 is for standard input (observe what happens when you print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STDIN_FILENO</a:t>
            </a:r>
            <a:r>
              <a:rPr lang="en-US" dirty="0"/>
              <a:t> in your program)</a:t>
            </a:r>
          </a:p>
          <a:p>
            <a:pPr lvl="1"/>
            <a:r>
              <a:rPr lang="en-US" dirty="0"/>
              <a:t>1 is for standard output (observe what happens when you print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STDOUT_FILENO</a:t>
            </a:r>
            <a:r>
              <a:rPr lang="en-US" dirty="0"/>
              <a:t> in your program)</a:t>
            </a:r>
          </a:p>
          <a:p>
            <a:pPr lvl="1"/>
            <a:r>
              <a:rPr lang="en-US" dirty="0"/>
              <a:t>2 is for standard error (observe what happens when you print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STDERR_FILENO</a:t>
            </a:r>
            <a:r>
              <a:rPr lang="en-US" dirty="0"/>
              <a:t> in your program)</a:t>
            </a:r>
          </a:p>
        </p:txBody>
      </p:sp>
    </p:spTree>
    <p:extLst>
      <p:ext uri="{BB962C8B-B14F-4D97-AF65-F5344CB8AC3E}">
        <p14:creationId xmlns:p14="http://schemas.microsoft.com/office/powerpoint/2010/main" val="286581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0AE0-904C-4835-924C-C073BAC1F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Descriptors (</a:t>
            </a:r>
            <a:r>
              <a:rPr lang="en-US" dirty="0" err="1"/>
              <a:t>fd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89942-3791-4FB6-8C18-11AEC2ED7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86025"/>
            <a:ext cx="2933700" cy="3690938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Process context:</a:t>
            </a:r>
          </a:p>
          <a:p>
            <a:pPr marL="0" indent="0">
              <a:buNone/>
            </a:pPr>
            <a:r>
              <a:rPr lang="en-US" sz="2400" dirty="0"/>
              <a:t>File descriptor table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791F17-DE31-47EA-8F8A-E11435115222}"/>
              </a:ext>
            </a:extLst>
          </p:cNvPr>
          <p:cNvSpPr txBox="1">
            <a:spLocks/>
          </p:cNvSpPr>
          <p:nvPr/>
        </p:nvSpPr>
        <p:spPr>
          <a:xfrm>
            <a:off x="4086225" y="1825626"/>
            <a:ext cx="3143250" cy="218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What you enter/see on console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FFF5DE-738A-4EB5-BB35-5AFB196A1739}"/>
              </a:ext>
            </a:extLst>
          </p:cNvPr>
          <p:cNvSpPr txBox="1">
            <a:spLocks/>
          </p:cNvSpPr>
          <p:nvPr/>
        </p:nvSpPr>
        <p:spPr>
          <a:xfrm>
            <a:off x="4003671" y="4197456"/>
            <a:ext cx="3590925" cy="21280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Files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6A915C5-1226-4D0E-BB27-0756D5C08A59}"/>
              </a:ext>
            </a:extLst>
          </p:cNvPr>
          <p:cNvGraphicFramePr>
            <a:graphicFrameLocks noGrp="1"/>
          </p:cNvGraphicFramePr>
          <p:nvPr/>
        </p:nvGraphicFramePr>
        <p:xfrm>
          <a:off x="1219994" y="3710516"/>
          <a:ext cx="2209005" cy="22250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526052">
                  <a:extLst>
                    <a:ext uri="{9D8B030D-6E8A-4147-A177-3AD203B41FA5}">
                      <a16:colId xmlns:a16="http://schemas.microsoft.com/office/drawing/2014/main" val="975224740"/>
                    </a:ext>
                  </a:extLst>
                </a:gridCol>
                <a:gridCol w="1682953">
                  <a:extLst>
                    <a:ext uri="{9D8B030D-6E8A-4147-A177-3AD203B41FA5}">
                      <a16:colId xmlns:a16="http://schemas.microsoft.com/office/drawing/2014/main" val="3649604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081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4844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5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157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82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4541702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183197B0-3D46-4D97-B465-D63D17884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50422"/>
              </p:ext>
            </p:extLst>
          </p:nvPr>
        </p:nvGraphicFramePr>
        <p:xfrm>
          <a:off x="4179885" y="2671022"/>
          <a:ext cx="2804379" cy="1136861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2804379">
                  <a:extLst>
                    <a:ext uri="{9D8B030D-6E8A-4147-A177-3AD203B41FA5}">
                      <a16:colId xmlns:a16="http://schemas.microsoft.com/office/drawing/2014/main" val="3649604140"/>
                    </a:ext>
                  </a:extLst>
                </a:gridCol>
              </a:tblGrid>
              <a:tr h="395181">
                <a:tc>
                  <a:txBody>
                    <a:bodyPr/>
                    <a:lstStyle/>
                    <a:p>
                      <a:r>
                        <a:rPr lang="en-US" dirty="0"/>
                        <a:t>actual standard 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81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 standard 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844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 standard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508895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D66344EA-0F3A-4D84-AEE0-DA7F70C05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224398"/>
              </p:ext>
            </p:extLst>
          </p:nvPr>
        </p:nvGraphicFramePr>
        <p:xfrm>
          <a:off x="4279895" y="4632960"/>
          <a:ext cx="3038475" cy="11125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038475">
                  <a:extLst>
                    <a:ext uri="{9D8B030D-6E8A-4147-A177-3AD203B41FA5}">
                      <a16:colId xmlns:a16="http://schemas.microsoft.com/office/drawing/2014/main" val="3649604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some file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57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&lt;some other file..&gt;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82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&lt;some other file..&gt;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54170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9EA603-C8D6-40D4-AB60-67AFEE0013D1}"/>
              </a:ext>
            </a:extLst>
          </p:cNvPr>
          <p:cNvCxnSpPr>
            <a:cxnSpLocks/>
          </p:cNvCxnSpPr>
          <p:nvPr/>
        </p:nvCxnSpPr>
        <p:spPr>
          <a:xfrm flipV="1">
            <a:off x="2457450" y="4829915"/>
            <a:ext cx="1905000" cy="5421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AB9C14-9496-4FDE-B6B4-69E67DEEA243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6581776" y="2564290"/>
            <a:ext cx="1184914" cy="29416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0F0AB7-40DF-4B96-834C-A514409E410E}"/>
              </a:ext>
            </a:extLst>
          </p:cNvPr>
          <p:cNvCxnSpPr>
            <a:cxnSpLocks/>
          </p:cNvCxnSpPr>
          <p:nvPr/>
        </p:nvCxnSpPr>
        <p:spPr>
          <a:xfrm flipV="1">
            <a:off x="2457450" y="2858452"/>
            <a:ext cx="1722435" cy="104679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C29D23E-019F-4E15-A180-40DD87D740E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457450" y="3239452"/>
            <a:ext cx="1722435" cy="104679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E094C7-14E4-4039-8B43-ABF705642305}"/>
              </a:ext>
            </a:extLst>
          </p:cNvPr>
          <p:cNvCxnSpPr>
            <a:cxnSpLocks/>
          </p:cNvCxnSpPr>
          <p:nvPr/>
        </p:nvCxnSpPr>
        <p:spPr>
          <a:xfrm flipV="1">
            <a:off x="2457450" y="3581400"/>
            <a:ext cx="1751380" cy="10668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BD53FFD-BCE9-4ACB-8FDA-74D789A7F03B}"/>
              </a:ext>
            </a:extLst>
          </p:cNvPr>
          <p:cNvSpPr txBox="1"/>
          <p:nvPr/>
        </p:nvSpPr>
        <p:spPr>
          <a:xfrm>
            <a:off x="7766690" y="1825626"/>
            <a:ext cx="3714749" cy="147732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Since this is essentially a file descriptor in process, you can do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read(0, 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some_string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, size) </a:t>
            </a:r>
            <a:r>
              <a:rPr lang="en-US" dirty="0">
                <a:solidFill>
                  <a:srgbClr val="7030A0"/>
                </a:solidFill>
              </a:rPr>
              <a:t>to read from the console and load read content into 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some_string</a:t>
            </a:r>
            <a:endParaRPr lang="en-US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827074-CC36-438F-BEF6-43F948957EF4}"/>
              </a:ext>
            </a:extLst>
          </p:cNvPr>
          <p:cNvSpPr txBox="1"/>
          <p:nvPr/>
        </p:nvSpPr>
        <p:spPr>
          <a:xfrm>
            <a:off x="7766690" y="3629586"/>
            <a:ext cx="3714749" cy="147732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Since this is essentially a file descriptor in process, you can do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write(1, 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some_string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, size) </a:t>
            </a:r>
            <a:r>
              <a:rPr lang="en-US" dirty="0">
                <a:solidFill>
                  <a:srgbClr val="7030A0"/>
                </a:solidFill>
              </a:rPr>
              <a:t>to write content in 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some_string</a:t>
            </a:r>
            <a:r>
              <a:rPr lang="en-US" dirty="0">
                <a:solidFill>
                  <a:srgbClr val="7030A0"/>
                </a:solidFill>
              </a:rPr>
              <a:t> into (aka, print) the console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038753-838B-4E9F-BA4C-3E2BD2C6E5A2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6705600" y="3144385"/>
            <a:ext cx="1061090" cy="122386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7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0AE0-904C-4835-924C-C073BAC1F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dup2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89942-3791-4FB6-8C18-11AEC2ED7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86025"/>
            <a:ext cx="2933700" cy="3690938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Process context:</a:t>
            </a:r>
          </a:p>
          <a:p>
            <a:pPr marL="0" indent="0">
              <a:buNone/>
            </a:pPr>
            <a:r>
              <a:rPr lang="en-US" sz="2400" dirty="0"/>
              <a:t>File descriptor table after </a:t>
            </a:r>
            <a:r>
              <a:rPr lang="en-US" sz="2400" b="1" dirty="0">
                <a:latin typeface="Consolas" panose="020B0609020204030204" pitchFamily="49" charset="0"/>
              </a:rPr>
              <a:t>dup2(20, 0)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791F17-DE31-47EA-8F8A-E11435115222}"/>
              </a:ext>
            </a:extLst>
          </p:cNvPr>
          <p:cNvSpPr txBox="1">
            <a:spLocks/>
          </p:cNvSpPr>
          <p:nvPr/>
        </p:nvSpPr>
        <p:spPr>
          <a:xfrm>
            <a:off x="4086225" y="1825626"/>
            <a:ext cx="3143250" cy="218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What you enter/see on console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FFF5DE-738A-4EB5-BB35-5AFB196A1739}"/>
              </a:ext>
            </a:extLst>
          </p:cNvPr>
          <p:cNvSpPr txBox="1">
            <a:spLocks/>
          </p:cNvSpPr>
          <p:nvPr/>
        </p:nvSpPr>
        <p:spPr>
          <a:xfrm>
            <a:off x="4003671" y="4197456"/>
            <a:ext cx="3590925" cy="21280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Files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6A915C5-1226-4D0E-BB27-0756D5C08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201184"/>
              </p:ext>
            </p:extLst>
          </p:nvPr>
        </p:nvGraphicFramePr>
        <p:xfrm>
          <a:off x="1219994" y="3710516"/>
          <a:ext cx="2209005" cy="22250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526052">
                  <a:extLst>
                    <a:ext uri="{9D8B030D-6E8A-4147-A177-3AD203B41FA5}">
                      <a16:colId xmlns:a16="http://schemas.microsoft.com/office/drawing/2014/main" val="975224740"/>
                    </a:ext>
                  </a:extLst>
                </a:gridCol>
                <a:gridCol w="1682953">
                  <a:extLst>
                    <a:ext uri="{9D8B030D-6E8A-4147-A177-3AD203B41FA5}">
                      <a16:colId xmlns:a16="http://schemas.microsoft.com/office/drawing/2014/main" val="3649604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081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4844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5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157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82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4541702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183197B0-3D46-4D97-B465-D63D17884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620965"/>
              </p:ext>
            </p:extLst>
          </p:nvPr>
        </p:nvGraphicFramePr>
        <p:xfrm>
          <a:off x="4179885" y="2671022"/>
          <a:ext cx="2804379" cy="395181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2804379">
                  <a:extLst>
                    <a:ext uri="{9D8B030D-6E8A-4147-A177-3AD203B41FA5}">
                      <a16:colId xmlns:a16="http://schemas.microsoft.com/office/drawing/2014/main" val="3649604140"/>
                    </a:ext>
                  </a:extLst>
                </a:gridCol>
              </a:tblGrid>
              <a:tr h="395181">
                <a:tc>
                  <a:txBody>
                    <a:bodyPr/>
                    <a:lstStyle/>
                    <a:p>
                      <a:r>
                        <a:rPr lang="en-US" dirty="0"/>
                        <a:t>actual standard 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814567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D66344EA-0F3A-4D84-AEE0-DA7F70C05820}"/>
              </a:ext>
            </a:extLst>
          </p:cNvPr>
          <p:cNvGraphicFramePr>
            <a:graphicFrameLocks noGrp="1"/>
          </p:cNvGraphicFramePr>
          <p:nvPr/>
        </p:nvGraphicFramePr>
        <p:xfrm>
          <a:off x="4279895" y="4632960"/>
          <a:ext cx="3038475" cy="11125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038475">
                  <a:extLst>
                    <a:ext uri="{9D8B030D-6E8A-4147-A177-3AD203B41FA5}">
                      <a16:colId xmlns:a16="http://schemas.microsoft.com/office/drawing/2014/main" val="3649604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some file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57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&lt;some other file..&gt;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82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&lt;some other file..&gt;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54170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9EA603-C8D6-40D4-AB60-67AFEE0013D1}"/>
              </a:ext>
            </a:extLst>
          </p:cNvPr>
          <p:cNvCxnSpPr>
            <a:cxnSpLocks/>
          </p:cNvCxnSpPr>
          <p:nvPr/>
        </p:nvCxnSpPr>
        <p:spPr>
          <a:xfrm flipV="1">
            <a:off x="2457450" y="4829915"/>
            <a:ext cx="1905000" cy="5421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3F69A5-DC13-4000-9B6E-05D6B4BBCEFA}"/>
              </a:ext>
            </a:extLst>
          </p:cNvPr>
          <p:cNvSpPr txBox="1"/>
          <p:nvPr/>
        </p:nvSpPr>
        <p:spPr>
          <a:xfrm>
            <a:off x="7766690" y="1825626"/>
            <a:ext cx="4330060" cy="452431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dup2</a:t>
            </a:r>
            <a:r>
              <a:rPr lang="en-US" dirty="0">
                <a:solidFill>
                  <a:srgbClr val="7030A0"/>
                </a:solidFill>
              </a:rPr>
              <a:t> takes in 2 file descriptors. It allows us to change file descriptor table and let a file descriptor point to another file.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For example, if we call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dup2(20, 0)</a:t>
            </a:r>
            <a:r>
              <a:rPr lang="en-US" dirty="0">
                <a:solidFill>
                  <a:srgbClr val="7030A0"/>
                </a:solidFill>
              </a:rPr>
              <a:t>, then the reserved file descriptor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7030A0"/>
                </a:solidFill>
              </a:rPr>
              <a:t> will point to the file that file descriptor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7030A0"/>
                </a:solidFill>
              </a:rPr>
              <a:t> points to.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From here onwards, when we do 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(...)</a:t>
            </a:r>
            <a:r>
              <a:rPr lang="en-US" dirty="0">
                <a:solidFill>
                  <a:srgbClr val="7030A0"/>
                </a:solidFill>
              </a:rPr>
              <a:t> or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read(0, 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some_str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, size)</a:t>
            </a:r>
            <a:r>
              <a:rPr lang="en-US" dirty="0">
                <a:solidFill>
                  <a:srgbClr val="7030A0"/>
                </a:solidFill>
              </a:rPr>
              <a:t>, the program will actually be reading from the file instead of the actual standard input (aka console).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Refer to the attached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dup2_toy.c</a:t>
            </a:r>
            <a:r>
              <a:rPr lang="en-US" dirty="0">
                <a:solidFill>
                  <a:srgbClr val="7030A0"/>
                </a:solidFill>
              </a:rPr>
              <a:t> and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file.txt</a:t>
            </a:r>
            <a:r>
              <a:rPr lang="en-US" dirty="0">
                <a:solidFill>
                  <a:srgbClr val="7030A0"/>
                </a:solidFill>
              </a:rPr>
              <a:t> for example.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5CE3C3-515E-47C5-8FAF-2D10F63FE851}"/>
              </a:ext>
            </a:extLst>
          </p:cNvPr>
          <p:cNvCxnSpPr>
            <a:cxnSpLocks/>
          </p:cNvCxnSpPr>
          <p:nvPr/>
        </p:nvCxnSpPr>
        <p:spPr>
          <a:xfrm>
            <a:off x="2457450" y="3905251"/>
            <a:ext cx="1905000" cy="92466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2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F246F-AF3A-4A9E-9AC4-E0E43FAB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FE7F5-8BA5-4FF0-A319-1BDA48BB8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You can imagine </a:t>
            </a:r>
            <a:r>
              <a:rPr lang="en-US" sz="2400" b="1" dirty="0">
                <a:latin typeface="Consolas" panose="020B0609020204030204" pitchFamily="49" charset="0"/>
              </a:rPr>
              <a:t>pipe</a:t>
            </a:r>
            <a:r>
              <a:rPr lang="en-US" sz="2400" dirty="0"/>
              <a:t> as a command that creates a virtual file and assigns file descriptors that allow us to read from and write into that virtual file. If we run: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int </a:t>
            </a:r>
            <a:r>
              <a:rPr lang="en-US" sz="2400" b="1" dirty="0" err="1">
                <a:latin typeface="Consolas" panose="020B0609020204030204" pitchFamily="49" charset="0"/>
              </a:rPr>
              <a:t>fds</a:t>
            </a:r>
            <a:r>
              <a:rPr lang="en-US" sz="2400" b="1" dirty="0">
                <a:latin typeface="Consolas" panose="020B0609020204030204" pitchFamily="49" charset="0"/>
              </a:rPr>
              <a:t>[2];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pipe(</a:t>
            </a:r>
            <a:r>
              <a:rPr lang="en-US" sz="2400" b="1" dirty="0" err="1">
                <a:latin typeface="Consolas" panose="020B0609020204030204" pitchFamily="49" charset="0"/>
              </a:rPr>
              <a:t>fds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Then the file descriptor, </a:t>
            </a:r>
            <a:r>
              <a:rPr lang="en-US" sz="2400" b="1" dirty="0" err="1">
                <a:latin typeface="Consolas" panose="020B0609020204030204" pitchFamily="49" charset="0"/>
              </a:rPr>
              <a:t>fds</a:t>
            </a:r>
            <a:r>
              <a:rPr lang="en-US" sz="2400" b="1" dirty="0">
                <a:latin typeface="Consolas" panose="020B0609020204030204" pitchFamily="49" charset="0"/>
              </a:rPr>
              <a:t>[0]</a:t>
            </a:r>
            <a:r>
              <a:rPr lang="en-US" sz="2400" dirty="0"/>
              <a:t>, will point to the reading end of the virtual file; </a:t>
            </a:r>
            <a:r>
              <a:rPr lang="en-US" sz="2400" b="1" dirty="0" err="1">
                <a:latin typeface="Consolas" panose="020B0609020204030204" pitchFamily="49" charset="0"/>
              </a:rPr>
              <a:t>fds</a:t>
            </a:r>
            <a:r>
              <a:rPr lang="en-US" sz="2400" b="1" dirty="0">
                <a:latin typeface="Consolas" panose="020B0609020204030204" pitchFamily="49" charset="0"/>
              </a:rPr>
              <a:t>[1]</a:t>
            </a:r>
            <a:r>
              <a:rPr lang="en-US" sz="2400" dirty="0"/>
              <a:t> will point to the writing end of the virtual file. Like any other file descriptor, we can do </a:t>
            </a:r>
            <a:r>
              <a:rPr lang="en-US" sz="2400" b="1" dirty="0">
                <a:latin typeface="Consolas" panose="020B0609020204030204" pitchFamily="49" charset="0"/>
              </a:rPr>
              <a:t>read(</a:t>
            </a:r>
            <a:r>
              <a:rPr lang="en-US" sz="2400" b="1" dirty="0" err="1">
                <a:latin typeface="Consolas" panose="020B0609020204030204" pitchFamily="49" charset="0"/>
              </a:rPr>
              <a:t>fds</a:t>
            </a:r>
            <a:r>
              <a:rPr lang="en-US" sz="2400" b="1" dirty="0">
                <a:latin typeface="Consolas" panose="020B0609020204030204" pitchFamily="49" charset="0"/>
              </a:rPr>
              <a:t>[0], </a:t>
            </a:r>
            <a:r>
              <a:rPr lang="en-US" sz="2400" b="1" dirty="0" err="1">
                <a:latin typeface="Consolas" panose="020B0609020204030204" pitchFamily="49" charset="0"/>
              </a:rPr>
              <a:t>some_str</a:t>
            </a:r>
            <a:r>
              <a:rPr lang="en-US" sz="2400" b="1" dirty="0">
                <a:latin typeface="Consolas" panose="020B0609020204030204" pitchFamily="49" charset="0"/>
              </a:rPr>
              <a:t>, size) </a:t>
            </a:r>
            <a:r>
              <a:rPr lang="en-US" sz="2400" dirty="0"/>
              <a:t>to read from the virtual file; we can do </a:t>
            </a:r>
            <a:r>
              <a:rPr lang="en-US" sz="2400" b="1" dirty="0">
                <a:latin typeface="Consolas" panose="020B0609020204030204" pitchFamily="49" charset="0"/>
              </a:rPr>
              <a:t>write(</a:t>
            </a:r>
            <a:r>
              <a:rPr lang="en-US" sz="2400" b="1" dirty="0" err="1">
                <a:latin typeface="Consolas" panose="020B0609020204030204" pitchFamily="49" charset="0"/>
              </a:rPr>
              <a:t>fds</a:t>
            </a:r>
            <a:r>
              <a:rPr lang="en-US" sz="2400" b="1" dirty="0">
                <a:latin typeface="Consolas" panose="020B0609020204030204" pitchFamily="49" charset="0"/>
              </a:rPr>
              <a:t>[1], </a:t>
            </a:r>
            <a:r>
              <a:rPr lang="en-US" sz="2400" b="1" dirty="0" err="1">
                <a:latin typeface="Consolas" panose="020B0609020204030204" pitchFamily="49" charset="0"/>
              </a:rPr>
              <a:t>some_str</a:t>
            </a:r>
            <a:r>
              <a:rPr lang="en-US" sz="2400" b="1" dirty="0">
                <a:latin typeface="Consolas" panose="020B0609020204030204" pitchFamily="49" charset="0"/>
              </a:rPr>
              <a:t>, size) </a:t>
            </a:r>
            <a:r>
              <a:rPr lang="en-US" sz="2400" dirty="0"/>
              <a:t>to write into the virtual file.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 to </a:t>
            </a:r>
            <a:r>
              <a:rPr lang="en-US" sz="2400" b="1" dirty="0" err="1">
                <a:latin typeface="Consolas" panose="020B0609020204030204" pitchFamily="49" charset="0"/>
              </a:rPr>
              <a:t>pipe_toy.c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/>
              <a:t>for example.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833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1610-89B7-43B8-9FA1-29B2ED50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back to lab2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DC6E3-B21A-44F5-B09A-C0B1DF86A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00611"/>
          </a:xfrm>
        </p:spPr>
        <p:txBody>
          <a:bodyPr>
            <a:normAutofit/>
          </a:bodyPr>
          <a:lstStyle/>
          <a:p>
            <a:r>
              <a:rPr lang="en-US" sz="2000" b="1" dirty="0" err="1">
                <a:latin typeface="Consolas" panose="020B0609020204030204" pitchFamily="49" charset="0"/>
              </a:rPr>
              <a:t>multby</a:t>
            </a:r>
            <a:r>
              <a:rPr lang="en-US" sz="2000" dirty="0"/>
              <a:t> takes in a number from command line argument, then reads in another number from standard input</a:t>
            </a:r>
          </a:p>
          <a:p>
            <a:r>
              <a:rPr lang="en-US" sz="2000" dirty="0"/>
              <a:t>However, </a:t>
            </a:r>
            <a:r>
              <a:rPr lang="en-US" sz="2000" b="1" dirty="0" err="1">
                <a:latin typeface="Consolas" panose="020B0609020204030204" pitchFamily="49" charset="0"/>
              </a:rPr>
              <a:t>multby</a:t>
            </a:r>
            <a:r>
              <a:rPr lang="en-US" sz="2000" dirty="0"/>
              <a:t> is not directly run by us but by some child processes, so we do not have a console to enter user inputs into it; instead, we need to redirect the child process’s std input file descriptor to read from a virtual file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multby</a:t>
            </a:r>
            <a:r>
              <a:rPr lang="en-US" sz="2000" dirty="0"/>
              <a:t> also does not return the result in its program; it only prints the result to standard output</a:t>
            </a:r>
          </a:p>
          <a:p>
            <a:r>
              <a:rPr lang="en-US" sz="2000" dirty="0"/>
              <a:t>To retrieve this result, we can make this child process’s standard output file descriptor to write into a virtual file then let the parent process read from the reading end of the same virtual file</a:t>
            </a:r>
          </a:p>
          <a:p>
            <a:r>
              <a:rPr lang="en-US" sz="2000" dirty="0"/>
              <a:t>Note that reading from pipe (aka the virtual file) can potentially hang your program if:</a:t>
            </a:r>
          </a:p>
          <a:p>
            <a:pPr lvl="1"/>
            <a:r>
              <a:rPr lang="en-US" sz="2000" dirty="0"/>
              <a:t>The pipe is currently empty </a:t>
            </a:r>
            <a:r>
              <a:rPr lang="en-US" sz="2000" b="1" u="sng" dirty="0"/>
              <a:t>AND</a:t>
            </a:r>
          </a:p>
          <a:p>
            <a:pPr lvl="1"/>
            <a:r>
              <a:rPr lang="en-US" sz="2000" dirty="0"/>
              <a:t>The writing end of this pipe is not closed by some process that has this writing end file descriptor (refer to </a:t>
            </a:r>
            <a:r>
              <a:rPr lang="en-US" sz="2000" dirty="0">
                <a:hlinkClick r:id="rId2"/>
              </a:rPr>
              <a:t>https://www.geeksforgeeks.org/pipe-system-call/</a:t>
            </a:r>
            <a:r>
              <a:rPr lang="en-US" sz="2000" dirty="0"/>
              <a:t> for example)</a:t>
            </a:r>
          </a:p>
        </p:txBody>
      </p:sp>
    </p:spTree>
    <p:extLst>
      <p:ext uri="{BB962C8B-B14F-4D97-AF65-F5344CB8AC3E}">
        <p14:creationId xmlns:p14="http://schemas.microsoft.com/office/powerpoint/2010/main" val="3644131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777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CS2106 Lab2 Ex1 (demo)</vt:lpstr>
      <vt:lpstr>Admin</vt:lpstr>
      <vt:lpstr>System calls</vt:lpstr>
      <vt:lpstr>File descriptors (fd)</vt:lpstr>
      <vt:lpstr>File Descriptors (fd)</vt:lpstr>
      <vt:lpstr>dup2</vt:lpstr>
      <vt:lpstr>pipe</vt:lpstr>
      <vt:lpstr>Link back to lab2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Jinyi</dc:creator>
  <cp:lastModifiedBy>Wang Jinyi</cp:lastModifiedBy>
  <cp:revision>31</cp:revision>
  <dcterms:created xsi:type="dcterms:W3CDTF">2020-02-12T05:59:04Z</dcterms:created>
  <dcterms:modified xsi:type="dcterms:W3CDTF">2020-02-12T13:24:08Z</dcterms:modified>
</cp:coreProperties>
</file>