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WAV" ContentType="audio/x-wav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9" r:id="rId1"/>
  </p:sldMasterIdLst>
  <p:notesMasterIdLst>
    <p:notesMasterId r:id="rId95"/>
  </p:notesMasterIdLst>
  <p:handoutMasterIdLst>
    <p:handoutMasterId r:id="rId96"/>
  </p:handoutMasterIdLst>
  <p:sldIdLst>
    <p:sldId id="657" r:id="rId2"/>
    <p:sldId id="658" r:id="rId3"/>
    <p:sldId id="645" r:id="rId4"/>
    <p:sldId id="646" r:id="rId5"/>
    <p:sldId id="647" r:id="rId6"/>
    <p:sldId id="648" r:id="rId7"/>
    <p:sldId id="649" r:id="rId8"/>
    <p:sldId id="650" r:id="rId9"/>
    <p:sldId id="651" r:id="rId10"/>
    <p:sldId id="652" r:id="rId11"/>
    <p:sldId id="653" r:id="rId12"/>
    <p:sldId id="654" r:id="rId13"/>
    <p:sldId id="655" r:id="rId14"/>
    <p:sldId id="656" r:id="rId15"/>
    <p:sldId id="517" r:id="rId16"/>
    <p:sldId id="518" r:id="rId17"/>
    <p:sldId id="519" r:id="rId18"/>
    <p:sldId id="616" r:id="rId19"/>
    <p:sldId id="617" r:id="rId20"/>
    <p:sldId id="618" r:id="rId21"/>
    <p:sldId id="619" r:id="rId22"/>
    <p:sldId id="620" r:id="rId23"/>
    <p:sldId id="621" r:id="rId24"/>
    <p:sldId id="622" r:id="rId25"/>
    <p:sldId id="623" r:id="rId26"/>
    <p:sldId id="624" r:id="rId27"/>
    <p:sldId id="625" r:id="rId28"/>
    <p:sldId id="626" r:id="rId29"/>
    <p:sldId id="627" r:id="rId30"/>
    <p:sldId id="628" r:id="rId31"/>
    <p:sldId id="629" r:id="rId32"/>
    <p:sldId id="630" r:id="rId33"/>
    <p:sldId id="631" r:id="rId34"/>
    <p:sldId id="632" r:id="rId35"/>
    <p:sldId id="633" r:id="rId36"/>
    <p:sldId id="634" r:id="rId37"/>
    <p:sldId id="635" r:id="rId38"/>
    <p:sldId id="637" r:id="rId39"/>
    <p:sldId id="636" r:id="rId40"/>
    <p:sldId id="638" r:id="rId41"/>
    <p:sldId id="639" r:id="rId42"/>
    <p:sldId id="640" r:id="rId43"/>
    <p:sldId id="641" r:id="rId44"/>
    <p:sldId id="642" r:id="rId45"/>
    <p:sldId id="643" r:id="rId46"/>
    <p:sldId id="644" r:id="rId47"/>
    <p:sldId id="564" r:id="rId48"/>
    <p:sldId id="565" r:id="rId49"/>
    <p:sldId id="566" r:id="rId50"/>
    <p:sldId id="567" r:id="rId51"/>
    <p:sldId id="569" r:id="rId52"/>
    <p:sldId id="570" r:id="rId53"/>
    <p:sldId id="571" r:id="rId54"/>
    <p:sldId id="572" r:id="rId55"/>
    <p:sldId id="573" r:id="rId56"/>
    <p:sldId id="574" r:id="rId57"/>
    <p:sldId id="575" r:id="rId58"/>
    <p:sldId id="576" r:id="rId59"/>
    <p:sldId id="577" r:id="rId60"/>
    <p:sldId id="578" r:id="rId61"/>
    <p:sldId id="579" r:id="rId62"/>
    <p:sldId id="580" r:id="rId63"/>
    <p:sldId id="581" r:id="rId64"/>
    <p:sldId id="582" r:id="rId65"/>
    <p:sldId id="583" r:id="rId66"/>
    <p:sldId id="584" r:id="rId67"/>
    <p:sldId id="585" r:id="rId68"/>
    <p:sldId id="586" r:id="rId69"/>
    <p:sldId id="587" r:id="rId70"/>
    <p:sldId id="588" r:id="rId71"/>
    <p:sldId id="589" r:id="rId72"/>
    <p:sldId id="590" r:id="rId73"/>
    <p:sldId id="591" r:id="rId74"/>
    <p:sldId id="593" r:id="rId75"/>
    <p:sldId id="595" r:id="rId76"/>
    <p:sldId id="592" r:id="rId77"/>
    <p:sldId id="594" r:id="rId78"/>
    <p:sldId id="596" r:id="rId79"/>
    <p:sldId id="597" r:id="rId80"/>
    <p:sldId id="598" r:id="rId81"/>
    <p:sldId id="599" r:id="rId82"/>
    <p:sldId id="600" r:id="rId83"/>
    <p:sldId id="601" r:id="rId84"/>
    <p:sldId id="602" r:id="rId85"/>
    <p:sldId id="603" r:id="rId86"/>
    <p:sldId id="604" r:id="rId87"/>
    <p:sldId id="605" r:id="rId88"/>
    <p:sldId id="606" r:id="rId89"/>
    <p:sldId id="607" r:id="rId90"/>
    <p:sldId id="608" r:id="rId91"/>
    <p:sldId id="609" r:id="rId92"/>
    <p:sldId id="610" r:id="rId93"/>
    <p:sldId id="611" r:id="rId9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064">
          <p15:clr>
            <a:srgbClr val="A4A3A4"/>
          </p15:clr>
        </p15:guide>
        <p15:guide id="2" pos="345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35" autoAdjust="0"/>
    <p:restoredTop sz="94643"/>
  </p:normalViewPr>
  <p:slideViewPr>
    <p:cSldViewPr>
      <p:cViewPr varScale="1">
        <p:scale>
          <a:sx n="120" d="100"/>
          <a:sy n="120" d="100"/>
        </p:scale>
        <p:origin x="576" y="176"/>
      </p:cViewPr>
      <p:guideLst>
        <p:guide orient="horz" pos="2064"/>
        <p:guide pos="34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notesMaster" Target="notesMasters/notesMaster1.xml"/><Relationship Id="rId96" Type="http://schemas.openxmlformats.org/officeDocument/2006/relationships/handoutMaster" Target="handoutMasters/handoutMaster1.xml"/><Relationship Id="rId97" Type="http://schemas.openxmlformats.org/officeDocument/2006/relationships/presProps" Target="presProps.xml"/><Relationship Id="rId98" Type="http://schemas.openxmlformats.org/officeDocument/2006/relationships/viewProps" Target="viewProps.xml"/><Relationship Id="rId9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tableStyles" Target="tableStyles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71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FC81DA-D82C-D248-96DA-971BAA9C8F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526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F0D4404-C563-6B43-A824-459A163A637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55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6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6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6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6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7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6.xml"/></Relationships>
</file>

<file path=ppt/notesSlides/_rels/notesSlide7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7.xml"/></Relationships>
</file>

<file path=ppt/notesSlides/_rels/notesSlide7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7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7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7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1.xml"/></Relationships>
</file>

<file path=ppt/notesSlides/_rels/notesSlide7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2.xml"/></Relationships>
</file>

<file path=ppt/notesSlides/_rels/notesSlide7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3.xml"/></Relationships>
</file>

<file path=ppt/notesSlides/_rels/notesSlide7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5.xml"/></Relationships>
</file>

<file path=ppt/notesSlides/_rels/notesSlide8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6.xml"/></Relationships>
</file>

<file path=ppt/notesSlides/_rels/notesSlide8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8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8.xml"/></Relationships>
</file>

<file path=ppt/notesSlides/_rels/notesSlide8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9.xml"/></Relationships>
</file>

<file path=ppt/notesSlides/_rels/notesSlide8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8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8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2.xml"/></Relationships>
</file>

<file path=ppt/notesSlides/_rels/notesSlide8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2DB9B85-B68A-EF48-B4BA-660863AA5D07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221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4A891326-A4F1-1A46-89DA-39EBA9A64AFE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58371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908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E498B8B-C9AA-894D-9DE1-59147AA3B56B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34A74DF6-6B68-3245-B38D-D85EDD97A3DB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49A8F4D-AD3C-7A4E-8FF7-7232F780CC52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E2198045-BD5A-2B4F-B678-FEB4C1E1B222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675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89B3EDF-A6C8-D349-86D2-9D412F7347AA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B0303601-24CD-9B42-86B6-595842F21362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3A61F612-98C8-DB43-A9F0-AA39872A4C1D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737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9F60DF2D-2843-314A-B8BA-477A7BFF09A5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757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9C5F0617-6724-0448-98EC-A982FB08550E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778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2B5C719B-8E04-FF4F-BAC8-B9D9B010D439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337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1481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CEDE187-85AA-7049-B97E-87CF762FC792}" type="slidenum">
              <a:rPr lang="en-US" sz="1200"/>
              <a:pPr eaLnBrk="1" hangingPunct="1"/>
              <a:t>25</a:t>
            </a:fld>
            <a:endParaRPr 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4FCDEF86-1E40-0A46-9EFF-638E74AC53A6}" type="slidenum">
              <a:rPr lang="en-US" sz="1200"/>
              <a:pPr eaLnBrk="1" hangingPunct="1"/>
              <a:t>26</a:t>
            </a:fld>
            <a:endParaRPr lang="en-US" sz="1200"/>
          </a:p>
        </p:txBody>
      </p:sp>
      <p:sp>
        <p:nvSpPr>
          <p:cNvPr id="1157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879E48C-1FCB-3048-99FD-93C5DE913703}" type="slidenum">
              <a:rPr lang="en-US" sz="1200"/>
              <a:pPr eaLnBrk="1" hangingPunct="1"/>
              <a:t>27</a:t>
            </a:fld>
            <a:endParaRPr lang="en-US" sz="1200"/>
          </a:p>
        </p:txBody>
      </p:sp>
      <p:sp>
        <p:nvSpPr>
          <p:cNvPr id="1177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1095E7F-B1F0-8046-8511-DA78CE01AF21}" type="slidenum">
              <a:rPr lang="en-US" sz="1200"/>
              <a:pPr eaLnBrk="1" hangingPunct="1"/>
              <a:t>28</a:t>
            </a:fld>
            <a:endParaRPr lang="en-US" sz="1200"/>
          </a:p>
        </p:txBody>
      </p:sp>
      <p:sp>
        <p:nvSpPr>
          <p:cNvPr id="1198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37361622-5474-F740-B8F9-86D8567CC3A3}" type="slidenum">
              <a:rPr lang="en-US" sz="1200"/>
              <a:pPr eaLnBrk="1" hangingPunct="1"/>
              <a:t>29</a:t>
            </a:fld>
            <a:endParaRPr lang="en-US" sz="1200"/>
          </a:p>
        </p:txBody>
      </p:sp>
      <p:sp>
        <p:nvSpPr>
          <p:cNvPr id="1218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D5142190-5FF9-F241-8FC1-4B747D99A786}" type="slidenum">
              <a:rPr lang="en-US" sz="1200"/>
              <a:pPr eaLnBrk="1" hangingPunct="1"/>
              <a:t>30</a:t>
            </a:fld>
            <a:endParaRPr lang="en-US" sz="1200"/>
          </a:p>
        </p:txBody>
      </p:sp>
      <p:sp>
        <p:nvSpPr>
          <p:cNvPr id="1239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B6F4F72-30B7-DE45-B84F-EC94A255CBFA}" type="slidenum">
              <a:rPr lang="en-US" sz="1200"/>
              <a:pPr eaLnBrk="1" hangingPunct="1"/>
              <a:t>31</a:t>
            </a:fld>
            <a:endParaRPr lang="en-US" sz="1200"/>
          </a:p>
        </p:txBody>
      </p:sp>
      <p:sp>
        <p:nvSpPr>
          <p:cNvPr id="1259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1F88D82-0BD6-034D-91CD-44256E421C0F}" type="slidenum">
              <a:rPr lang="en-US" sz="1200"/>
              <a:pPr eaLnBrk="1" hangingPunct="1"/>
              <a:t>32</a:t>
            </a:fld>
            <a:endParaRPr lang="en-US" sz="1200"/>
          </a:p>
        </p:txBody>
      </p:sp>
      <p:sp>
        <p:nvSpPr>
          <p:cNvPr id="1280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C675E2B-99C6-614D-BCED-50687A414E53}" type="slidenum">
              <a:rPr lang="en-US" sz="1200"/>
              <a:pPr eaLnBrk="1" hangingPunct="1"/>
              <a:t>33</a:t>
            </a:fld>
            <a:endParaRPr lang="en-US" sz="1200"/>
          </a:p>
        </p:txBody>
      </p:sp>
      <p:sp>
        <p:nvSpPr>
          <p:cNvPr id="1300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EB031F4-9422-8747-A260-F8BA933E9982}" type="slidenum">
              <a:rPr lang="en-US" sz="1200"/>
              <a:pPr eaLnBrk="1" hangingPunct="1"/>
              <a:t>34</a:t>
            </a:fld>
            <a:endParaRPr lang="en-US" sz="1200"/>
          </a:p>
        </p:txBody>
      </p:sp>
      <p:sp>
        <p:nvSpPr>
          <p:cNvPr id="808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E0AC335-7E0F-CF4C-96DC-6049B48E4152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44035" name="Rectangle 1026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1233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4339A09F-14C1-AE4A-AEC4-850A3E15FACB}" type="slidenum">
              <a:rPr lang="en-US" sz="1200"/>
              <a:pPr eaLnBrk="1" hangingPunct="1"/>
              <a:t>35</a:t>
            </a:fld>
            <a:endParaRPr lang="en-US" sz="1200"/>
          </a:p>
        </p:txBody>
      </p:sp>
      <p:sp>
        <p:nvSpPr>
          <p:cNvPr id="829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DBDBD08D-C3F1-894C-9BAB-34181E57A7E7}" type="slidenum">
              <a:rPr lang="en-US" sz="1200"/>
              <a:pPr eaLnBrk="1" hangingPunct="1"/>
              <a:t>36</a:t>
            </a:fld>
            <a:endParaRPr lang="en-US" sz="1200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4795AB12-1C61-E649-91DA-958C7481D1B6}" type="slidenum">
              <a:rPr lang="en-US" sz="1200"/>
              <a:pPr eaLnBrk="1" hangingPunct="1"/>
              <a:t>37</a:t>
            </a:fld>
            <a:endParaRPr lang="en-US" sz="1200"/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5C5EC41-FF92-484E-B0C3-34B2B12FBDB2}" type="slidenum">
              <a:rPr lang="en-US" sz="1200"/>
              <a:pPr eaLnBrk="1" hangingPunct="1"/>
              <a:t>38</a:t>
            </a:fld>
            <a:endParaRPr lang="en-US" sz="1200"/>
          </a:p>
        </p:txBody>
      </p:sp>
      <p:sp>
        <p:nvSpPr>
          <p:cNvPr id="952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9F26367E-18EB-EC46-9192-AEA15FFE148D}" type="slidenum">
              <a:rPr lang="en-US" sz="1200"/>
              <a:pPr eaLnBrk="1" hangingPunct="1"/>
              <a:t>39</a:t>
            </a:fld>
            <a:endParaRPr lang="en-US" sz="1200"/>
          </a:p>
        </p:txBody>
      </p:sp>
      <p:sp>
        <p:nvSpPr>
          <p:cNvPr id="931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414CEDE-4838-A84B-820D-31A41600E587}" type="slidenum">
              <a:rPr lang="en-US" sz="1200"/>
              <a:pPr eaLnBrk="1" hangingPunct="1"/>
              <a:t>40</a:t>
            </a:fld>
            <a:endParaRPr lang="en-US" sz="1200"/>
          </a:p>
        </p:txBody>
      </p:sp>
      <p:sp>
        <p:nvSpPr>
          <p:cNvPr id="972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D3E41E7B-4DBC-5C46-9405-9E45F01E6566}" type="slidenum">
              <a:rPr lang="en-US" sz="1200"/>
              <a:pPr eaLnBrk="1" hangingPunct="1"/>
              <a:t>41</a:t>
            </a:fld>
            <a:endParaRPr lang="en-US" sz="1200"/>
          </a:p>
        </p:txBody>
      </p:sp>
      <p:sp>
        <p:nvSpPr>
          <p:cNvPr id="1013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CB29609-1944-0D47-A2ED-34BB183D66F0}" type="slidenum">
              <a:rPr lang="en-US" sz="1200"/>
              <a:pPr eaLnBrk="1" hangingPunct="1"/>
              <a:t>42</a:t>
            </a:fld>
            <a:endParaRPr lang="en-US" sz="1200"/>
          </a:p>
        </p:txBody>
      </p:sp>
      <p:sp>
        <p:nvSpPr>
          <p:cNvPr id="1034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D995FB2A-CC0B-E44D-802F-D94EDB3BD345}" type="slidenum">
              <a:rPr lang="en-US" sz="1200"/>
              <a:pPr eaLnBrk="1" hangingPunct="1"/>
              <a:t>43</a:t>
            </a:fld>
            <a:endParaRPr lang="en-US" sz="1200"/>
          </a:p>
        </p:txBody>
      </p:sp>
      <p:sp>
        <p:nvSpPr>
          <p:cNvPr id="1054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B83CFEA8-AC48-2743-876C-4FC2D4C6BCDD}" type="slidenum">
              <a:rPr lang="en-US" sz="1200"/>
              <a:pPr eaLnBrk="1" hangingPunct="1"/>
              <a:t>44</a:t>
            </a:fld>
            <a:endParaRPr lang="en-US" sz="1200"/>
          </a:p>
        </p:txBody>
      </p:sp>
      <p:sp>
        <p:nvSpPr>
          <p:cNvPr id="1075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0E2E391-31E8-EE4E-B9CE-C5222F0DC4FA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460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9996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80C585C-F3D5-1D49-A110-752DE0995CD0}" type="slidenum">
              <a:rPr lang="en-US" sz="1200"/>
              <a:pPr eaLnBrk="1" hangingPunct="1"/>
              <a:t>45</a:t>
            </a:fld>
            <a:endParaRPr lang="en-US" sz="1200"/>
          </a:p>
        </p:txBody>
      </p:sp>
      <p:sp>
        <p:nvSpPr>
          <p:cNvPr id="1095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CB8E3BA-FED2-364A-8096-18B4BBF93D48}" type="slidenum">
              <a:rPr lang="en-US" sz="1200"/>
              <a:pPr eaLnBrk="1" hangingPunct="1"/>
              <a:t>46</a:t>
            </a:fld>
            <a:endParaRPr lang="en-US" sz="1200"/>
          </a:p>
        </p:txBody>
      </p:sp>
      <p:sp>
        <p:nvSpPr>
          <p:cNvPr id="1116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87B44B79-04A4-B64C-B636-802985AB437C}" type="slidenum">
              <a:rPr lang="en-US" sz="1200"/>
              <a:pPr eaLnBrk="1" hangingPunct="1"/>
              <a:t>47</a:t>
            </a:fld>
            <a:endParaRPr lang="en-US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D961069E-C981-DE4A-BBF5-BFEAED1BF892}" type="slidenum">
              <a:rPr lang="en-US" sz="1200"/>
              <a:pPr eaLnBrk="1" hangingPunct="1"/>
              <a:t>48</a:t>
            </a:fld>
            <a:endParaRPr 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B99467B-7289-9249-980B-5395B472BAF4}" type="slidenum">
              <a:rPr lang="en-US" sz="1200"/>
              <a:pPr eaLnBrk="1" hangingPunct="1"/>
              <a:t>49</a:t>
            </a:fld>
            <a:endParaRPr lang="en-US" sz="12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34614B5-415D-6C40-87B7-337174667210}" type="slidenum">
              <a:rPr lang="en-US" sz="1200"/>
              <a:pPr eaLnBrk="1" hangingPunct="1"/>
              <a:t>50</a:t>
            </a:fld>
            <a:endParaRPr lang="en-US" sz="1200"/>
          </a:p>
        </p:txBody>
      </p:sp>
      <p:sp>
        <p:nvSpPr>
          <p:cNvPr id="1382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4307B01A-53B9-2E40-9B17-430BA990FA9F}" type="slidenum">
              <a:rPr lang="en-US" sz="1200"/>
              <a:pPr eaLnBrk="1" hangingPunct="1"/>
              <a:t>51</a:t>
            </a:fld>
            <a:endParaRPr lang="en-US" sz="1200"/>
          </a:p>
        </p:txBody>
      </p:sp>
      <p:sp>
        <p:nvSpPr>
          <p:cNvPr id="1423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C18847C-E75A-F048-B285-858908B9C798}" type="slidenum">
              <a:rPr lang="en-US" sz="1200"/>
              <a:pPr eaLnBrk="1" hangingPunct="1"/>
              <a:t>52</a:t>
            </a:fld>
            <a:endParaRPr lang="en-US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CDDCCD4-B42A-554F-8E5D-F73495082160}" type="slidenum">
              <a:rPr lang="en-US" sz="1200"/>
              <a:pPr eaLnBrk="1" hangingPunct="1"/>
              <a:t>53</a:t>
            </a:fld>
            <a:endParaRPr 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BCB29F9-BB68-4E4F-AFFE-9C268C6DD0C6}" type="slidenum">
              <a:rPr lang="en-US" sz="1200"/>
              <a:pPr eaLnBrk="1" hangingPunct="1"/>
              <a:t>54</a:t>
            </a:fld>
            <a:endParaRPr 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64B013B-8E16-234A-8B6B-1BB42F5715FF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3537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63AFCA4-E430-3543-875C-535CE25854C5}" type="slidenum">
              <a:rPr lang="en-US" sz="1200"/>
              <a:pPr eaLnBrk="1" hangingPunct="1"/>
              <a:t>55</a:t>
            </a:fld>
            <a:endParaRPr lang="en-US" sz="120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687DE9B-CBF1-6744-9EA3-0C1AE60B57E2}" type="slidenum">
              <a:rPr lang="en-US" sz="1200"/>
              <a:pPr eaLnBrk="1" hangingPunct="1"/>
              <a:t>56</a:t>
            </a:fld>
            <a:endParaRPr 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EDB3530C-4C71-9443-8291-E8DCCDE2F216}" type="slidenum">
              <a:rPr lang="en-US" sz="1200"/>
              <a:pPr eaLnBrk="1" hangingPunct="1"/>
              <a:t>57</a:t>
            </a:fld>
            <a:endParaRPr lang="en-US" sz="1200"/>
          </a:p>
        </p:txBody>
      </p:sp>
      <p:sp>
        <p:nvSpPr>
          <p:cNvPr id="1546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7763" y="688975"/>
            <a:ext cx="4564062" cy="3422650"/>
          </a:xfrm>
          <a:solidFill>
            <a:srgbClr val="FFFFFF"/>
          </a:solidFill>
          <a:ln w="12700" cap="flat">
            <a:solidFill>
              <a:schemeClr val="tx1"/>
            </a:solidFill>
          </a:ln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341813"/>
            <a:ext cx="5022850" cy="4114800"/>
          </a:xfr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C8D885D-8022-A84A-93EE-F73E26E93B49}" type="slidenum">
              <a:rPr lang="en-US" sz="1200"/>
              <a:pPr eaLnBrk="1" hangingPunct="1"/>
              <a:t>58</a:t>
            </a:fld>
            <a:endParaRPr lang="en-US" sz="1200"/>
          </a:p>
        </p:txBody>
      </p:sp>
      <p:sp>
        <p:nvSpPr>
          <p:cNvPr id="1566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7763" y="685800"/>
            <a:ext cx="4567237" cy="3425825"/>
          </a:xfrm>
          <a:solidFill>
            <a:srgbClr val="FFFFFF"/>
          </a:solidFill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343400"/>
            <a:ext cx="502285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552335B-DD00-374B-A0E3-626FE3C3567E}" type="slidenum">
              <a:rPr lang="en-US" sz="1200"/>
              <a:pPr eaLnBrk="1" hangingPunct="1"/>
              <a:t>59</a:t>
            </a:fld>
            <a:endParaRPr lang="en-US" sz="12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C1EDA09-0F11-FC46-9ECC-F089B0FB062F}" type="slidenum">
              <a:rPr lang="en-US" sz="1200"/>
              <a:pPr eaLnBrk="1" hangingPunct="1"/>
              <a:t>60</a:t>
            </a:fld>
            <a:endParaRPr lang="en-US" sz="12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D127617-6295-A148-8388-BE9C8330FDD4}" type="slidenum">
              <a:rPr lang="en-US" sz="1200"/>
              <a:pPr eaLnBrk="1" hangingPunct="1"/>
              <a:t>61</a:t>
            </a:fld>
            <a:endParaRPr lang="en-US" sz="120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D394DD7-0A0E-8F44-91AF-54ABB54CEA42}" type="slidenum">
              <a:rPr lang="en-US" sz="1200"/>
              <a:pPr eaLnBrk="1" hangingPunct="1"/>
              <a:t>62</a:t>
            </a:fld>
            <a:endParaRPr lang="en-US" sz="120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435C842F-F597-C843-AB38-D389A57592D9}" type="slidenum">
              <a:rPr lang="en-US" sz="1200"/>
              <a:pPr eaLnBrk="1" hangingPunct="1"/>
              <a:t>63</a:t>
            </a:fld>
            <a:endParaRPr lang="en-US" sz="120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96516324-96A9-5041-BD9B-D82CB5EA5F29}" type="slidenum">
              <a:rPr lang="en-US" sz="1200"/>
              <a:pPr eaLnBrk="1" hangingPunct="1"/>
              <a:t>64</a:t>
            </a:fld>
            <a:endParaRPr lang="en-US" sz="120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B1711FC-B7AC-0A47-A828-ED13B5AEF080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501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23274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3367AFD-C1A5-1D4C-AD31-614EEFE95F67}" type="slidenum">
              <a:rPr lang="en-US" sz="1200"/>
              <a:pPr eaLnBrk="1" hangingPunct="1"/>
              <a:t>65</a:t>
            </a:fld>
            <a:endParaRPr 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E5BAC7BC-AAFD-E84B-AA68-31925A628559}" type="slidenum">
              <a:rPr lang="en-US" sz="1200"/>
              <a:pPr eaLnBrk="1" hangingPunct="1"/>
              <a:t>66</a:t>
            </a:fld>
            <a:endParaRPr 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9B589AEB-4399-9E4A-8F79-D06082B7A6ED}" type="slidenum">
              <a:rPr lang="en-US" sz="1200"/>
              <a:pPr eaLnBrk="1" hangingPunct="1"/>
              <a:t>67</a:t>
            </a:fld>
            <a:endParaRPr lang="en-US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DBBDC7B4-262D-AA4D-8C69-94FE26720D3C}" type="slidenum">
              <a:rPr lang="en-US" sz="1200"/>
              <a:pPr eaLnBrk="1" hangingPunct="1"/>
              <a:t>68</a:t>
            </a:fld>
            <a:endParaRPr 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8E687CE-E1AF-1F45-85A3-06E58C94CE4C}" type="slidenum">
              <a:rPr lang="en-US" sz="1200"/>
              <a:pPr eaLnBrk="1" hangingPunct="1"/>
              <a:t>69</a:t>
            </a:fld>
            <a:endParaRPr 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4626ACFD-6D06-C947-8922-C6D6299DA6C3}" type="slidenum">
              <a:rPr lang="en-US" sz="1200"/>
              <a:pPr eaLnBrk="1" hangingPunct="1"/>
              <a:t>70</a:t>
            </a:fld>
            <a:endParaRPr 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3D8FCC51-3BDD-5B4A-B43C-6F8C93CFACD7}" type="slidenum">
              <a:rPr lang="en-US" sz="1200"/>
              <a:pPr eaLnBrk="1" hangingPunct="1"/>
              <a:t>71</a:t>
            </a:fld>
            <a:endParaRPr lang="en-US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E22E72B-6D48-CF4E-9D15-285EE1AECB05}" type="slidenum">
              <a:rPr lang="en-US" sz="1200"/>
              <a:pPr eaLnBrk="1" hangingPunct="1"/>
              <a:t>72</a:t>
            </a:fld>
            <a:endParaRPr 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6CB8380-0DA1-7B41-AEBC-FAE05AAAB8D1}" type="slidenum">
              <a:rPr lang="en-US" sz="1200"/>
              <a:pPr eaLnBrk="1" hangingPunct="1"/>
              <a:t>73</a:t>
            </a:fld>
            <a:endParaRPr 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C96DBD0-B386-A641-BC07-FD5D1274B403}" type="slidenum">
              <a:rPr lang="en-US" sz="1200"/>
              <a:pPr eaLnBrk="1" hangingPunct="1"/>
              <a:t>74</a:t>
            </a:fld>
            <a:endParaRPr 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559D2B6C-E9FC-BB43-87D8-E91CC015756B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522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50616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A99B39B-274F-1045-8247-FFC8076D9B69}" type="slidenum">
              <a:rPr lang="en-US" sz="1200"/>
              <a:pPr eaLnBrk="1" hangingPunct="1"/>
              <a:t>75</a:t>
            </a:fld>
            <a:endParaRPr 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98316F57-68AA-904A-A524-95103D31D2F5}" type="slidenum">
              <a:rPr lang="en-US" sz="1200"/>
              <a:pPr eaLnBrk="1" hangingPunct="1"/>
              <a:t>76</a:t>
            </a:fld>
            <a:endParaRPr 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39BFD0F-BEAC-3841-8391-A926D8E92D9F}" type="slidenum">
              <a:rPr lang="en-US" sz="1200"/>
              <a:pPr eaLnBrk="1" hangingPunct="1"/>
              <a:t>77</a:t>
            </a:fld>
            <a:endParaRPr 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B87D7F0-F0FF-CB48-ADCF-1F3868DAEE23}" type="slidenum">
              <a:rPr lang="en-US" sz="1200"/>
              <a:pPr eaLnBrk="1" hangingPunct="1"/>
              <a:t>78</a:t>
            </a:fld>
            <a:endParaRPr 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212B58D6-7B95-B943-85CF-AF17FAAB7C08}" type="slidenum">
              <a:rPr lang="en-US" sz="1200"/>
              <a:pPr eaLnBrk="1" hangingPunct="1"/>
              <a:t>79</a:t>
            </a:fld>
            <a:endParaRPr 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2C21159-FB16-ED4C-BD7C-1C32E6348C5B}" type="slidenum">
              <a:rPr lang="en-US" sz="1200"/>
              <a:pPr eaLnBrk="1" hangingPunct="1"/>
              <a:t>80</a:t>
            </a:fld>
            <a:endParaRPr 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14A6F4B-5B7D-474F-AFF0-2B55C42A1394}" type="slidenum">
              <a:rPr lang="en-US" sz="1200"/>
              <a:pPr eaLnBrk="1" hangingPunct="1"/>
              <a:t>81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B31666A0-F8BC-F24C-98FB-6E3DEA80793A}" type="slidenum">
              <a:rPr lang="en-US" sz="1200"/>
              <a:pPr eaLnBrk="1" hangingPunct="1"/>
              <a:t>82</a:t>
            </a:fld>
            <a:endParaRPr 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C7DF161A-A372-5145-BF21-1501A1F30B91}" type="slidenum">
              <a:rPr lang="en-US" sz="1200"/>
              <a:pPr eaLnBrk="1" hangingPunct="1"/>
              <a:t>83</a:t>
            </a:fld>
            <a:endParaRPr 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ECCACA8-040F-C443-8C7A-5440D61AC1D5}" type="slidenum">
              <a:rPr lang="en-US" sz="1200"/>
              <a:pPr eaLnBrk="1" hangingPunct="1"/>
              <a:t>84</a:t>
            </a:fld>
            <a:endParaRPr 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981F730B-1AC5-FC44-81CE-3D4C0D5E50ED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542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65525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7275635-66AC-AD4E-92F6-2F3D67D46581}" type="slidenum">
              <a:rPr lang="en-US" sz="1200"/>
              <a:pPr eaLnBrk="1" hangingPunct="1"/>
              <a:t>85</a:t>
            </a:fld>
            <a:endParaRPr 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E855A3A2-1CDF-3745-8AFC-205D6D3CFE39}" type="slidenum">
              <a:rPr lang="en-US" sz="1200"/>
              <a:pPr eaLnBrk="1" hangingPunct="1"/>
              <a:t>86</a:t>
            </a:fld>
            <a:endParaRPr 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33E8596-490C-4840-8C14-0AD717611FF1}" type="slidenum">
              <a:rPr lang="en-US" sz="1200"/>
              <a:pPr eaLnBrk="1" hangingPunct="1"/>
              <a:t>87</a:t>
            </a:fld>
            <a:endParaRPr 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787AB2E2-5A0A-9747-B201-A91EF61DA832}" type="slidenum">
              <a:rPr lang="en-US" sz="1200"/>
              <a:pPr eaLnBrk="1" hangingPunct="1"/>
              <a:t>88</a:t>
            </a:fld>
            <a:endParaRPr lang="en-US" sz="12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A48F80E1-0AF8-8E4E-A494-F6CF78CBFF84}" type="slidenum">
              <a:rPr lang="en-US" sz="1200"/>
              <a:pPr eaLnBrk="1" hangingPunct="1"/>
              <a:t>89</a:t>
            </a:fld>
            <a:endParaRPr 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1301031C-51A6-AD4D-8E0E-BF35285E5B90}" type="slidenum">
              <a:rPr lang="en-US" sz="1200"/>
              <a:pPr eaLnBrk="1" hangingPunct="1"/>
              <a:t>90</a:t>
            </a:fld>
            <a:endParaRPr 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F10CA543-F89C-3941-BD11-C88F88693117}" type="slidenum">
              <a:rPr lang="en-US" sz="1200"/>
              <a:pPr eaLnBrk="1" hangingPunct="1"/>
              <a:t>91</a:t>
            </a:fld>
            <a:endParaRPr lang="en-US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23B23DD4-A4FD-A145-81F6-3D84F1025379}" type="slidenum">
              <a:rPr lang="en-US" sz="1200"/>
              <a:pPr eaLnBrk="1" hangingPunct="1"/>
              <a:t>92</a:t>
            </a:fld>
            <a:endParaRPr 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B8268D2-6628-5C4E-8478-A5D0C44C0469}" type="slidenum">
              <a:rPr lang="en-US" sz="1200"/>
              <a:pPr eaLnBrk="1" hangingPunct="1"/>
              <a:t>93</a:t>
            </a:fld>
            <a:endParaRPr 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624CB0A3-1912-5449-A5A7-06673B0B993C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563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168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46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5465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83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6384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7583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152400"/>
            <a:ext cx="7924800" cy="594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0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04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038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19200"/>
            <a:ext cx="40386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100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44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9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465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1" r:id="rId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charset="2"/>
        <a:buChar char=""/>
        <a:defRPr sz="2600" kern="12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charset="2"/>
        <a:buChar char=""/>
        <a:defRPr sz="2400" kern="1200"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charset="2"/>
        <a:buChar char=""/>
        <a:defRPr sz="2000" kern="1200"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charset="2"/>
        <a:buChar char=""/>
        <a:defRPr sz="2000" kern="12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7.xml"/><Relationship Id="rId5" Type="http://schemas.openxmlformats.org/officeDocument/2006/relationships/image" Target="../media/image7.png"/><Relationship Id="rId1" Type="http://schemas.microsoft.com/office/2007/relationships/media" Target="../media/media1.WAV"/><Relationship Id="rId2" Type="http://schemas.openxmlformats.org/officeDocument/2006/relationships/audio" Target="../media/media1.WAV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2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3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4.emf"/><Relationship Id="rId6" Type="http://schemas.openxmlformats.org/officeDocument/2006/relationships/image" Target="../media/image13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5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6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8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16200" y="762000"/>
            <a:ext cx="6553200" cy="1143000"/>
          </a:xfrm>
        </p:spPr>
        <p:txBody>
          <a:bodyPr/>
          <a:lstStyle/>
          <a:p>
            <a:r>
              <a:rPr lang="en-US" sz="3400" b="1" dirty="0">
                <a:solidFill>
                  <a:schemeClr val="tx1"/>
                </a:solidFill>
                <a:latin typeface="Franklin Gothic Book (Headings)"/>
                <a:cs typeface="Franklin Gothic Book (Headings)"/>
              </a:rPr>
              <a:t>CS 224S / LINGUIST 285</a:t>
            </a:r>
            <a:br>
              <a:rPr lang="en-US" sz="3400" b="1" dirty="0">
                <a:solidFill>
                  <a:schemeClr val="tx1"/>
                </a:solidFill>
                <a:latin typeface="Franklin Gothic Book (Headings)"/>
                <a:cs typeface="Franklin Gothic Book (Headings)"/>
              </a:rPr>
            </a:br>
            <a:r>
              <a:rPr lang="en-US" sz="3400" b="1" dirty="0">
                <a:solidFill>
                  <a:schemeClr val="tx1"/>
                </a:solidFill>
                <a:latin typeface="Franklin Gothic Book (Headings)"/>
                <a:cs typeface="Franklin Gothic Book (Headings)"/>
              </a:rPr>
              <a:t>Spoken Language Processing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81000" y="3048000"/>
            <a:ext cx="8229600" cy="1752600"/>
          </a:xfrm>
        </p:spPr>
        <p:txBody>
          <a:bodyPr/>
          <a:lstStyle/>
          <a:p>
            <a:r>
              <a:rPr lang="en-US" sz="3200" dirty="0">
                <a:solidFill>
                  <a:schemeClr val="accent1"/>
                </a:solidFill>
              </a:rPr>
              <a:t>Andrew Maas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Stanford University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Spring 2017 </a:t>
            </a:r>
            <a:endParaRPr lang="en-US" sz="3200" dirty="0">
              <a:solidFill>
                <a:schemeClr val="tx2"/>
              </a:solidFill>
            </a:endParaRPr>
          </a:p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Lecture 11: Dialogue Acts, Information State, and Markov Decision Processes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 descr="94022a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57200"/>
            <a:ext cx="2205593" cy="18389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57800" y="6505591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accent1"/>
                </a:solidFill>
                <a:latin typeface="Calibri"/>
                <a:ea typeface="ＭＳ Ｐゴシック" charset="-128"/>
                <a:cs typeface="Calibri"/>
              </a:rPr>
              <a:t>Original slides by Dan </a:t>
            </a:r>
            <a:r>
              <a:rPr lang="en-US" sz="2000" dirty="0" err="1">
                <a:solidFill>
                  <a:schemeClr val="accent1"/>
                </a:solidFill>
                <a:latin typeface="Calibri"/>
                <a:ea typeface="ＭＳ Ｐゴシック" charset="-128"/>
                <a:cs typeface="Calibri"/>
              </a:rPr>
              <a:t>Jurafsky</a:t>
            </a:r>
            <a:endParaRPr lang="en-US" sz="2000" dirty="0">
              <a:solidFill>
                <a:schemeClr val="accent1"/>
              </a:solidFill>
              <a:latin typeface="Calibri"/>
              <a:ea typeface="ＭＳ Ｐゴシック" charset="-128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356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speakers ground? </a:t>
            </a:r>
            <a:br>
              <a:rPr lang="en-US"/>
            </a:br>
            <a:r>
              <a:rPr lang="en-US"/>
              <a:t>Clark and Schaefer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447800"/>
            <a:ext cx="8458200" cy="48768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Continued attention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B continues attending to A</a:t>
            </a:r>
          </a:p>
          <a:p>
            <a:r>
              <a:rPr lang="en-US" dirty="0">
                <a:solidFill>
                  <a:srgbClr val="0000FF"/>
                </a:solidFill>
              </a:rPr>
              <a:t>Relevant next contribution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B starts in on next relevant contribution</a:t>
            </a:r>
          </a:p>
          <a:p>
            <a:r>
              <a:rPr lang="en-US" dirty="0">
                <a:solidFill>
                  <a:srgbClr val="0000FF"/>
                </a:solidFill>
              </a:rPr>
              <a:t>Acknowledgement: </a:t>
            </a:r>
          </a:p>
          <a:p>
            <a:pPr lvl="1"/>
            <a:r>
              <a:rPr lang="en-US" dirty="0"/>
              <a:t>B nods or says continuer (</a:t>
            </a:r>
            <a:r>
              <a:rPr lang="en-US" dirty="0">
                <a:solidFill>
                  <a:srgbClr val="008000"/>
                </a:solidFill>
              </a:rPr>
              <a:t>uh-huh)</a:t>
            </a:r>
            <a:r>
              <a:rPr lang="en-US" dirty="0"/>
              <a:t> or assessment (</a:t>
            </a:r>
            <a:r>
              <a:rPr lang="en-US" dirty="0">
                <a:solidFill>
                  <a:srgbClr val="008000"/>
                </a:solidFill>
              </a:rPr>
              <a:t>great!)</a:t>
            </a:r>
          </a:p>
          <a:p>
            <a:r>
              <a:rPr lang="en-US" dirty="0">
                <a:solidFill>
                  <a:srgbClr val="0000FF"/>
                </a:solidFill>
              </a:rPr>
              <a:t>Demonstration: </a:t>
            </a:r>
          </a:p>
          <a:p>
            <a:pPr lvl="1"/>
            <a:r>
              <a:rPr lang="en-US" dirty="0"/>
              <a:t>B demonstrates understanding A by </a:t>
            </a:r>
            <a:r>
              <a:rPr lang="en-US" b="1" dirty="0"/>
              <a:t>reformulating</a:t>
            </a:r>
            <a:r>
              <a:rPr lang="en-US" dirty="0"/>
              <a:t> A’s contribution, or by </a:t>
            </a:r>
            <a:r>
              <a:rPr lang="en-US" b="1" dirty="0"/>
              <a:t>collaboratively completing </a:t>
            </a:r>
            <a:r>
              <a:rPr lang="en-US" dirty="0"/>
              <a:t>A’s utterance</a:t>
            </a:r>
          </a:p>
          <a:p>
            <a:r>
              <a:rPr lang="en-US" dirty="0">
                <a:solidFill>
                  <a:srgbClr val="0000FF"/>
                </a:solidFill>
              </a:rPr>
              <a:t>Display: </a:t>
            </a:r>
          </a:p>
          <a:p>
            <a:pPr lvl="1"/>
            <a:r>
              <a:rPr lang="en-US" dirty="0"/>
              <a:t>B repeats verbatim all or part of A’s presentation</a:t>
            </a:r>
          </a:p>
        </p:txBody>
      </p:sp>
    </p:spTree>
    <p:extLst>
      <p:ext uri="{BB962C8B-B14F-4D97-AF65-F5344CB8AC3E}">
        <p14:creationId xmlns:p14="http://schemas.microsoft.com/office/powerpoint/2010/main" val="255059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human-human conversation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4157663" y="603250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pic>
        <p:nvPicPr>
          <p:cNvPr id="51204" name="Picture 5" descr="fig 24.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9850"/>
            <a:ext cx="9144000" cy="513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771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Grounding examples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Display:</a:t>
            </a:r>
          </a:p>
          <a:p>
            <a:pPr marL="319088" lvl="1" indent="0">
              <a:buNone/>
            </a:pPr>
            <a:r>
              <a:rPr lang="en-US" sz="2800" dirty="0"/>
              <a:t>C: I need to travel in May</a:t>
            </a:r>
          </a:p>
          <a:p>
            <a:pPr marL="319088" lvl="1" indent="0">
              <a:buNone/>
            </a:pPr>
            <a:r>
              <a:rPr lang="en-US" sz="2800" dirty="0"/>
              <a:t>A: And, what day in May did you want to travel?</a:t>
            </a:r>
          </a:p>
          <a:p>
            <a:pPr marL="0" indent="0">
              <a:buNone/>
            </a:pPr>
            <a:r>
              <a:rPr lang="en-US" sz="2800" dirty="0"/>
              <a:t>Acknowledgement</a:t>
            </a:r>
          </a:p>
          <a:p>
            <a:pPr marL="319088" lvl="1" indent="0">
              <a:buNone/>
            </a:pPr>
            <a:r>
              <a:rPr lang="en-US" sz="2800" dirty="0"/>
              <a:t>C: I want to fly from Boston</a:t>
            </a:r>
          </a:p>
          <a:p>
            <a:pPr marL="319088" lvl="1" indent="0">
              <a:buNone/>
            </a:pPr>
            <a:r>
              <a:rPr lang="en-US" sz="2800" dirty="0"/>
              <a:t>A: mm-hmm</a:t>
            </a:r>
          </a:p>
          <a:p>
            <a:pPr marL="319088" lvl="1" indent="0">
              <a:buNone/>
            </a:pPr>
            <a:r>
              <a:rPr lang="en-US" sz="2800" dirty="0"/>
              <a:t>C: to Baltimore Washington International</a:t>
            </a:r>
          </a:p>
        </p:txBody>
      </p:sp>
    </p:spTree>
    <p:extLst>
      <p:ext uri="{BB962C8B-B14F-4D97-AF65-F5344CB8AC3E}">
        <p14:creationId xmlns:p14="http://schemas.microsoft.com/office/powerpoint/2010/main" val="94204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Grounding Examples (2)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52600"/>
            <a:ext cx="8686800" cy="4267200"/>
          </a:xfrm>
        </p:spPr>
        <p:txBody>
          <a:bodyPr/>
          <a:lstStyle/>
          <a:p>
            <a:r>
              <a:rPr lang="en-US" sz="3200" dirty="0"/>
              <a:t>Acknowledgement + next relevant contribution</a:t>
            </a:r>
          </a:p>
          <a:p>
            <a:pPr marL="319088" lvl="1" indent="0">
              <a:buNone/>
            </a:pPr>
            <a:r>
              <a:rPr lang="en-US" sz="3200" dirty="0">
                <a:solidFill>
                  <a:srgbClr val="008000"/>
                </a:solidFill>
              </a:rPr>
              <a:t>And, what day in May did you want to travel?</a:t>
            </a:r>
          </a:p>
          <a:p>
            <a:pPr marL="319088" lvl="1" indent="0">
              <a:buNone/>
            </a:pPr>
            <a:r>
              <a:rPr lang="en-US" sz="3200" dirty="0">
                <a:solidFill>
                  <a:srgbClr val="008000"/>
                </a:solidFill>
              </a:rPr>
              <a:t>And you’re flying into what city?</a:t>
            </a:r>
          </a:p>
          <a:p>
            <a:pPr marL="319088" lvl="1" indent="0">
              <a:buNone/>
            </a:pPr>
            <a:r>
              <a:rPr lang="en-US" sz="3200" dirty="0">
                <a:solidFill>
                  <a:srgbClr val="008000"/>
                </a:solidFill>
              </a:rPr>
              <a:t>And what time would you like to leave?</a:t>
            </a:r>
          </a:p>
          <a:p>
            <a:r>
              <a:rPr lang="en-US" sz="3200" dirty="0"/>
              <a:t>The </a:t>
            </a:r>
            <a:r>
              <a:rPr lang="en-US" sz="3200" dirty="0">
                <a:solidFill>
                  <a:srgbClr val="008000"/>
                </a:solidFill>
              </a:rPr>
              <a:t>and</a:t>
            </a:r>
            <a:r>
              <a:rPr lang="en-US" sz="3200" dirty="0"/>
              <a:t> indicates to the client that agent has successfully understood answer to the last question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947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Grounding negative responses</a:t>
            </a:r>
            <a:br>
              <a:rPr lang="en-US"/>
            </a:br>
            <a:r>
              <a:rPr lang="en-US"/>
              <a:t>From Cohen et al. (2004)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System: Did you want to review some more of your personal profile?</a:t>
            </a:r>
          </a:p>
          <a:p>
            <a:r>
              <a:rPr lang="en-US" dirty="0"/>
              <a:t>Caller: No.</a:t>
            </a:r>
          </a:p>
          <a:p>
            <a:r>
              <a:rPr lang="en-US" dirty="0"/>
              <a:t>System: Okay, what’s next?</a:t>
            </a:r>
          </a:p>
          <a:p>
            <a:endParaRPr lang="en-US" dirty="0"/>
          </a:p>
          <a:p>
            <a:r>
              <a:rPr lang="en-US" dirty="0"/>
              <a:t>System: Did you want to review some more of your personal profile?</a:t>
            </a:r>
          </a:p>
          <a:p>
            <a:r>
              <a:rPr lang="en-US" dirty="0"/>
              <a:t>Caller: No.</a:t>
            </a:r>
          </a:p>
          <a:p>
            <a:r>
              <a:rPr lang="en-US" dirty="0"/>
              <a:t>System: What’s next?</a:t>
            </a:r>
          </a:p>
          <a:p>
            <a:endParaRPr lang="en-US" dirty="0"/>
          </a:p>
        </p:txBody>
      </p:sp>
      <p:sp>
        <p:nvSpPr>
          <p:cNvPr id="57348" name="WordArt 4"/>
          <p:cNvSpPr>
            <a:spLocks noChangeArrowheads="1" noChangeShapeType="1" noTextEdit="1"/>
          </p:cNvSpPr>
          <p:nvPr/>
        </p:nvSpPr>
        <p:spPr bwMode="auto">
          <a:xfrm>
            <a:off x="6019800" y="4572000"/>
            <a:ext cx="266700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latin typeface="Arial Black"/>
                <a:ea typeface="Arial Black"/>
                <a:cs typeface="Arial Black"/>
              </a:rPr>
              <a:t>Bad!</a:t>
            </a:r>
          </a:p>
        </p:txBody>
      </p:sp>
      <p:sp>
        <p:nvSpPr>
          <p:cNvPr id="57349" name="WordArt 5"/>
          <p:cNvSpPr>
            <a:spLocks noChangeArrowheads="1" noChangeShapeType="1" noTextEdit="1"/>
          </p:cNvSpPr>
          <p:nvPr/>
        </p:nvSpPr>
        <p:spPr bwMode="auto">
          <a:xfrm>
            <a:off x="5791200" y="2438400"/>
            <a:ext cx="3124200" cy="4191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FF00"/>
                </a:solidFill>
                <a:latin typeface="Arial Black"/>
                <a:ea typeface="Arial Black"/>
                <a:cs typeface="Arial Black"/>
              </a:rPr>
              <a:t>Good!</a:t>
            </a:r>
          </a:p>
        </p:txBody>
      </p:sp>
    </p:spTree>
    <p:extLst>
      <p:ext uri="{BB962C8B-B14F-4D97-AF65-F5344CB8AC3E}">
        <p14:creationId xmlns:p14="http://schemas.microsoft.com/office/powerpoint/2010/main" val="145300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Information-State and Dialogue Acts</a:t>
            </a: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For more than just form-filling</a:t>
            </a:r>
          </a:p>
          <a:p>
            <a:r>
              <a:rPr lang="en-US"/>
              <a:t>Need to:</a:t>
            </a:r>
          </a:p>
          <a:p>
            <a:pPr lvl="1"/>
            <a:r>
              <a:rPr lang="en-US"/>
              <a:t>Decide when the user has asked a question, made a proposal, rejected a suggestion</a:t>
            </a:r>
          </a:p>
          <a:p>
            <a:pPr lvl="1"/>
            <a:r>
              <a:rPr lang="en-US"/>
              <a:t>Ground a user’s utterance, ask clarification questions, suggest plans</a:t>
            </a:r>
          </a:p>
          <a:p>
            <a:r>
              <a:rPr lang="en-US"/>
              <a:t>Need models of interpretation and generation</a:t>
            </a:r>
          </a:p>
          <a:p>
            <a:pPr lvl="1"/>
            <a:r>
              <a:rPr lang="en-US"/>
              <a:t>Speech acts and grounding</a:t>
            </a:r>
          </a:p>
          <a:p>
            <a:pPr lvl="1"/>
            <a:r>
              <a:rPr lang="en-US"/>
              <a:t>More sophisticated representation of dialogue context than just a list of slots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68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Information-state architecture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Information state</a:t>
            </a:r>
          </a:p>
          <a:p>
            <a:r>
              <a:rPr lang="en-US"/>
              <a:t>Dialogue act interpreter</a:t>
            </a:r>
          </a:p>
          <a:p>
            <a:r>
              <a:rPr lang="en-US"/>
              <a:t>Dialogue act generator</a:t>
            </a:r>
          </a:p>
          <a:p>
            <a:r>
              <a:rPr lang="en-US"/>
              <a:t>Set of update rules</a:t>
            </a:r>
          </a:p>
          <a:p>
            <a:pPr lvl="1"/>
            <a:r>
              <a:rPr lang="en-US"/>
              <a:t>Update dialogue state as acts are interpreted</a:t>
            </a:r>
          </a:p>
          <a:p>
            <a:pPr lvl="1"/>
            <a:r>
              <a:rPr lang="en-US"/>
              <a:t>Generate dialogue acts</a:t>
            </a:r>
          </a:p>
          <a:p>
            <a:r>
              <a:rPr lang="en-US"/>
              <a:t>Control structure to select which update rules to apply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9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Information-state</a:t>
            </a:r>
          </a:p>
        </p:txBody>
      </p:sp>
      <p:pic>
        <p:nvPicPr>
          <p:cNvPr id="64515" name="Content Placeholder 5" descr="infostateg.pn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002" b="-16002"/>
          <a:stretch>
            <a:fillRect/>
          </a:stretch>
        </p:blipFill>
        <p:spPr>
          <a:xfrm>
            <a:off x="152400" y="1676400"/>
            <a:ext cx="9067800" cy="5334000"/>
          </a:xfrm>
        </p:spPr>
      </p:pic>
    </p:spTree>
    <p:extLst>
      <p:ext uri="{BB962C8B-B14F-4D97-AF65-F5344CB8AC3E}">
        <p14:creationId xmlns:p14="http://schemas.microsoft.com/office/powerpoint/2010/main" val="200233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Dialog acts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752600"/>
            <a:ext cx="7772400" cy="4572000"/>
          </a:xfrm>
        </p:spPr>
        <p:txBody>
          <a:bodyPr/>
          <a:lstStyle/>
          <a:p>
            <a:r>
              <a:rPr lang="en-US" sz="3200" dirty="0"/>
              <a:t>Also called “conversational moves”</a:t>
            </a:r>
          </a:p>
          <a:p>
            <a:r>
              <a:rPr lang="en-US" sz="3200" dirty="0"/>
              <a:t>An act with (internal) structure related specifically to its dialogue function</a:t>
            </a:r>
          </a:p>
          <a:p>
            <a:r>
              <a:rPr lang="en-US" sz="3200" dirty="0"/>
              <a:t>Incorporates ideas of grounding</a:t>
            </a:r>
          </a:p>
          <a:p>
            <a:r>
              <a:rPr lang="en-US" sz="3200" dirty="0"/>
              <a:t>Incorporates other dialogue and conversational functions that Austin and Searle didn’t seem interested in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11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Verbmobil task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Two-party scheduling dialogues</a:t>
            </a:r>
          </a:p>
          <a:p>
            <a:r>
              <a:rPr lang="en-US" sz="2800" dirty="0"/>
              <a:t>Speakers were asked to plan a meeting at some future date</a:t>
            </a:r>
          </a:p>
          <a:p>
            <a:r>
              <a:rPr lang="en-US" sz="2800" dirty="0"/>
              <a:t>Data used to design conversational agents which would help with this task</a:t>
            </a:r>
          </a:p>
          <a:p>
            <a:r>
              <a:rPr lang="en-US" sz="2800" dirty="0"/>
              <a:t>(cross-language, translating, scheduling assistant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118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Human dialogue considerations</a:t>
            </a:r>
          </a:p>
          <a:p>
            <a:r>
              <a:rPr lang="en-US" dirty="0"/>
              <a:t>Information state</a:t>
            </a:r>
          </a:p>
          <a:p>
            <a:r>
              <a:rPr lang="en-US" dirty="0"/>
              <a:t>Evaluation</a:t>
            </a:r>
          </a:p>
          <a:p>
            <a:r>
              <a:rPr lang="en-US" dirty="0"/>
              <a:t>Markov decision processes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6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9"/>
            <a:ext cx="7772400" cy="792161"/>
          </a:xfrm>
        </p:spPr>
        <p:txBody>
          <a:bodyPr/>
          <a:lstStyle/>
          <a:p>
            <a:r>
              <a:rPr lang="en-US" dirty="0" err="1"/>
              <a:t>Verbmobil</a:t>
            </a:r>
            <a:r>
              <a:rPr lang="en-US" dirty="0"/>
              <a:t> Dialogue Acts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4582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THANK			thanks</a:t>
            </a:r>
          </a:p>
          <a:p>
            <a:pPr marL="0" indent="0">
              <a:buNone/>
            </a:pPr>
            <a:r>
              <a:rPr lang="en-US" sz="2000" dirty="0"/>
              <a:t>GREET			Hello Dan</a:t>
            </a:r>
          </a:p>
          <a:p>
            <a:pPr marL="0" indent="0">
              <a:buNone/>
            </a:pPr>
            <a:r>
              <a:rPr lang="en-US" sz="2000" dirty="0"/>
              <a:t>INTRODUCE		It’s me again</a:t>
            </a:r>
          </a:p>
          <a:p>
            <a:pPr marL="0" indent="0">
              <a:buNone/>
            </a:pPr>
            <a:r>
              <a:rPr lang="en-US" sz="2000" dirty="0"/>
              <a:t>BYE			</a:t>
            </a:r>
            <a:r>
              <a:rPr lang="en-US" sz="2000" dirty="0" err="1"/>
              <a:t>Allright</a:t>
            </a:r>
            <a:r>
              <a:rPr lang="en-US" sz="2000" dirty="0"/>
              <a:t>, bye</a:t>
            </a:r>
          </a:p>
          <a:p>
            <a:pPr marL="0" indent="0">
              <a:buNone/>
            </a:pPr>
            <a:r>
              <a:rPr lang="en-US" sz="2000" dirty="0"/>
              <a:t>REQUEST-COMMENT	How does that look?</a:t>
            </a:r>
          </a:p>
          <a:p>
            <a:pPr marL="0" indent="0">
              <a:buNone/>
            </a:pPr>
            <a:r>
              <a:rPr lang="en-US" sz="2000" dirty="0"/>
              <a:t>SUGGEST		June 13th through 17th</a:t>
            </a:r>
          </a:p>
          <a:p>
            <a:pPr marL="0" indent="0">
              <a:buNone/>
            </a:pPr>
            <a:r>
              <a:rPr lang="en-US" sz="2000" dirty="0"/>
              <a:t>REJECT			No, Friday I’m booked all day</a:t>
            </a:r>
          </a:p>
          <a:p>
            <a:pPr marL="0" indent="0">
              <a:buNone/>
            </a:pPr>
            <a:r>
              <a:rPr lang="en-US" sz="2000" dirty="0"/>
              <a:t>ACCEPT			Saturday sounds fine</a:t>
            </a:r>
          </a:p>
          <a:p>
            <a:pPr marL="0" indent="0">
              <a:buNone/>
            </a:pPr>
            <a:r>
              <a:rPr lang="en-US" sz="2000" dirty="0"/>
              <a:t>REQUEST-SUGGEST	What is a good day of the week for you?</a:t>
            </a:r>
          </a:p>
          <a:p>
            <a:pPr marL="0" indent="0">
              <a:buNone/>
            </a:pPr>
            <a:r>
              <a:rPr lang="en-US" sz="2000" dirty="0"/>
              <a:t>INIT			I wanted to make an appointment with you</a:t>
            </a:r>
          </a:p>
          <a:p>
            <a:pPr marL="0" indent="0">
              <a:buNone/>
            </a:pPr>
            <a:r>
              <a:rPr lang="en-US" sz="2000" dirty="0"/>
              <a:t>GIVE_REASON		Because I have meetings all afternoon</a:t>
            </a:r>
          </a:p>
          <a:p>
            <a:pPr marL="0" indent="0">
              <a:buNone/>
            </a:pPr>
            <a:r>
              <a:rPr lang="en-US" sz="2000" dirty="0"/>
              <a:t>FEEDBACK		Okay</a:t>
            </a:r>
          </a:p>
          <a:p>
            <a:pPr marL="0" indent="0">
              <a:buNone/>
            </a:pPr>
            <a:r>
              <a:rPr lang="en-US" sz="2000" dirty="0"/>
              <a:t>DELIBERATE		Let me check my calendar here</a:t>
            </a:r>
          </a:p>
          <a:p>
            <a:pPr marL="0" indent="0">
              <a:buNone/>
            </a:pPr>
            <a:r>
              <a:rPr lang="en-US" sz="2000" dirty="0"/>
              <a:t>CONFIRM		Okay, that would be wonderful</a:t>
            </a:r>
          </a:p>
          <a:p>
            <a:pPr marL="0" indent="0">
              <a:buNone/>
            </a:pPr>
            <a:r>
              <a:rPr lang="en-US" sz="2000" dirty="0"/>
              <a:t>CLARIFY			Okay, do you mean Tuesday the 23rd?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492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sz="3200" dirty="0"/>
              <a:t>Dialog Act Markup in Several Layers (DAMSL): forward looking function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19200"/>
            <a:ext cx="8382000" cy="45720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STATEMENT  		a claim made by the speaker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INFO-REQUEST 		a question by the speaker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	CHECK   		a question for confirming information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INFLUENCE-ON-ADDRESSEE  (=Searle's directives)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 OPEN-OPTION     	a weak suggestion or listing of options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 ACTION-DIRECTIVE 	an actual command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INFLUENCE-ON-SPEAKER   (=Austin's </a:t>
            </a:r>
            <a:r>
              <a:rPr lang="en-US" sz="2400" dirty="0" err="1"/>
              <a:t>commissives</a:t>
            </a:r>
            <a:r>
              <a:rPr lang="en-US" sz="2400" dirty="0"/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 OFFER 		 speaker offers to do something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 COMMIT  		speaker is committed to doing something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CONVENTIONAL   	other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 OPENING  		greetings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 CLOSING  		farewells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 THANKING  		thanking and responding to thanks</a:t>
            </a:r>
          </a:p>
        </p:txBody>
      </p:sp>
    </p:spTree>
    <p:extLst>
      <p:ext uri="{BB962C8B-B14F-4D97-AF65-F5344CB8AC3E}">
        <p14:creationId xmlns:p14="http://schemas.microsoft.com/office/powerpoint/2010/main" val="289472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304800"/>
            <a:ext cx="7772400" cy="1143000"/>
          </a:xfrm>
        </p:spPr>
        <p:txBody>
          <a:bodyPr/>
          <a:lstStyle/>
          <a:p>
            <a:r>
              <a:rPr lang="en-US" dirty="0"/>
              <a:t>DAMSL: backward looking function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066800"/>
            <a:ext cx="8915400" cy="45720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AGREEMENT  	speaker's response to previous proposal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 ACCEPT 	 accepting the proposal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 ACCEPT-PART  accepting some part of the proposal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 MAYBE  	neither accepting nor rejecting the proposal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 REJECT-PART  rejecting some part of the proposal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 REJECT  	rejecting the proposal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 HOLD  	putting off response, usually via </a:t>
            </a:r>
            <a:r>
              <a:rPr lang="en-US" sz="2400" dirty="0" err="1"/>
              <a:t>subdialogue</a:t>
            </a:r>
            <a:endParaRPr 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ANSWER 	 answering a question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UNDERSTANDING  whether speaker understood previous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 SIGNAL-NON-UNDER.  speaker didn't understand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 SIGNAL-UNDER. speaker did understand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    ACK  	demonstrated via continuer or assessment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    REPEAT-REPHRASE  demonstrated via repetition or reformulation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     COMPLETION  demonstrated via collaborative completion</a:t>
            </a:r>
          </a:p>
        </p:txBody>
      </p:sp>
    </p:spTree>
    <p:extLst>
      <p:ext uri="{BB962C8B-B14F-4D97-AF65-F5344CB8AC3E}">
        <p14:creationId xmlns:p14="http://schemas.microsoft.com/office/powerpoint/2010/main" val="37770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2"/>
          <p:cNvSpPr>
            <a:spLocks noGrp="1"/>
          </p:cNvSpPr>
          <p:nvPr>
            <p:ph type="title"/>
          </p:nvPr>
        </p:nvSpPr>
        <p:spPr>
          <a:xfrm>
            <a:off x="914400" y="274639"/>
            <a:ext cx="7772400" cy="868361"/>
          </a:xfrm>
        </p:spPr>
        <p:txBody>
          <a:bodyPr/>
          <a:lstStyle/>
          <a:p>
            <a:r>
              <a:rPr lang="en-US" dirty="0"/>
              <a:t>A DAMSL Labeling</a:t>
            </a:r>
          </a:p>
        </p:txBody>
      </p:sp>
      <p:pic>
        <p:nvPicPr>
          <p:cNvPr id="76803" name="Picture 2" descr="damsl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1" b="6261"/>
          <a:stretch>
            <a:fillRect/>
          </a:stretch>
        </p:blipFill>
        <p:spPr>
          <a:xfrm>
            <a:off x="7620" y="1447800"/>
            <a:ext cx="9197340" cy="5410200"/>
          </a:xfrm>
        </p:spPr>
      </p:pic>
    </p:spTree>
    <p:extLst>
      <p:ext uri="{BB962C8B-B14F-4D97-AF65-F5344CB8AC3E}">
        <p14:creationId xmlns:p14="http://schemas.microsoft.com/office/powerpoint/2010/main" val="248127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Conversation Acts</a:t>
            </a:r>
            <a:br>
              <a:rPr lang="en-US"/>
            </a:br>
            <a:r>
              <a:rPr lang="en-US"/>
              <a:t>Traum and Hinkelman (1992)</a:t>
            </a:r>
          </a:p>
        </p:txBody>
      </p:sp>
      <p:pic>
        <p:nvPicPr>
          <p:cNvPr id="78851" name="Content Placeholder 3" descr="fig 24.18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9191" b="-129191"/>
          <a:stretch>
            <a:fillRect/>
          </a:stretch>
        </p:blipFill>
        <p:spPr>
          <a:xfrm>
            <a:off x="-685800" y="313267"/>
            <a:ext cx="11140439" cy="6553200"/>
          </a:xfrm>
        </p:spPr>
      </p:pic>
    </p:spTree>
    <p:extLst>
      <p:ext uri="{BB962C8B-B14F-4D97-AF65-F5344CB8AC3E}">
        <p14:creationId xmlns:p14="http://schemas.microsoft.com/office/powerpoint/2010/main" val="4198337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Dialogue Acts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600" dirty="0"/>
              <a:t>Two examples</a:t>
            </a:r>
          </a:p>
          <a:p>
            <a:pPr lvl="1"/>
            <a:r>
              <a:rPr lang="en-US" sz="3200" dirty="0"/>
              <a:t>Confirmation</a:t>
            </a:r>
          </a:p>
          <a:p>
            <a:pPr lvl="1"/>
            <a:r>
              <a:rPr lang="en-US" sz="3200" dirty="0"/>
              <a:t>Rejection</a:t>
            </a:r>
          </a:p>
        </p:txBody>
      </p:sp>
    </p:spTree>
    <p:extLst>
      <p:ext uri="{BB962C8B-B14F-4D97-AF65-F5344CB8AC3E}">
        <p14:creationId xmlns:p14="http://schemas.microsoft.com/office/powerpoint/2010/main" val="367628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Confirmation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447800"/>
            <a:ext cx="7772400" cy="4114800"/>
          </a:xfrm>
        </p:spPr>
        <p:txBody>
          <a:bodyPr/>
          <a:lstStyle/>
          <a:p>
            <a:r>
              <a:rPr lang="en-US" sz="3000" dirty="0"/>
              <a:t>Errors: Speech is a pretty </a:t>
            </a:r>
            <a:r>
              <a:rPr lang="en-US" sz="3000" dirty="0" err="1"/>
              <a:t>errorful</a:t>
            </a:r>
            <a:r>
              <a:rPr lang="en-US" sz="3000" dirty="0"/>
              <a:t> channel</a:t>
            </a:r>
          </a:p>
          <a:p>
            <a:pPr lvl="1"/>
            <a:r>
              <a:rPr lang="en-US" sz="3000" dirty="0"/>
              <a:t>Humans use grounding to confirm that they heard correctly</a:t>
            </a:r>
          </a:p>
          <a:p>
            <a:pPr lvl="1"/>
            <a:r>
              <a:rPr lang="en-US" sz="2800" dirty="0"/>
              <a:t>ASR is way worse than humans!</a:t>
            </a:r>
          </a:p>
          <a:p>
            <a:r>
              <a:rPr lang="en-US" sz="3000" dirty="0"/>
              <a:t>Dialog systems need to do even more grounding and confirmation than humans</a:t>
            </a:r>
          </a:p>
          <a:p>
            <a:pPr lvl="1"/>
            <a:r>
              <a:rPr lang="en-US" sz="2800" dirty="0"/>
              <a:t>Users are confused when system doesn’t give explicit acknowledgement signal.</a:t>
            </a:r>
          </a:p>
          <a:p>
            <a:pPr marL="319088" lvl="1" indent="0">
              <a:buNone/>
            </a:pPr>
            <a:r>
              <a:rPr lang="en-US" sz="3000" dirty="0"/>
              <a:t>	</a:t>
            </a:r>
            <a:r>
              <a:rPr lang="en-US" dirty="0" err="1"/>
              <a:t>Stifelman</a:t>
            </a:r>
            <a:r>
              <a:rPr lang="en-US" dirty="0"/>
              <a:t> et al. (1993), </a:t>
            </a:r>
            <a:r>
              <a:rPr lang="en-US" dirty="0" err="1"/>
              <a:t>Yankelovich</a:t>
            </a:r>
            <a:r>
              <a:rPr lang="en-US" dirty="0"/>
              <a:t> et al. (1995)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097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Explicit confirmation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S: Which city do you want to leave from?</a:t>
            </a:r>
          </a:p>
          <a:p>
            <a:pPr marL="0" indent="0">
              <a:buNone/>
            </a:pPr>
            <a:r>
              <a:rPr lang="en-US" sz="3200" dirty="0"/>
              <a:t>U: Baltimore</a:t>
            </a:r>
          </a:p>
          <a:p>
            <a:pPr marL="0" indent="0">
              <a:buNone/>
            </a:pPr>
            <a:r>
              <a:rPr lang="en-US" sz="3200" dirty="0"/>
              <a:t>S: Do you want to leave from Baltimore?</a:t>
            </a:r>
          </a:p>
          <a:p>
            <a:pPr marL="0" indent="0">
              <a:buNone/>
            </a:pPr>
            <a:r>
              <a:rPr lang="en-US" sz="3200" dirty="0"/>
              <a:t>U: Yes</a:t>
            </a:r>
          </a:p>
        </p:txBody>
      </p:sp>
    </p:spTree>
    <p:extLst>
      <p:ext uri="{BB962C8B-B14F-4D97-AF65-F5344CB8AC3E}">
        <p14:creationId xmlns:p14="http://schemas.microsoft.com/office/powerpoint/2010/main" val="16652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Explicit confirmation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U: I’d like to fly from Denver Colorado to New York City on September 21st in the morning on United Airlines</a:t>
            </a:r>
          </a:p>
          <a:p>
            <a:pPr marL="0" indent="0">
              <a:buNone/>
            </a:pPr>
            <a:r>
              <a:rPr lang="en-US" sz="3200" dirty="0"/>
              <a:t>S: Let’s see then.  I have you going from Denver Colorado to New York on September 21st.  Is that correct?</a:t>
            </a:r>
          </a:p>
          <a:p>
            <a:pPr marL="0" indent="0">
              <a:buNone/>
            </a:pPr>
            <a:r>
              <a:rPr lang="en-US" sz="3200" dirty="0"/>
              <a:t>U: Yes</a:t>
            </a:r>
          </a:p>
        </p:txBody>
      </p:sp>
    </p:spTree>
    <p:extLst>
      <p:ext uri="{BB962C8B-B14F-4D97-AF65-F5344CB8AC3E}">
        <p14:creationId xmlns:p14="http://schemas.microsoft.com/office/powerpoint/2010/main" val="10549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confirmation: display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U: I’d like to travel to Berlin</a:t>
            </a:r>
          </a:p>
          <a:p>
            <a:pPr marL="0" indent="0">
              <a:buNone/>
            </a:pPr>
            <a:r>
              <a:rPr lang="en-US" sz="3200" dirty="0"/>
              <a:t>S: When do you want to travel to Berlin?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U: Hi I’d like to fly to Seattle Tuesday morning</a:t>
            </a:r>
          </a:p>
          <a:p>
            <a:pPr marL="0" indent="0">
              <a:buNone/>
            </a:pPr>
            <a:r>
              <a:rPr lang="en-US" sz="3200" dirty="0"/>
              <a:t>S: Traveling to Seattle on Tuesday, August eleventh in the morning.  Your name?</a:t>
            </a:r>
          </a:p>
        </p:txBody>
      </p:sp>
    </p:spTree>
    <p:extLst>
      <p:ext uri="{BB962C8B-B14F-4D97-AF65-F5344CB8AC3E}">
        <p14:creationId xmlns:p14="http://schemas.microsoft.com/office/powerpoint/2010/main" val="214020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Linguistics of Human Conversation</a:t>
            </a:r>
          </a:p>
        </p:txBody>
      </p:sp>
      <p:sp>
        <p:nvSpPr>
          <p:cNvPr id="28675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914400" y="1905000"/>
            <a:ext cx="7772400" cy="4114800"/>
          </a:xfrm>
        </p:spPr>
        <p:txBody>
          <a:bodyPr/>
          <a:lstStyle/>
          <a:p>
            <a:r>
              <a:rPr lang="en-US" sz="3200" dirty="0"/>
              <a:t>Turn-taking</a:t>
            </a:r>
          </a:p>
          <a:p>
            <a:r>
              <a:rPr lang="en-US" sz="3200" dirty="0"/>
              <a:t>Speech Acts</a:t>
            </a:r>
          </a:p>
          <a:p>
            <a:r>
              <a:rPr lang="en-US" sz="3200" dirty="0"/>
              <a:t>Grounding</a:t>
            </a:r>
          </a:p>
        </p:txBody>
      </p:sp>
    </p:spTree>
    <p:extLst>
      <p:ext uri="{BB962C8B-B14F-4D97-AF65-F5344CB8AC3E}">
        <p14:creationId xmlns:p14="http://schemas.microsoft.com/office/powerpoint/2010/main" val="311443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vs. Explicit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Complementary strengths</a:t>
            </a:r>
          </a:p>
          <a:p>
            <a:r>
              <a:rPr lang="en-US" sz="2800" dirty="0"/>
              <a:t>Explicit: easier for users to correct systems</a:t>
            </a:r>
            <a:r>
              <a:rPr lang="ja-JP" altLang="en-US" sz="2800" dirty="0"/>
              <a:t>’</a:t>
            </a:r>
            <a:r>
              <a:rPr lang="en-US" sz="2800" dirty="0"/>
              <a:t>s mistakes (can just say “no”)</a:t>
            </a:r>
          </a:p>
          <a:p>
            <a:r>
              <a:rPr lang="en-US" sz="2800" dirty="0"/>
              <a:t>But explicit is cumbersome and long</a:t>
            </a:r>
          </a:p>
          <a:p>
            <a:r>
              <a:rPr lang="en-US" sz="2800" dirty="0"/>
              <a:t>Implicit: much more natural, quicker, simpler (if system guesses right).</a:t>
            </a:r>
          </a:p>
        </p:txBody>
      </p:sp>
    </p:spTree>
    <p:extLst>
      <p:ext uri="{BB962C8B-B14F-4D97-AF65-F5344CB8AC3E}">
        <p14:creationId xmlns:p14="http://schemas.microsoft.com/office/powerpoint/2010/main" val="280672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and Explicit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Early systems: all-implicit or all-explicit</a:t>
            </a:r>
          </a:p>
          <a:p>
            <a:r>
              <a:rPr lang="en-US"/>
              <a:t>Modern systems: adaptive</a:t>
            </a:r>
          </a:p>
          <a:p>
            <a:r>
              <a:rPr lang="en-US"/>
              <a:t>How to decide?</a:t>
            </a:r>
          </a:p>
          <a:p>
            <a:pPr lvl="1"/>
            <a:r>
              <a:rPr lang="en-US"/>
              <a:t>ASR system can give confidence metric.</a:t>
            </a:r>
          </a:p>
          <a:p>
            <a:pPr lvl="1"/>
            <a:r>
              <a:rPr lang="en-US"/>
              <a:t>This expresses how convinced system is of its transcription of the speech</a:t>
            </a:r>
          </a:p>
          <a:p>
            <a:pPr lvl="1"/>
            <a:r>
              <a:rPr lang="en-US"/>
              <a:t>If high confidence, use implicit confirmation</a:t>
            </a:r>
          </a:p>
          <a:p>
            <a:pPr lvl="1"/>
            <a:r>
              <a:rPr lang="en-US"/>
              <a:t>If low confidence, use explicit confirmation</a:t>
            </a:r>
          </a:p>
        </p:txBody>
      </p:sp>
    </p:spTree>
    <p:extLst>
      <p:ext uri="{BB962C8B-B14F-4D97-AF65-F5344CB8AC3E}">
        <p14:creationId xmlns:p14="http://schemas.microsoft.com/office/powerpoint/2010/main" val="89841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confidence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Simplest: use acoustic log-likelihood of user’s utterance</a:t>
            </a:r>
          </a:p>
          <a:p>
            <a:r>
              <a:rPr lang="en-US" sz="2800" dirty="0"/>
              <a:t>More features</a:t>
            </a:r>
          </a:p>
          <a:p>
            <a:pPr lvl="1"/>
            <a:r>
              <a:rPr lang="en-US" sz="2800" dirty="0"/>
              <a:t>Prosodic: utterances with longer pauses, F0 excursions, longer durations</a:t>
            </a:r>
          </a:p>
          <a:p>
            <a:pPr lvl="1"/>
            <a:r>
              <a:rPr lang="en-US" sz="2800" dirty="0" err="1"/>
              <a:t>Backoff</a:t>
            </a:r>
            <a:r>
              <a:rPr lang="en-US" sz="2800" dirty="0"/>
              <a:t>: did we have to </a:t>
            </a:r>
            <a:r>
              <a:rPr lang="en-US" sz="2800" dirty="0" err="1"/>
              <a:t>backoff</a:t>
            </a:r>
            <a:r>
              <a:rPr lang="en-US" sz="2800" dirty="0"/>
              <a:t> in the LM?</a:t>
            </a:r>
          </a:p>
          <a:p>
            <a:pPr lvl="1"/>
            <a:r>
              <a:rPr lang="en-US" sz="2800" dirty="0"/>
              <a:t>Cost of an error: Explicit confirmation before moving money or booking flights</a:t>
            </a:r>
          </a:p>
        </p:txBody>
      </p:sp>
    </p:spTree>
    <p:extLst>
      <p:ext uri="{BB962C8B-B14F-4D97-AF65-F5344CB8AC3E}">
        <p14:creationId xmlns:p14="http://schemas.microsoft.com/office/powerpoint/2010/main" val="303983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Rejection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“I’m sorry, I didn’t understand that.”</a:t>
            </a:r>
          </a:p>
          <a:p>
            <a:r>
              <a:rPr lang="en-US" sz="2800" dirty="0"/>
              <a:t>Reject when:</a:t>
            </a:r>
          </a:p>
          <a:p>
            <a:pPr lvl="1"/>
            <a:r>
              <a:rPr lang="en-US" sz="2800" dirty="0"/>
              <a:t>ASR confidence is low</a:t>
            </a:r>
          </a:p>
          <a:p>
            <a:pPr lvl="1"/>
            <a:r>
              <a:rPr lang="en-US" sz="2800" dirty="0"/>
              <a:t>Best interpretation is semantically ill-formed</a:t>
            </a:r>
          </a:p>
          <a:p>
            <a:r>
              <a:rPr lang="en-US" sz="2800" dirty="0"/>
              <a:t>Might have four-tiered level of confidence:</a:t>
            </a:r>
          </a:p>
          <a:p>
            <a:pPr lvl="1"/>
            <a:r>
              <a:rPr lang="en-US" sz="2800" dirty="0"/>
              <a:t>Below confidence </a:t>
            </a:r>
            <a:r>
              <a:rPr lang="en-US" sz="2800" dirty="0" err="1"/>
              <a:t>threshhold</a:t>
            </a:r>
            <a:r>
              <a:rPr lang="en-US" sz="2800" dirty="0"/>
              <a:t>, reject</a:t>
            </a:r>
          </a:p>
          <a:p>
            <a:pPr lvl="1"/>
            <a:r>
              <a:rPr lang="en-US" sz="2800" dirty="0"/>
              <a:t>Above threshold, explicit confirmation</a:t>
            </a:r>
          </a:p>
          <a:p>
            <a:pPr lvl="1"/>
            <a:r>
              <a:rPr lang="en-US" sz="2800" dirty="0"/>
              <a:t>If even higher, implicit confirmation</a:t>
            </a:r>
          </a:p>
          <a:p>
            <a:pPr lvl="1"/>
            <a:r>
              <a:rPr lang="en-US" sz="2800" dirty="0"/>
              <a:t>Even higher, no confirmation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82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Automatic Interpretation of Dialogue Acts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How do we automatically identify dialogue acts?</a:t>
            </a:r>
          </a:p>
          <a:p>
            <a:pPr lvl="1"/>
            <a:r>
              <a:rPr lang="en-US" sz="3000" dirty="0"/>
              <a:t>Given an utterance:</a:t>
            </a:r>
          </a:p>
          <a:p>
            <a:pPr lvl="2"/>
            <a:r>
              <a:rPr lang="en-US" sz="2800" dirty="0"/>
              <a:t>Decide whether it is a QUESTION, STATEMENT, SUGGEST, or ACK</a:t>
            </a:r>
          </a:p>
          <a:p>
            <a:r>
              <a:rPr lang="en-US" sz="3200" dirty="0"/>
              <a:t>Perhaps we can just look at the form of the utterance to decide?</a:t>
            </a:r>
          </a:p>
        </p:txBody>
      </p:sp>
    </p:spTree>
    <p:extLst>
      <p:ext uri="{BB962C8B-B14F-4D97-AF65-F5344CB8AC3E}">
        <p14:creationId xmlns:p14="http://schemas.microsoft.com/office/powerpoint/2010/main" val="3492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 we just use the surface syntactic form?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9050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YES-NO-Qs have auxiliary-before-subject syntax:</a:t>
            </a:r>
          </a:p>
          <a:p>
            <a:pPr marL="319088" lvl="1" indent="0">
              <a:buNone/>
            </a:pPr>
            <a:r>
              <a:rPr lang="en-US" sz="2800" dirty="0">
                <a:solidFill>
                  <a:srgbClr val="008000"/>
                </a:solidFill>
              </a:rPr>
              <a:t>	Will breakfast be served on USAir 1557?</a:t>
            </a:r>
          </a:p>
          <a:p>
            <a:pPr marL="0" indent="0">
              <a:buNone/>
            </a:pPr>
            <a:r>
              <a:rPr lang="en-US" sz="2800" dirty="0"/>
              <a:t>STATEMENTs have declarative syntax:</a:t>
            </a:r>
          </a:p>
          <a:p>
            <a:pPr marL="319088" lvl="1" indent="0">
              <a:buNone/>
            </a:pPr>
            <a:r>
              <a:rPr lang="en-US" sz="2800" dirty="0">
                <a:solidFill>
                  <a:srgbClr val="008000"/>
                </a:solidFill>
              </a:rPr>
              <a:t>	I don’t care about lunch</a:t>
            </a:r>
          </a:p>
          <a:p>
            <a:pPr marL="0" indent="0">
              <a:buNone/>
            </a:pPr>
            <a:r>
              <a:rPr lang="en-US" sz="2800" dirty="0"/>
              <a:t>COMMANDs have imperative syntax:</a:t>
            </a:r>
          </a:p>
          <a:p>
            <a:pPr marL="319088" lvl="1" indent="0">
              <a:buNone/>
            </a:pPr>
            <a:r>
              <a:rPr lang="en-US" sz="2800" dirty="0">
                <a:solidFill>
                  <a:srgbClr val="008000"/>
                </a:solidFill>
              </a:rPr>
              <a:t>	Show me flights from Milwaukee to Orlando on Thursday night</a:t>
            </a:r>
          </a:p>
        </p:txBody>
      </p:sp>
    </p:spTree>
    <p:extLst>
      <p:ext uri="{BB962C8B-B14F-4D97-AF65-F5344CB8AC3E}">
        <p14:creationId xmlns:p14="http://schemas.microsoft.com/office/powerpoint/2010/main" val="185217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Surface form != speech act type</a:t>
            </a:r>
          </a:p>
        </p:txBody>
      </p:sp>
      <p:graphicFrame>
        <p:nvGraphicFramePr>
          <p:cNvPr id="13731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340822"/>
              </p:ext>
            </p:extLst>
          </p:nvPr>
        </p:nvGraphicFramePr>
        <p:xfrm>
          <a:off x="533400" y="1981200"/>
          <a:ext cx="8153400" cy="4431030"/>
        </p:xfrm>
        <a:graphic>
          <a:graphicData uri="http://schemas.openxmlformats.org/drawingml/2006/table">
            <a:tbl>
              <a:tblPr/>
              <a:tblGrid>
                <a:gridCol w="3073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45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Surface form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Speech 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Can I have the rest of your sandwich?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Question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Request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I want the rest of your sandwich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Declarative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Request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69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Give me your sandwich!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Imperative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Request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15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Dialogue Act ambiguity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8000"/>
                </a:solidFill>
              </a:rPr>
              <a:t>Can you give me a list of the flights from Atlanta to Boston?</a:t>
            </a:r>
          </a:p>
          <a:p>
            <a:pPr lvl="1"/>
            <a:r>
              <a:rPr lang="en-US" sz="2800" dirty="0"/>
              <a:t>This looks like an INFO-REQUEST.</a:t>
            </a:r>
          </a:p>
          <a:p>
            <a:pPr lvl="1"/>
            <a:r>
              <a:rPr lang="en-US" sz="2800" dirty="0"/>
              <a:t>If so, the answer is:</a:t>
            </a:r>
          </a:p>
          <a:p>
            <a:pPr lvl="2"/>
            <a:r>
              <a:rPr lang="en-US" sz="2400" dirty="0">
                <a:solidFill>
                  <a:srgbClr val="008000"/>
                </a:solidFill>
              </a:rPr>
              <a:t>YES.</a:t>
            </a:r>
          </a:p>
          <a:p>
            <a:pPr lvl="1"/>
            <a:r>
              <a:rPr lang="en-US" sz="2800" dirty="0"/>
              <a:t>But really it’s a DIRECTIVE or REQUEST, a polite form of:</a:t>
            </a:r>
          </a:p>
          <a:p>
            <a:pPr marL="319088" lvl="1" indent="0">
              <a:buNone/>
            </a:pPr>
            <a:r>
              <a:rPr lang="en-US" sz="2800" dirty="0">
                <a:solidFill>
                  <a:srgbClr val="008000"/>
                </a:solidFill>
              </a:rPr>
              <a:t>Please give me a list of the flights…</a:t>
            </a:r>
          </a:p>
          <a:p>
            <a:r>
              <a:rPr lang="en-US" sz="2800" dirty="0"/>
              <a:t>What looks like a QUESTION can be a REQUEST</a:t>
            </a:r>
          </a:p>
        </p:txBody>
      </p:sp>
    </p:spTree>
    <p:extLst>
      <p:ext uri="{BB962C8B-B14F-4D97-AF65-F5344CB8AC3E}">
        <p14:creationId xmlns:p14="http://schemas.microsoft.com/office/powerpoint/2010/main" val="36278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Indirect speech acts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9050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Utterances which use a surface statement to ask a question</a:t>
            </a:r>
          </a:p>
          <a:p>
            <a:pPr marL="0" indent="0">
              <a:buNone/>
            </a:pPr>
            <a:r>
              <a:rPr lang="en-US" sz="3200" dirty="0"/>
              <a:t>Utterances which use a surface question to issue a request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20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Dialogue Act ambiguity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looks like a STATEMENT can be a QUESTION:</a:t>
            </a:r>
          </a:p>
          <a:p>
            <a:endParaRPr lang="en-US" dirty="0"/>
          </a:p>
        </p:txBody>
      </p:sp>
      <p:graphicFrame>
        <p:nvGraphicFramePr>
          <p:cNvPr id="1381380" name="Group 4"/>
          <p:cNvGraphicFramePr>
            <a:graphicFrameLocks noGrp="1"/>
          </p:cNvGraphicFramePr>
          <p:nvPr/>
        </p:nvGraphicFramePr>
        <p:xfrm>
          <a:off x="0" y="2590800"/>
          <a:ext cx="9144000" cy="3487421"/>
        </p:xfrm>
        <a:graphic>
          <a:graphicData uri="http://schemas.openxmlformats.org/drawingml/2006/table">
            <a:tbl>
              <a:tblPr/>
              <a:tblGrid>
                <a:gridCol w="5826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478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OPEN-OPTION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I was wanting to make some arrangements for a trip that I</a:t>
                      </a:r>
                      <a:r>
                        <a:rPr kumimoji="0" lang="ja-JP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’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m going to be taking uh to LA uh beginnning of the week after next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Ag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HOLD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OK uh let me pull up your profile and I</a:t>
                      </a:r>
                      <a:r>
                        <a:rPr kumimoji="0" lang="ja-JP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’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ll be right with you here. [pause]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5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Ag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CHECK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And you said you wanted to travel next week?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ACCEPT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ＭＳ Ｐゴシック" charset="0"/>
                        </a:rPr>
                        <a:t>Uh yes.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31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Turn-taking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447800"/>
            <a:ext cx="82296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Dialogue is characterized by turn-taking.</a:t>
            </a:r>
          </a:p>
          <a:p>
            <a:pPr marL="319088" lvl="1" indent="0">
              <a:buNone/>
            </a:pPr>
            <a:r>
              <a:rPr lang="en-US" sz="3200" dirty="0"/>
              <a:t>A:</a:t>
            </a:r>
          </a:p>
          <a:p>
            <a:pPr marL="319088" lvl="1" indent="0">
              <a:buNone/>
            </a:pPr>
            <a:r>
              <a:rPr lang="en-US" sz="3200" dirty="0"/>
              <a:t>B:</a:t>
            </a:r>
          </a:p>
          <a:p>
            <a:pPr marL="319088" lvl="1" indent="0">
              <a:buNone/>
            </a:pPr>
            <a:r>
              <a:rPr lang="en-US" sz="3200" dirty="0"/>
              <a:t>A:</a:t>
            </a:r>
          </a:p>
          <a:p>
            <a:pPr marL="319088" lvl="1" indent="0">
              <a:buNone/>
            </a:pPr>
            <a:r>
              <a:rPr lang="en-US" sz="3200" dirty="0"/>
              <a:t>B:</a:t>
            </a:r>
          </a:p>
          <a:p>
            <a:pPr marL="319088" lvl="1" indent="0">
              <a:buNone/>
            </a:pPr>
            <a:r>
              <a:rPr lang="en-US" sz="3200" dirty="0"/>
              <a:t>…</a:t>
            </a:r>
          </a:p>
          <a:p>
            <a:pPr marL="0" indent="0">
              <a:buNone/>
            </a:pPr>
            <a:r>
              <a:rPr lang="en-US" sz="3200" dirty="0"/>
              <a:t>So how do speakers know when to take the floor?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5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 interpretation as statistical classification: Features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/>
          <a:lstStyle/>
          <a:p>
            <a:r>
              <a:rPr lang="en-US" sz="2800" dirty="0"/>
              <a:t>Words and Collocations:</a:t>
            </a:r>
          </a:p>
          <a:p>
            <a:pPr lvl="1"/>
            <a:r>
              <a:rPr lang="en-US" sz="2800" dirty="0">
                <a:solidFill>
                  <a:srgbClr val="008000"/>
                </a:solidFill>
              </a:rPr>
              <a:t>Please </a:t>
            </a:r>
            <a:r>
              <a:rPr lang="en-US" sz="2800" dirty="0"/>
              <a:t>or </a:t>
            </a:r>
            <a:r>
              <a:rPr lang="en-US" sz="2800" dirty="0">
                <a:solidFill>
                  <a:srgbClr val="008000"/>
                </a:solidFill>
              </a:rPr>
              <a:t>would you</a:t>
            </a:r>
            <a:r>
              <a:rPr lang="en-US" sz="2800" dirty="0"/>
              <a:t>: good cue for REQUEST</a:t>
            </a:r>
          </a:p>
          <a:p>
            <a:pPr lvl="1"/>
            <a:r>
              <a:rPr lang="en-US" sz="2800" dirty="0">
                <a:solidFill>
                  <a:srgbClr val="008000"/>
                </a:solidFill>
              </a:rPr>
              <a:t>Are you</a:t>
            </a:r>
            <a:r>
              <a:rPr lang="en-US" sz="2800" dirty="0"/>
              <a:t>: good cue for INFO-REQUEST</a:t>
            </a:r>
          </a:p>
          <a:p>
            <a:r>
              <a:rPr lang="en-US" sz="2800" dirty="0"/>
              <a:t>Prosody:</a:t>
            </a:r>
          </a:p>
          <a:p>
            <a:pPr lvl="1"/>
            <a:r>
              <a:rPr lang="en-US" sz="2800" dirty="0">
                <a:solidFill>
                  <a:srgbClr val="008000"/>
                </a:solidFill>
              </a:rPr>
              <a:t>Rising pitch </a:t>
            </a:r>
            <a:r>
              <a:rPr lang="en-US" sz="2800" dirty="0"/>
              <a:t>is a good cue for INFO-REQUEST</a:t>
            </a:r>
          </a:p>
          <a:p>
            <a:pPr lvl="1"/>
            <a:r>
              <a:rPr lang="en-US" sz="2800" dirty="0">
                <a:solidFill>
                  <a:srgbClr val="008000"/>
                </a:solidFill>
              </a:rPr>
              <a:t>Loudness/stress </a:t>
            </a:r>
            <a:r>
              <a:rPr lang="en-US" sz="2800" dirty="0"/>
              <a:t>can help distinguish yeah/AGREEMENT from yeah/BACKCHANNEL</a:t>
            </a:r>
          </a:p>
          <a:p>
            <a:r>
              <a:rPr lang="en-US" sz="2800" dirty="0"/>
              <a:t>Conversational Structure</a:t>
            </a:r>
          </a:p>
          <a:p>
            <a:pPr lvl="1"/>
            <a:r>
              <a:rPr lang="en-US" sz="2800" dirty="0">
                <a:solidFill>
                  <a:srgbClr val="008000"/>
                </a:solidFill>
              </a:rPr>
              <a:t>Yeah</a:t>
            </a:r>
            <a:r>
              <a:rPr lang="en-US" sz="2800" dirty="0"/>
              <a:t> following a proposal is probably AGREEMENT; </a:t>
            </a:r>
            <a:r>
              <a:rPr lang="en-US" sz="2800" dirty="0">
                <a:solidFill>
                  <a:srgbClr val="008000"/>
                </a:solidFill>
              </a:rPr>
              <a:t>yeah</a:t>
            </a:r>
            <a:r>
              <a:rPr lang="en-US" sz="2800" dirty="0"/>
              <a:t> following an INFORM probably a BACKCHANNEL</a:t>
            </a:r>
          </a:p>
        </p:txBody>
      </p:sp>
    </p:spTree>
    <p:extLst>
      <p:ext uri="{BB962C8B-B14F-4D97-AF65-F5344CB8AC3E}">
        <p14:creationId xmlns:p14="http://schemas.microsoft.com/office/powerpoint/2010/main" val="167753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 of dialogue act detection: Correction Detection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447800"/>
            <a:ext cx="8763000" cy="4572000"/>
          </a:xfrm>
        </p:spPr>
        <p:txBody>
          <a:bodyPr/>
          <a:lstStyle/>
          <a:p>
            <a:r>
              <a:rPr lang="en-US" sz="3200" dirty="0"/>
              <a:t>If system misrecognizes an utterance, and either</a:t>
            </a:r>
          </a:p>
          <a:p>
            <a:pPr lvl="1"/>
            <a:r>
              <a:rPr lang="en-US" sz="3200" dirty="0"/>
              <a:t>Rejects</a:t>
            </a:r>
          </a:p>
          <a:p>
            <a:pPr lvl="1"/>
            <a:r>
              <a:rPr lang="en-US" sz="3200" dirty="0"/>
              <a:t>Via confirmation, displays its misunderstanding</a:t>
            </a:r>
          </a:p>
          <a:p>
            <a:r>
              <a:rPr lang="en-US" sz="3200" dirty="0"/>
              <a:t>Then user has a chance to make a 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0000FF"/>
                </a:solidFill>
              </a:rPr>
              <a:t>    correction</a:t>
            </a:r>
          </a:p>
          <a:p>
            <a:pPr lvl="2"/>
            <a:r>
              <a:rPr lang="en-US" sz="3200" dirty="0"/>
              <a:t>Repeat themselves</a:t>
            </a:r>
          </a:p>
          <a:p>
            <a:pPr lvl="2"/>
            <a:r>
              <a:rPr lang="en-US" sz="3200" dirty="0"/>
              <a:t>Rephrasing</a:t>
            </a:r>
          </a:p>
          <a:p>
            <a:pPr lvl="2"/>
            <a:r>
              <a:rPr lang="en-US" sz="3200" dirty="0"/>
              <a:t>Saying “no” to the confirmation question.</a:t>
            </a:r>
          </a:p>
        </p:txBody>
      </p:sp>
    </p:spTree>
    <p:extLst>
      <p:ext uri="{BB962C8B-B14F-4D97-AF65-F5344CB8AC3E}">
        <p14:creationId xmlns:p14="http://schemas.microsoft.com/office/powerpoint/2010/main" val="110990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Corrections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524000"/>
            <a:ext cx="8458200" cy="4953000"/>
          </a:xfrm>
        </p:spPr>
        <p:txBody>
          <a:bodyPr/>
          <a:lstStyle/>
          <a:p>
            <a:r>
              <a:rPr lang="en-US" sz="2800" dirty="0"/>
              <a:t>Unfortunately, corrections are harder to recognize than normal sentences!</a:t>
            </a:r>
          </a:p>
          <a:p>
            <a:pPr lvl="1"/>
            <a:r>
              <a:rPr lang="en-US" sz="2800" dirty="0" err="1"/>
              <a:t>Swerts</a:t>
            </a:r>
            <a:r>
              <a:rPr lang="en-US" sz="2800" dirty="0"/>
              <a:t> et al (2000): corrections misrecognized twice as often (in terms of WER) as non-corrections!!!</a:t>
            </a:r>
          </a:p>
          <a:p>
            <a:pPr lvl="1"/>
            <a:r>
              <a:rPr lang="en-US" sz="2800" dirty="0"/>
              <a:t>Why?</a:t>
            </a:r>
          </a:p>
          <a:p>
            <a:pPr lvl="2"/>
            <a:r>
              <a:rPr lang="en-US" sz="2800" dirty="0"/>
              <a:t>Prosody seems to be largest factor: </a:t>
            </a:r>
            <a:r>
              <a:rPr lang="en-US" sz="2800" b="1" dirty="0" err="1">
                <a:solidFill>
                  <a:srgbClr val="0000FF"/>
                </a:solidFill>
              </a:rPr>
              <a:t>hyperarticulation</a:t>
            </a:r>
            <a:endParaRPr lang="en-US" sz="2800" b="1" dirty="0">
              <a:solidFill>
                <a:srgbClr val="0000FF"/>
              </a:solidFill>
            </a:endParaRPr>
          </a:p>
          <a:p>
            <a:pPr lvl="2"/>
            <a:r>
              <a:rPr lang="en-US" sz="2800" dirty="0"/>
              <a:t>Liz Shriberg example:</a:t>
            </a:r>
          </a:p>
          <a:p>
            <a:pPr lvl="3"/>
            <a:r>
              <a:rPr lang="en-US" sz="2800" dirty="0"/>
              <a:t>“NO, I am DE-PAR-TING from Jacksonville”</a:t>
            </a:r>
          </a:p>
          <a:p>
            <a:pPr lvl="2"/>
            <a:endParaRPr lang="en-US" dirty="0"/>
          </a:p>
        </p:txBody>
      </p:sp>
      <p:pic>
        <p:nvPicPr>
          <p:cNvPr id="1821701" name="0AC3DD47.WAV">
            <a:hlinkClick r:id="" action="ppaction://media"/>
          </p:cNvPr>
          <p:cNvPicPr>
            <a:picLocks noRot="1" noChangeAspect="1" noChangeArrowheads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3340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1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217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32" fill="hold"/>
                                        <p:tgtEl>
                                          <p:spTgt spid="182170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21701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21701"/>
                </p:tgtEl>
              </p:cMediaNode>
            </p:audio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9"/>
            <a:ext cx="7772400" cy="792161"/>
          </a:xfrm>
        </p:spPr>
        <p:txBody>
          <a:bodyPr/>
          <a:lstStyle/>
          <a:p>
            <a:r>
              <a:rPr lang="en-US" dirty="0"/>
              <a:t>A Labeled dialogue (</a:t>
            </a:r>
            <a:r>
              <a:rPr lang="en-US" dirty="0" err="1"/>
              <a:t>Swerts</a:t>
            </a:r>
            <a:r>
              <a:rPr lang="en-US" dirty="0"/>
              <a:t> et al)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4452" name="Picture 4" descr="swer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38238"/>
            <a:ext cx="7772400" cy="571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667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to detect user corrections: features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000" dirty="0"/>
              <a:t>Lexical information (</a:t>
            </a:r>
            <a:r>
              <a:rPr lang="en-US" sz="3000" dirty="0">
                <a:solidFill>
                  <a:srgbClr val="008000"/>
                </a:solidFill>
              </a:rPr>
              <a:t>no</a:t>
            </a:r>
            <a:r>
              <a:rPr lang="en-US" sz="3000" dirty="0"/>
              <a:t>, </a:t>
            </a:r>
            <a:r>
              <a:rPr lang="en-US" sz="3000" dirty="0">
                <a:solidFill>
                  <a:srgbClr val="008000"/>
                </a:solidFill>
              </a:rPr>
              <a:t>correction</a:t>
            </a:r>
            <a:r>
              <a:rPr lang="en-US" sz="3000" dirty="0"/>
              <a:t>, </a:t>
            </a:r>
            <a:r>
              <a:rPr lang="en-US" sz="3000" dirty="0">
                <a:solidFill>
                  <a:srgbClr val="008000"/>
                </a:solidFill>
              </a:rPr>
              <a:t>I don’t</a:t>
            </a:r>
            <a:r>
              <a:rPr lang="en-US" sz="3000" dirty="0"/>
              <a:t>, swear words)</a:t>
            </a:r>
          </a:p>
          <a:p>
            <a:r>
              <a:rPr lang="en-US" sz="3000" dirty="0"/>
              <a:t>Prosodic indicators of </a:t>
            </a:r>
            <a:r>
              <a:rPr lang="en-US" sz="3000" dirty="0" err="1"/>
              <a:t>hyperarticulation</a:t>
            </a:r>
            <a:endParaRPr lang="en-US" sz="3000" dirty="0"/>
          </a:p>
          <a:p>
            <a:pPr lvl="1"/>
            <a:r>
              <a:rPr lang="en-US" sz="2800" dirty="0"/>
              <a:t>increases in F0 range, pause duration, word duration</a:t>
            </a:r>
          </a:p>
          <a:p>
            <a:r>
              <a:rPr lang="en-US" sz="3000" dirty="0"/>
              <a:t>Length</a:t>
            </a:r>
          </a:p>
          <a:p>
            <a:r>
              <a:rPr lang="en-US" sz="3000" dirty="0"/>
              <a:t>ASR confidence</a:t>
            </a:r>
          </a:p>
          <a:p>
            <a:r>
              <a:rPr lang="en-US" sz="3000" dirty="0"/>
              <a:t>LM probability</a:t>
            </a:r>
          </a:p>
          <a:p>
            <a:r>
              <a:rPr lang="en-US" sz="3000" dirty="0"/>
              <a:t>Various dialogue features (repetition)</a:t>
            </a:r>
          </a:p>
        </p:txBody>
      </p:sp>
    </p:spTree>
    <p:extLst>
      <p:ext uri="{BB962C8B-B14F-4D97-AF65-F5344CB8AC3E}">
        <p14:creationId xmlns:p14="http://schemas.microsoft.com/office/powerpoint/2010/main" val="1902629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Prosodic Features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Shriberg et al. (1998)</a:t>
            </a:r>
          </a:p>
          <a:p>
            <a:r>
              <a:rPr lang="en-US"/>
              <a:t>Decision tree trained on simple acoustically-based prosodic features</a:t>
            </a:r>
          </a:p>
          <a:p>
            <a:pPr lvl="1"/>
            <a:r>
              <a:rPr lang="en-US"/>
              <a:t>Slope of F0 at the end of the utterance</a:t>
            </a:r>
          </a:p>
          <a:p>
            <a:pPr lvl="1"/>
            <a:r>
              <a:rPr lang="en-US"/>
              <a:t>Average energy at different places in utterance</a:t>
            </a:r>
          </a:p>
          <a:p>
            <a:pPr lvl="1"/>
            <a:r>
              <a:rPr lang="en-US"/>
              <a:t>Various duration measures</a:t>
            </a:r>
          </a:p>
          <a:p>
            <a:pPr lvl="1"/>
            <a:r>
              <a:rPr lang="en-US"/>
              <a:t>All normalized in various ways</a:t>
            </a:r>
          </a:p>
          <a:p>
            <a:r>
              <a:rPr lang="en-US"/>
              <a:t>These helped distinguish</a:t>
            </a:r>
          </a:p>
          <a:p>
            <a:pPr lvl="1"/>
            <a:r>
              <a:rPr lang="en-US"/>
              <a:t>Statement (S)</a:t>
            </a:r>
          </a:p>
          <a:p>
            <a:pPr lvl="1"/>
            <a:r>
              <a:rPr lang="en-US"/>
              <a:t>Yes-no-question (QY)</a:t>
            </a:r>
          </a:p>
          <a:p>
            <a:pPr lvl="1"/>
            <a:r>
              <a:rPr lang="en-US"/>
              <a:t>Declarative question (QD) (</a:t>
            </a:r>
            <a:r>
              <a:rPr lang="ja-JP" altLang="en-US"/>
              <a:t>“</a:t>
            </a:r>
            <a:r>
              <a:rPr lang="en-US"/>
              <a:t>You</a:t>
            </a:r>
            <a:r>
              <a:rPr lang="ja-JP" altLang="en-US"/>
              <a:t>’</a:t>
            </a:r>
            <a:r>
              <a:rPr lang="en-US"/>
              <a:t>re going to the store?</a:t>
            </a:r>
            <a:r>
              <a:rPr lang="ja-JP" altLang="en-US"/>
              <a:t>”</a:t>
            </a:r>
            <a:r>
              <a:rPr lang="en-US"/>
              <a:t>)</a:t>
            </a:r>
          </a:p>
          <a:p>
            <a:pPr lvl="1"/>
            <a:r>
              <a:rPr lang="en-US"/>
              <a:t>Wh-question (QW)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85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Prosodic Decision Tree for making S/QY/QW/QD decision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0595" name="Picture 3" descr="fig 24.1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4938"/>
            <a:ext cx="9144000" cy="484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6241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Dialogue System Evaluation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Always two kinds of evaluation</a:t>
            </a:r>
          </a:p>
          <a:p>
            <a:pPr lvl="1"/>
            <a:r>
              <a:rPr lang="en-US" sz="2800" dirty="0"/>
              <a:t>Extrinsic: embedded in some external task</a:t>
            </a:r>
          </a:p>
          <a:p>
            <a:pPr lvl="1"/>
            <a:r>
              <a:rPr lang="en-US" sz="2800" dirty="0"/>
              <a:t>Intrinsic: evaluating the component as such</a:t>
            </a:r>
          </a:p>
          <a:p>
            <a:pPr lvl="1"/>
            <a:endParaRPr lang="en-US" sz="2800" dirty="0"/>
          </a:p>
          <a:p>
            <a:r>
              <a:rPr lang="en-US" sz="2800" dirty="0"/>
              <a:t>What constitutes success or failure for a dialogue system?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90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</a:t>
            </a:r>
            <a:br>
              <a:rPr lang="en-US" dirty="0"/>
            </a:br>
            <a:r>
              <a:rPr lang="en-US" dirty="0"/>
              <a:t>Dialogue System Evaluation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828800"/>
            <a:ext cx="7772400" cy="4191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A metric to compare systems</a:t>
            </a:r>
          </a:p>
          <a:p>
            <a:pPr lvl="1"/>
            <a:r>
              <a:rPr lang="en-US" sz="2800" dirty="0"/>
              <a:t>can’t improve it if we don’t know where it fails</a:t>
            </a:r>
          </a:p>
          <a:p>
            <a:pPr lvl="1"/>
            <a:r>
              <a:rPr lang="en-US" sz="2800" dirty="0"/>
              <a:t>can’t decide between two systems without a goodness metric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 metric as an input to reinforcement learning:</a:t>
            </a:r>
          </a:p>
          <a:p>
            <a:pPr lvl="1"/>
            <a:r>
              <a:rPr lang="en-US" sz="2800" dirty="0"/>
              <a:t> automatically improve conversational agent performance via learning</a:t>
            </a:r>
          </a:p>
        </p:txBody>
      </p:sp>
    </p:spTree>
    <p:extLst>
      <p:ext uri="{BB962C8B-B14F-4D97-AF65-F5344CB8AC3E}">
        <p14:creationId xmlns:p14="http://schemas.microsoft.com/office/powerpoint/2010/main" val="366690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76200"/>
            <a:ext cx="7772400" cy="1143000"/>
          </a:xfrm>
        </p:spPr>
        <p:txBody>
          <a:bodyPr/>
          <a:lstStyle/>
          <a:p>
            <a:r>
              <a:rPr lang="en-US"/>
              <a:t>PARADISE evaluation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096961"/>
            <a:ext cx="7772400" cy="4572000"/>
          </a:xfrm>
        </p:spPr>
        <p:txBody>
          <a:bodyPr/>
          <a:lstStyle/>
          <a:p>
            <a:r>
              <a:rPr lang="en-US" dirty="0"/>
              <a:t>Maximize Task Success</a:t>
            </a:r>
          </a:p>
          <a:p>
            <a:r>
              <a:rPr lang="en-US" dirty="0"/>
              <a:t>Minimize Costs</a:t>
            </a:r>
          </a:p>
          <a:p>
            <a:pPr lvl="1"/>
            <a:r>
              <a:rPr lang="en-US" dirty="0"/>
              <a:t>Efficiency Measures</a:t>
            </a:r>
          </a:p>
          <a:p>
            <a:pPr lvl="1"/>
            <a:r>
              <a:rPr lang="en-US" dirty="0"/>
              <a:t>Quality Measures</a:t>
            </a:r>
          </a:p>
          <a:p>
            <a:r>
              <a:rPr lang="en-US" dirty="0"/>
              <a:t>PARADISE (</a:t>
            </a:r>
            <a:r>
              <a:rPr lang="en-US" dirty="0" err="1"/>
              <a:t>PARAdigm</a:t>
            </a:r>
            <a:r>
              <a:rPr lang="en-US" dirty="0"/>
              <a:t> for Dialogue System Evaluation) (Walker et al. 2000)</a:t>
            </a:r>
          </a:p>
        </p:txBody>
      </p:sp>
      <p:pic>
        <p:nvPicPr>
          <p:cNvPr id="135172" name="Picture 4" descr="paradise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051300"/>
            <a:ext cx="8404929" cy="280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220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9"/>
            <a:ext cx="7772400" cy="639761"/>
          </a:xfrm>
        </p:spPr>
        <p:txBody>
          <a:bodyPr/>
          <a:lstStyle/>
          <a:p>
            <a:r>
              <a:rPr lang="en-US" dirty="0"/>
              <a:t>Adjacency pairs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447800"/>
            <a:ext cx="8382000" cy="4572000"/>
          </a:xfrm>
        </p:spPr>
        <p:txBody>
          <a:bodyPr/>
          <a:lstStyle/>
          <a:p>
            <a:r>
              <a:rPr lang="en-US" sz="2800" b="1" dirty="0">
                <a:solidFill>
                  <a:srgbClr val="0000FF"/>
                </a:solidFill>
              </a:rPr>
              <a:t>Adjacency pairs</a:t>
            </a:r>
            <a:r>
              <a:rPr lang="en-US" sz="2800" b="1" dirty="0"/>
              <a:t>: </a:t>
            </a:r>
            <a:r>
              <a:rPr lang="en-US" sz="2800" dirty="0"/>
              <a:t>current speaker selects next speaker</a:t>
            </a:r>
          </a:p>
          <a:p>
            <a:pPr lvl="1"/>
            <a:r>
              <a:rPr lang="en-US" sz="2800" dirty="0"/>
              <a:t>Question/answer</a:t>
            </a:r>
          </a:p>
          <a:p>
            <a:pPr lvl="1"/>
            <a:r>
              <a:rPr lang="en-US" sz="2800" dirty="0"/>
              <a:t>Greeting/greeting</a:t>
            </a:r>
          </a:p>
          <a:p>
            <a:pPr lvl="1"/>
            <a:r>
              <a:rPr lang="en-US" sz="2800" dirty="0"/>
              <a:t>Compliment/</a:t>
            </a:r>
            <a:r>
              <a:rPr lang="en-US" sz="2800" dirty="0" err="1"/>
              <a:t>downplayer</a:t>
            </a:r>
            <a:endParaRPr lang="en-US" sz="2800" dirty="0"/>
          </a:p>
          <a:p>
            <a:pPr lvl="1"/>
            <a:r>
              <a:rPr lang="en-US" sz="2800" dirty="0"/>
              <a:t>Request/grant</a:t>
            </a:r>
          </a:p>
          <a:p>
            <a:r>
              <a:rPr lang="en-US" sz="2800" dirty="0"/>
              <a:t>Silence inside the pair is meaningful:</a:t>
            </a:r>
          </a:p>
          <a:p>
            <a:endParaRPr lang="en-US" sz="500" dirty="0"/>
          </a:p>
          <a:p>
            <a:pPr marL="319088" lvl="1" indent="0">
              <a:lnSpc>
                <a:spcPct val="80000"/>
              </a:lnSpc>
              <a:buNone/>
            </a:pPr>
            <a:r>
              <a:rPr lang="en-US" sz="2800" dirty="0"/>
              <a:t>A: Is there something bothering you or not?</a:t>
            </a:r>
          </a:p>
          <a:p>
            <a:pPr marL="319088" lvl="1" indent="0">
              <a:lnSpc>
                <a:spcPct val="80000"/>
              </a:lnSpc>
              <a:buNone/>
            </a:pPr>
            <a:r>
              <a:rPr lang="en-US" sz="2800" dirty="0">
                <a:solidFill>
                  <a:srgbClr val="FF0000"/>
                </a:solidFill>
              </a:rPr>
              <a:t>(1.0)</a:t>
            </a:r>
          </a:p>
          <a:p>
            <a:pPr marL="319088" lvl="1" indent="0">
              <a:lnSpc>
                <a:spcPct val="80000"/>
              </a:lnSpc>
              <a:buNone/>
            </a:pPr>
            <a:r>
              <a:rPr lang="en-US" sz="2800" dirty="0"/>
              <a:t>A: Yes or no?</a:t>
            </a:r>
          </a:p>
          <a:p>
            <a:pPr marL="319088" lvl="1" indent="0">
              <a:lnSpc>
                <a:spcPct val="80000"/>
              </a:lnSpc>
              <a:buNone/>
            </a:pPr>
            <a:r>
              <a:rPr lang="en-US" sz="2800" dirty="0">
                <a:solidFill>
                  <a:srgbClr val="FF0000"/>
                </a:solidFill>
              </a:rPr>
              <a:t>(1.5)</a:t>
            </a:r>
          </a:p>
          <a:p>
            <a:pPr marL="319088" lvl="1" indent="0">
              <a:lnSpc>
                <a:spcPct val="80000"/>
              </a:lnSpc>
              <a:buNone/>
            </a:pPr>
            <a:r>
              <a:rPr lang="en-US" sz="2800" dirty="0"/>
              <a:t>A: Eh</a:t>
            </a:r>
          </a:p>
          <a:p>
            <a:pPr marL="319088" lvl="1" indent="0">
              <a:lnSpc>
                <a:spcPct val="80000"/>
              </a:lnSpc>
              <a:buNone/>
            </a:pPr>
            <a:r>
              <a:rPr lang="en-US" sz="2800" dirty="0">
                <a:solidFill>
                  <a:srgbClr val="008000"/>
                </a:solidFill>
              </a:rPr>
              <a:t>B: No.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00400" y="990600"/>
            <a:ext cx="2435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Sacks et al. (1974)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87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Success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% of subtasks completed</a:t>
            </a:r>
          </a:p>
          <a:p>
            <a:r>
              <a:rPr lang="en-US" sz="2800" dirty="0"/>
              <a:t>Correctness of each questions/answer/error </a:t>
            </a:r>
            <a:r>
              <a:rPr lang="en-US" sz="2800" dirty="0" err="1"/>
              <a:t>msg</a:t>
            </a:r>
            <a:endParaRPr lang="en-US" sz="2800" dirty="0"/>
          </a:p>
          <a:p>
            <a:r>
              <a:rPr lang="en-US" sz="2800" dirty="0"/>
              <a:t>Correctness of total solution</a:t>
            </a:r>
          </a:p>
          <a:p>
            <a:pPr lvl="1"/>
            <a:r>
              <a:rPr lang="en-US" sz="2800" dirty="0"/>
              <a:t>Error rate in final slots</a:t>
            </a:r>
          </a:p>
          <a:p>
            <a:pPr lvl="2"/>
            <a:r>
              <a:rPr lang="en-US" sz="2400" dirty="0"/>
              <a:t>Generalization of Slot Error Rate</a:t>
            </a:r>
          </a:p>
          <a:p>
            <a:r>
              <a:rPr lang="en-US" sz="2800" dirty="0"/>
              <a:t>Users’ perception of whether task was completed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5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Efficiency Cost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Polifroni</a:t>
            </a:r>
            <a:r>
              <a:rPr lang="en-US" dirty="0"/>
              <a:t> et al. (1992), </a:t>
            </a:r>
            <a:r>
              <a:rPr lang="en-US" dirty="0" err="1"/>
              <a:t>Danieli</a:t>
            </a:r>
            <a:r>
              <a:rPr lang="en-US" dirty="0"/>
              <a:t> and </a:t>
            </a:r>
            <a:r>
              <a:rPr lang="en-US" dirty="0" err="1"/>
              <a:t>Gerbino</a:t>
            </a:r>
            <a:r>
              <a:rPr lang="en-US" dirty="0"/>
              <a:t> (1995) Hirschman and </a:t>
            </a:r>
            <a:r>
              <a:rPr lang="en-US" dirty="0" err="1"/>
              <a:t>Pao</a:t>
            </a:r>
            <a:r>
              <a:rPr lang="en-US" dirty="0"/>
              <a:t> (1993)</a:t>
            </a:r>
          </a:p>
          <a:p>
            <a:endParaRPr lang="en-US" dirty="0"/>
          </a:p>
          <a:p>
            <a:r>
              <a:rPr lang="en-US" dirty="0"/>
              <a:t>Total elapsed time in seconds or turns</a:t>
            </a:r>
          </a:p>
          <a:p>
            <a:r>
              <a:rPr lang="en-US" dirty="0"/>
              <a:t>Number of queries</a:t>
            </a:r>
          </a:p>
          <a:p>
            <a:r>
              <a:rPr lang="en-US" dirty="0"/>
              <a:t>Turn correction ration: number of system or user turns used solely to correct errors, divided by total number of turns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69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Quality Cost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# of times ASR system failed to return any sentence</a:t>
            </a:r>
          </a:p>
          <a:p>
            <a:r>
              <a:rPr lang="en-US" sz="2800" dirty="0"/>
              <a:t># of ASR rejection prompts</a:t>
            </a:r>
          </a:p>
          <a:p>
            <a:r>
              <a:rPr lang="en-US" sz="2800" dirty="0"/>
              <a:t># of times user had to barge-in</a:t>
            </a:r>
          </a:p>
          <a:p>
            <a:r>
              <a:rPr lang="en-US" sz="2800" dirty="0"/>
              <a:t># of time-out prompts</a:t>
            </a:r>
          </a:p>
          <a:p>
            <a:r>
              <a:rPr lang="en-US" sz="2800" dirty="0"/>
              <a:t>Inappropriateness (verbose, ambiguous) of system’s questions, answers, error messages</a:t>
            </a:r>
          </a:p>
        </p:txBody>
      </p:sp>
    </p:spTree>
    <p:extLst>
      <p:ext uri="{BB962C8B-B14F-4D97-AF65-F5344CB8AC3E}">
        <p14:creationId xmlns:p14="http://schemas.microsoft.com/office/powerpoint/2010/main" val="105280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accuracy:</a:t>
            </a:r>
            <a:br>
              <a:rPr lang="en-US" dirty="0"/>
            </a:br>
            <a:endParaRPr lang="en-US" dirty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/>
          <a:lstStyle/>
          <a:p>
            <a:r>
              <a:rPr lang="ja-JP" altLang="en-US" dirty="0"/>
              <a:t>“</a:t>
            </a:r>
            <a:r>
              <a:rPr lang="en-US" dirty="0"/>
              <a:t>Concept accuracy</a:t>
            </a:r>
            <a:r>
              <a:rPr lang="ja-JP" altLang="en-US" dirty="0"/>
              <a:t>”</a:t>
            </a:r>
            <a:r>
              <a:rPr lang="en-US" dirty="0"/>
              <a:t> or </a:t>
            </a:r>
            <a:r>
              <a:rPr lang="ja-JP" altLang="en-US" dirty="0"/>
              <a:t>“</a:t>
            </a:r>
            <a:r>
              <a:rPr lang="en-US" dirty="0"/>
              <a:t>Concept error rate</a:t>
            </a:r>
            <a:r>
              <a:rPr lang="ja-JP" altLang="en-US" dirty="0"/>
              <a:t>”</a:t>
            </a:r>
            <a:endParaRPr lang="en-US" dirty="0"/>
          </a:p>
          <a:p>
            <a:r>
              <a:rPr lang="en-US" dirty="0"/>
              <a:t>% of semantic concepts that the NLU component returns correctly</a:t>
            </a:r>
          </a:p>
          <a:p>
            <a:r>
              <a:rPr lang="en-US" dirty="0"/>
              <a:t>I want to arrive in Austin at 5:00</a:t>
            </a:r>
          </a:p>
          <a:p>
            <a:pPr lvl="1"/>
            <a:r>
              <a:rPr lang="en-US" dirty="0"/>
              <a:t>DESTCITY: Boston</a:t>
            </a:r>
          </a:p>
          <a:p>
            <a:pPr lvl="1"/>
            <a:r>
              <a:rPr lang="en-US" dirty="0"/>
              <a:t>Time: 5:00</a:t>
            </a:r>
          </a:p>
          <a:p>
            <a:r>
              <a:rPr lang="en-US" dirty="0"/>
              <a:t>Concept accuracy = 50%</a:t>
            </a:r>
          </a:p>
          <a:p>
            <a:r>
              <a:rPr lang="en-US" dirty="0"/>
              <a:t>Average this across entire dialogue</a:t>
            </a:r>
          </a:p>
          <a:p>
            <a:r>
              <a:rPr lang="ja-JP" altLang="en-US" dirty="0"/>
              <a:t>“</a:t>
            </a:r>
            <a:r>
              <a:rPr lang="en-US" dirty="0"/>
              <a:t>How many of the sentences did the system understand correctly</a:t>
            </a:r>
            <a:r>
              <a:rPr lang="ja-JP" altLang="en-US" dirty="0"/>
              <a:t>”</a:t>
            </a:r>
            <a:endParaRPr lang="en-US" altLang="ja-JP" dirty="0"/>
          </a:p>
          <a:p>
            <a:r>
              <a:rPr lang="en-US" dirty="0"/>
              <a:t>Can be used as either quality cost or task success</a:t>
            </a:r>
          </a:p>
        </p:txBody>
      </p:sp>
    </p:spTree>
    <p:extLst>
      <p:ext uri="{BB962C8B-B14F-4D97-AF65-F5344CB8AC3E}">
        <p14:creationId xmlns:p14="http://schemas.microsoft.com/office/powerpoint/2010/main" val="275144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PARADISE: Regress against user satisfaction</a:t>
            </a:r>
          </a:p>
        </p:txBody>
      </p:sp>
      <p:pic>
        <p:nvPicPr>
          <p:cNvPr id="147459" name="Content Placeholder 5" descr="paradiseg.png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064" b="-38064"/>
          <a:stretch>
            <a:fillRect/>
          </a:stretch>
        </p:blipFill>
        <p:spPr>
          <a:xfrm>
            <a:off x="0" y="990600"/>
            <a:ext cx="9464040" cy="5567082"/>
          </a:xfrm>
        </p:spPr>
      </p:pic>
    </p:spTree>
    <p:extLst>
      <p:ext uri="{BB962C8B-B14F-4D97-AF65-F5344CB8AC3E}">
        <p14:creationId xmlns:p14="http://schemas.microsoft.com/office/powerpoint/2010/main" val="289023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Regressing against user satisfaction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Questionnaire to assign each dialogue a “user satisfaction rating”: this is dependent measure</a:t>
            </a:r>
          </a:p>
          <a:p>
            <a:r>
              <a:rPr lang="en-US" sz="3200" dirty="0"/>
              <a:t>Set of cost and success factors are independent measures</a:t>
            </a:r>
          </a:p>
          <a:p>
            <a:r>
              <a:rPr lang="en-US" sz="3200" dirty="0"/>
              <a:t>Use regression to train weights for each factor</a:t>
            </a:r>
          </a:p>
        </p:txBody>
      </p:sp>
    </p:spTree>
    <p:extLst>
      <p:ext uri="{BB962C8B-B14F-4D97-AF65-F5344CB8AC3E}">
        <p14:creationId xmlns:p14="http://schemas.microsoft.com/office/powerpoint/2010/main" val="24059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Experimental Procedures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Subjects given specified tasks</a:t>
            </a:r>
          </a:p>
          <a:p>
            <a:r>
              <a:rPr lang="en-US"/>
              <a:t>Spoken dialogues recorded</a:t>
            </a:r>
          </a:p>
          <a:p>
            <a:r>
              <a:rPr lang="en-US"/>
              <a:t>Cost factors, states, dialog acts automatically logged; ASR accuracy,barge-in hand-labeled</a:t>
            </a:r>
          </a:p>
          <a:p>
            <a:r>
              <a:rPr lang="en-US"/>
              <a:t>Users specify task solution via web page</a:t>
            </a:r>
          </a:p>
          <a:p>
            <a:r>
              <a:rPr lang="en-US"/>
              <a:t>Users complete User Satisfaction surveys</a:t>
            </a:r>
          </a:p>
          <a:p>
            <a:r>
              <a:rPr lang="en-US"/>
              <a:t>Use multiple linear regression to model User Satisfaction as a function of Task Success and Costs; test for significant predictive factors</a:t>
            </a:r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3276600" y="6521450"/>
            <a:ext cx="2435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Slide from Julia Hirschberg</a:t>
            </a:r>
          </a:p>
        </p:txBody>
      </p:sp>
    </p:spTree>
    <p:extLst>
      <p:ext uri="{BB962C8B-B14F-4D97-AF65-F5344CB8AC3E}">
        <p14:creationId xmlns:p14="http://schemas.microsoft.com/office/powerpoint/2010/main" val="31827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09600"/>
          </a:xfrm>
        </p:spPr>
        <p:txBody>
          <a:bodyPr/>
          <a:lstStyle/>
          <a:p>
            <a:r>
              <a:rPr lang="en-US" dirty="0"/>
              <a:t>User Satisfaction: Sum of Many Measures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066800"/>
            <a:ext cx="8686800" cy="4572000"/>
          </a:xfrm>
        </p:spPr>
        <p:txBody>
          <a:bodyPr/>
          <a:lstStyle/>
          <a:p>
            <a:r>
              <a:rPr lang="en-US" sz="2400" dirty="0"/>
              <a:t>Was the system easy to understand?  (TTS Performance)</a:t>
            </a:r>
          </a:p>
          <a:p>
            <a:r>
              <a:rPr lang="en-US" sz="2400" dirty="0"/>
              <a:t>Did the system understand what you said? (ASR Performance) </a:t>
            </a:r>
          </a:p>
          <a:p>
            <a:r>
              <a:rPr lang="en-US" sz="2400" dirty="0"/>
              <a:t>Was it easy to find the message/plane/train you wanted? (Task Ease)</a:t>
            </a:r>
          </a:p>
          <a:p>
            <a:r>
              <a:rPr lang="en-US" sz="2400" dirty="0"/>
              <a:t>Was the pace of interaction with the system appropriate? (Interaction Pace) </a:t>
            </a:r>
          </a:p>
          <a:p>
            <a:r>
              <a:rPr lang="en-US" sz="2400" dirty="0"/>
              <a:t>Did you know what you could say at each point of the dialog? (User Expertise)</a:t>
            </a:r>
          </a:p>
          <a:p>
            <a:r>
              <a:rPr lang="en-US" sz="2400" dirty="0"/>
              <a:t>How often was the system sluggish and slow to reply to you? (System Response) </a:t>
            </a:r>
          </a:p>
          <a:p>
            <a:r>
              <a:rPr lang="en-US" sz="2400" dirty="0"/>
              <a:t>Did the system work the way you expected it to in this conversation? (Expected Behavior) </a:t>
            </a:r>
          </a:p>
          <a:p>
            <a:r>
              <a:rPr lang="en-US" sz="2400" dirty="0"/>
              <a:t>Do you think you'd  use the system regularly in the future? (Future Use)</a:t>
            </a:r>
          </a:p>
        </p:txBody>
      </p:sp>
    </p:spTree>
    <p:extLst>
      <p:ext uri="{BB962C8B-B14F-4D97-AF65-F5344CB8AC3E}">
        <p14:creationId xmlns:p14="http://schemas.microsoft.com/office/powerpoint/2010/main" val="56961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Functions from Three Systems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447800"/>
            <a:ext cx="8229600" cy="4572000"/>
          </a:xfrm>
        </p:spPr>
        <p:txBody>
          <a:bodyPr/>
          <a:lstStyle/>
          <a:p>
            <a:r>
              <a:rPr lang="en-US" dirty="0"/>
              <a:t>ELVIS User Sat.= .21* COMP + .47 * MRS - .15 * ET</a:t>
            </a:r>
          </a:p>
          <a:p>
            <a:r>
              <a:rPr lang="en-US" dirty="0"/>
              <a:t>TOOT User Sat.= .35* COMP + .45* MRS - .14*ET</a:t>
            </a:r>
          </a:p>
          <a:p>
            <a:r>
              <a:rPr lang="en-US" dirty="0"/>
              <a:t>ANNIE User Sat.= .33*COMP + .25* MRS -.33* Help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COMP: User perception of  task completion (task success)</a:t>
            </a:r>
          </a:p>
          <a:p>
            <a:pPr lvl="1"/>
            <a:r>
              <a:rPr lang="en-US" dirty="0"/>
              <a:t>MRS: Mean (concept) recognition accuracy  (cost)</a:t>
            </a:r>
          </a:p>
          <a:p>
            <a:pPr lvl="1"/>
            <a:r>
              <a:rPr lang="en-US" dirty="0"/>
              <a:t>ET:  Elapsed time (cost)</a:t>
            </a:r>
          </a:p>
          <a:p>
            <a:pPr lvl="1"/>
            <a:r>
              <a:rPr lang="en-US" dirty="0"/>
              <a:t>Help: Help requests (cost)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3124200" y="6521450"/>
            <a:ext cx="2435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Slide from Julia Hirschberg</a:t>
            </a:r>
          </a:p>
        </p:txBody>
      </p:sp>
    </p:spTree>
    <p:extLst>
      <p:ext uri="{BB962C8B-B14F-4D97-AF65-F5344CB8AC3E}">
        <p14:creationId xmlns:p14="http://schemas.microsoft.com/office/powerpoint/2010/main" val="740716867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Summary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Best predictors of User Satisfaction:</a:t>
            </a:r>
          </a:p>
          <a:p>
            <a:pPr lvl="1"/>
            <a:r>
              <a:rPr lang="en-US" sz="2800" dirty="0"/>
              <a:t>Perceived task completion </a:t>
            </a:r>
          </a:p>
          <a:p>
            <a:pPr lvl="1"/>
            <a:r>
              <a:rPr lang="en-US" sz="2800" dirty="0"/>
              <a:t>mean recognition score (concept accuracy)</a:t>
            </a:r>
          </a:p>
          <a:p>
            <a:r>
              <a:rPr lang="en-US" sz="2800" dirty="0"/>
              <a:t>Performance model useful for system development</a:t>
            </a:r>
          </a:p>
          <a:p>
            <a:pPr lvl="1"/>
            <a:r>
              <a:rPr lang="en-US" sz="2800" dirty="0"/>
              <a:t>Making predictions about system modifications</a:t>
            </a:r>
          </a:p>
          <a:p>
            <a:pPr lvl="1"/>
            <a:r>
              <a:rPr lang="en-US" sz="2800" dirty="0"/>
              <a:t>Distinguishing ‘good’ dialogues from ‘bad’ dialogues</a:t>
            </a:r>
          </a:p>
          <a:p>
            <a:pPr lvl="1"/>
            <a:r>
              <a:rPr lang="en-US" sz="2800" dirty="0"/>
              <a:t>As part of a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318797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9"/>
            <a:ext cx="7772400" cy="944561"/>
          </a:xfrm>
        </p:spPr>
        <p:txBody>
          <a:bodyPr/>
          <a:lstStyle/>
          <a:p>
            <a:r>
              <a:rPr lang="en-US" dirty="0"/>
              <a:t>Speech Acts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219200"/>
            <a:ext cx="7772400" cy="4800600"/>
          </a:xfrm>
        </p:spPr>
        <p:txBody>
          <a:bodyPr/>
          <a:lstStyle/>
          <a:p>
            <a:r>
              <a:rPr lang="en-US" sz="3200" dirty="0"/>
              <a:t>Austin (1962): An utterance is a kind of action</a:t>
            </a:r>
          </a:p>
          <a:p>
            <a:r>
              <a:rPr lang="en-US" sz="3200" dirty="0"/>
              <a:t>Clear case: </a:t>
            </a:r>
            <a:r>
              <a:rPr lang="en-US" sz="3200" dirty="0" err="1"/>
              <a:t>performatives</a:t>
            </a:r>
            <a:endParaRPr lang="en-US" sz="3200" dirty="0"/>
          </a:p>
          <a:p>
            <a:pPr marL="319088" lvl="1" indent="0">
              <a:buNone/>
            </a:pPr>
            <a:r>
              <a:rPr lang="en-US" sz="3200" dirty="0">
                <a:solidFill>
                  <a:srgbClr val="008000"/>
                </a:solidFill>
              </a:rPr>
              <a:t>I name this ship the Titanic</a:t>
            </a:r>
          </a:p>
          <a:p>
            <a:pPr marL="319088" lvl="1" indent="0">
              <a:buNone/>
            </a:pPr>
            <a:r>
              <a:rPr lang="en-US" sz="3200" dirty="0">
                <a:solidFill>
                  <a:srgbClr val="008000"/>
                </a:solidFill>
              </a:rPr>
              <a:t>I second that motion</a:t>
            </a:r>
          </a:p>
          <a:p>
            <a:pPr marL="319088" lvl="1" indent="0">
              <a:buNone/>
            </a:pPr>
            <a:r>
              <a:rPr lang="en-US" sz="3200" dirty="0">
                <a:solidFill>
                  <a:srgbClr val="008000"/>
                </a:solidFill>
              </a:rPr>
              <a:t>I bet you five dollars it will snow tomorrow</a:t>
            </a:r>
          </a:p>
          <a:p>
            <a:r>
              <a:rPr lang="en-US" sz="3200" dirty="0" err="1"/>
              <a:t>Performative</a:t>
            </a:r>
            <a:r>
              <a:rPr lang="en-US" sz="3200" dirty="0"/>
              <a:t> verbs (</a:t>
            </a:r>
            <a:r>
              <a:rPr lang="en-US" sz="3200" dirty="0">
                <a:solidFill>
                  <a:srgbClr val="008000"/>
                </a:solidFill>
              </a:rPr>
              <a:t>name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8000"/>
                </a:solidFill>
              </a:rPr>
              <a:t>second</a:t>
            </a:r>
            <a:r>
              <a:rPr lang="en-US" sz="3200" dirty="0"/>
              <a:t>)</a:t>
            </a:r>
          </a:p>
          <a:p>
            <a:r>
              <a:rPr lang="en-US" sz="3200" dirty="0" err="1"/>
              <a:t>Locutionary</a:t>
            </a:r>
            <a:r>
              <a:rPr lang="en-US" sz="3200" dirty="0"/>
              <a:t> (what was said)</a:t>
            </a:r>
          </a:p>
          <a:p>
            <a:r>
              <a:rPr lang="en-US" sz="3200" dirty="0"/>
              <a:t>Illocutionary (what was meant)</a:t>
            </a:r>
            <a:endParaRPr lang="en-US" sz="3000" dirty="0"/>
          </a:p>
          <a:p>
            <a:r>
              <a:rPr lang="en-US" sz="3000" dirty="0"/>
              <a:t>Is there any salt?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7826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Now that we have a success metric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Could we use it to help drive learning?</a:t>
            </a:r>
          </a:p>
          <a:p>
            <a:r>
              <a:rPr lang="en-US" sz="3200" dirty="0"/>
              <a:t>Learn an optimal policy or strategy for how the conversational agent should behave</a:t>
            </a:r>
          </a:p>
        </p:txBody>
      </p:sp>
    </p:spTree>
    <p:extLst>
      <p:ext uri="{BB962C8B-B14F-4D97-AF65-F5344CB8AC3E}">
        <p14:creationId xmlns:p14="http://schemas.microsoft.com/office/powerpoint/2010/main" val="140568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Idea: Modeling a dialogue system as a probabilistic agent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447800"/>
            <a:ext cx="8458200" cy="4800600"/>
          </a:xfrm>
        </p:spPr>
        <p:txBody>
          <a:bodyPr/>
          <a:lstStyle/>
          <a:p>
            <a:r>
              <a:rPr lang="en-US" sz="3200" dirty="0"/>
              <a:t>A conversational agent can be characterized by:</a:t>
            </a:r>
          </a:p>
          <a:p>
            <a:pPr lvl="1"/>
            <a:r>
              <a:rPr lang="en-US" sz="3200" dirty="0"/>
              <a:t>The current knowledge of the system</a:t>
            </a:r>
          </a:p>
          <a:p>
            <a:pPr lvl="2"/>
            <a:r>
              <a:rPr lang="en-US" sz="2800" dirty="0"/>
              <a:t>Set of states S the agent can be in</a:t>
            </a:r>
          </a:p>
          <a:p>
            <a:pPr lvl="1"/>
            <a:r>
              <a:rPr lang="en-US" sz="3200" dirty="0"/>
              <a:t>Set of actions A the agent can take</a:t>
            </a:r>
          </a:p>
          <a:p>
            <a:pPr lvl="1"/>
            <a:r>
              <a:rPr lang="en-US" sz="3200" dirty="0"/>
              <a:t>A goal G, which implies</a:t>
            </a:r>
          </a:p>
          <a:p>
            <a:pPr lvl="2"/>
            <a:r>
              <a:rPr lang="en-US" sz="2800" dirty="0"/>
              <a:t>A success metric that tells us how well the agent achieved its goal</a:t>
            </a:r>
          </a:p>
          <a:p>
            <a:pPr lvl="2"/>
            <a:r>
              <a:rPr lang="en-US" sz="2800" dirty="0"/>
              <a:t>A way of using this metric to create a strategy or policy </a:t>
            </a:r>
            <a:r>
              <a:rPr lang="en-US" sz="2800" dirty="0">
                <a:sym typeface="Symbol" charset="0"/>
              </a:rPr>
              <a:t> for</a:t>
            </a:r>
            <a:r>
              <a:rPr lang="en-US" sz="2800" dirty="0"/>
              <a:t> what action to take in any particular state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073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 we mean by actions A and policies </a:t>
            </a:r>
            <a:r>
              <a:rPr lang="en-US">
                <a:sym typeface="Symbol" charset="0"/>
              </a:rPr>
              <a:t></a:t>
            </a:r>
            <a:r>
              <a:rPr lang="en-US"/>
              <a:t>?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r>
              <a:rPr lang="en-US" sz="3600" dirty="0"/>
              <a:t>Kinds of decisions a conversational agent needs to make:</a:t>
            </a:r>
          </a:p>
          <a:p>
            <a:pPr lvl="1"/>
            <a:r>
              <a:rPr lang="en-US" sz="3600" dirty="0"/>
              <a:t>When should I ground/confirm/reject/ask for clarification on what the user just said?</a:t>
            </a:r>
          </a:p>
          <a:p>
            <a:pPr lvl="1"/>
            <a:r>
              <a:rPr lang="en-US" sz="3600" dirty="0"/>
              <a:t>When should I ask a directive prompt, when an open prompt?</a:t>
            </a:r>
          </a:p>
          <a:p>
            <a:pPr lvl="1"/>
            <a:r>
              <a:rPr lang="en-US" sz="3600" dirty="0"/>
              <a:t>When should I use user, system, or mixed initiative?</a:t>
            </a:r>
          </a:p>
        </p:txBody>
      </p:sp>
    </p:spTree>
    <p:extLst>
      <p:ext uri="{BB962C8B-B14F-4D97-AF65-F5344CB8AC3E}">
        <p14:creationId xmlns:p14="http://schemas.microsoft.com/office/powerpoint/2010/main" val="265133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threshold is already a policy – a human-designed one!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752600"/>
            <a:ext cx="7772400" cy="4267200"/>
          </a:xfrm>
        </p:spPr>
        <p:txBody>
          <a:bodyPr/>
          <a:lstStyle/>
          <a:p>
            <a:r>
              <a:rPr lang="en-US" sz="2800" dirty="0"/>
              <a:t>Could we learn what the right action is</a:t>
            </a:r>
          </a:p>
          <a:p>
            <a:pPr lvl="1"/>
            <a:r>
              <a:rPr lang="en-US" sz="2800" dirty="0"/>
              <a:t>Rejection</a:t>
            </a:r>
          </a:p>
          <a:p>
            <a:pPr lvl="1"/>
            <a:r>
              <a:rPr lang="en-US" sz="2800" dirty="0"/>
              <a:t>Explicit confirmation</a:t>
            </a:r>
          </a:p>
          <a:p>
            <a:pPr lvl="1"/>
            <a:r>
              <a:rPr lang="en-US" sz="2800" dirty="0"/>
              <a:t>Implicit confirmation</a:t>
            </a:r>
          </a:p>
          <a:p>
            <a:pPr lvl="1"/>
            <a:r>
              <a:rPr lang="en-US" sz="2800" dirty="0"/>
              <a:t>No confirmation</a:t>
            </a:r>
          </a:p>
          <a:p>
            <a:r>
              <a:rPr lang="en-US" sz="2800" dirty="0"/>
              <a:t>By learning a policy which, </a:t>
            </a:r>
          </a:p>
          <a:p>
            <a:pPr lvl="1"/>
            <a:r>
              <a:rPr lang="en-US" sz="2800" dirty="0"/>
              <a:t>given various information about the current state,</a:t>
            </a:r>
          </a:p>
          <a:p>
            <a:pPr lvl="1"/>
            <a:r>
              <a:rPr lang="en-US" sz="2800" dirty="0"/>
              <a:t>dynamically chooses the action which maximizes dialogue success</a:t>
            </a:r>
          </a:p>
        </p:txBody>
      </p:sp>
    </p:spTree>
    <p:extLst>
      <p:ext uri="{BB962C8B-B14F-4D97-AF65-F5344CB8AC3E}">
        <p14:creationId xmlns:p14="http://schemas.microsoft.com/office/powerpoint/2010/main" val="29542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strategy decision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Open versus directive prompts</a:t>
            </a:r>
          </a:p>
          <a:p>
            <a:r>
              <a:rPr lang="en-US" sz="2800" dirty="0"/>
              <a:t>When to do mixed initiative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we do this optimization?</a:t>
            </a:r>
          </a:p>
          <a:p>
            <a:r>
              <a:rPr lang="en-US" dirty="0"/>
              <a:t>Markov Decision Processes</a:t>
            </a:r>
          </a:p>
        </p:txBody>
      </p:sp>
    </p:spTree>
    <p:extLst>
      <p:ext uri="{BB962C8B-B14F-4D97-AF65-F5344CB8AC3E}">
        <p14:creationId xmlns:p14="http://schemas.microsoft.com/office/powerpoint/2010/main" val="175661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Review: Open vs. Directive Prompts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Open prompt</a:t>
            </a:r>
          </a:p>
          <a:p>
            <a:pPr lvl="1"/>
            <a:r>
              <a:rPr lang="en-US" sz="2800" dirty="0"/>
              <a:t>System gives user very few constraints</a:t>
            </a:r>
          </a:p>
          <a:p>
            <a:pPr lvl="1"/>
            <a:r>
              <a:rPr lang="en-US" sz="2800" dirty="0"/>
              <a:t>User can respond how they please:</a:t>
            </a:r>
          </a:p>
          <a:p>
            <a:pPr lvl="1"/>
            <a:r>
              <a:rPr lang="ja-JP" altLang="en-US" sz="2800" dirty="0"/>
              <a:t>“</a:t>
            </a:r>
            <a:r>
              <a:rPr lang="en-US" sz="2800" dirty="0"/>
              <a:t>How may I help you?</a:t>
            </a:r>
            <a:r>
              <a:rPr lang="ja-JP" altLang="en-US" sz="2800" dirty="0"/>
              <a:t>”</a:t>
            </a:r>
            <a:r>
              <a:rPr lang="en-US" sz="2800" dirty="0"/>
              <a:t> </a:t>
            </a:r>
            <a:r>
              <a:rPr lang="ja-JP" altLang="en-US" sz="2800" dirty="0"/>
              <a:t>“</a:t>
            </a:r>
            <a:r>
              <a:rPr lang="en-US" sz="2800" dirty="0"/>
              <a:t>How may I direct your call?</a:t>
            </a:r>
            <a:r>
              <a:rPr lang="ja-JP" altLang="en-US" sz="2800" dirty="0"/>
              <a:t>”</a:t>
            </a:r>
            <a:endParaRPr lang="en-US" sz="2800" dirty="0"/>
          </a:p>
          <a:p>
            <a:r>
              <a:rPr lang="en-US" sz="2800" dirty="0"/>
              <a:t>Directive prompt</a:t>
            </a:r>
          </a:p>
          <a:p>
            <a:pPr lvl="1"/>
            <a:r>
              <a:rPr lang="en-US" sz="2800" dirty="0"/>
              <a:t>Explicit instructs user how to respond</a:t>
            </a:r>
          </a:p>
          <a:p>
            <a:pPr lvl="1"/>
            <a:r>
              <a:rPr lang="ja-JP" altLang="en-US" sz="2800" dirty="0"/>
              <a:t>“</a:t>
            </a:r>
            <a:r>
              <a:rPr lang="en-US" sz="2800" dirty="0"/>
              <a:t>Say yes if you accept the call; otherwise, say no</a:t>
            </a:r>
            <a:r>
              <a:rPr lang="ja-JP" altLang="en-US" sz="2800" dirty="0"/>
              <a:t>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0573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Review: Restrictive vs. Non-restrictive gramamrs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Restrictive grammar</a:t>
            </a:r>
          </a:p>
          <a:p>
            <a:pPr lvl="1"/>
            <a:r>
              <a:rPr lang="en-US" sz="2800" dirty="0"/>
              <a:t>Language model which strongly constrains the ASR system, based on dialogue state</a:t>
            </a:r>
          </a:p>
          <a:p>
            <a:r>
              <a:rPr lang="en-US" sz="2800" dirty="0"/>
              <a:t>Non-restrictive grammar</a:t>
            </a:r>
          </a:p>
          <a:p>
            <a:pPr lvl="1"/>
            <a:r>
              <a:rPr lang="en-US" sz="2800" dirty="0"/>
              <a:t>Open language model which is not restricted to a particular dialogue state</a:t>
            </a:r>
          </a:p>
        </p:txBody>
      </p:sp>
    </p:spTree>
    <p:extLst>
      <p:ext uri="{BB962C8B-B14F-4D97-AF65-F5344CB8AC3E}">
        <p14:creationId xmlns:p14="http://schemas.microsoft.com/office/powerpoint/2010/main" val="2101577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Kinds of  Initiative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How do I decide which of these initiatives to use at each point in the dialogue?</a:t>
            </a:r>
          </a:p>
        </p:txBody>
      </p:sp>
      <p:graphicFrame>
        <p:nvGraphicFramePr>
          <p:cNvPr id="146432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05893"/>
              </p:ext>
            </p:extLst>
          </p:nvPr>
        </p:nvGraphicFramePr>
        <p:xfrm>
          <a:off x="228600" y="3657600"/>
          <a:ext cx="8610600" cy="1985010"/>
        </p:xfrm>
        <a:graphic>
          <a:graphicData uri="http://schemas.openxmlformats.org/drawingml/2006/table">
            <a:tbl>
              <a:tblPr/>
              <a:tblGrid>
                <a:gridCol w="2870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654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749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Grammar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Open Prompt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Directive Prompt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Restrictive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Doesn’t make sense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System Initiative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Calibri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Non-restrictive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User Initiative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alibri"/>
                          <a:ea typeface="ＭＳ Ｐゴシック" charset="0"/>
                          <a:cs typeface="Calibri"/>
                        </a:rPr>
                        <a:t>Mixed Initiative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320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a dialogue system as a probabilistic agent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382000" cy="4572000"/>
          </a:xfrm>
        </p:spPr>
        <p:txBody>
          <a:bodyPr/>
          <a:lstStyle/>
          <a:p>
            <a:r>
              <a:rPr lang="en-US" sz="3200" dirty="0"/>
              <a:t>A conversational agent can be characterized by:</a:t>
            </a:r>
          </a:p>
          <a:p>
            <a:pPr lvl="1"/>
            <a:r>
              <a:rPr lang="en-US" sz="3200" dirty="0"/>
              <a:t>The current knowledge of the system</a:t>
            </a:r>
          </a:p>
          <a:p>
            <a:pPr lvl="2"/>
            <a:r>
              <a:rPr lang="en-US" sz="2800" dirty="0"/>
              <a:t>A set of states S the agent can be in</a:t>
            </a:r>
          </a:p>
          <a:p>
            <a:pPr lvl="1"/>
            <a:r>
              <a:rPr lang="en-US" sz="3200" dirty="0"/>
              <a:t>a set of actions A the agent can take</a:t>
            </a:r>
          </a:p>
          <a:p>
            <a:pPr lvl="1"/>
            <a:r>
              <a:rPr lang="en-US" sz="3200" dirty="0"/>
              <a:t>A goal G, which implies</a:t>
            </a:r>
          </a:p>
          <a:p>
            <a:pPr lvl="2"/>
            <a:r>
              <a:rPr lang="en-US" sz="2800" dirty="0"/>
              <a:t>A success metric that tells us how well the agent achieved its goal</a:t>
            </a:r>
          </a:p>
          <a:p>
            <a:pPr lvl="2"/>
            <a:r>
              <a:rPr lang="en-US" sz="2800" dirty="0"/>
              <a:t>A way of using this metric to create a strategy or policy </a:t>
            </a:r>
            <a:r>
              <a:rPr lang="en-US" sz="2800" dirty="0">
                <a:sym typeface="Symbol" charset="0"/>
              </a:rPr>
              <a:t> for</a:t>
            </a:r>
            <a:r>
              <a:rPr lang="en-US" sz="2800" dirty="0"/>
              <a:t> what action to take in any particular state.</a:t>
            </a:r>
          </a:p>
        </p:txBody>
      </p:sp>
    </p:spTree>
    <p:extLst>
      <p:ext uri="{BB962C8B-B14F-4D97-AF65-F5344CB8AC3E}">
        <p14:creationId xmlns:p14="http://schemas.microsoft.com/office/powerpoint/2010/main" val="274727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are not enough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user satisfaction</a:t>
            </a:r>
          </a:p>
          <a:p>
            <a:r>
              <a:rPr lang="en-US" dirty="0"/>
              <a:t>OK, that’s all very well, but</a:t>
            </a:r>
          </a:p>
          <a:p>
            <a:pPr lvl="1"/>
            <a:r>
              <a:rPr lang="en-US" dirty="0"/>
              <a:t>Many things influence user satisfaction</a:t>
            </a:r>
          </a:p>
          <a:p>
            <a:pPr lvl="1"/>
            <a:r>
              <a:rPr lang="en-US" dirty="0"/>
              <a:t>We don’t know user satisfaction until after the dialogue is done</a:t>
            </a:r>
          </a:p>
          <a:p>
            <a:pPr lvl="1"/>
            <a:r>
              <a:rPr lang="en-US" dirty="0"/>
              <a:t>How do we know, state by state and action by action, what the agent should do?</a:t>
            </a:r>
          </a:p>
          <a:p>
            <a:r>
              <a:rPr lang="en-US" dirty="0"/>
              <a:t>We need a more helpful metric that can apply to each state</a:t>
            </a:r>
          </a:p>
        </p:txBody>
      </p:sp>
    </p:spTree>
    <p:extLst>
      <p:ext uri="{BB962C8B-B14F-4D97-AF65-F5344CB8AC3E}">
        <p14:creationId xmlns:p14="http://schemas.microsoft.com/office/powerpoint/2010/main" val="259593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9"/>
            <a:ext cx="7772400" cy="715961"/>
          </a:xfrm>
        </p:spPr>
        <p:txBody>
          <a:bodyPr/>
          <a:lstStyle/>
          <a:p>
            <a:r>
              <a:rPr lang="en-US" dirty="0"/>
              <a:t>5 classes of “speech acts”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447800"/>
            <a:ext cx="8839200" cy="49530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0000FF"/>
                </a:solidFill>
              </a:rPr>
              <a:t>Assertives</a:t>
            </a:r>
            <a:r>
              <a:rPr lang="en-US" sz="2400" dirty="0"/>
              <a:t>: committing the speaker to something’s being the case </a:t>
            </a:r>
          </a:p>
          <a:p>
            <a:pPr marL="319088" lvl="1" indent="0">
              <a:buNone/>
            </a:pPr>
            <a:r>
              <a:rPr lang="en-US" dirty="0">
                <a:solidFill>
                  <a:srgbClr val="008000"/>
                </a:solidFill>
              </a:rPr>
              <a:t>(suggesting, putting forward, swearing, boasting, concluding)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</a:rPr>
              <a:t>Directives</a:t>
            </a:r>
            <a:r>
              <a:rPr lang="en-US" sz="2400" dirty="0"/>
              <a:t>: attempts by speaker to get addressee to do something</a:t>
            </a:r>
          </a:p>
          <a:p>
            <a:pPr marL="319088" lvl="1" indent="0">
              <a:buNone/>
            </a:pPr>
            <a:r>
              <a:rPr lang="en-US" dirty="0">
                <a:solidFill>
                  <a:srgbClr val="008000"/>
                </a:solidFill>
              </a:rPr>
              <a:t> (asking, ordering, requesting, inviting, advising, begging)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0000FF"/>
                </a:solidFill>
              </a:rPr>
              <a:t>Commissives</a:t>
            </a:r>
            <a:r>
              <a:rPr lang="en-US" sz="2400" dirty="0"/>
              <a:t>: Committing speaker to future course of action</a:t>
            </a:r>
          </a:p>
          <a:p>
            <a:pPr marL="319088" lvl="1" indent="0">
              <a:buNone/>
            </a:pPr>
            <a:r>
              <a:rPr lang="en-US" dirty="0">
                <a:solidFill>
                  <a:srgbClr val="008000"/>
                </a:solidFill>
              </a:rPr>
              <a:t> (promising, planning, vowing, betting, opposing)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0000FF"/>
                </a:solidFill>
              </a:rPr>
              <a:t>Expressives</a:t>
            </a:r>
            <a:r>
              <a:rPr lang="en-US" sz="2400" dirty="0"/>
              <a:t>: expressing psychological state of the speaker about a state of affairs </a:t>
            </a:r>
          </a:p>
          <a:p>
            <a:pPr marL="319088" lvl="1" indent="0">
              <a:buNone/>
            </a:pPr>
            <a:r>
              <a:rPr lang="en-US" dirty="0">
                <a:solidFill>
                  <a:srgbClr val="008000"/>
                </a:solidFill>
              </a:rPr>
              <a:t>(thanking, apologizing, welcoming, deploring).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FF"/>
                </a:solidFill>
              </a:rPr>
              <a:t>Declarations</a:t>
            </a:r>
            <a:r>
              <a:rPr lang="en-US" sz="2400" dirty="0"/>
              <a:t>: changing the world via the utterance </a:t>
            </a:r>
          </a:p>
          <a:p>
            <a:pPr marL="319088" lvl="1" indent="0">
              <a:buNone/>
            </a:pPr>
            <a:r>
              <a:rPr lang="en-US" dirty="0">
                <a:solidFill>
                  <a:srgbClr val="008000"/>
                </a:solidFill>
              </a:rPr>
              <a:t>(I resign; You’re fired)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77000" y="990600"/>
            <a:ext cx="1295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Searle (1975)</a:t>
            </a:r>
          </a:p>
        </p:txBody>
      </p:sp>
    </p:spTree>
    <p:extLst>
      <p:ext uri="{BB962C8B-B14F-4D97-AF65-F5344CB8AC3E}">
        <p14:creationId xmlns:p14="http://schemas.microsoft.com/office/powerpoint/2010/main" val="120321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Utility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utility function </a:t>
            </a:r>
          </a:p>
          <a:p>
            <a:pPr lvl="1"/>
            <a:r>
              <a:rPr lang="en-US" sz="2800" dirty="0"/>
              <a:t>maps a state or state sequence </a:t>
            </a:r>
          </a:p>
          <a:p>
            <a:pPr lvl="1"/>
            <a:r>
              <a:rPr lang="en-US" sz="2800" dirty="0"/>
              <a:t>onto a real number </a:t>
            </a:r>
          </a:p>
          <a:p>
            <a:pPr lvl="1"/>
            <a:r>
              <a:rPr lang="en-US" sz="2800" dirty="0"/>
              <a:t>describing the goodness of that state </a:t>
            </a:r>
          </a:p>
          <a:p>
            <a:pPr lvl="1"/>
            <a:r>
              <a:rPr lang="en-US" sz="2800" dirty="0"/>
              <a:t>I.e. the resulting “happiness” of the agent</a:t>
            </a:r>
          </a:p>
          <a:p>
            <a:r>
              <a:rPr lang="en-US" sz="2800" dirty="0"/>
              <a:t>Principle of Maximum Expected Utility:</a:t>
            </a:r>
          </a:p>
          <a:p>
            <a:pPr lvl="1"/>
            <a:r>
              <a:rPr lang="en-US" sz="2800" dirty="0"/>
              <a:t>A rational agent should choose an action that maximizes the agent’s expected utility</a:t>
            </a:r>
          </a:p>
        </p:txBody>
      </p:sp>
    </p:spTree>
    <p:extLst>
      <p:ext uri="{BB962C8B-B14F-4D97-AF65-F5344CB8AC3E}">
        <p14:creationId xmlns:p14="http://schemas.microsoft.com/office/powerpoint/2010/main" val="2578673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Expected Utility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447800"/>
            <a:ext cx="8229600" cy="4572000"/>
          </a:xfrm>
        </p:spPr>
        <p:txBody>
          <a:bodyPr/>
          <a:lstStyle/>
          <a:p>
            <a:r>
              <a:rPr lang="en-US" dirty="0"/>
              <a:t>Principle of Maximum Expected Utility:</a:t>
            </a:r>
          </a:p>
          <a:p>
            <a:pPr lvl="1"/>
            <a:r>
              <a:rPr lang="en-US" dirty="0"/>
              <a:t>A rational agent should choose an action that maximizes the agent’s expected utility</a:t>
            </a:r>
          </a:p>
          <a:p>
            <a:r>
              <a:rPr lang="en-US" dirty="0"/>
              <a:t>Action A has possible outcome states </a:t>
            </a:r>
            <a:r>
              <a:rPr lang="en-US" dirty="0" err="1"/>
              <a:t>Result</a:t>
            </a:r>
            <a:r>
              <a:rPr lang="en-US" sz="4000" baseline="-25000" dirty="0" err="1"/>
              <a:t>i</a:t>
            </a:r>
            <a:r>
              <a:rPr lang="en-US" dirty="0"/>
              <a:t>(A)</a:t>
            </a:r>
          </a:p>
          <a:p>
            <a:r>
              <a:rPr lang="en-US" dirty="0"/>
              <a:t>E: agent’s evidence about current state of world</a:t>
            </a:r>
          </a:p>
          <a:p>
            <a:r>
              <a:rPr lang="en-US" dirty="0"/>
              <a:t>Before doing A, agent estimates </a:t>
            </a:r>
            <a:r>
              <a:rPr lang="en-US" dirty="0" err="1"/>
              <a:t>prob</a:t>
            </a:r>
            <a:r>
              <a:rPr lang="en-US" dirty="0"/>
              <a:t> of each outcome</a:t>
            </a:r>
          </a:p>
          <a:p>
            <a:pPr lvl="1"/>
            <a:r>
              <a:rPr lang="en-US" dirty="0"/>
              <a:t>P ( </a:t>
            </a:r>
            <a:r>
              <a:rPr lang="en-US" dirty="0" err="1"/>
              <a:t>Result</a:t>
            </a:r>
            <a:r>
              <a:rPr lang="en-US" sz="3600" baseline="-25000" dirty="0" err="1"/>
              <a:t>i</a:t>
            </a:r>
            <a:r>
              <a:rPr lang="en-US" dirty="0"/>
              <a:t>(A) | Do(A), E)</a:t>
            </a:r>
          </a:p>
          <a:p>
            <a:r>
              <a:rPr lang="en-US" dirty="0"/>
              <a:t>Thus can compute expected utility:</a:t>
            </a:r>
          </a:p>
          <a:p>
            <a:pPr lvl="1"/>
            <a:endParaRPr lang="en-US" dirty="0"/>
          </a:p>
        </p:txBody>
      </p:sp>
      <p:graphicFrame>
        <p:nvGraphicFramePr>
          <p:cNvPr id="440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506150"/>
              </p:ext>
            </p:extLst>
          </p:nvPr>
        </p:nvGraphicFramePr>
        <p:xfrm>
          <a:off x="567354" y="5303838"/>
          <a:ext cx="7890846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3" name="Equation" r:id="rId4" imgW="3340100" imgH="368300" progId="Equation.3">
                  <p:embed/>
                </p:oleObj>
              </mc:Choice>
              <mc:Fallback>
                <p:oleObj name="Equation" r:id="rId4" imgW="33401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354" y="5303838"/>
                        <a:ext cx="7890846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5008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Utility (Russell and Norvig)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6084" name="Picture 4" descr="uti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21" y="1747837"/>
            <a:ext cx="7552979" cy="480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8521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Markov Decision Processes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 MDP</a:t>
            </a:r>
          </a:p>
          <a:p>
            <a:r>
              <a:rPr lang="en-US" dirty="0"/>
              <a:t>Characterized by:</a:t>
            </a:r>
          </a:p>
          <a:p>
            <a:pPr lvl="1"/>
            <a:r>
              <a:rPr lang="en-US" dirty="0"/>
              <a:t>a set of states S an agent can be in</a:t>
            </a:r>
          </a:p>
          <a:p>
            <a:pPr lvl="1"/>
            <a:r>
              <a:rPr lang="en-US" dirty="0"/>
              <a:t>a set of actions A the agent can take</a:t>
            </a:r>
          </a:p>
          <a:p>
            <a:pPr lvl="1"/>
            <a:r>
              <a:rPr lang="en-US" dirty="0"/>
              <a:t>A reward r(</a:t>
            </a:r>
            <a:r>
              <a:rPr lang="en-US" dirty="0" err="1"/>
              <a:t>a,s</a:t>
            </a:r>
            <a:r>
              <a:rPr lang="en-US" dirty="0"/>
              <a:t>) that the agent receives for taking an action in a state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(+ Some other things I’ll come back to (gamma, state transition probabilities))</a:t>
            </a:r>
          </a:p>
        </p:txBody>
      </p:sp>
    </p:spTree>
    <p:extLst>
      <p:ext uri="{BB962C8B-B14F-4D97-AF65-F5344CB8AC3E}">
        <p14:creationId xmlns:p14="http://schemas.microsoft.com/office/powerpoint/2010/main" val="380306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state?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principle, MDP state could include any possible information about dialogue</a:t>
            </a:r>
          </a:p>
          <a:p>
            <a:pPr lvl="1"/>
            <a:r>
              <a:rPr lang="en-US" sz="2800" dirty="0"/>
              <a:t>Complete dialogue history so far</a:t>
            </a:r>
          </a:p>
          <a:p>
            <a:r>
              <a:rPr lang="en-US" sz="2800" dirty="0"/>
              <a:t>Usually use a much more limited set</a:t>
            </a:r>
          </a:p>
          <a:p>
            <a:pPr lvl="1"/>
            <a:r>
              <a:rPr lang="en-US" sz="2800" dirty="0"/>
              <a:t>Values of slots in current frame</a:t>
            </a:r>
          </a:p>
          <a:p>
            <a:pPr lvl="1"/>
            <a:r>
              <a:rPr lang="en-US" sz="2800" dirty="0"/>
              <a:t>Most recent question asked to user</a:t>
            </a:r>
          </a:p>
          <a:p>
            <a:pPr lvl="1"/>
            <a:r>
              <a:rPr lang="en-US" sz="2800" dirty="0"/>
              <a:t>User’s most recent answer</a:t>
            </a:r>
          </a:p>
          <a:p>
            <a:pPr lvl="1"/>
            <a:r>
              <a:rPr lang="en-US" sz="2800" dirty="0"/>
              <a:t>ASR confidence</a:t>
            </a:r>
          </a:p>
          <a:p>
            <a:pPr lvl="1"/>
            <a:r>
              <a:rPr lang="en-US" sz="2800" i="1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64243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Actions in MDP models of dialogue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Speech acts!</a:t>
            </a:r>
          </a:p>
          <a:p>
            <a:pPr lvl="1"/>
            <a:r>
              <a:rPr lang="en-US" sz="2800" dirty="0"/>
              <a:t>Ask a question</a:t>
            </a:r>
          </a:p>
          <a:p>
            <a:pPr lvl="1"/>
            <a:r>
              <a:rPr lang="en-US" sz="2800" dirty="0"/>
              <a:t>Explicit confirmation</a:t>
            </a:r>
          </a:p>
          <a:p>
            <a:pPr lvl="1"/>
            <a:r>
              <a:rPr lang="en-US" sz="2800" dirty="0"/>
              <a:t>Rejection</a:t>
            </a:r>
          </a:p>
          <a:p>
            <a:pPr lvl="1"/>
            <a:r>
              <a:rPr lang="en-US" sz="2800" dirty="0"/>
              <a:t>Give the user some database information</a:t>
            </a:r>
          </a:p>
          <a:p>
            <a:pPr lvl="1"/>
            <a:r>
              <a:rPr lang="en-US" sz="2800" dirty="0"/>
              <a:t>Tell the user their choices</a:t>
            </a:r>
          </a:p>
          <a:p>
            <a:r>
              <a:rPr lang="en-US" sz="2800" dirty="0"/>
              <a:t>Do a database query</a:t>
            </a:r>
          </a:p>
        </p:txBody>
      </p:sp>
    </p:spTree>
    <p:extLst>
      <p:ext uri="{BB962C8B-B14F-4D97-AF65-F5344CB8AC3E}">
        <p14:creationId xmlns:p14="http://schemas.microsoft.com/office/powerpoint/2010/main" val="59914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brief tutorial example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Levin et al. (2000)</a:t>
            </a:r>
          </a:p>
          <a:p>
            <a:r>
              <a:rPr lang="en-US" dirty="0"/>
              <a:t>A Day-and-Month dialogue system</a:t>
            </a:r>
          </a:p>
          <a:p>
            <a:r>
              <a:rPr lang="en-US" dirty="0"/>
              <a:t>Goal: fill in a two-slot frame:</a:t>
            </a:r>
          </a:p>
          <a:p>
            <a:pPr lvl="1"/>
            <a:r>
              <a:rPr lang="en-US" dirty="0"/>
              <a:t>Month: November</a:t>
            </a:r>
          </a:p>
          <a:p>
            <a:pPr lvl="1"/>
            <a:r>
              <a:rPr lang="en-US" dirty="0"/>
              <a:t>Day: 12th</a:t>
            </a:r>
          </a:p>
          <a:p>
            <a:r>
              <a:rPr lang="en-US" dirty="0"/>
              <a:t>Via the shortest possible interaction with user</a:t>
            </a:r>
          </a:p>
        </p:txBody>
      </p:sp>
    </p:spTree>
    <p:extLst>
      <p:ext uri="{BB962C8B-B14F-4D97-AF65-F5344CB8AC3E}">
        <p14:creationId xmlns:p14="http://schemas.microsoft.com/office/powerpoint/2010/main" val="1180364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in the Day-and-Month example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Values of the two slots day and month.</a:t>
            </a:r>
          </a:p>
          <a:p>
            <a:r>
              <a:rPr lang="en-US" sz="2800" dirty="0"/>
              <a:t>Total:</a:t>
            </a:r>
          </a:p>
          <a:p>
            <a:pPr lvl="1"/>
            <a:r>
              <a:rPr lang="en-US" sz="2800" dirty="0"/>
              <a:t>2 special initial state </a:t>
            </a:r>
            <a:r>
              <a:rPr lang="en-US" sz="2800" dirty="0" err="1"/>
              <a:t>s</a:t>
            </a:r>
            <a:r>
              <a:rPr lang="en-US" sz="3600" baseline="-25000" dirty="0" err="1"/>
              <a:t>i</a:t>
            </a:r>
            <a:r>
              <a:rPr lang="en-US" sz="2800" dirty="0"/>
              <a:t> and s</a:t>
            </a:r>
            <a:r>
              <a:rPr lang="en-US" sz="3600" baseline="-25000" dirty="0"/>
              <a:t>f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365 states with a day and month</a:t>
            </a:r>
          </a:p>
          <a:p>
            <a:pPr lvl="1"/>
            <a:r>
              <a:rPr lang="en-US" sz="2800" dirty="0"/>
              <a:t>1 state for leap year </a:t>
            </a:r>
          </a:p>
          <a:p>
            <a:pPr lvl="1"/>
            <a:r>
              <a:rPr lang="en-US" sz="2800" dirty="0"/>
              <a:t>12 states with a month but no day</a:t>
            </a:r>
          </a:p>
          <a:p>
            <a:pPr lvl="1"/>
            <a:r>
              <a:rPr lang="en-US" sz="2800" dirty="0"/>
              <a:t>31 states with a day but no month</a:t>
            </a:r>
          </a:p>
          <a:p>
            <a:pPr lvl="1"/>
            <a:r>
              <a:rPr lang="en-US" sz="2800" dirty="0"/>
              <a:t>411 total states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560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Actions in the Day-and-Month example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>
                <a:solidFill>
                  <a:srgbClr val="0000FF"/>
                </a:solidFill>
              </a:rPr>
              <a:t>ad</a:t>
            </a:r>
            <a:r>
              <a:rPr lang="en-US" sz="3600" dirty="0"/>
              <a:t>: a question asking for the day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0000FF"/>
                </a:solidFill>
              </a:rPr>
              <a:t>am</a:t>
            </a:r>
            <a:r>
              <a:rPr lang="en-US" sz="3600" dirty="0"/>
              <a:t>: a question asking for the month</a:t>
            </a:r>
          </a:p>
          <a:p>
            <a:pPr marL="0" indent="0">
              <a:buNone/>
            </a:pPr>
            <a:r>
              <a:rPr lang="en-US" sz="3600" b="1" dirty="0" err="1">
                <a:solidFill>
                  <a:srgbClr val="0000FF"/>
                </a:solidFill>
              </a:rPr>
              <a:t>adm</a:t>
            </a:r>
            <a:r>
              <a:rPr lang="en-US" sz="3600" dirty="0"/>
              <a:t>: a question asking for the </a:t>
            </a:r>
            <a:r>
              <a:rPr lang="en-US" sz="3600" dirty="0" err="1"/>
              <a:t>day+month</a:t>
            </a:r>
            <a:endParaRPr lang="en-US" sz="3600" dirty="0"/>
          </a:p>
          <a:p>
            <a:pPr marL="0" indent="0">
              <a:buNone/>
            </a:pPr>
            <a:r>
              <a:rPr lang="en-US" sz="3600" b="1" dirty="0" err="1">
                <a:solidFill>
                  <a:srgbClr val="0000FF"/>
                </a:solidFill>
              </a:rPr>
              <a:t>af</a:t>
            </a:r>
            <a:r>
              <a:rPr lang="en-US" sz="3600" dirty="0"/>
              <a:t>: a final action submitting the form and terminating the dialogue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280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simple reward function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example, let’s use a cost function</a:t>
            </a:r>
          </a:p>
          <a:p>
            <a:r>
              <a:rPr lang="en-US" dirty="0"/>
              <a:t>A cost function for entire dialogue</a:t>
            </a:r>
          </a:p>
          <a:p>
            <a:r>
              <a:rPr lang="en-US" dirty="0"/>
              <a:t>Let</a:t>
            </a:r>
          </a:p>
          <a:p>
            <a:pPr marL="319088" lvl="1" indent="0">
              <a:buNone/>
            </a:pPr>
            <a:r>
              <a:rPr lang="en-US" sz="2800" dirty="0"/>
              <a:t>N</a:t>
            </a:r>
            <a:r>
              <a:rPr lang="en-US" sz="3600" baseline="-25000" dirty="0"/>
              <a:t>i </a:t>
            </a:r>
            <a:r>
              <a:rPr lang="en-US" sz="2800" dirty="0"/>
              <a:t>= number of interactions (duration of dialogue)</a:t>
            </a:r>
          </a:p>
          <a:p>
            <a:pPr marL="319088" lvl="1" indent="0">
              <a:buNone/>
            </a:pPr>
            <a:r>
              <a:rPr lang="en-US" sz="2800" dirty="0"/>
              <a:t>N</a:t>
            </a:r>
            <a:r>
              <a:rPr lang="en-US" sz="3600" baseline="-25000" dirty="0"/>
              <a:t>e </a:t>
            </a:r>
            <a:r>
              <a:rPr lang="en-US" sz="2800" dirty="0"/>
              <a:t>= number of errors in the obtained values (0-2)</a:t>
            </a:r>
          </a:p>
          <a:p>
            <a:pPr marL="319088" lvl="1" indent="0">
              <a:buNone/>
            </a:pPr>
            <a:r>
              <a:rPr lang="en-US" sz="2800" dirty="0" err="1"/>
              <a:t>N</a:t>
            </a:r>
            <a:r>
              <a:rPr lang="en-US" sz="3600" baseline="-25000" dirty="0" err="1"/>
              <a:t>f</a:t>
            </a:r>
            <a:r>
              <a:rPr lang="en-US" sz="2800" dirty="0"/>
              <a:t> = expected distance from goal</a:t>
            </a:r>
          </a:p>
          <a:p>
            <a:pPr lvl="2"/>
            <a:r>
              <a:rPr lang="en-US" sz="2400" dirty="0"/>
              <a:t>(0 for complete date, 1 if either data or month are missing, 2 if both missing)</a:t>
            </a:r>
          </a:p>
          <a:p>
            <a:r>
              <a:rPr lang="en-US" dirty="0"/>
              <a:t>Then (weighted) cost is:</a:t>
            </a:r>
          </a:p>
          <a:p>
            <a:pPr marL="319088" lvl="1" indent="0">
              <a:buNone/>
            </a:pPr>
            <a:r>
              <a:rPr lang="en-US" sz="3200" dirty="0"/>
              <a:t>C = </a:t>
            </a:r>
            <a:r>
              <a:rPr lang="en-US" sz="3200" dirty="0" err="1"/>
              <a:t>w</a:t>
            </a:r>
            <a:r>
              <a:rPr lang="en-US" sz="3600" baseline="-25000" dirty="0" err="1"/>
              <a:t>i</a:t>
            </a:r>
            <a:r>
              <a:rPr lang="en-US" sz="3200" dirty="0" err="1">
                <a:sym typeface="Symbol" charset="0"/>
              </a:rPr>
              <a:t></a:t>
            </a:r>
            <a:r>
              <a:rPr lang="en-US" sz="3200" dirty="0" err="1"/>
              <a:t>N</a:t>
            </a:r>
            <a:r>
              <a:rPr lang="en-US" sz="3600" baseline="-25000" dirty="0" err="1"/>
              <a:t>i</a:t>
            </a:r>
            <a:r>
              <a:rPr lang="en-US" sz="3200" dirty="0"/>
              <a:t> + </a:t>
            </a:r>
            <a:r>
              <a:rPr lang="en-US" sz="3200" dirty="0" err="1"/>
              <a:t>w</a:t>
            </a:r>
            <a:r>
              <a:rPr lang="en-US" sz="3600" baseline="-25000" dirty="0" err="1"/>
              <a:t>e</a:t>
            </a:r>
            <a:r>
              <a:rPr lang="en-US" sz="3200" dirty="0" err="1">
                <a:sym typeface="Symbol" charset="0"/>
              </a:rPr>
              <a:t></a:t>
            </a:r>
            <a:r>
              <a:rPr lang="en-US" sz="3200" dirty="0" err="1"/>
              <a:t>N</a:t>
            </a:r>
            <a:r>
              <a:rPr lang="en-US" sz="3600" baseline="-25000" dirty="0" err="1"/>
              <a:t>e</a:t>
            </a:r>
            <a:r>
              <a:rPr lang="en-US" sz="3200" dirty="0"/>
              <a:t> + </a:t>
            </a:r>
            <a:r>
              <a:rPr lang="en-US" sz="3200" dirty="0" err="1"/>
              <a:t>w</a:t>
            </a:r>
            <a:r>
              <a:rPr lang="en-US" sz="3600" baseline="-25000" dirty="0" err="1"/>
              <a:t>f</a:t>
            </a:r>
            <a:r>
              <a:rPr lang="en-US" sz="3200" dirty="0" err="1">
                <a:sym typeface="Symbol" charset="0"/>
              </a:rPr>
              <a:t></a:t>
            </a:r>
            <a:r>
              <a:rPr lang="en-US" sz="3200" dirty="0" err="1"/>
              <a:t>N</a:t>
            </a:r>
            <a:r>
              <a:rPr lang="en-US" sz="3600" baseline="-25000" dirty="0" err="1"/>
              <a:t>f</a:t>
            </a:r>
            <a:endParaRPr lang="en-U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2746165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Illocutionary acts:</a:t>
            </a:r>
            <a:br>
              <a:rPr lang="en-US" dirty="0"/>
            </a:br>
            <a:r>
              <a:rPr lang="en-US" b="1" dirty="0"/>
              <a:t>Grounding</a:t>
            </a:r>
          </a:p>
        </p:txBody>
      </p:sp>
      <p:sp>
        <p:nvSpPr>
          <p:cNvPr id="12216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676400"/>
            <a:ext cx="7772400" cy="4343400"/>
          </a:xfrm>
        </p:spPr>
        <p:txBody>
          <a:bodyPr/>
          <a:lstStyle/>
          <a:p>
            <a:r>
              <a:rPr lang="en-US" sz="3200" dirty="0"/>
              <a:t>Why do elevator buttons light up?</a:t>
            </a:r>
          </a:p>
          <a:p>
            <a:r>
              <a:rPr lang="en-US" sz="3200" dirty="0"/>
              <a:t>Clark (1996) (after Norman 1988)</a:t>
            </a:r>
          </a:p>
          <a:p>
            <a:pPr marL="319088" lvl="1" indent="0">
              <a:buNone/>
            </a:pPr>
            <a:r>
              <a:rPr lang="en-US" sz="3200" b="1" dirty="0"/>
              <a:t>Principle of closure</a:t>
            </a:r>
            <a:r>
              <a:rPr lang="en-US" sz="3200" dirty="0"/>
              <a:t>.  Agents performing an action require evidence, sufficient for current purposes, that they have succeeded in performing it</a:t>
            </a:r>
          </a:p>
          <a:p>
            <a:r>
              <a:rPr lang="en-US" sz="3200" dirty="0"/>
              <a:t>What is the linguistic correlate of this?</a:t>
            </a:r>
          </a:p>
        </p:txBody>
      </p:sp>
    </p:spTree>
    <p:extLst>
      <p:ext uri="{BB962C8B-B14F-4D97-AF65-F5344CB8AC3E}">
        <p14:creationId xmlns:p14="http://schemas.microsoft.com/office/powerpoint/2010/main" val="232443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1635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27039"/>
            <a:ext cx="7772400" cy="334961"/>
          </a:xfrm>
        </p:spPr>
        <p:txBody>
          <a:bodyPr/>
          <a:lstStyle/>
          <a:p>
            <a:r>
              <a:rPr lang="en-US" dirty="0"/>
              <a:t>2 possible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2467" name="Rectangle 7"/>
          <p:cNvSpPr>
            <a:spLocks noChangeArrowheads="1"/>
          </p:cNvSpPr>
          <p:nvPr/>
        </p:nvSpPr>
        <p:spPr bwMode="auto">
          <a:xfrm>
            <a:off x="993266" y="6044624"/>
            <a:ext cx="6626734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latin typeface="Calibri"/>
                <a:cs typeface="Calibri"/>
              </a:rPr>
              <a:t>P</a:t>
            </a:r>
            <a:r>
              <a:rPr lang="en-US" sz="3200" baseline="-25000" dirty="0">
                <a:latin typeface="Calibri"/>
                <a:cs typeface="Calibri"/>
              </a:rPr>
              <a:t>o</a:t>
            </a:r>
            <a:r>
              <a:rPr lang="en-US" sz="3200" dirty="0">
                <a:latin typeface="Calibri"/>
                <a:cs typeface="Calibri"/>
              </a:rPr>
              <a:t>=probability of error in open prompt</a:t>
            </a:r>
          </a:p>
        </p:txBody>
      </p:sp>
      <p:sp>
        <p:nvSpPr>
          <p:cNvPr id="62468" name="Rectangle 8"/>
          <p:cNvSpPr>
            <a:spLocks noChangeArrowheads="1"/>
          </p:cNvSpPr>
          <p:nvPr/>
        </p:nvSpPr>
        <p:spPr bwMode="auto">
          <a:xfrm>
            <a:off x="838200" y="5511224"/>
            <a:ext cx="7223118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3200" dirty="0" err="1">
                <a:latin typeface="Calibri"/>
                <a:cs typeface="Calibri"/>
              </a:rPr>
              <a:t>P</a:t>
            </a:r>
            <a:r>
              <a:rPr lang="en-US" sz="3200" baseline="-25000" dirty="0" err="1">
                <a:latin typeface="Calibri"/>
                <a:cs typeface="Calibri"/>
              </a:rPr>
              <a:t>d</a:t>
            </a:r>
            <a:r>
              <a:rPr lang="en-US" sz="3200" dirty="0">
                <a:latin typeface="Calibri"/>
                <a:cs typeface="Calibri"/>
              </a:rPr>
              <a:t>=probability of error in directive prompt</a:t>
            </a:r>
          </a:p>
        </p:txBody>
      </p:sp>
      <p:pic>
        <p:nvPicPr>
          <p:cNvPr id="62469" name="Picture 12" descr="md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90868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283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9"/>
            <a:ext cx="7772400" cy="715961"/>
          </a:xfrm>
        </p:spPr>
        <p:txBody>
          <a:bodyPr/>
          <a:lstStyle/>
          <a:p>
            <a:r>
              <a:rPr lang="en-US" dirty="0"/>
              <a:t>2 possible policies</a:t>
            </a:r>
          </a:p>
        </p:txBody>
      </p:sp>
      <p:sp>
        <p:nvSpPr>
          <p:cNvPr id="64516" name="Rectangle 6"/>
          <p:cNvSpPr>
            <a:spLocks noChangeArrowheads="1"/>
          </p:cNvSpPr>
          <p:nvPr/>
        </p:nvSpPr>
        <p:spPr bwMode="auto">
          <a:xfrm>
            <a:off x="304800" y="1066800"/>
            <a:ext cx="5181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800" dirty="0">
                <a:latin typeface="Calibri"/>
                <a:cs typeface="Calibri"/>
              </a:rPr>
              <a:t>Strategy 1 is better than strategy 2 when improved error rate justifies longer interaction:</a:t>
            </a:r>
          </a:p>
        </p:txBody>
      </p:sp>
      <p:graphicFrame>
        <p:nvGraphicFramePr>
          <p:cNvPr id="645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643740"/>
              </p:ext>
            </p:extLst>
          </p:nvPr>
        </p:nvGraphicFramePr>
        <p:xfrm>
          <a:off x="5988050" y="1295400"/>
          <a:ext cx="254635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3" name="Equation" r:id="rId4" imgW="901700" imgH="406400" progId="Equation.3">
                  <p:embed/>
                </p:oleObj>
              </mc:Choice>
              <mc:Fallback>
                <p:oleObj name="Equation" r:id="rId4" imgW="9017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8050" y="1295400"/>
                        <a:ext cx="2546350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4517" name="Picture 14" descr="mdp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2667000"/>
            <a:ext cx="9315450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3473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That was an easy optimization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Only two actions, only tiny # of policies</a:t>
            </a:r>
          </a:p>
          <a:p>
            <a:pPr marL="0" indent="0">
              <a:buNone/>
            </a:pPr>
            <a:r>
              <a:rPr lang="en-US" sz="3200" dirty="0"/>
              <a:t>In general, number of actions, states, policies is quite large</a:t>
            </a:r>
          </a:p>
          <a:p>
            <a:pPr marL="0" indent="0">
              <a:buNone/>
            </a:pPr>
            <a:r>
              <a:rPr lang="en-US" sz="3200" dirty="0"/>
              <a:t>So finding optimal policy </a:t>
            </a:r>
            <a:r>
              <a:rPr lang="en-US" sz="3200" dirty="0">
                <a:sym typeface="Symbol" charset="0"/>
              </a:rPr>
              <a:t>* is harder</a:t>
            </a:r>
          </a:p>
          <a:p>
            <a:pPr marL="0" indent="0">
              <a:buNone/>
            </a:pPr>
            <a:r>
              <a:rPr lang="en-US" sz="3200" dirty="0">
                <a:sym typeface="Symbol" charset="0"/>
              </a:rPr>
              <a:t>We need reinforcement </a:t>
            </a:r>
            <a:r>
              <a:rPr lang="en-US" sz="3200" dirty="0" err="1">
                <a:sym typeface="Symbol" charset="0"/>
              </a:rPr>
              <a:t>leraning</a:t>
            </a:r>
            <a:endParaRPr lang="en-US" sz="3200" dirty="0">
              <a:sym typeface="Symbol" charset="0"/>
            </a:endParaRPr>
          </a:p>
          <a:p>
            <a:pPr marL="0" indent="0">
              <a:buNone/>
            </a:pPr>
            <a:r>
              <a:rPr lang="en-US" sz="3200" dirty="0">
                <a:sym typeface="Symbol" charset="0"/>
              </a:rPr>
              <a:t>Back to MDPs: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93631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MDP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We can think of a dialogue as a trajectory in state space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The best policy </a:t>
            </a:r>
            <a:r>
              <a:rPr lang="en-US" sz="3200" dirty="0">
                <a:sym typeface="Symbol" charset="0"/>
              </a:rPr>
              <a:t>* is the one with the greatest expected reward over all trajectories</a:t>
            </a:r>
          </a:p>
          <a:p>
            <a:r>
              <a:rPr lang="en-US" sz="3200" dirty="0">
                <a:sym typeface="Symbol" charset="0"/>
              </a:rPr>
              <a:t>How to compute a reward for a state sequence?</a:t>
            </a:r>
            <a:endParaRPr lang="en-US" sz="3200" dirty="0"/>
          </a:p>
          <a:p>
            <a:endParaRPr lang="en-US" dirty="0"/>
          </a:p>
        </p:txBody>
      </p:sp>
      <p:pic>
        <p:nvPicPr>
          <p:cNvPr id="68612" name="Picture 4" descr="mdp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4600"/>
            <a:ext cx="90551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842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9"/>
            <a:ext cx="7772400" cy="1020761"/>
          </a:xfrm>
        </p:spPr>
        <p:txBody>
          <a:bodyPr/>
          <a:lstStyle/>
          <a:p>
            <a:r>
              <a:rPr lang="en-US" dirty="0"/>
              <a:t>Reward for a state sequence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One common approach: discounted rewards</a:t>
            </a:r>
          </a:p>
          <a:p>
            <a:r>
              <a:rPr lang="en-US" sz="3200" dirty="0"/>
              <a:t>Cumulative reward Q of a sequence is discounted sum of utilities of individual states</a:t>
            </a:r>
          </a:p>
          <a:p>
            <a:endParaRPr lang="en-US" sz="3200" dirty="0"/>
          </a:p>
          <a:p>
            <a:r>
              <a:rPr lang="en-US" sz="3200" dirty="0"/>
              <a:t>Discount factor </a:t>
            </a:r>
            <a:r>
              <a:rPr lang="en-US" sz="3200" dirty="0">
                <a:sym typeface="Symbol" charset="0"/>
              </a:rPr>
              <a:t> between 0 and 1</a:t>
            </a:r>
          </a:p>
          <a:p>
            <a:r>
              <a:rPr lang="en-US" sz="3200" dirty="0">
                <a:sym typeface="Symbol" charset="0"/>
              </a:rPr>
              <a:t>Makes agent care more about current than future rewards; the more future a reward, the more discounted its value</a:t>
            </a:r>
            <a:endParaRPr lang="en-US" sz="3200" dirty="0"/>
          </a:p>
        </p:txBody>
      </p:sp>
      <p:pic>
        <p:nvPicPr>
          <p:cNvPr id="70660" name="Picture 4" descr="mdp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" y="3886200"/>
            <a:ext cx="928743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98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Markov assumption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MDP assumes that state transitions are Markovian</a:t>
            </a:r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381000" y="2895600"/>
          <a:ext cx="85344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5" name="Equation" r:id="rId4" imgW="2870200" imgH="177800" progId="Equation.3">
                  <p:embed/>
                </p:oleObj>
              </mc:Choice>
              <mc:Fallback>
                <p:oleObj name="Equation" r:id="rId4" imgW="28702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895600"/>
                        <a:ext cx="85344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221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9"/>
            <a:ext cx="7772400" cy="792161"/>
          </a:xfrm>
        </p:spPr>
        <p:txBody>
          <a:bodyPr/>
          <a:lstStyle/>
          <a:p>
            <a:r>
              <a:rPr lang="en-US" dirty="0"/>
              <a:t>Expected reward for an action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572000"/>
          </a:xfrm>
        </p:spPr>
        <p:txBody>
          <a:bodyPr/>
          <a:lstStyle/>
          <a:p>
            <a:r>
              <a:rPr lang="en-US" sz="2800" dirty="0"/>
              <a:t>Expected cumulative reward Q(</a:t>
            </a:r>
            <a:r>
              <a:rPr lang="en-US" sz="2800" dirty="0" err="1"/>
              <a:t>s,a</a:t>
            </a:r>
            <a:r>
              <a:rPr lang="en-US" sz="2800" dirty="0"/>
              <a:t>) for taking a particular action from a particular state can be computed by Bellman equation: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Expected cumulative reward for a given state/action pair is:</a:t>
            </a:r>
          </a:p>
          <a:p>
            <a:pPr lvl="1"/>
            <a:r>
              <a:rPr lang="en-US" sz="2800" dirty="0"/>
              <a:t>immediate reward for current state</a:t>
            </a:r>
          </a:p>
          <a:p>
            <a:pPr lvl="1"/>
            <a:r>
              <a:rPr lang="en-US" sz="2800" dirty="0"/>
              <a:t>+ expected discounted utility of all possible next states s’</a:t>
            </a:r>
          </a:p>
          <a:p>
            <a:pPr lvl="1"/>
            <a:r>
              <a:rPr lang="en-US" sz="2800" dirty="0"/>
              <a:t>Weighted by probability of moving to that state s’</a:t>
            </a:r>
          </a:p>
          <a:p>
            <a:pPr lvl="1"/>
            <a:r>
              <a:rPr lang="en-US" sz="2800" dirty="0"/>
              <a:t>And assuming once there we take optimal action a’</a:t>
            </a:r>
          </a:p>
          <a:p>
            <a:endParaRPr lang="en-US" sz="2800" dirty="0"/>
          </a:p>
        </p:txBody>
      </p:sp>
      <p:pic>
        <p:nvPicPr>
          <p:cNvPr id="74756" name="Picture 4" descr="mdp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62225"/>
            <a:ext cx="83439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411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we need for Bellman equation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model of p(s’|</a:t>
            </a:r>
            <a:r>
              <a:rPr lang="en-US" dirty="0" err="1"/>
              <a:t>s,a</a:t>
            </a:r>
            <a:r>
              <a:rPr lang="en-US" dirty="0"/>
              <a:t>)</a:t>
            </a:r>
          </a:p>
          <a:p>
            <a:r>
              <a:rPr lang="en-US" dirty="0"/>
              <a:t>Estimate of R(</a:t>
            </a:r>
            <a:r>
              <a:rPr lang="en-US" dirty="0" err="1"/>
              <a:t>s,a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How to get these?</a:t>
            </a:r>
          </a:p>
          <a:p>
            <a:r>
              <a:rPr lang="en-US" dirty="0"/>
              <a:t>If we had labeled training data</a:t>
            </a:r>
          </a:p>
          <a:p>
            <a:pPr lvl="1"/>
            <a:r>
              <a:rPr lang="en-US" dirty="0"/>
              <a:t>P(s’|</a:t>
            </a:r>
            <a:r>
              <a:rPr lang="en-US" dirty="0" err="1"/>
              <a:t>s,a</a:t>
            </a:r>
            <a:r>
              <a:rPr lang="en-US" dirty="0"/>
              <a:t>) = C(</a:t>
            </a:r>
            <a:r>
              <a:rPr lang="en-US" dirty="0" err="1"/>
              <a:t>s,s’,a</a:t>
            </a:r>
            <a:r>
              <a:rPr lang="en-US" dirty="0"/>
              <a:t>)/C(</a:t>
            </a:r>
            <a:r>
              <a:rPr lang="en-US" dirty="0" err="1"/>
              <a:t>s,a</a:t>
            </a:r>
            <a:r>
              <a:rPr lang="en-US" dirty="0"/>
              <a:t>)</a:t>
            </a:r>
          </a:p>
          <a:p>
            <a:r>
              <a:rPr lang="en-US" dirty="0"/>
              <a:t>If we knew the final reward for whole dialogue R(s</a:t>
            </a:r>
            <a:r>
              <a:rPr lang="en-US" sz="3200" baseline="-25000" dirty="0"/>
              <a:t>1</a:t>
            </a:r>
            <a:r>
              <a:rPr lang="en-US" dirty="0"/>
              <a:t>,a</a:t>
            </a:r>
            <a:r>
              <a:rPr lang="en-US" sz="3200" baseline="-25000" dirty="0"/>
              <a:t>1</a:t>
            </a:r>
            <a:r>
              <a:rPr lang="en-US" dirty="0"/>
              <a:t>,s</a:t>
            </a:r>
            <a:r>
              <a:rPr lang="en-US" sz="3200" baseline="-25000" dirty="0"/>
              <a:t>2</a:t>
            </a:r>
            <a:r>
              <a:rPr lang="en-US" dirty="0"/>
              <a:t>,a</a:t>
            </a:r>
            <a:r>
              <a:rPr lang="en-US" sz="3200" baseline="-25000" dirty="0"/>
              <a:t>2</a:t>
            </a:r>
            <a:r>
              <a:rPr lang="en-US" dirty="0"/>
              <a:t>,…,</a:t>
            </a:r>
            <a:r>
              <a:rPr lang="en-US" dirty="0" err="1"/>
              <a:t>s</a:t>
            </a:r>
            <a:r>
              <a:rPr lang="en-US" sz="3200" baseline="-25000" dirty="0" err="1"/>
              <a:t>n</a:t>
            </a:r>
            <a:r>
              <a:rPr lang="en-US" dirty="0"/>
              <a:t>)</a:t>
            </a:r>
          </a:p>
          <a:p>
            <a:r>
              <a:rPr lang="en-US" dirty="0"/>
              <a:t>Given these parameters, can use value iteration algorithm to learn Q values (pushing back reward values over state sequences) and hence best policy</a:t>
            </a:r>
          </a:p>
        </p:txBody>
      </p:sp>
    </p:spTree>
    <p:extLst>
      <p:ext uri="{BB962C8B-B14F-4D97-AF65-F5344CB8AC3E}">
        <p14:creationId xmlns:p14="http://schemas.microsoft.com/office/powerpoint/2010/main" val="265264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reward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7772400" cy="4572000"/>
          </a:xfrm>
        </p:spPr>
        <p:txBody>
          <a:bodyPr/>
          <a:lstStyle/>
          <a:p>
            <a:r>
              <a:rPr lang="en-US" sz="3200" dirty="0"/>
              <a:t>What is the final reward for whole dialogue R(s</a:t>
            </a:r>
            <a:r>
              <a:rPr lang="en-US" sz="4000" baseline="-25000" dirty="0"/>
              <a:t>1</a:t>
            </a:r>
            <a:r>
              <a:rPr lang="en-US" sz="3200" dirty="0"/>
              <a:t>,a</a:t>
            </a:r>
            <a:r>
              <a:rPr lang="en-US" sz="4000" baseline="-25000" dirty="0"/>
              <a:t>1</a:t>
            </a:r>
            <a:r>
              <a:rPr lang="en-US" sz="3200" dirty="0"/>
              <a:t>,s</a:t>
            </a:r>
            <a:r>
              <a:rPr lang="en-US" sz="4000" baseline="-25000" dirty="0"/>
              <a:t>2</a:t>
            </a:r>
            <a:r>
              <a:rPr lang="en-US" sz="3200" dirty="0"/>
              <a:t>,a</a:t>
            </a:r>
            <a:r>
              <a:rPr lang="en-US" sz="4000" baseline="-25000" dirty="0"/>
              <a:t>2</a:t>
            </a:r>
            <a:r>
              <a:rPr lang="en-US" sz="3200" dirty="0"/>
              <a:t>,…,</a:t>
            </a:r>
            <a:r>
              <a:rPr lang="en-US" sz="3200" dirty="0" err="1"/>
              <a:t>s</a:t>
            </a:r>
            <a:r>
              <a:rPr lang="en-US" sz="4000" baseline="-25000" dirty="0" err="1"/>
              <a:t>n</a:t>
            </a:r>
            <a:r>
              <a:rPr lang="en-US" sz="3200" dirty="0"/>
              <a:t>)?</a:t>
            </a:r>
          </a:p>
          <a:p>
            <a:r>
              <a:rPr lang="en-US" sz="3200" dirty="0"/>
              <a:t>This is what our automatic evaluation metric PARADISE computes:</a:t>
            </a:r>
          </a:p>
          <a:p>
            <a:pPr lvl="1"/>
            <a:r>
              <a:rPr lang="en-US" sz="3200" dirty="0"/>
              <a:t>the general goodness of a whole dialogue!!!!!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0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estimate p(s’|</a:t>
            </a:r>
            <a:r>
              <a:rPr lang="en-US" dirty="0" err="1"/>
              <a:t>s,a</a:t>
            </a:r>
            <a:r>
              <a:rPr lang="en-US" dirty="0"/>
              <a:t>) without labeled data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Have random conversations with real people:</a:t>
            </a:r>
          </a:p>
          <a:p>
            <a:pPr lvl="1"/>
            <a:r>
              <a:rPr lang="en-US" sz="2800" dirty="0"/>
              <a:t>Carefully hand-tune small number of states and policies</a:t>
            </a:r>
          </a:p>
          <a:p>
            <a:pPr lvl="1"/>
            <a:r>
              <a:rPr lang="en-US" sz="2800" dirty="0"/>
              <a:t>Then can build a dialogue system which explores state space by generating a few hundred random conversations with real humans</a:t>
            </a:r>
          </a:p>
          <a:p>
            <a:pPr lvl="1"/>
            <a:r>
              <a:rPr lang="en-US" sz="2800" dirty="0"/>
              <a:t>Set probabilities from this corpus</a:t>
            </a:r>
          </a:p>
          <a:p>
            <a:pPr marL="0" indent="0">
              <a:buNone/>
            </a:pPr>
            <a:r>
              <a:rPr lang="en-US" sz="2800" dirty="0"/>
              <a:t>Have random conversations with simulated people:</a:t>
            </a:r>
          </a:p>
          <a:p>
            <a:pPr lvl="1"/>
            <a:r>
              <a:rPr lang="en-US" sz="2800" dirty="0"/>
              <a:t>Now you can have millions of conversations with simulated people</a:t>
            </a:r>
          </a:p>
          <a:p>
            <a:pPr lvl="1"/>
            <a:r>
              <a:rPr lang="en-US" sz="2800" dirty="0"/>
              <a:t>So you can have a slightly larger state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9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Grounding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Need to know whether an action succeeded or failed</a:t>
            </a:r>
          </a:p>
          <a:p>
            <a:r>
              <a:rPr lang="en-US" sz="2800" dirty="0"/>
              <a:t>Dialogue is also an action</a:t>
            </a:r>
          </a:p>
          <a:p>
            <a:pPr lvl="1"/>
            <a:r>
              <a:rPr lang="en-US" sz="2800" dirty="0"/>
              <a:t>a collective action performed by speaker and hearer</a:t>
            </a:r>
          </a:p>
          <a:p>
            <a:pPr lvl="1"/>
            <a:r>
              <a:rPr lang="en-US" sz="2800" dirty="0"/>
              <a:t>Common ground: set of things mutually believed by both speaker and hearer</a:t>
            </a:r>
          </a:p>
          <a:p>
            <a:r>
              <a:rPr lang="en-US" sz="2800" dirty="0"/>
              <a:t>Need to achieve common ground, so hearer must ground or acknowledge speakers utterance.</a:t>
            </a:r>
          </a:p>
        </p:txBody>
      </p:sp>
    </p:spTree>
    <p:extLst>
      <p:ext uri="{BB962C8B-B14F-4D97-AF65-F5344CB8AC3E}">
        <p14:creationId xmlns:p14="http://schemas.microsoft.com/office/powerpoint/2010/main" val="167145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Singh, S., D. </a:t>
            </a:r>
            <a:r>
              <a:rPr lang="en-US" sz="2400" dirty="0" err="1"/>
              <a:t>Litman</a:t>
            </a:r>
            <a:r>
              <a:rPr lang="en-US" sz="2400" dirty="0"/>
              <a:t>, M. Kearns, and M. Walker. 2002. Optimizing Dialogue Management with Reinforcement Learning: Experiments with the </a:t>
            </a:r>
            <a:r>
              <a:rPr lang="en-US" sz="2400" dirty="0" err="1"/>
              <a:t>NJFun</a:t>
            </a:r>
            <a:r>
              <a:rPr lang="en-US" sz="2400" dirty="0"/>
              <a:t> System. Journal of AI Research.</a:t>
            </a:r>
          </a:p>
          <a:p>
            <a:endParaRPr lang="en-US" sz="2800" dirty="0"/>
          </a:p>
          <a:p>
            <a:r>
              <a:rPr lang="en-US" sz="2800" dirty="0" err="1"/>
              <a:t>NJFun</a:t>
            </a:r>
            <a:r>
              <a:rPr lang="en-US" sz="2800" dirty="0"/>
              <a:t> system, people asked questions about recreational activities in New Jersey</a:t>
            </a:r>
          </a:p>
          <a:p>
            <a:r>
              <a:rPr lang="en-US" sz="2800" dirty="0"/>
              <a:t>Idea of paper: use reinforcement learning to make a small set of optimal policy decisions</a:t>
            </a:r>
          </a:p>
        </p:txBody>
      </p:sp>
    </p:spTree>
    <p:extLst>
      <p:ext uri="{BB962C8B-B14F-4D97-AF65-F5344CB8AC3E}">
        <p14:creationId xmlns:p14="http://schemas.microsoft.com/office/powerpoint/2010/main" val="244815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Very small # of states and acts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States: specified by values of 8 features</a:t>
            </a:r>
          </a:p>
          <a:p>
            <a:pPr lvl="1"/>
            <a:r>
              <a:rPr lang="en-US" sz="2800" dirty="0"/>
              <a:t>Which slot in frame is being worked on (1-4)</a:t>
            </a:r>
          </a:p>
          <a:p>
            <a:pPr lvl="1"/>
            <a:r>
              <a:rPr lang="en-US" sz="2800" dirty="0"/>
              <a:t>ASR confidence value (0-5)</a:t>
            </a:r>
          </a:p>
          <a:p>
            <a:pPr lvl="1"/>
            <a:r>
              <a:rPr lang="en-US" sz="2800" dirty="0"/>
              <a:t>How many times a current slot question had been asked</a:t>
            </a:r>
          </a:p>
          <a:p>
            <a:pPr lvl="1"/>
            <a:r>
              <a:rPr lang="en-US" sz="2800" dirty="0"/>
              <a:t>Restrictive vs. non-restrictive grammar</a:t>
            </a:r>
          </a:p>
          <a:p>
            <a:pPr lvl="1"/>
            <a:r>
              <a:rPr lang="en-US" sz="2800" dirty="0"/>
              <a:t>Result: 62 states</a:t>
            </a:r>
          </a:p>
          <a:p>
            <a:r>
              <a:rPr lang="en-US" sz="2800" dirty="0"/>
              <a:t>Actions: each state only 2 possible actions</a:t>
            </a:r>
          </a:p>
          <a:p>
            <a:pPr lvl="1"/>
            <a:r>
              <a:rPr lang="en-US" sz="2800" dirty="0"/>
              <a:t>Asking questions: System versus user initiative</a:t>
            </a:r>
          </a:p>
          <a:p>
            <a:pPr lvl="1"/>
            <a:r>
              <a:rPr lang="en-US" sz="2800" dirty="0"/>
              <a:t>Receiving answers: explicit versus no confirmation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664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 system with real users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311 conversations</a:t>
            </a:r>
          </a:p>
          <a:p>
            <a:r>
              <a:rPr lang="en-US" sz="2800" dirty="0"/>
              <a:t>Simple binary reward function</a:t>
            </a:r>
          </a:p>
          <a:p>
            <a:pPr lvl="1"/>
            <a:r>
              <a:rPr lang="en-US" sz="2800" dirty="0"/>
              <a:t>1 if competed task (finding museums, theater, winetasting in NJ area)</a:t>
            </a:r>
          </a:p>
          <a:p>
            <a:pPr lvl="1"/>
            <a:r>
              <a:rPr lang="en-US" sz="2800" dirty="0"/>
              <a:t>0 if not</a:t>
            </a:r>
          </a:p>
          <a:p>
            <a:r>
              <a:rPr lang="en-US" sz="2800" dirty="0"/>
              <a:t>System learned good dialogue strategy: Roughly</a:t>
            </a:r>
          </a:p>
          <a:p>
            <a:pPr lvl="1"/>
            <a:r>
              <a:rPr lang="en-US" sz="2800" dirty="0"/>
              <a:t>Start with user initiative</a:t>
            </a:r>
          </a:p>
          <a:p>
            <a:pPr lvl="1"/>
            <a:r>
              <a:rPr lang="en-US" sz="2800" dirty="0" err="1"/>
              <a:t>Backoff</a:t>
            </a:r>
            <a:r>
              <a:rPr lang="en-US" sz="2800" dirty="0"/>
              <a:t> to mixed or system initiative when re-asking for an attribute</a:t>
            </a:r>
          </a:p>
          <a:p>
            <a:pPr lvl="1"/>
            <a:r>
              <a:rPr lang="en-US" sz="2800" dirty="0"/>
              <a:t>Confirm only a lower confidence values</a:t>
            </a:r>
          </a:p>
        </p:txBody>
      </p:sp>
    </p:spTree>
    <p:extLst>
      <p:ext uri="{BB962C8B-B14F-4D97-AF65-F5344CB8AC3E}">
        <p14:creationId xmlns:p14="http://schemas.microsoft.com/office/powerpoint/2010/main" val="401892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of the art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Only a few MDP systems were built</a:t>
            </a:r>
          </a:p>
          <a:p>
            <a:r>
              <a:rPr lang="en-US" sz="3200" dirty="0"/>
              <a:t>Current direction:</a:t>
            </a:r>
          </a:p>
          <a:p>
            <a:pPr lvl="1"/>
            <a:r>
              <a:rPr lang="en-US" sz="3200" dirty="0"/>
              <a:t>Partially observable MDPs (POMDPs)</a:t>
            </a:r>
          </a:p>
          <a:p>
            <a:pPr lvl="1"/>
            <a:r>
              <a:rPr lang="en-US" sz="3200" dirty="0"/>
              <a:t>We don’t REALLY know the user’s state (we only know what we THOUGHT the user said)</a:t>
            </a:r>
          </a:p>
          <a:p>
            <a:pPr lvl="1"/>
            <a:r>
              <a:rPr lang="en-US" sz="3200" dirty="0"/>
              <a:t>So need to take actions based on our BELIEF , i.e., a probability distribution over states rather than the “true state”</a:t>
            </a:r>
          </a:p>
        </p:txBody>
      </p:sp>
    </p:spTree>
    <p:extLst>
      <p:ext uri="{BB962C8B-B14F-4D97-AF65-F5344CB8AC3E}">
        <p14:creationId xmlns:p14="http://schemas.microsoft.com/office/powerpoint/2010/main" val="288181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Relationship Id="rId2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4_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2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5695</TotalTime>
  <Words>4215</Words>
  <Application>Microsoft Macintosh PowerPoint</Application>
  <PresentationFormat>On-screen Show (4:3)</PresentationFormat>
  <Paragraphs>736</Paragraphs>
  <Slides>93</Slides>
  <Notes>88</Notes>
  <HiddenSlides>20</HiddenSlides>
  <MMClips>1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5" baseType="lpstr">
      <vt:lpstr>Arial Black</vt:lpstr>
      <vt:lpstr>Calibri</vt:lpstr>
      <vt:lpstr>Franklin Gothic Book</vt:lpstr>
      <vt:lpstr>Franklin Gothic Book (Headings)</vt:lpstr>
      <vt:lpstr>ＭＳ Ｐゴシック</vt:lpstr>
      <vt:lpstr>Perpetua</vt:lpstr>
      <vt:lpstr>Symbol</vt:lpstr>
      <vt:lpstr>Times</vt:lpstr>
      <vt:lpstr>Times New Roman</vt:lpstr>
      <vt:lpstr>Wingdings 2</vt:lpstr>
      <vt:lpstr>4_Equity</vt:lpstr>
      <vt:lpstr>Equation</vt:lpstr>
      <vt:lpstr>CS 224S / LINGUIST 285 Spoken Language Processing</vt:lpstr>
      <vt:lpstr>Outline</vt:lpstr>
      <vt:lpstr>Linguistics of Human Conversation</vt:lpstr>
      <vt:lpstr>Turn-taking</vt:lpstr>
      <vt:lpstr>Adjacency pairs</vt:lpstr>
      <vt:lpstr>Speech Acts</vt:lpstr>
      <vt:lpstr>5 classes of “speech acts”</vt:lpstr>
      <vt:lpstr>More Illocutionary acts: Grounding</vt:lpstr>
      <vt:lpstr>Grounding</vt:lpstr>
      <vt:lpstr>How do speakers ground?  Clark and Schaefer</vt:lpstr>
      <vt:lpstr>A human-human conversation</vt:lpstr>
      <vt:lpstr>Grounding examples</vt:lpstr>
      <vt:lpstr>Grounding Examples (2)</vt:lpstr>
      <vt:lpstr>Grounding negative responses From Cohen et al. (2004)</vt:lpstr>
      <vt:lpstr>Information-State and Dialogue Acts</vt:lpstr>
      <vt:lpstr>Information-state architecture</vt:lpstr>
      <vt:lpstr>Information-state</vt:lpstr>
      <vt:lpstr>Dialog acts</vt:lpstr>
      <vt:lpstr>Verbmobil task</vt:lpstr>
      <vt:lpstr>Verbmobil Dialogue Acts</vt:lpstr>
      <vt:lpstr>Dialog Act Markup in Several Layers (DAMSL): forward looking function</vt:lpstr>
      <vt:lpstr>DAMSL: backward looking function</vt:lpstr>
      <vt:lpstr>A DAMSL Labeling</vt:lpstr>
      <vt:lpstr>Conversation Acts Traum and Hinkelman (1992)</vt:lpstr>
      <vt:lpstr>Generating Dialogue Acts</vt:lpstr>
      <vt:lpstr>Confirmation</vt:lpstr>
      <vt:lpstr>Explicit confirmation</vt:lpstr>
      <vt:lpstr>Explicit confirmation</vt:lpstr>
      <vt:lpstr>Implicit confirmation: display</vt:lpstr>
      <vt:lpstr>Implicit vs. Explicit</vt:lpstr>
      <vt:lpstr>Implicit and Explicit</vt:lpstr>
      <vt:lpstr>Computing confidence</vt:lpstr>
      <vt:lpstr>Rejection</vt:lpstr>
      <vt:lpstr>Automatic Interpretation of Dialogue Acts</vt:lpstr>
      <vt:lpstr>Can we just use the surface syntactic form?</vt:lpstr>
      <vt:lpstr>Surface form != speech act type</vt:lpstr>
      <vt:lpstr>Dialogue Act ambiguity</vt:lpstr>
      <vt:lpstr>Indirect speech acts</vt:lpstr>
      <vt:lpstr>Dialogue Act ambiguity</vt:lpstr>
      <vt:lpstr>DA interpretation as statistical classification: Features</vt:lpstr>
      <vt:lpstr>An example of dialogue act detection: Correction Detection</vt:lpstr>
      <vt:lpstr>Corrections</vt:lpstr>
      <vt:lpstr>A Labeled dialogue (Swerts et al)</vt:lpstr>
      <vt:lpstr>Machine learning to detect user corrections: features</vt:lpstr>
      <vt:lpstr>Prosodic Features</vt:lpstr>
      <vt:lpstr>Prosodic Decision Tree for making S/QY/QW/QD decision</vt:lpstr>
      <vt:lpstr>Dialogue System Evaluation</vt:lpstr>
      <vt:lpstr>Reasons for  Dialogue System Evaluation</vt:lpstr>
      <vt:lpstr>PARADISE evaluation</vt:lpstr>
      <vt:lpstr>Task Success</vt:lpstr>
      <vt:lpstr>Efficiency Cost</vt:lpstr>
      <vt:lpstr>Quality Cost</vt:lpstr>
      <vt:lpstr>Concept accuracy: </vt:lpstr>
      <vt:lpstr>PARADISE: Regress against user satisfaction</vt:lpstr>
      <vt:lpstr>Regressing against user satisfaction</vt:lpstr>
      <vt:lpstr>Experimental Procedures</vt:lpstr>
      <vt:lpstr>User Satisfaction: Sum of Many Measures</vt:lpstr>
      <vt:lpstr>Performance Functions from Three Systems</vt:lpstr>
      <vt:lpstr>Evaluation Summary</vt:lpstr>
      <vt:lpstr>Now that we have a success metric</vt:lpstr>
      <vt:lpstr>New Idea: Modeling a dialogue system as a probabilistic agent</vt:lpstr>
      <vt:lpstr>What do we mean by actions A and policies ?</vt:lpstr>
      <vt:lpstr>A threshold is already a policy – a human-designed one!</vt:lpstr>
      <vt:lpstr>Another strategy decision</vt:lpstr>
      <vt:lpstr>Review: Open vs. Directive Prompts</vt:lpstr>
      <vt:lpstr>Review: Restrictive vs. Non-restrictive gramamrs</vt:lpstr>
      <vt:lpstr>Kinds of  Initiative</vt:lpstr>
      <vt:lpstr>Modeling a dialogue system as a probabilistic agent</vt:lpstr>
      <vt:lpstr>Goals are not enough</vt:lpstr>
      <vt:lpstr>Utility</vt:lpstr>
      <vt:lpstr>Maximum Expected Utility</vt:lpstr>
      <vt:lpstr>Utility (Russell and Norvig)</vt:lpstr>
      <vt:lpstr>Markov Decision Processes</vt:lpstr>
      <vt:lpstr>What is a state?</vt:lpstr>
      <vt:lpstr>Actions in MDP models of dialogue</vt:lpstr>
      <vt:lpstr>A brief tutorial example</vt:lpstr>
      <vt:lpstr>State in the Day-and-Month example</vt:lpstr>
      <vt:lpstr>Actions in the Day-and-Month example</vt:lpstr>
      <vt:lpstr>A simple reward function</vt:lpstr>
      <vt:lpstr>2 possible policies</vt:lpstr>
      <vt:lpstr>2 possible policies</vt:lpstr>
      <vt:lpstr>That was an easy optimization</vt:lpstr>
      <vt:lpstr>MDP</vt:lpstr>
      <vt:lpstr>Reward for a state sequence</vt:lpstr>
      <vt:lpstr>The Markov assumption</vt:lpstr>
      <vt:lpstr>Expected reward for an action</vt:lpstr>
      <vt:lpstr>What we need for Bellman equation</vt:lpstr>
      <vt:lpstr>Final reward</vt:lpstr>
      <vt:lpstr>How to estimate p(s’|s,a) without labeled data</vt:lpstr>
      <vt:lpstr>An example</vt:lpstr>
      <vt:lpstr>Very small # of states and acts</vt:lpstr>
      <vt:lpstr>Ran system with real users</vt:lpstr>
      <vt:lpstr>State of the art</vt:lpstr>
    </vt:vector>
  </TitlesOfParts>
  <Manager/>
  <Company>Stanford University</Company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LSA.303 Introduction to Computational Linguistics</dc:title>
  <dc:subject/>
  <dc:creator>Dan Jurafsky</dc:creator>
  <cp:keywords/>
  <dc:description/>
  <cp:lastModifiedBy>Andrew Maas</cp:lastModifiedBy>
  <cp:revision>217</cp:revision>
  <cp:lastPrinted>2017-05-09T04:00:51Z</cp:lastPrinted>
  <dcterms:created xsi:type="dcterms:W3CDTF">2009-02-11T19:56:22Z</dcterms:created>
  <dcterms:modified xsi:type="dcterms:W3CDTF">2017-05-09T04:41:44Z</dcterms:modified>
  <cp:category/>
</cp:coreProperties>
</file>