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88"/>
  </p:notesMasterIdLst>
  <p:handoutMasterIdLst>
    <p:handoutMasterId r:id="rId89"/>
  </p:handoutMasterIdLst>
  <p:sldIdLst>
    <p:sldId id="567" r:id="rId2"/>
    <p:sldId id="554" r:id="rId3"/>
    <p:sldId id="568" r:id="rId4"/>
    <p:sldId id="570" r:id="rId5"/>
    <p:sldId id="555" r:id="rId6"/>
    <p:sldId id="556" r:id="rId7"/>
    <p:sldId id="557" r:id="rId8"/>
    <p:sldId id="558" r:id="rId9"/>
    <p:sldId id="559" r:id="rId10"/>
    <p:sldId id="571" r:id="rId11"/>
    <p:sldId id="562" r:id="rId12"/>
    <p:sldId id="484" r:id="rId13"/>
    <p:sldId id="560" r:id="rId14"/>
    <p:sldId id="561" r:id="rId15"/>
    <p:sldId id="563" r:id="rId16"/>
    <p:sldId id="565" r:id="rId17"/>
    <p:sldId id="566" r:id="rId18"/>
    <p:sldId id="572" r:id="rId19"/>
    <p:sldId id="506" r:id="rId20"/>
    <p:sldId id="507" r:id="rId21"/>
    <p:sldId id="508" r:id="rId22"/>
    <p:sldId id="509" r:id="rId23"/>
    <p:sldId id="543" r:id="rId24"/>
    <p:sldId id="510" r:id="rId25"/>
    <p:sldId id="511" r:id="rId26"/>
    <p:sldId id="512" r:id="rId27"/>
    <p:sldId id="514" r:id="rId28"/>
    <p:sldId id="515" r:id="rId29"/>
    <p:sldId id="516" r:id="rId30"/>
    <p:sldId id="517"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4" r:id="rId57"/>
    <p:sldId id="569" r:id="rId58"/>
    <p:sldId id="547" r:id="rId59"/>
    <p:sldId id="548" r:id="rId60"/>
    <p:sldId id="545" r:id="rId61"/>
    <p:sldId id="546" r:id="rId62"/>
    <p:sldId id="549" r:id="rId63"/>
    <p:sldId id="550" r:id="rId64"/>
    <p:sldId id="551" r:id="rId65"/>
    <p:sldId id="552" r:id="rId66"/>
    <p:sldId id="553" r:id="rId67"/>
    <p:sldId id="564" r:id="rId68"/>
    <p:sldId id="485" r:id="rId69"/>
    <p:sldId id="486" r:id="rId70"/>
    <p:sldId id="487"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 id="500" r:id="rId84"/>
    <p:sldId id="501" r:id="rId85"/>
    <p:sldId id="502" r:id="rId86"/>
    <p:sldId id="503" r:id="rId87"/>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6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6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6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6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064">
          <p15:clr>
            <a:srgbClr val="A4A3A4"/>
          </p15:clr>
        </p15:guide>
        <p15:guide id="2" pos="34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AFAF"/>
    <a:srgbClr val="FF005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p:cViewPr varScale="1">
        <p:scale>
          <a:sx n="149" d="100"/>
          <a:sy n="149" d="100"/>
        </p:scale>
        <p:origin x="546" y="120"/>
      </p:cViewPr>
      <p:guideLst>
        <p:guide orient="horz" pos="2064"/>
        <p:guide pos="345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1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1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1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1A181D-5F09-8849-8D47-799EBF660BE4}" type="slidenum">
              <a:rPr lang="en-US"/>
              <a:pPr/>
              <a:t>‹#›</a:t>
            </a:fld>
            <a:endParaRPr lang="en-US"/>
          </a:p>
        </p:txBody>
      </p:sp>
    </p:spTree>
    <p:extLst>
      <p:ext uri="{BB962C8B-B14F-4D97-AF65-F5344CB8AC3E}">
        <p14:creationId xmlns:p14="http://schemas.microsoft.com/office/powerpoint/2010/main" val="374020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4481DE9-CB4F-694F-85D4-95096A5A12D7}" type="slidenum">
              <a:rPr lang="en-US"/>
              <a:pPr/>
              <a:t>‹#›</a:t>
            </a:fld>
            <a:endParaRPr lang="en-US"/>
          </a:p>
        </p:txBody>
      </p:sp>
    </p:spTree>
    <p:extLst>
      <p:ext uri="{BB962C8B-B14F-4D97-AF65-F5344CB8AC3E}">
        <p14:creationId xmlns:p14="http://schemas.microsoft.com/office/powerpoint/2010/main" val="2662182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82DB9B85-B68A-EF48-B4BA-660863AA5D07}" type="slidenum">
              <a:rPr lang="en-US" sz="1200"/>
              <a:pPr eaLnBrk="1" hangingPunct="1"/>
              <a:t>1</a:t>
            </a:fld>
            <a:endParaRPr 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912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985C7D21-2EF0-B441-8BD6-93422338082F}" type="slidenum">
              <a:rPr lang="en-US" sz="1200"/>
              <a:pPr eaLnBrk="1" hangingPunct="1"/>
              <a:t>11</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229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32043BB3-8DD1-5945-BFAB-2DFE44B3B095}" type="slidenum">
              <a:rPr lang="en-US" sz="1200"/>
              <a:pPr eaLnBrk="1" hangingPunct="1"/>
              <a:t>12</a:t>
            </a:fld>
            <a:endParaRPr lang="en-US" sz="1200"/>
          </a:p>
        </p:txBody>
      </p:sp>
      <p:sp>
        <p:nvSpPr>
          <p:cNvPr id="33795" name="Rectangle 2"/>
          <p:cNvSpPr>
            <a:spLocks noGrp="1" noRot="1" noChangeAspect="1" noChangeArrowheads="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32043BB3-8DD1-5945-BFAB-2DFE44B3B095}" type="slidenum">
              <a:rPr lang="en-US" sz="1200"/>
              <a:pPr eaLnBrk="1" hangingPunct="1"/>
              <a:t>13</a:t>
            </a:fld>
            <a:endParaRPr lang="en-US" sz="1200"/>
          </a:p>
        </p:txBody>
      </p:sp>
      <p:sp>
        <p:nvSpPr>
          <p:cNvPr id="33795" name="Rectangle 2"/>
          <p:cNvSpPr>
            <a:spLocks noGrp="1" noRot="1" noChangeAspect="1" noChangeArrowheads="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581418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32043BB3-8DD1-5945-BFAB-2DFE44B3B095}" type="slidenum">
              <a:rPr lang="en-US" sz="1200"/>
              <a:pPr eaLnBrk="1" hangingPunct="1"/>
              <a:t>15</a:t>
            </a:fld>
            <a:endParaRPr lang="en-US" sz="1200"/>
          </a:p>
        </p:txBody>
      </p:sp>
      <p:sp>
        <p:nvSpPr>
          <p:cNvPr id="33795" name="Rectangle 2"/>
          <p:cNvSpPr>
            <a:spLocks noGrp="1" noRot="1" noChangeAspect="1" noChangeArrowheads="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1558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DB5A1CA5-27D7-324A-84F3-7A64D6D6A9C2}" type="slidenum">
              <a:rPr lang="en-US" sz="1200"/>
              <a:pPr eaLnBrk="1" hangingPunct="1"/>
              <a:t>18</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8218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Exponential smoothing is reasonable if you assume that each acoustic model observation is perfectly correlated in time, but the acoustic model assumes conditional independence. Thus the exponential correction term simulates multiplying the language model probabilities an equivalent number of times. </a:t>
            </a:r>
          </a:p>
        </p:txBody>
      </p:sp>
      <p:sp>
        <p:nvSpPr>
          <p:cNvPr id="4" name="Slide Number Placeholder 3"/>
          <p:cNvSpPr>
            <a:spLocks noGrp="1"/>
          </p:cNvSpPr>
          <p:nvPr>
            <p:ph type="sldNum" sz="quarter" idx="10"/>
          </p:nvPr>
        </p:nvSpPr>
        <p:spPr/>
        <p:txBody>
          <a:bodyPr/>
          <a:lstStyle/>
          <a:p>
            <a:fld id="{B4481DE9-CB4F-694F-85D4-95096A5A12D7}" type="slidenum">
              <a:rPr lang="en-US" smtClean="0"/>
              <a:pPr/>
              <a:t>22</a:t>
            </a:fld>
            <a:endParaRPr lang="en-US"/>
          </a:p>
        </p:txBody>
      </p:sp>
    </p:spTree>
    <p:extLst>
      <p:ext uri="{BB962C8B-B14F-4D97-AF65-F5344CB8AC3E}">
        <p14:creationId xmlns:p14="http://schemas.microsoft.com/office/powerpoint/2010/main" val="242855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http://www.ai-junkie.com/architecture/state_driven/tut_state1.html</a:t>
            </a:r>
          </a:p>
        </p:txBody>
      </p:sp>
      <p:sp>
        <p:nvSpPr>
          <p:cNvPr id="4" name="Slide Number Placeholder 3"/>
          <p:cNvSpPr>
            <a:spLocks noGrp="1"/>
          </p:cNvSpPr>
          <p:nvPr>
            <p:ph type="sldNum" sz="quarter" idx="10"/>
          </p:nvPr>
        </p:nvSpPr>
        <p:spPr/>
        <p:txBody>
          <a:bodyPr/>
          <a:lstStyle/>
          <a:p>
            <a:fld id="{B4481DE9-CB4F-694F-85D4-95096A5A12D7}" type="slidenum">
              <a:rPr lang="en-US" smtClean="0"/>
              <a:pPr/>
              <a:t>57</a:t>
            </a:fld>
            <a:endParaRPr lang="en-US"/>
          </a:p>
        </p:txBody>
      </p:sp>
    </p:spTree>
    <p:extLst>
      <p:ext uri="{BB962C8B-B14F-4D97-AF65-F5344CB8AC3E}">
        <p14:creationId xmlns:p14="http://schemas.microsoft.com/office/powerpoint/2010/main" val="1535111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6B1CA521-CB14-A84F-853B-82A41B615AC5}" type="slidenum">
              <a:rPr lang="en-US" sz="1200"/>
              <a:pPr eaLnBrk="1" hangingPunct="1"/>
              <a:t>68</a:t>
            </a:fld>
            <a:endParaRPr lang="en-US" sz="1200"/>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5B965BF4-C186-5341-82B0-49D589299F2D}" type="slidenum">
              <a:rPr lang="en-US" sz="1200"/>
              <a:pPr eaLnBrk="1" hangingPunct="1"/>
              <a:t>69</a:t>
            </a:fld>
            <a:endParaRPr lang="en-US" sz="1200"/>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84C29D82-0692-724C-ACF0-C326B76D5049}" type="slidenum">
              <a:rPr lang="en-US" sz="1200"/>
              <a:pPr eaLnBrk="1" hangingPunct="1"/>
              <a:t>70</a:t>
            </a:fld>
            <a:endParaRPr lang="en-US" sz="1200"/>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DB5A1CA5-27D7-324A-84F3-7A64D6D6A9C2}" type="slidenum">
              <a:rPr lang="en-US" sz="1200"/>
              <a:pPr eaLnBrk="1" hangingPunct="1"/>
              <a:t>2</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1E83D740-D610-304D-8319-107151F5DF9C}" type="slidenum">
              <a:rPr lang="en-US" sz="1200"/>
              <a:pPr eaLnBrk="1" hangingPunct="1"/>
              <a:t>71</a:t>
            </a:fld>
            <a:endParaRPr lang="en-US" sz="1200"/>
          </a:p>
        </p:txBody>
      </p:sp>
      <p:sp>
        <p:nvSpPr>
          <p:cNvPr id="41987" name="Rectangle 2"/>
          <p:cNvSpPr>
            <a:spLocks noGrp="1" noRot="1" noChangeAspect="1" noChangeArrowheads="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08EFD86E-2E3D-4A4A-B115-AE1523C76032}" type="slidenum">
              <a:rPr lang="en-US" sz="1200"/>
              <a:pPr eaLnBrk="1" hangingPunct="1"/>
              <a:t>72</a:t>
            </a:fld>
            <a:endParaRPr lang="en-US" sz="1200"/>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C4A78B82-CA66-D147-B75F-7ECB85222BAF}" type="slidenum">
              <a:rPr lang="en-US" sz="1200"/>
              <a:pPr eaLnBrk="1" hangingPunct="1"/>
              <a:t>73</a:t>
            </a:fld>
            <a:endParaRPr lang="en-US" sz="1200"/>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11F6007E-CD82-2243-ADCE-A57CDDBFFBA1}" type="slidenum">
              <a:rPr lang="en-US" sz="1200"/>
              <a:pPr eaLnBrk="1" hangingPunct="1"/>
              <a:t>74</a:t>
            </a:fld>
            <a:endParaRPr lang="en-US" sz="1200"/>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3251AD42-6A73-BF44-BEC3-3F0DF819ACF2}" type="slidenum">
              <a:rPr lang="en-US" sz="1200"/>
              <a:pPr eaLnBrk="1" hangingPunct="1"/>
              <a:t>75</a:t>
            </a:fld>
            <a:endParaRPr lang="en-US" sz="1200"/>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E85E73B7-5F9C-C042-B09C-F648841C36F9}" type="slidenum">
              <a:rPr lang="en-US" sz="1200"/>
              <a:pPr eaLnBrk="1" hangingPunct="1"/>
              <a:t>76</a:t>
            </a:fld>
            <a:endParaRPr lang="en-US" sz="1200"/>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9A947FB9-0C45-3848-9706-B0ACA3AAB886}" type="slidenum">
              <a:rPr lang="en-US" sz="1200"/>
              <a:pPr eaLnBrk="1" hangingPunct="1"/>
              <a:t>77</a:t>
            </a:fld>
            <a:endParaRPr lang="en-US" sz="1200"/>
          </a:p>
        </p:txBody>
      </p:sp>
      <p:sp>
        <p:nvSpPr>
          <p:cNvPr id="54275" name="Rectangle 2"/>
          <p:cNvSpPr>
            <a:spLocks noGrp="1" noRot="1" noChangeAspect="1" noChangeArrowheads="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511E6224-58B5-6046-9CF9-D98BA85B92E2}" type="slidenum">
              <a:rPr lang="en-US" sz="1200"/>
              <a:pPr eaLnBrk="1" hangingPunct="1"/>
              <a:t>78</a:t>
            </a:fld>
            <a:endParaRPr lang="en-US" sz="1200"/>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A6A4BA0F-9D81-7647-ABED-52D02BA9CF7F}" type="slidenum">
              <a:rPr lang="en-US" sz="1200"/>
              <a:pPr eaLnBrk="1" hangingPunct="1"/>
              <a:t>79</a:t>
            </a:fld>
            <a:endParaRPr lang="en-US" sz="1200"/>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F8DD4590-892D-8D46-A5E4-A0FF9B2BE70D}" type="slidenum">
              <a:rPr lang="en-US" sz="1200"/>
              <a:pPr eaLnBrk="1" hangingPunct="1"/>
              <a:t>80</a:t>
            </a:fld>
            <a:endParaRPr lang="en-US" sz="1200"/>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DB5A1CA5-27D7-324A-84F3-7A64D6D6A9C2}" type="slidenum">
              <a:rPr lang="en-US" sz="1200"/>
              <a:pPr eaLnBrk="1" hangingPunct="1"/>
              <a:t>4</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51568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62612AD6-9164-D446-B8A3-7A78D0E57F29}" type="slidenum">
              <a:rPr lang="en-US" sz="1200"/>
              <a:pPr eaLnBrk="1" hangingPunct="1"/>
              <a:t>81</a:t>
            </a:fld>
            <a:endParaRPr lang="en-US" sz="1200"/>
          </a:p>
        </p:txBody>
      </p:sp>
      <p:sp>
        <p:nvSpPr>
          <p:cNvPr id="62467" name="Rectangle 2"/>
          <p:cNvSpPr>
            <a:spLocks noGrp="1" noRot="1" noChangeAspect="1" noChangeArrowheads="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51825A57-6C13-1B40-83E1-2C6FC3B3328A}" type="slidenum">
              <a:rPr lang="en-US" sz="1200"/>
              <a:pPr eaLnBrk="1" hangingPunct="1"/>
              <a:t>82</a:t>
            </a:fld>
            <a:endParaRPr lang="en-US" sz="1200"/>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91F11EBB-69B9-C04F-AA3C-C8D23164C018}" type="slidenum">
              <a:rPr lang="en-US" sz="1200"/>
              <a:pPr eaLnBrk="1" hangingPunct="1"/>
              <a:t>83</a:t>
            </a:fld>
            <a:endParaRPr lang="en-US" sz="1200"/>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A4480517-F6FB-CB4F-952E-60D570A7D88B}" type="slidenum">
              <a:rPr lang="en-US" sz="1200"/>
              <a:pPr eaLnBrk="1" hangingPunct="1"/>
              <a:t>85</a:t>
            </a:fld>
            <a:endParaRPr lang="en-US" sz="1200"/>
          </a:p>
        </p:txBody>
      </p:sp>
      <p:sp>
        <p:nvSpPr>
          <p:cNvPr id="69635" name="Rectangle 2"/>
          <p:cNvSpPr>
            <a:spLocks noGrp="1" noRot="1" noChangeAspect="1" noChangeArrowheads="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EDE87F19-3301-744D-88F6-EBDA4B737383}" type="slidenum">
              <a:rPr lang="en-US" sz="1200"/>
              <a:pPr eaLnBrk="1" hangingPunct="1"/>
              <a:t>86</a:t>
            </a:fld>
            <a:endParaRPr lang="en-US" sz="1200"/>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02FFCE60-C342-E449-8F30-4763BCAEDB05}" type="slidenum">
              <a:rPr lang="en-US" sz="1200"/>
              <a:pPr eaLnBrk="1" hangingPunct="1"/>
              <a:t>5</a:t>
            </a:fld>
            <a:endParaRPr lang="en-US" sz="1200"/>
          </a:p>
        </p:txBody>
      </p:sp>
      <p:sp>
        <p:nvSpPr>
          <p:cNvPr id="158723" name="Rectangle 2"/>
          <p:cNvSpPr>
            <a:spLocks noGrp="1" noRot="1" noChangeAspect="1" noChangeArrowheads="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20876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D5607A2C-41C5-AF4F-B35B-DD41ED8EE6E2}" type="slidenum">
              <a:rPr lang="en-US" sz="1200"/>
              <a:pPr eaLnBrk="1" hangingPunct="1"/>
              <a:t>6</a:t>
            </a:fld>
            <a:endParaRPr lang="en-US" sz="1200"/>
          </a:p>
        </p:txBody>
      </p:sp>
      <p:sp>
        <p:nvSpPr>
          <p:cNvPr id="160771" name="Rectangle 2"/>
          <p:cNvSpPr>
            <a:spLocks noGrp="1" noRot="1" noChangeAspect="1" noChangeArrowheads="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13980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6EBEF8D2-EB9E-084A-ADBF-6097959E9D43}" type="slidenum">
              <a:rPr lang="en-US" sz="1200"/>
              <a:pPr eaLnBrk="1" hangingPunct="1"/>
              <a:t>7</a:t>
            </a:fld>
            <a:endParaRPr lang="en-US" sz="1200"/>
          </a:p>
        </p:txBody>
      </p:sp>
      <p:sp>
        <p:nvSpPr>
          <p:cNvPr id="162819" name="Rectangle 2"/>
          <p:cNvSpPr>
            <a:spLocks noGrp="1" noRot="1" noChangeAspect="1" noChangeArrowheads="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34990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675524F1-0B64-4548-A409-51DB37B7127B}" type="slidenum">
              <a:rPr lang="en-US" sz="1200"/>
              <a:pPr eaLnBrk="1" hangingPunct="1"/>
              <a:t>8</a:t>
            </a:fld>
            <a:endParaRPr lang="en-US" sz="1200"/>
          </a:p>
        </p:txBody>
      </p:sp>
      <p:sp>
        <p:nvSpPr>
          <p:cNvPr id="164867" name="Rectangle 2"/>
          <p:cNvSpPr>
            <a:spLocks noGrp="1" noRot="1" noChangeAspect="1" noChangeArrowheads="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62921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F658ECA8-A7B4-DC49-8994-2485C28B82AE}" type="slidenum">
              <a:rPr lang="en-US" sz="1200"/>
              <a:pPr eaLnBrk="1" hangingPunct="1"/>
              <a:t>9</a:t>
            </a:fld>
            <a:endParaRPr lang="en-US" sz="1200"/>
          </a:p>
        </p:txBody>
      </p:sp>
      <p:sp>
        <p:nvSpPr>
          <p:cNvPr id="168963" name="Rectangle 2"/>
          <p:cNvSpPr>
            <a:spLocks noGrp="1" noRot="1" noChangeAspect="1" noChangeArrowheads="1"/>
          </p:cNvSpPr>
          <p:nvPr>
            <p:ph type="sldImg"/>
          </p:nvPr>
        </p:nvSpPr>
        <p:spPr>
          <a:solidFill>
            <a:srgbClr val="FFFFFF"/>
          </a:solidFill>
          <a:ln/>
        </p:spPr>
      </p:sp>
      <p:sp>
        <p:nvSpPr>
          <p:cNvPr id="1689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04936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fld id="{DB5A1CA5-27D7-324A-84F3-7A64D6D6A9C2}" type="slidenum">
              <a:rPr lang="en-US" sz="1200"/>
              <a:pPr eaLnBrk="1" hangingPunct="1"/>
              <a:t>10</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505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a:xfrm>
            <a:off x="6172200" y="6191249"/>
            <a:ext cx="2476500" cy="476251"/>
          </a:xfrm>
          <a:prstGeom prst="rect">
            <a:avLst/>
          </a:prstGeom>
        </p:spPr>
        <p:txBody>
          <a:bodyPr/>
          <a:lstStyle>
            <a:lvl1pPr>
              <a:defRPr/>
            </a:lvl1pPr>
          </a:lstStyle>
          <a:p>
            <a:fld id="{B6B7B6C3-E690-4C47-9652-85E7C6F43929}" type="datetimeFigureOut">
              <a:rPr lang="en-US">
                <a:solidFill>
                  <a:prstClr val="black"/>
                </a:solidFill>
              </a:rPr>
              <a:pPr/>
              <a:t>4/12/2017</a:t>
            </a:fld>
            <a:endParaRPr lang="en-US">
              <a:solidFill>
                <a:prstClr val="black"/>
              </a:solidFill>
            </a:endParaRPr>
          </a:p>
        </p:txBody>
      </p:sp>
      <p:sp>
        <p:nvSpPr>
          <p:cNvPr id="5"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endParaRPr lang="en-US">
              <a:solidFill>
                <a:prstClr val="black"/>
              </a:solidFill>
            </a:endParaRPr>
          </a:p>
        </p:txBody>
      </p:sp>
    </p:spTree>
    <p:extLst>
      <p:ext uri="{BB962C8B-B14F-4D97-AF65-F5344CB8AC3E}">
        <p14:creationId xmlns:p14="http://schemas.microsoft.com/office/powerpoint/2010/main" val="11796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172200" y="6191249"/>
            <a:ext cx="2476500" cy="476251"/>
          </a:xfrm>
          <a:prstGeom prst="rect">
            <a:avLst/>
          </a:prstGeom>
        </p:spPr>
        <p:txBody>
          <a:bodyPr/>
          <a:lstStyle>
            <a:lvl1pPr>
              <a:defRPr/>
            </a:lvl1pPr>
          </a:lstStyle>
          <a:p>
            <a:fld id="{44253D91-F99D-C545-9382-DDCD800560B5}" type="datetimeFigureOut">
              <a:rPr lang="en-US" smtClean="0"/>
              <a:pPr/>
              <a:t>4/12/2017</a:t>
            </a:fld>
            <a:endParaRPr lang="en-US"/>
          </a:p>
        </p:txBody>
      </p:sp>
      <p:sp>
        <p:nvSpPr>
          <p:cNvPr id="6"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endParaRPr lang="en-US"/>
          </a:p>
        </p:txBody>
      </p:sp>
      <p:sp>
        <p:nvSpPr>
          <p:cNvPr id="7" name="Slide Number Placeholder 22"/>
          <p:cNvSpPr>
            <a:spLocks noGrp="1"/>
          </p:cNvSpPr>
          <p:nvPr>
            <p:ph type="sldNum" sz="quarter" idx="12"/>
          </p:nvPr>
        </p:nvSpPr>
        <p:spPr>
          <a:xfrm>
            <a:off x="146050" y="6210300"/>
            <a:ext cx="457200" cy="457200"/>
          </a:xfrm>
          <a:prstGeom prst="ellipse">
            <a:avLst/>
          </a:prstGeom>
        </p:spPr>
        <p:txBody>
          <a:bodyPr/>
          <a:lstStyle>
            <a:lvl1pPr>
              <a:defRPr/>
            </a:lvl1pPr>
          </a:lstStyle>
          <a:p>
            <a:fld id="{8F7F1201-3A38-E14D-9007-2B389840B909}" type="slidenum">
              <a:rPr lang="en-US" smtClean="0"/>
              <a:pPr/>
              <a:t>‹#›</a:t>
            </a:fld>
            <a:endParaRPr lang="en-US"/>
          </a:p>
        </p:txBody>
      </p:sp>
    </p:spTree>
    <p:extLst>
      <p:ext uri="{BB962C8B-B14F-4D97-AF65-F5344CB8AC3E}">
        <p14:creationId xmlns:p14="http://schemas.microsoft.com/office/powerpoint/2010/main" val="307972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a:xfrm>
            <a:off x="6172200" y="6191249"/>
            <a:ext cx="2476500" cy="476251"/>
          </a:xfrm>
          <a:prstGeom prst="rect">
            <a:avLst/>
          </a:prstGeom>
        </p:spPr>
        <p:txBody>
          <a:bodyPr/>
          <a:lstStyle>
            <a:lvl1pPr>
              <a:defRPr/>
            </a:lvl1pPr>
          </a:lstStyle>
          <a:p>
            <a:fld id="{44253D91-F99D-C545-9382-DDCD800560B5}" type="datetimeFigureOut">
              <a:rPr lang="en-US" smtClean="0"/>
              <a:pPr/>
              <a:t>4/12/2017</a:t>
            </a:fld>
            <a:endParaRPr lang="en-US"/>
          </a:p>
        </p:txBody>
      </p:sp>
      <p:sp>
        <p:nvSpPr>
          <p:cNvPr id="4"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endParaRPr lang="en-US"/>
          </a:p>
        </p:txBody>
      </p:sp>
      <p:sp>
        <p:nvSpPr>
          <p:cNvPr id="5" name="Slide Number Placeholder 22"/>
          <p:cNvSpPr>
            <a:spLocks noGrp="1"/>
          </p:cNvSpPr>
          <p:nvPr>
            <p:ph type="sldNum" sz="quarter" idx="12"/>
          </p:nvPr>
        </p:nvSpPr>
        <p:spPr>
          <a:xfrm>
            <a:off x="146050" y="6210300"/>
            <a:ext cx="457200" cy="457200"/>
          </a:xfrm>
          <a:prstGeom prst="ellipse">
            <a:avLst/>
          </a:prstGeom>
        </p:spPr>
        <p:txBody>
          <a:bodyPr/>
          <a:lstStyle>
            <a:lvl1pPr>
              <a:defRPr/>
            </a:lvl1pPr>
          </a:lstStyle>
          <a:p>
            <a:fld id="{8F7F1201-3A38-E14D-9007-2B389840B909}" type="slidenum">
              <a:rPr lang="en-US" smtClean="0"/>
              <a:pPr/>
              <a:t>‹#›</a:t>
            </a:fld>
            <a:endParaRPr lang="en-US"/>
          </a:p>
        </p:txBody>
      </p:sp>
    </p:spTree>
    <p:extLst>
      <p:ext uri="{BB962C8B-B14F-4D97-AF65-F5344CB8AC3E}">
        <p14:creationId xmlns:p14="http://schemas.microsoft.com/office/powerpoint/2010/main" val="272951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6383" name="Rectangle 15"/>
          <p:cNvSpPr>
            <a:spLocks noGrp="1" noChangeArrowheads="1"/>
          </p:cNvSpPr>
          <p:nvPr>
            <p:ph type="ctrTitle"/>
          </p:nvPr>
        </p:nvSpPr>
        <p:spPr>
          <a:xfrm>
            <a:off x="685800" y="1752600"/>
            <a:ext cx="7772400" cy="1470025"/>
          </a:xfrm>
        </p:spPr>
        <p:txBody>
          <a:bodyPr/>
          <a:lstStyle>
            <a:lvl1pPr>
              <a:defRPr/>
            </a:lvl1pPr>
          </a:lstStyle>
          <a:p>
            <a:r>
              <a:rPr lang="en-US"/>
              <a:t>Click to edit Master title style</a:t>
            </a:r>
          </a:p>
        </p:txBody>
      </p:sp>
      <p:sp>
        <p:nvSpPr>
          <p:cNvPr id="186384" name="Rectangle 16"/>
          <p:cNvSpPr>
            <a:spLocks noGrp="1" noChangeArrowheads="1"/>
          </p:cNvSpPr>
          <p:nvPr>
            <p:ph type="subTitle" idx="1"/>
          </p:nvPr>
        </p:nvSpPr>
        <p:spPr>
          <a:xfrm>
            <a:off x="1371600" y="4114800"/>
            <a:ext cx="6400800" cy="1752600"/>
          </a:xfrm>
        </p:spPr>
        <p:txBody>
          <a:bodyPr/>
          <a:lstStyle>
            <a:lvl1pPr marL="0" indent="0" algn="ctr">
              <a:buFont typeface="Times" charset="0"/>
              <a:buNone/>
              <a:defRPr/>
            </a:lvl1pPr>
          </a:lstStyle>
          <a:p>
            <a:r>
              <a:rPr lang="en-US"/>
              <a:t>Click to edit Master subtitle style</a:t>
            </a:r>
          </a:p>
        </p:txBody>
      </p:sp>
    </p:spTree>
    <p:extLst>
      <p:ext uri="{BB962C8B-B14F-4D97-AF65-F5344CB8AC3E}">
        <p14:creationId xmlns:p14="http://schemas.microsoft.com/office/powerpoint/2010/main" val="72587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52400"/>
            <a:ext cx="7924800" cy="594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304800" y="6400800"/>
            <a:ext cx="5181600" cy="457200"/>
          </a:xfrm>
          <a:prstGeom prst="rect">
            <a:avLst/>
          </a:prstGeom>
        </p:spPr>
        <p:txBody>
          <a:bodyPr/>
          <a:lstStyle>
            <a:lvl1pPr>
              <a:defRPr/>
            </a:lvl1pPr>
          </a:lstStyle>
          <a:p>
            <a:r>
              <a:rPr lang="en-US"/>
              <a:t>1/5/07</a:t>
            </a:r>
          </a:p>
        </p:txBody>
      </p:sp>
    </p:spTree>
    <p:extLst>
      <p:ext uri="{BB962C8B-B14F-4D97-AF65-F5344CB8AC3E}">
        <p14:creationId xmlns:p14="http://schemas.microsoft.com/office/powerpoint/2010/main" val="200478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0" y="6553200"/>
            <a:ext cx="1219200" cy="304800"/>
          </a:xfrm>
          <a:prstGeom prst="rect">
            <a:avLst/>
          </a:prstGeom>
          <a:ln/>
        </p:spPr>
        <p:txBody>
          <a:bodyPr/>
          <a:lstStyle>
            <a:lvl1pPr>
              <a:defRPr/>
            </a:lvl1pPr>
          </a:lstStyle>
          <a:p>
            <a:endParaRPr lang="en-US"/>
          </a:p>
        </p:txBody>
      </p:sp>
      <p:sp>
        <p:nvSpPr>
          <p:cNvPr id="3" name="Rectangle 5"/>
          <p:cNvSpPr>
            <a:spLocks noGrp="1" noChangeArrowheads="1"/>
          </p:cNvSpPr>
          <p:nvPr>
            <p:ph type="ftr" sz="quarter" idx="11"/>
          </p:nvPr>
        </p:nvSpPr>
        <p:spPr>
          <a:xfrm>
            <a:off x="1219200" y="6553200"/>
            <a:ext cx="7467600" cy="304800"/>
          </a:xfrm>
          <a:prstGeom prst="rect">
            <a:avLst/>
          </a:prstGeom>
          <a:ln/>
        </p:spPr>
        <p:txBody>
          <a:bodyPr/>
          <a:lstStyle>
            <a:lvl1pPr>
              <a:defRPr/>
            </a:lvl1pPr>
          </a:lstStyle>
          <a:p>
            <a:r>
              <a:rPr lang="en-US"/>
              <a:t>1/21/07</a:t>
            </a:r>
          </a:p>
        </p:txBody>
      </p:sp>
      <p:sp>
        <p:nvSpPr>
          <p:cNvPr id="4" name="Rectangle 6"/>
          <p:cNvSpPr>
            <a:spLocks noGrp="1" noChangeArrowheads="1"/>
          </p:cNvSpPr>
          <p:nvPr>
            <p:ph type="sldNum" sz="quarter" idx="12"/>
          </p:nvPr>
        </p:nvSpPr>
        <p:spPr>
          <a:xfrm>
            <a:off x="8686800" y="6553200"/>
            <a:ext cx="457200" cy="304800"/>
          </a:xfrm>
          <a:prstGeom prst="rect">
            <a:avLst/>
          </a:prstGeom>
          <a:ln/>
        </p:spPr>
        <p:txBody>
          <a:bodyPr/>
          <a:lstStyle>
            <a:lvl1pPr>
              <a:defRPr/>
            </a:lvl1pPr>
          </a:lstStyle>
          <a:p>
            <a:fld id="{E5C605CD-10E4-C848-93C7-A2FF4F5C7CE8}" type="slidenum">
              <a:rPr lang="en-US"/>
              <a:pPr/>
              <a:t>‹#›</a:t>
            </a:fld>
            <a:endParaRPr lang="en-US"/>
          </a:p>
        </p:txBody>
      </p:sp>
    </p:spTree>
    <p:extLst>
      <p:ext uri="{BB962C8B-B14F-4D97-AF65-F5344CB8AC3E}">
        <p14:creationId xmlns:p14="http://schemas.microsoft.com/office/powerpoint/2010/main" val="18795063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28" name="Title Placeholder 21"/>
          <p:cNvSpPr>
            <a:spLocks noGrp="1"/>
          </p:cNvSpPr>
          <p:nvPr>
            <p:ph type="title"/>
          </p:nvPr>
        </p:nvSpPr>
        <p:spPr bwMode="auto">
          <a:xfrm>
            <a:off x="914400" y="274639"/>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02563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xStyles>
    <p:titleStyle>
      <a:lvl1pPr algn="l" rtl="0" eaLnBrk="1" fontAlgn="base" hangingPunct="1">
        <a:spcBef>
          <a:spcPct val="0"/>
        </a:spcBef>
        <a:spcAft>
          <a:spcPct val="0"/>
        </a:spcAft>
        <a:defRPr sz="4000" kern="1200">
          <a:solidFill>
            <a:schemeClr val="tx2"/>
          </a:solidFill>
          <a:latin typeface="+mj-lt"/>
          <a:ea typeface="ＭＳ Ｐゴシック" charset="-128"/>
          <a:cs typeface="ＭＳ Ｐゴシック" charset="-128"/>
        </a:defRPr>
      </a:lvl1pPr>
      <a:lvl2pPr algn="l" rtl="0" eaLnBrk="1" fontAlgn="base" hangingPunct="1">
        <a:spcBef>
          <a:spcPct val="0"/>
        </a:spcBef>
        <a:spcAft>
          <a:spcPct val="0"/>
        </a:spcAft>
        <a:defRPr sz="4000">
          <a:solidFill>
            <a:schemeClr val="tx2"/>
          </a:solidFill>
          <a:latin typeface="Franklin Gothic Book" pitchFamily="34" charset="0"/>
          <a:ea typeface="ＭＳ Ｐゴシック" charset="-128"/>
          <a:cs typeface="ＭＳ Ｐゴシック" charset="-128"/>
        </a:defRPr>
      </a:lvl2pPr>
      <a:lvl3pPr algn="l" rtl="0" eaLnBrk="1" fontAlgn="base" hangingPunct="1">
        <a:spcBef>
          <a:spcPct val="0"/>
        </a:spcBef>
        <a:spcAft>
          <a:spcPct val="0"/>
        </a:spcAft>
        <a:defRPr sz="4000">
          <a:solidFill>
            <a:schemeClr val="tx2"/>
          </a:solidFill>
          <a:latin typeface="Franklin Gothic Book" pitchFamily="34" charset="0"/>
          <a:ea typeface="ＭＳ Ｐゴシック" charset="-128"/>
          <a:cs typeface="ＭＳ Ｐゴシック" charset="-128"/>
        </a:defRPr>
      </a:lvl3pPr>
      <a:lvl4pPr algn="l" rtl="0" eaLnBrk="1" fontAlgn="base" hangingPunct="1">
        <a:spcBef>
          <a:spcPct val="0"/>
        </a:spcBef>
        <a:spcAft>
          <a:spcPct val="0"/>
        </a:spcAft>
        <a:defRPr sz="4000">
          <a:solidFill>
            <a:schemeClr val="tx2"/>
          </a:solidFill>
          <a:latin typeface="Franklin Gothic Book" pitchFamily="34" charset="0"/>
          <a:ea typeface="ＭＳ Ｐゴシック" charset="-128"/>
          <a:cs typeface="ＭＳ Ｐゴシック" charset="-128"/>
        </a:defRPr>
      </a:lvl4pPr>
      <a:lvl5pPr algn="l" rtl="0" eaLnBrk="1" fontAlgn="base" hangingPunct="1">
        <a:spcBef>
          <a:spcPct val="0"/>
        </a:spcBef>
        <a:spcAft>
          <a:spcPct val="0"/>
        </a:spcAft>
        <a:defRPr sz="4000">
          <a:solidFill>
            <a:schemeClr val="tx2"/>
          </a:solidFill>
          <a:latin typeface="Franklin Gothic Book" pitchFamily="34" charset="0"/>
          <a:ea typeface="ＭＳ Ｐゴシック" charset="-128"/>
          <a:cs typeface="ＭＳ Ｐゴシック" charset="-128"/>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charset="2"/>
        <a:buChar char=""/>
        <a:defRPr sz="2600" kern="1200">
          <a:solidFill>
            <a:schemeClr val="tx1"/>
          </a:solidFill>
          <a:latin typeface="Calibri"/>
          <a:ea typeface="ＭＳ Ｐゴシック" charset="-128"/>
          <a:cs typeface="Calibri"/>
        </a:defRPr>
      </a:lvl1pPr>
      <a:lvl2pPr marL="547688" indent="-228600" algn="l" rtl="0" eaLnBrk="1" fontAlgn="base" hangingPunct="1">
        <a:spcBef>
          <a:spcPts val="375"/>
        </a:spcBef>
        <a:spcAft>
          <a:spcPct val="0"/>
        </a:spcAft>
        <a:buClr>
          <a:schemeClr val="accent2"/>
        </a:buClr>
        <a:buSzPct val="85000"/>
        <a:buFont typeface="Wingdings 2" charset="2"/>
        <a:buChar char=""/>
        <a:defRPr sz="2400" kern="1200">
          <a:solidFill>
            <a:schemeClr val="tx1"/>
          </a:solidFill>
          <a:latin typeface="Calibri"/>
          <a:ea typeface="ＭＳ Ｐゴシック" charset="-128"/>
          <a:cs typeface="Calibri"/>
        </a:defRPr>
      </a:lvl2pPr>
      <a:lvl3pPr marL="822325" indent="-228600" algn="l" rtl="0" eaLnBrk="1" fontAlgn="base" hangingPunct="1">
        <a:spcBef>
          <a:spcPts val="375"/>
        </a:spcBef>
        <a:spcAft>
          <a:spcPct val="0"/>
        </a:spcAft>
        <a:buClr>
          <a:srgbClr val="E6B1AB"/>
        </a:buClr>
        <a:buSzPct val="85000"/>
        <a:buFont typeface="Wingdings 2" charset="2"/>
        <a:buChar char=""/>
        <a:defRPr sz="2000" kern="1200">
          <a:solidFill>
            <a:schemeClr val="tx1"/>
          </a:solidFill>
          <a:latin typeface="Calibri"/>
          <a:ea typeface="ＭＳ Ｐゴシック" charset="-128"/>
          <a:cs typeface="Calibri"/>
        </a:defRPr>
      </a:lvl3pPr>
      <a:lvl4pPr marL="1096963" indent="-228600" algn="l" rtl="0" eaLnBrk="1" fontAlgn="base" hangingPunct="1">
        <a:spcBef>
          <a:spcPts val="375"/>
        </a:spcBef>
        <a:spcAft>
          <a:spcPct val="0"/>
        </a:spcAft>
        <a:buClr>
          <a:srgbClr val="A28E6A"/>
        </a:buClr>
        <a:buSzPct val="80000"/>
        <a:buFont typeface="Wingdings 2" charset="2"/>
        <a:buChar char=""/>
        <a:defRPr sz="2000" kern="1200">
          <a:solidFill>
            <a:schemeClr val="tx1"/>
          </a:solidFill>
          <a:latin typeface="Calibri"/>
          <a:ea typeface="ＭＳ Ｐゴシック" charset="-128"/>
          <a:cs typeface="Calibri"/>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Calibri"/>
          <a:ea typeface="ＭＳ Ｐゴシック" charset="-128"/>
          <a:cs typeface="Calibri"/>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www.cs.nyu.edu/~mohri/pub/hbka.pdf"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danielpovey.com/files/Lecture4.pdf"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hyperlink" Target="http://www.nist.gov/speech/too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9.emf"/><Relationship Id="rId4"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32.emf"/><Relationship Id="rId4" Type="http://schemas.openxmlformats.org/officeDocument/2006/relationships/oleObject" Target="../embeddings/oleObject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4.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33.emf"/><Relationship Id="rId4" Type="http://schemas.openxmlformats.org/officeDocument/2006/relationships/oleObject" Target="../embeddings/oleObject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6.jpeg"/><Relationship Id="rId5" Type="http://schemas.openxmlformats.org/officeDocument/2006/relationships/image" Target="../media/image35.emf"/><Relationship Id="rId4" Type="http://schemas.openxmlformats.org/officeDocument/2006/relationships/oleObject" Target="../embeddings/oleObject11.bin"/></Relationships>
</file>

<file path=ppt/slides/_rels/slide7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26.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8.emf"/><Relationship Id="rId5" Type="http://schemas.openxmlformats.org/officeDocument/2006/relationships/oleObject" Target="../embeddings/oleObject12.bin"/><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27.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14.bin"/><Relationship Id="rId10" Type="http://schemas.openxmlformats.org/officeDocument/2006/relationships/image" Target="../media/image42.emf"/><Relationship Id="rId4" Type="http://schemas.openxmlformats.org/officeDocument/2006/relationships/image" Target="../media/image43.png"/><Relationship Id="rId9" Type="http://schemas.openxmlformats.org/officeDocument/2006/relationships/oleObject" Target="../embeddings/oleObject16.bin"/></Relationships>
</file>

<file path=ppt/slides/_rels/slide7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notesSlide" Target="../notesSlides/notesSlide28.xml"/><Relationship Id="rId7" Type="http://schemas.openxmlformats.org/officeDocument/2006/relationships/image" Target="../media/image45.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37.png"/><Relationship Id="rId5" Type="http://schemas.openxmlformats.org/officeDocument/2006/relationships/image" Target="../media/image44.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48.png"/><Relationship Id="rId5" Type="http://schemas.openxmlformats.org/officeDocument/2006/relationships/image" Target="../media/image47.emf"/><Relationship Id="rId4" Type="http://schemas.openxmlformats.org/officeDocument/2006/relationships/oleObject" Target="../embeddings/oleObject18.bin"/></Relationships>
</file>

<file path=ppt/slides/_rels/slide8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30.xml"/><Relationship Id="rId7" Type="http://schemas.openxmlformats.org/officeDocument/2006/relationships/image" Target="../media/image51.png"/><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oleObject" Target="../embeddings/oleObject19.bin"/><Relationship Id="rId9"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5.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616200" y="762000"/>
            <a:ext cx="6553200" cy="1143000"/>
          </a:xfrm>
        </p:spPr>
        <p:txBody>
          <a:bodyPr/>
          <a:lstStyle/>
          <a:p>
            <a:r>
              <a:rPr lang="en-US" sz="3400" b="1" dirty="0">
                <a:solidFill>
                  <a:schemeClr val="tx1"/>
                </a:solidFill>
                <a:latin typeface="Franklin Gothic Book (Headings)"/>
                <a:cs typeface="Franklin Gothic Book (Headings)"/>
              </a:rPr>
              <a:t>CS 224S / LINGUIST 285</a:t>
            </a:r>
            <a:br>
              <a:rPr lang="en-US" sz="3400" b="1" dirty="0">
                <a:solidFill>
                  <a:schemeClr val="tx1"/>
                </a:solidFill>
                <a:latin typeface="Franklin Gothic Book (Headings)"/>
                <a:cs typeface="Franklin Gothic Book (Headings)"/>
              </a:rPr>
            </a:br>
            <a:r>
              <a:rPr lang="en-US" sz="3400" b="1" dirty="0">
                <a:solidFill>
                  <a:schemeClr val="tx1"/>
                </a:solidFill>
                <a:latin typeface="Franklin Gothic Book (Headings)"/>
                <a:cs typeface="Franklin Gothic Book (Headings)"/>
              </a:rPr>
              <a:t>Spoken Language Processing</a:t>
            </a:r>
          </a:p>
        </p:txBody>
      </p:sp>
      <p:sp>
        <p:nvSpPr>
          <p:cNvPr id="6" name="Rectangle 6"/>
          <p:cNvSpPr txBox="1">
            <a:spLocks noChangeArrowheads="1"/>
          </p:cNvSpPr>
          <p:nvPr/>
        </p:nvSpPr>
        <p:spPr bwMode="auto">
          <a:xfrm>
            <a:off x="4267200" y="2190750"/>
            <a:ext cx="38862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ts val="575"/>
              </a:spcBef>
              <a:spcAft>
                <a:spcPct val="0"/>
              </a:spcAft>
              <a:buClr>
                <a:schemeClr val="accent1"/>
              </a:buClr>
              <a:buSzPct val="85000"/>
              <a:buFont typeface="Times" charset="0"/>
              <a:buNone/>
              <a:defRPr sz="2600" kern="1200">
                <a:solidFill>
                  <a:schemeClr val="tx1"/>
                </a:solidFill>
                <a:latin typeface="Calibri"/>
                <a:ea typeface="ＭＳ Ｐゴシック" charset="-128"/>
                <a:cs typeface="Calibri"/>
              </a:defRPr>
            </a:lvl1pPr>
            <a:lvl2pPr marL="547688" indent="-228600" algn="l" rtl="0" eaLnBrk="1" fontAlgn="base" hangingPunct="1">
              <a:spcBef>
                <a:spcPts val="375"/>
              </a:spcBef>
              <a:spcAft>
                <a:spcPct val="0"/>
              </a:spcAft>
              <a:buClr>
                <a:schemeClr val="accent2"/>
              </a:buClr>
              <a:buSzPct val="85000"/>
              <a:buFont typeface="Wingdings 2" charset="2"/>
              <a:buChar char=""/>
              <a:defRPr sz="2400" kern="1200">
                <a:solidFill>
                  <a:schemeClr val="tx1"/>
                </a:solidFill>
                <a:latin typeface="Calibri"/>
                <a:ea typeface="ＭＳ Ｐゴシック" charset="-128"/>
                <a:cs typeface="Calibri"/>
              </a:defRPr>
            </a:lvl2pPr>
            <a:lvl3pPr marL="822325" indent="-228600" algn="l" rtl="0" eaLnBrk="1" fontAlgn="base" hangingPunct="1">
              <a:spcBef>
                <a:spcPts val="375"/>
              </a:spcBef>
              <a:spcAft>
                <a:spcPct val="0"/>
              </a:spcAft>
              <a:buClr>
                <a:srgbClr val="E6B1AB"/>
              </a:buClr>
              <a:buSzPct val="85000"/>
              <a:buFont typeface="Wingdings 2" charset="2"/>
              <a:buChar char=""/>
              <a:defRPr sz="2000" kern="1200">
                <a:solidFill>
                  <a:schemeClr val="tx1"/>
                </a:solidFill>
                <a:latin typeface="Calibri"/>
                <a:ea typeface="ＭＳ Ｐゴシック" charset="-128"/>
                <a:cs typeface="Calibri"/>
              </a:defRPr>
            </a:lvl3pPr>
            <a:lvl4pPr marL="1096963" indent="-228600" algn="l" rtl="0" eaLnBrk="1" fontAlgn="base" hangingPunct="1">
              <a:spcBef>
                <a:spcPts val="375"/>
              </a:spcBef>
              <a:spcAft>
                <a:spcPct val="0"/>
              </a:spcAft>
              <a:buClr>
                <a:srgbClr val="A28E6A"/>
              </a:buClr>
              <a:buSzPct val="80000"/>
              <a:buFont typeface="Wingdings 2" charset="2"/>
              <a:buChar char=""/>
              <a:defRPr sz="2000" kern="1200">
                <a:solidFill>
                  <a:schemeClr val="tx1"/>
                </a:solidFill>
                <a:latin typeface="Calibri"/>
                <a:ea typeface="ＭＳ Ｐゴシック" charset="-128"/>
                <a:cs typeface="Calibri"/>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Calibri"/>
                <a:ea typeface="ＭＳ Ｐゴシック" charset="-128"/>
                <a:cs typeface="Calibri"/>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endParaRPr lang="en-US" sz="2800" b="1" dirty="0">
              <a:solidFill>
                <a:schemeClr val="tx2"/>
              </a:solidFill>
            </a:endParaRPr>
          </a:p>
        </p:txBody>
      </p:sp>
      <p:sp>
        <p:nvSpPr>
          <p:cNvPr id="2" name="Subtitle 1"/>
          <p:cNvSpPr>
            <a:spLocks noGrp="1"/>
          </p:cNvSpPr>
          <p:nvPr>
            <p:ph type="subTitle" idx="1"/>
          </p:nvPr>
        </p:nvSpPr>
        <p:spPr>
          <a:xfrm>
            <a:off x="0" y="3048000"/>
            <a:ext cx="9144000" cy="1752600"/>
          </a:xfrm>
        </p:spPr>
        <p:txBody>
          <a:bodyPr/>
          <a:lstStyle/>
          <a:p>
            <a:r>
              <a:rPr lang="en-US" sz="3600" dirty="0">
                <a:solidFill>
                  <a:schemeClr val="accent1"/>
                </a:solidFill>
              </a:rPr>
              <a:t>Andrew Maas</a:t>
            </a:r>
          </a:p>
          <a:p>
            <a:r>
              <a:rPr lang="en-US" sz="3600" dirty="0">
                <a:solidFill>
                  <a:schemeClr val="accent1"/>
                </a:solidFill>
              </a:rPr>
              <a:t>Stanford University </a:t>
            </a:r>
          </a:p>
          <a:p>
            <a:r>
              <a:rPr lang="en-US" sz="3600" dirty="0">
                <a:solidFill>
                  <a:schemeClr val="accent1"/>
                </a:solidFill>
              </a:rPr>
              <a:t>Spring 2017</a:t>
            </a:r>
            <a:endParaRPr lang="en-US" sz="3600" dirty="0">
              <a:solidFill>
                <a:schemeClr val="tx2"/>
              </a:solidFill>
            </a:endParaRPr>
          </a:p>
          <a:p>
            <a:r>
              <a:rPr lang="en-US" sz="3700" b="1" dirty="0">
                <a:solidFill>
                  <a:schemeClr val="accent1">
                    <a:lumMod val="75000"/>
                  </a:schemeClr>
                </a:solidFill>
              </a:rPr>
              <a:t>Lecture 4: ASR: Word Error Rate, Training, Advanced Decoding</a:t>
            </a:r>
            <a:endParaRPr lang="en-US" sz="3600" dirty="0">
              <a:solidFill>
                <a:schemeClr val="accent1">
                  <a:lumMod val="75000"/>
                </a:schemeClr>
              </a:solidFill>
            </a:endParaRPr>
          </a:p>
          <a:p>
            <a:endParaRPr lang="en-US" sz="3600" dirty="0">
              <a:solidFill>
                <a:schemeClr val="accent1">
                  <a:lumMod val="75000"/>
                </a:schemeClr>
              </a:solidFill>
            </a:endParaRPr>
          </a:p>
        </p:txBody>
      </p:sp>
      <p:pic>
        <p:nvPicPr>
          <p:cNvPr id="3" name="Picture 2" descr="94022a.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
            <a:ext cx="2205593" cy="1838934"/>
          </a:xfrm>
          <a:prstGeom prst="rect">
            <a:avLst/>
          </a:prstGeom>
        </p:spPr>
      </p:pic>
      <p:sp>
        <p:nvSpPr>
          <p:cNvPr id="7" name="TextBox 6"/>
          <p:cNvSpPr txBox="1"/>
          <p:nvPr/>
        </p:nvSpPr>
        <p:spPr>
          <a:xfrm>
            <a:off x="5257800" y="6505591"/>
            <a:ext cx="3886200" cy="400110"/>
          </a:xfrm>
          <a:prstGeom prst="rect">
            <a:avLst/>
          </a:prstGeom>
          <a:noFill/>
        </p:spPr>
        <p:txBody>
          <a:bodyPr wrap="square" rtlCol="0">
            <a:spAutoFit/>
          </a:bodyPr>
          <a:lstStyle/>
          <a:p>
            <a:pPr algn="r"/>
            <a:r>
              <a:rPr lang="en-US" sz="2000" dirty="0">
                <a:solidFill>
                  <a:schemeClr val="accent1"/>
                </a:solidFill>
                <a:latin typeface="Calibri"/>
                <a:ea typeface="ＭＳ Ｐゴシック" charset="-128"/>
                <a:cs typeface="Calibri"/>
              </a:rPr>
              <a:t>Original slides by Dan </a:t>
            </a:r>
            <a:r>
              <a:rPr lang="en-US" sz="2000" dirty="0" err="1">
                <a:solidFill>
                  <a:schemeClr val="accent1"/>
                </a:solidFill>
                <a:latin typeface="Calibri"/>
                <a:ea typeface="ＭＳ Ｐゴシック" charset="-128"/>
                <a:cs typeface="Calibri"/>
              </a:rPr>
              <a:t>Jurafsky</a:t>
            </a:r>
            <a:endParaRPr lang="en-US" sz="2000" dirty="0">
              <a:solidFill>
                <a:schemeClr val="accent1"/>
              </a:solidFill>
              <a:latin typeface="Calibri"/>
              <a:ea typeface="ＭＳ Ｐゴシック" charset="-128"/>
              <a:cs typeface="Calibri"/>
            </a:endParaRPr>
          </a:p>
        </p:txBody>
      </p:sp>
    </p:spTree>
    <p:extLst>
      <p:ext uri="{BB962C8B-B14F-4D97-AF65-F5344CB8AC3E}">
        <p14:creationId xmlns:p14="http://schemas.microsoft.com/office/powerpoint/2010/main" val="220814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Outline for Today</a:t>
            </a:r>
          </a:p>
        </p:txBody>
      </p:sp>
      <p:sp>
        <p:nvSpPr>
          <p:cNvPr id="18435" name="Rectangle 3"/>
          <p:cNvSpPr>
            <a:spLocks noGrp="1" noChangeArrowheads="1"/>
          </p:cNvSpPr>
          <p:nvPr>
            <p:ph sz="quarter" idx="1"/>
          </p:nvPr>
        </p:nvSpPr>
        <p:spPr/>
        <p:txBody>
          <a:bodyPr/>
          <a:lstStyle/>
          <a:p>
            <a:r>
              <a:rPr lang="en-US" dirty="0"/>
              <a:t>Word error rate (WER) computation</a:t>
            </a:r>
          </a:p>
          <a:p>
            <a:r>
              <a:rPr lang="en-US" b="1" dirty="0"/>
              <a:t>Training</a:t>
            </a:r>
          </a:p>
          <a:p>
            <a:pPr lvl="1"/>
            <a:r>
              <a:rPr lang="en-US" dirty="0"/>
              <a:t>Baum-Welch = EM = Forward Backward</a:t>
            </a:r>
          </a:p>
          <a:p>
            <a:pPr lvl="2"/>
            <a:r>
              <a:rPr lang="en-US" dirty="0"/>
              <a:t>Detailed example in slides appendix</a:t>
            </a:r>
          </a:p>
          <a:p>
            <a:pPr lvl="1"/>
            <a:r>
              <a:rPr lang="en-US" dirty="0"/>
              <a:t>How we train LVCSR systems in practice</a:t>
            </a:r>
          </a:p>
          <a:p>
            <a:r>
              <a:rPr lang="en-US" dirty="0"/>
              <a:t>Advanced decoding</a:t>
            </a:r>
          </a:p>
          <a:p>
            <a:pPr lvl="1"/>
            <a:endParaRPr lang="en-US" dirty="0"/>
          </a:p>
        </p:txBody>
      </p:sp>
    </p:spTree>
    <p:extLst>
      <p:ext uri="{BB962C8B-B14F-4D97-AF65-F5344CB8AC3E}">
        <p14:creationId xmlns:p14="http://schemas.microsoft.com/office/powerpoint/2010/main" val="296055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HMM for ice cream</a:t>
            </a:r>
          </a:p>
        </p:txBody>
      </p:sp>
      <p:pic>
        <p:nvPicPr>
          <p:cNvPr id="87044" name="Picture 4" descr="hmmweatherg.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2063750"/>
            <a:ext cx="8347075"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5486400" y="1828800"/>
            <a:ext cx="3200400" cy="58477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 Transition parameters</a:t>
            </a:r>
          </a:p>
          <a:p>
            <a:r>
              <a:rPr lang="en-US" dirty="0">
                <a:latin typeface="Calibri" panose="020F0502020204030204" pitchFamily="34" charset="0"/>
                <a:cs typeface="Calibri" panose="020F0502020204030204" pitchFamily="34" charset="0"/>
              </a:rPr>
              <a:t>B: Observation/Emission parameters</a:t>
            </a:r>
          </a:p>
        </p:txBody>
      </p:sp>
    </p:spTree>
    <p:extLst>
      <p:ext uri="{BB962C8B-B14F-4D97-AF65-F5344CB8AC3E}">
        <p14:creationId xmlns:p14="http://schemas.microsoft.com/office/powerpoint/2010/main" val="164306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The Learning Problem</a:t>
            </a:r>
          </a:p>
        </p:txBody>
      </p:sp>
      <p:sp>
        <p:nvSpPr>
          <p:cNvPr id="32771" name="Rectangle 3"/>
          <p:cNvSpPr>
            <a:spLocks noGrp="1" noChangeArrowheads="1"/>
          </p:cNvSpPr>
          <p:nvPr>
            <p:ph type="body" idx="1"/>
          </p:nvPr>
        </p:nvSpPr>
        <p:spPr>
          <a:xfrm>
            <a:off x="914400" y="2743200"/>
            <a:ext cx="7772400" cy="3352800"/>
          </a:xfrm>
        </p:spPr>
        <p:txBody>
          <a:bodyPr/>
          <a:lstStyle/>
          <a:p>
            <a:r>
              <a:rPr lang="en-US" sz="2800" dirty="0"/>
              <a:t>Baum-Welch = Forward-Backward Algorithm (Baum 1972)</a:t>
            </a:r>
          </a:p>
          <a:p>
            <a:r>
              <a:rPr lang="en-US" sz="2800" dirty="0"/>
              <a:t>Is a special case of the EM or Expectation-Maximization algorithm (</a:t>
            </a:r>
            <a:r>
              <a:rPr lang="en-US" sz="2800" dirty="0" err="1"/>
              <a:t>Dempster</a:t>
            </a:r>
            <a:r>
              <a:rPr lang="en-US" sz="2800" dirty="0"/>
              <a:t>, Laird, Rubin)</a:t>
            </a:r>
          </a:p>
          <a:p>
            <a:r>
              <a:rPr lang="en-US" sz="2800" dirty="0"/>
              <a:t>The algorithm will let us train the transition probabilities A= {</a:t>
            </a:r>
            <a:r>
              <a:rPr lang="en-US" sz="2800" dirty="0" err="1"/>
              <a:t>a</a:t>
            </a:r>
            <a:r>
              <a:rPr lang="en-US" sz="4000" baseline="-25000" dirty="0" err="1"/>
              <a:t>ij</a:t>
            </a:r>
            <a:r>
              <a:rPr lang="en-US" sz="2800" dirty="0"/>
              <a:t>} and the emission probabilities B={b</a:t>
            </a:r>
            <a:r>
              <a:rPr lang="en-US" sz="4000" baseline="-25000" dirty="0"/>
              <a:t>i</a:t>
            </a:r>
            <a:r>
              <a:rPr lang="en-US" sz="2800" dirty="0"/>
              <a:t>(</a:t>
            </a:r>
            <a:r>
              <a:rPr lang="en-US" sz="2800" dirty="0" err="1"/>
              <a:t>o</a:t>
            </a:r>
            <a:r>
              <a:rPr lang="en-US" sz="3600" baseline="-25000" dirty="0" err="1"/>
              <a:t>t</a:t>
            </a:r>
            <a:r>
              <a:rPr lang="en-US" sz="2800" dirty="0"/>
              <a:t>)} of the HMM</a:t>
            </a:r>
          </a:p>
        </p:txBody>
      </p:sp>
      <p:pic>
        <p:nvPicPr>
          <p:cNvPr id="32772" name="Picture 4" descr="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600200"/>
            <a:ext cx="8478837"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5516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Learning Problem</a:t>
            </a:r>
          </a:p>
        </p:txBody>
      </p:sp>
      <p:sp>
        <p:nvSpPr>
          <p:cNvPr id="32771" name="Rectangle 3"/>
          <p:cNvSpPr>
            <a:spLocks noGrp="1" noChangeArrowheads="1"/>
          </p:cNvSpPr>
          <p:nvPr>
            <p:ph type="body" idx="1"/>
          </p:nvPr>
        </p:nvSpPr>
        <p:spPr>
          <a:xfrm>
            <a:off x="914400" y="1417639"/>
            <a:ext cx="7772400" cy="4678361"/>
          </a:xfrm>
        </p:spPr>
        <p:txBody>
          <a:bodyPr/>
          <a:lstStyle/>
          <a:p>
            <a:r>
              <a:rPr lang="en-US" sz="2800" dirty="0"/>
              <a:t>Baum-Welch / EM enables maximum likelihood training of (A,B)</a:t>
            </a:r>
          </a:p>
          <a:p>
            <a:r>
              <a:rPr lang="en-US" sz="2800" dirty="0"/>
              <a:t>In practice we do not train A</a:t>
            </a:r>
          </a:p>
          <a:p>
            <a:pPr lvl="1"/>
            <a:r>
              <a:rPr lang="en-US" sz="2600" dirty="0"/>
              <a:t>Why?</a:t>
            </a:r>
          </a:p>
        </p:txBody>
      </p:sp>
    </p:spTree>
    <p:extLst>
      <p:ext uri="{BB962C8B-B14F-4D97-AF65-F5344CB8AC3E}">
        <p14:creationId xmlns:p14="http://schemas.microsoft.com/office/powerpoint/2010/main" val="255138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0" y="76200"/>
            <a:ext cx="3352800" cy="2743200"/>
          </a:xfrm>
        </p:spPr>
        <p:txBody>
          <a:bodyPr/>
          <a:lstStyle/>
          <a:p>
            <a:r>
              <a:rPr lang="en-US" b="1" dirty="0"/>
              <a:t>HMM for the digit recognition task</a:t>
            </a:r>
          </a:p>
        </p:txBody>
      </p:sp>
      <p:pic>
        <p:nvPicPr>
          <p:cNvPr id="55300" name="Picture 4" descr="digith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400"/>
            <a:ext cx="8401638" cy="693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6161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Learning Problem</a:t>
            </a:r>
          </a:p>
        </p:txBody>
      </p:sp>
      <p:sp>
        <p:nvSpPr>
          <p:cNvPr id="32771" name="Rectangle 3"/>
          <p:cNvSpPr>
            <a:spLocks noGrp="1" noChangeArrowheads="1"/>
          </p:cNvSpPr>
          <p:nvPr>
            <p:ph type="body" idx="1"/>
          </p:nvPr>
        </p:nvSpPr>
        <p:spPr>
          <a:xfrm>
            <a:off x="914400" y="1417639"/>
            <a:ext cx="7772400" cy="4678361"/>
          </a:xfrm>
        </p:spPr>
        <p:txBody>
          <a:bodyPr/>
          <a:lstStyle/>
          <a:p>
            <a:r>
              <a:rPr lang="en-US" sz="2800" dirty="0"/>
              <a:t>Baum-Welch / EM implicitly does “soft assignment” of hidden states when updating observation/emission model parameters</a:t>
            </a:r>
          </a:p>
          <a:p>
            <a:r>
              <a:rPr lang="en-US" sz="2800" dirty="0"/>
              <a:t>In practice we use “hard assignment” / Viterbi training</a:t>
            </a:r>
          </a:p>
        </p:txBody>
      </p:sp>
    </p:spTree>
    <p:extLst>
      <p:ext uri="{BB962C8B-B14F-4D97-AF65-F5344CB8AC3E}">
        <p14:creationId xmlns:p14="http://schemas.microsoft.com/office/powerpoint/2010/main" val="147086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hidden states in training</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79502250"/>
              </p:ext>
            </p:extLst>
          </p:nvPr>
        </p:nvGraphicFramePr>
        <p:xfrm>
          <a:off x="3581400" y="1722120"/>
          <a:ext cx="3749675" cy="1483360"/>
        </p:xfrm>
        <a:graphic>
          <a:graphicData uri="http://schemas.openxmlformats.org/drawingml/2006/table">
            <a:tbl>
              <a:tblPr>
                <a:tableStyleId>{5C22544A-7EE6-4342-B048-85BDC9FD1C3A}</a:tableStyleId>
              </a:tblPr>
              <a:tblGrid>
                <a:gridCol w="749935">
                  <a:extLst>
                    <a:ext uri="{9D8B030D-6E8A-4147-A177-3AD203B41FA5}">
                      <a16:colId xmlns:a16="http://schemas.microsoft.com/office/drawing/2014/main" val="188824130"/>
                    </a:ext>
                  </a:extLst>
                </a:gridCol>
                <a:gridCol w="749935">
                  <a:extLst>
                    <a:ext uri="{9D8B030D-6E8A-4147-A177-3AD203B41FA5}">
                      <a16:colId xmlns:a16="http://schemas.microsoft.com/office/drawing/2014/main" val="3849539668"/>
                    </a:ext>
                  </a:extLst>
                </a:gridCol>
                <a:gridCol w="749935">
                  <a:extLst>
                    <a:ext uri="{9D8B030D-6E8A-4147-A177-3AD203B41FA5}">
                      <a16:colId xmlns:a16="http://schemas.microsoft.com/office/drawing/2014/main" val="3316227457"/>
                    </a:ext>
                  </a:extLst>
                </a:gridCol>
                <a:gridCol w="749935">
                  <a:extLst>
                    <a:ext uri="{9D8B030D-6E8A-4147-A177-3AD203B41FA5}">
                      <a16:colId xmlns:a16="http://schemas.microsoft.com/office/drawing/2014/main" val="801297214"/>
                    </a:ext>
                  </a:extLst>
                </a:gridCol>
                <a:gridCol w="749935">
                  <a:extLst>
                    <a:ext uri="{9D8B030D-6E8A-4147-A177-3AD203B41FA5}">
                      <a16:colId xmlns:a16="http://schemas.microsoft.com/office/drawing/2014/main" val="3331398761"/>
                    </a:ext>
                  </a:extLst>
                </a:gridCol>
              </a:tblGrid>
              <a:tr h="370840">
                <a:tc>
                  <a:txBody>
                    <a:bodyPr/>
                    <a:lstStyle/>
                    <a:p>
                      <a:r>
                        <a:rPr lang="en-US" b="0" i="0" dirty="0" err="1">
                          <a:latin typeface="Calibri" panose="020F0502020204030204" pitchFamily="34" charset="0"/>
                          <a:cs typeface="Calibri" panose="020F0502020204030204" pitchFamily="34" charset="0"/>
                        </a:rPr>
                        <a:t>ah</a:t>
                      </a:r>
                      <a:r>
                        <a:rPr lang="en-US" b="0" i="0" baseline="-25000" dirty="0" err="1">
                          <a:latin typeface="Calibri" panose="020F0502020204030204" pitchFamily="34" charset="0"/>
                          <a:cs typeface="Calibri" panose="020F0502020204030204" pitchFamily="34" charset="0"/>
                        </a:rPr>
                        <a:t>f</a:t>
                      </a:r>
                      <a:endParaRPr lang="en-US" b="0" i="0" baseline="-25000" dirty="0">
                        <a:latin typeface="Calibri" panose="020F0502020204030204" pitchFamily="34" charset="0"/>
                        <a:cs typeface="Calibri" panose="020F0502020204030204" pitchFamily="34" charset="0"/>
                      </a:endParaRPr>
                    </a:p>
                  </a:txBody>
                  <a:tcPr/>
                </a:tc>
                <a:tc>
                  <a:txBody>
                    <a:bodyPr/>
                    <a:lstStyle/>
                    <a:p>
                      <a:r>
                        <a:rPr lang="en-US" dirty="0"/>
                        <a:t>0</a:t>
                      </a:r>
                    </a:p>
                  </a:txBody>
                  <a:tcPr/>
                </a:tc>
                <a:tc>
                  <a:txBody>
                    <a:bodyPr/>
                    <a:lstStyle/>
                    <a:p>
                      <a:r>
                        <a:rPr lang="en-US" dirty="0"/>
                        <a:t>0.1</a:t>
                      </a:r>
                    </a:p>
                  </a:txBody>
                  <a:tcPr/>
                </a:tc>
                <a:tc>
                  <a:txBody>
                    <a:bodyPr/>
                    <a:lstStyle/>
                    <a:p>
                      <a:r>
                        <a:rPr lang="en-US" dirty="0"/>
                        <a:t>0.1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095954"/>
                  </a:ext>
                </a:extLst>
              </a:tr>
              <a:tr h="370840">
                <a:tc>
                  <a:txBody>
                    <a:bodyPr/>
                    <a:lstStyle/>
                    <a:p>
                      <a:r>
                        <a:rPr lang="en-US" b="0" i="0" dirty="0" err="1">
                          <a:latin typeface="Calibri" panose="020F0502020204030204" pitchFamily="34" charset="0"/>
                          <a:cs typeface="Calibri" panose="020F0502020204030204" pitchFamily="34" charset="0"/>
                        </a:rPr>
                        <a:t>ah</a:t>
                      </a:r>
                      <a:r>
                        <a:rPr lang="en-US" b="0" i="0" baseline="-25000" dirty="0" err="1">
                          <a:latin typeface="Calibri" panose="020F0502020204030204" pitchFamily="34" charset="0"/>
                          <a:cs typeface="Calibri" panose="020F0502020204030204" pitchFamily="34" charset="0"/>
                        </a:rPr>
                        <a:t>m</a:t>
                      </a:r>
                      <a:endParaRPr lang="en-US" b="0" i="0" baseline="-25000" dirty="0">
                        <a:latin typeface="Calibri" panose="020F0502020204030204" pitchFamily="34" charset="0"/>
                        <a:cs typeface="Calibri" panose="020F0502020204030204" pitchFamily="34" charset="0"/>
                      </a:endParaRPr>
                    </a:p>
                  </a:txBody>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0.15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3836017"/>
                  </a:ext>
                </a:extLst>
              </a:tr>
              <a:tr h="370840">
                <a:tc>
                  <a:txBody>
                    <a:bodyPr/>
                    <a:lstStyle/>
                    <a:p>
                      <a:r>
                        <a:rPr lang="en-US" b="0" i="0" dirty="0" err="1">
                          <a:latin typeface="Calibri" panose="020F0502020204030204" pitchFamily="34" charset="0"/>
                          <a:cs typeface="Calibri" panose="020F0502020204030204" pitchFamily="34" charset="0"/>
                        </a:rPr>
                        <a:t>ah</a:t>
                      </a:r>
                      <a:r>
                        <a:rPr lang="en-US" b="0" i="0" baseline="-25000" dirty="0" err="1">
                          <a:latin typeface="Calibri" panose="020F0502020204030204" pitchFamily="34" charset="0"/>
                          <a:cs typeface="Calibri" panose="020F0502020204030204" pitchFamily="34" charset="0"/>
                        </a:rPr>
                        <a:t>b</a:t>
                      </a:r>
                      <a:endParaRPr lang="en-US" b="0" i="0" baseline="-250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0</a:t>
                      </a:r>
                    </a:p>
                  </a:txBody>
                  <a:tcPr/>
                </a:tc>
                <a:extLst>
                  <a:ext uri="{0D108BD9-81ED-4DB2-BD59-A6C34878D82A}">
                    <a16:rowId xmlns:a16="http://schemas.microsoft.com/office/drawing/2014/main" val="2116286613"/>
                  </a:ext>
                </a:extLst>
              </a:tr>
              <a:tr h="370840">
                <a:tc>
                  <a:txBody>
                    <a:bodyPr/>
                    <a:lstStyle/>
                    <a:p>
                      <a:endParaRPr lang="en-US" b="0" i="0" baseline="-250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Calibri" panose="020F0502020204030204" pitchFamily="34" charset="0"/>
                          <a:cs typeface="Calibri" panose="020F0502020204030204" pitchFamily="34" charset="0"/>
                        </a:rPr>
                        <a:t>o</a:t>
                      </a:r>
                      <a:r>
                        <a:rPr lang="en-US" b="0" i="0" baseline="-25000" dirty="0">
                          <a:latin typeface="Calibri" panose="020F0502020204030204" pitchFamily="34" charset="0"/>
                          <a:cs typeface="Calibri" panose="020F0502020204030204" pitchFamily="34" charset="0"/>
                        </a:rPr>
                        <a:t>1</a:t>
                      </a:r>
                    </a:p>
                  </a:txBody>
                  <a:tcPr>
                    <a:lnT w="12700" cap="flat" cmpd="sng" algn="ctr">
                      <a:solidFill>
                        <a:schemeClr val="tx1"/>
                      </a:solidFill>
                      <a:prstDash val="solid"/>
                      <a:round/>
                      <a:headEnd type="none" w="med" len="med"/>
                      <a:tailEnd type="none" w="med" len="med"/>
                    </a:lnT>
                  </a:tcPr>
                </a:tc>
                <a:tc>
                  <a:txBody>
                    <a:bodyPr/>
                    <a:lstStyle/>
                    <a:p>
                      <a:r>
                        <a:rPr lang="en-US" b="0" i="0" dirty="0">
                          <a:latin typeface="Calibri" panose="020F0502020204030204" pitchFamily="34" charset="0"/>
                          <a:cs typeface="Calibri" panose="020F0502020204030204" pitchFamily="34" charset="0"/>
                        </a:rPr>
                        <a:t>o</a:t>
                      </a:r>
                      <a:r>
                        <a:rPr lang="en-US" b="0" i="0" baseline="-25000" dirty="0">
                          <a:latin typeface="Calibri" panose="020F0502020204030204" pitchFamily="34" charset="0"/>
                          <a:cs typeface="Calibri" panose="020F0502020204030204" pitchFamily="34" charset="0"/>
                        </a:rPr>
                        <a:t>2</a:t>
                      </a:r>
                      <a:endParaRPr lang="en-US" dirty="0"/>
                    </a:p>
                  </a:txBody>
                  <a:tcPr>
                    <a:lnT w="12700" cap="flat" cmpd="sng" algn="ctr">
                      <a:solidFill>
                        <a:schemeClr val="tx1"/>
                      </a:solidFill>
                      <a:prstDash val="solid"/>
                      <a:round/>
                      <a:headEnd type="none" w="med" len="med"/>
                      <a:tailEnd type="none" w="med" len="med"/>
                    </a:lnT>
                  </a:tcPr>
                </a:tc>
                <a:tc>
                  <a:txBody>
                    <a:bodyPr/>
                    <a:lstStyle/>
                    <a:p>
                      <a:r>
                        <a:rPr lang="en-US" b="0" i="0" dirty="0">
                          <a:latin typeface="Calibri" panose="020F0502020204030204" pitchFamily="34" charset="0"/>
                          <a:cs typeface="Calibri" panose="020F0502020204030204" pitchFamily="34" charset="0"/>
                        </a:rPr>
                        <a:t>o</a:t>
                      </a:r>
                      <a:r>
                        <a:rPr lang="en-US" b="0" i="0" baseline="-25000" dirty="0">
                          <a:latin typeface="Calibri" panose="020F0502020204030204" pitchFamily="34" charset="0"/>
                          <a:cs typeface="Calibri" panose="020F0502020204030204" pitchFamily="34" charset="0"/>
                        </a:rPr>
                        <a:t>3</a:t>
                      </a:r>
                      <a:endParaRPr lang="en-US" dirty="0"/>
                    </a:p>
                  </a:txBody>
                  <a:tcPr/>
                </a:tc>
                <a:tc>
                  <a:txBody>
                    <a:bodyPr/>
                    <a:lstStyle/>
                    <a:p>
                      <a:r>
                        <a:rPr lang="en-US" b="0" i="0" dirty="0">
                          <a:latin typeface="Calibri" panose="020F0502020204030204" pitchFamily="34" charset="0"/>
                          <a:cs typeface="Calibri" panose="020F0502020204030204" pitchFamily="34" charset="0"/>
                        </a:rPr>
                        <a:t>o</a:t>
                      </a:r>
                      <a:r>
                        <a:rPr lang="en-US" b="0" i="0" baseline="-25000" dirty="0">
                          <a:latin typeface="Calibri" panose="020F0502020204030204" pitchFamily="34" charset="0"/>
                          <a:cs typeface="Calibri" panose="020F0502020204030204" pitchFamily="34" charset="0"/>
                        </a:rPr>
                        <a:t>4</a:t>
                      </a:r>
                      <a:endParaRPr lang="en-US" dirty="0"/>
                    </a:p>
                  </a:txBody>
                  <a:tcPr/>
                </a:tc>
                <a:extLst>
                  <a:ext uri="{0D108BD9-81ED-4DB2-BD59-A6C34878D82A}">
                    <a16:rowId xmlns:a16="http://schemas.microsoft.com/office/drawing/2014/main" val="577570495"/>
                  </a:ext>
                </a:extLst>
              </a:tr>
            </a:tbl>
          </a:graphicData>
        </a:graphic>
      </p:graphicFrame>
      <p:sp>
        <p:nvSpPr>
          <p:cNvPr id="4" name="Content Placeholder 3"/>
          <p:cNvSpPr>
            <a:spLocks noGrp="1"/>
          </p:cNvSpPr>
          <p:nvPr>
            <p:ph sz="quarter" idx="2"/>
          </p:nvPr>
        </p:nvSpPr>
        <p:spPr>
          <a:xfrm>
            <a:off x="838200" y="3543532"/>
            <a:ext cx="7844790" cy="2286000"/>
          </a:xfrm>
        </p:spPr>
        <p:txBody>
          <a:bodyPr/>
          <a:lstStyle/>
          <a:p>
            <a:r>
              <a:rPr lang="en-US" dirty="0"/>
              <a:t>Updating parameters in EM/Soft Assignment</a:t>
            </a:r>
          </a:p>
          <a:p>
            <a:pPr lvl="1"/>
            <a:r>
              <a:rPr lang="en-US" dirty="0"/>
              <a:t>B</a:t>
            </a:r>
            <a:r>
              <a:rPr lang="en-US" baseline="-25000" dirty="0">
                <a:latin typeface="Calibri" panose="020F0502020204030204" pitchFamily="34" charset="0"/>
                <a:cs typeface="Calibri" panose="020F0502020204030204" pitchFamily="34" charset="0"/>
              </a:rPr>
              <a:t>ahm</a:t>
            </a:r>
            <a:r>
              <a:rPr lang="en-US" dirty="0"/>
              <a:t>~ 0*</a:t>
            </a:r>
            <a:r>
              <a:rPr lang="en-US" dirty="0">
                <a:latin typeface="Calibri" panose="020F0502020204030204" pitchFamily="34" charset="0"/>
                <a:cs typeface="Calibri" panose="020F0502020204030204" pitchFamily="34" charset="0"/>
              </a:rPr>
              <a:t>o</a:t>
            </a:r>
            <a:r>
              <a:rPr lang="en-US" baseline="-25000" dirty="0">
                <a:latin typeface="Calibri" panose="020F0502020204030204" pitchFamily="34" charset="0"/>
                <a:cs typeface="Calibri" panose="020F0502020204030204" pitchFamily="34" charset="0"/>
              </a:rPr>
              <a:t>1 </a:t>
            </a:r>
            <a:r>
              <a:rPr lang="en-US" dirty="0"/>
              <a:t>+ 0.15*</a:t>
            </a:r>
            <a:r>
              <a:rPr lang="en-US" dirty="0">
                <a:latin typeface="Calibri" panose="020F0502020204030204" pitchFamily="34" charset="0"/>
                <a:cs typeface="Calibri" panose="020F0502020204030204" pitchFamily="34" charset="0"/>
              </a:rPr>
              <a:t>o</a:t>
            </a:r>
            <a:r>
              <a:rPr lang="en-US" baseline="-25000" dirty="0">
                <a:latin typeface="Calibri" panose="020F0502020204030204" pitchFamily="34" charset="0"/>
                <a:cs typeface="Calibri" panose="020F0502020204030204" pitchFamily="34" charset="0"/>
              </a:rPr>
              <a:t>2 </a:t>
            </a:r>
            <a:r>
              <a:rPr lang="en-US" dirty="0"/>
              <a:t>+ 0.5*</a:t>
            </a:r>
            <a:r>
              <a:rPr lang="en-US" dirty="0">
                <a:latin typeface="Calibri" panose="020F0502020204030204" pitchFamily="34" charset="0"/>
                <a:cs typeface="Calibri" panose="020F0502020204030204" pitchFamily="34" charset="0"/>
              </a:rPr>
              <a:t>o</a:t>
            </a:r>
            <a:r>
              <a:rPr lang="en-US" baseline="-25000" dirty="0">
                <a:latin typeface="Calibri" panose="020F0502020204030204" pitchFamily="34" charset="0"/>
                <a:cs typeface="Calibri" panose="020F0502020204030204" pitchFamily="34" charset="0"/>
              </a:rPr>
              <a:t>3 </a:t>
            </a:r>
            <a:r>
              <a:rPr lang="en-US" dirty="0"/>
              <a:t>+ 0.05*</a:t>
            </a:r>
            <a:r>
              <a:rPr lang="en-US" dirty="0">
                <a:latin typeface="Calibri" panose="020F0502020204030204" pitchFamily="34" charset="0"/>
                <a:cs typeface="Calibri" panose="020F0502020204030204" pitchFamily="34" charset="0"/>
              </a:rPr>
              <a:t>o</a:t>
            </a:r>
            <a:r>
              <a:rPr lang="en-US" baseline="-25000" dirty="0">
                <a:latin typeface="Calibri" panose="020F0502020204030204" pitchFamily="34" charset="0"/>
                <a:cs typeface="Calibri" panose="020F0502020204030204" pitchFamily="34" charset="0"/>
              </a:rPr>
              <a:t>4</a:t>
            </a:r>
            <a:endParaRPr lang="en-US" dirty="0"/>
          </a:p>
          <a:p>
            <a:r>
              <a:rPr lang="en-US" dirty="0"/>
              <a:t>Updating parameters with Viterbi/Hard Assignment</a:t>
            </a:r>
          </a:p>
          <a:p>
            <a:pPr lvl="1"/>
            <a:r>
              <a:rPr lang="en-US" dirty="0"/>
              <a:t>B</a:t>
            </a:r>
            <a:r>
              <a:rPr lang="en-US" baseline="-25000" dirty="0">
                <a:latin typeface="Calibri" panose="020F0502020204030204" pitchFamily="34" charset="0"/>
                <a:cs typeface="Calibri" panose="020F0502020204030204" pitchFamily="34" charset="0"/>
              </a:rPr>
              <a:t>ahm</a:t>
            </a:r>
            <a:r>
              <a:rPr lang="en-US" dirty="0"/>
              <a:t>~ </a:t>
            </a:r>
            <a:r>
              <a:rPr lang="en-US" dirty="0">
                <a:latin typeface="Calibri" panose="020F0502020204030204" pitchFamily="34" charset="0"/>
                <a:cs typeface="Calibri" panose="020F0502020204030204" pitchFamily="34" charset="0"/>
              </a:rPr>
              <a:t>o</a:t>
            </a:r>
            <a:r>
              <a:rPr lang="en-US" baseline="-25000" dirty="0">
                <a:latin typeface="Calibri" panose="020F0502020204030204" pitchFamily="34" charset="0"/>
                <a:cs typeface="Calibri" panose="020F0502020204030204" pitchFamily="34" charset="0"/>
              </a:rPr>
              <a:t>3</a:t>
            </a:r>
            <a:endParaRPr lang="en-US" dirty="0"/>
          </a:p>
        </p:txBody>
      </p:sp>
      <p:pic>
        <p:nvPicPr>
          <p:cNvPr id="5" name="Picture 4" descr="digithmm"/>
          <p:cNvPicPr>
            <a:picLocks noChangeAspect="1" noChangeArrowheads="1"/>
          </p:cNvPicPr>
          <p:nvPr/>
        </p:nvPicPr>
        <p:blipFill rotWithShape="1">
          <a:blip r:embed="rId2">
            <a:extLst>
              <a:ext uri="{28A0092B-C50C-407E-A947-70E740481C1C}">
                <a14:useLocalDpi xmlns:a14="http://schemas.microsoft.com/office/drawing/2010/main" val="0"/>
              </a:ext>
            </a:extLst>
          </a:blip>
          <a:srcRect l="54418" t="21978" r="31071" b="64103"/>
          <a:stretch/>
        </p:blipFill>
        <p:spPr bwMode="auto">
          <a:xfrm>
            <a:off x="838200" y="1845151"/>
            <a:ext cx="1718310" cy="136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0483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training procedure in LVCSR</a:t>
            </a:r>
          </a:p>
        </p:txBody>
      </p:sp>
      <p:sp>
        <p:nvSpPr>
          <p:cNvPr id="5" name="Content Placeholder 4"/>
          <p:cNvSpPr>
            <a:spLocks noGrp="1"/>
          </p:cNvSpPr>
          <p:nvPr>
            <p:ph sz="quarter" idx="1"/>
          </p:nvPr>
        </p:nvSpPr>
        <p:spPr/>
        <p:txBody>
          <a:bodyPr/>
          <a:lstStyle/>
          <a:p>
            <a:r>
              <a:rPr lang="en-US" dirty="0"/>
              <a:t>Generate a forced alignment with existing model</a:t>
            </a:r>
          </a:p>
          <a:p>
            <a:pPr lvl="1"/>
            <a:r>
              <a:rPr lang="en-US" dirty="0"/>
              <a:t>Viterbi decoding with a very constrained prior (the transcript)</a:t>
            </a:r>
          </a:p>
          <a:p>
            <a:pPr lvl="1"/>
            <a:r>
              <a:rPr lang="en-US" dirty="0"/>
              <a:t>Assigns observations to HMM states</a:t>
            </a:r>
          </a:p>
          <a:p>
            <a:r>
              <a:rPr lang="en-US" dirty="0"/>
              <a:t>Create new observation models from update alignments</a:t>
            </a:r>
          </a:p>
          <a:p>
            <a:r>
              <a:rPr lang="en-US" dirty="0"/>
              <a:t>Iteratively repeat the above steps, occasionally introducing a more complex observation model or adding more difficult training examples</a:t>
            </a:r>
          </a:p>
        </p:txBody>
      </p:sp>
    </p:spTree>
    <p:extLst>
      <p:ext uri="{BB962C8B-B14F-4D97-AF65-F5344CB8AC3E}">
        <p14:creationId xmlns:p14="http://schemas.microsoft.com/office/powerpoint/2010/main" val="203262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Outline for Today</a:t>
            </a:r>
          </a:p>
        </p:txBody>
      </p:sp>
      <p:sp>
        <p:nvSpPr>
          <p:cNvPr id="18435" name="Rectangle 3"/>
          <p:cNvSpPr>
            <a:spLocks noGrp="1" noChangeArrowheads="1"/>
          </p:cNvSpPr>
          <p:nvPr>
            <p:ph sz="quarter" idx="1"/>
          </p:nvPr>
        </p:nvSpPr>
        <p:spPr/>
        <p:txBody>
          <a:bodyPr/>
          <a:lstStyle/>
          <a:p>
            <a:r>
              <a:rPr lang="en-US" dirty="0"/>
              <a:t>Word error rate (WER) computation</a:t>
            </a:r>
          </a:p>
          <a:p>
            <a:r>
              <a:rPr lang="en-US" dirty="0"/>
              <a:t>Training</a:t>
            </a:r>
          </a:p>
          <a:p>
            <a:pPr lvl="1"/>
            <a:r>
              <a:rPr lang="en-US" dirty="0"/>
              <a:t>Baum-Welch = EM = Forward Backward</a:t>
            </a:r>
          </a:p>
          <a:p>
            <a:pPr lvl="2"/>
            <a:r>
              <a:rPr lang="en-US" dirty="0"/>
              <a:t>Detailed example in slides appendix</a:t>
            </a:r>
          </a:p>
          <a:p>
            <a:pPr lvl="1"/>
            <a:r>
              <a:rPr lang="en-US" dirty="0"/>
              <a:t>How we train LVCSR systems in practice</a:t>
            </a:r>
          </a:p>
          <a:p>
            <a:r>
              <a:rPr lang="en-US" b="1" dirty="0"/>
              <a:t>Advanced decoding</a:t>
            </a:r>
          </a:p>
          <a:p>
            <a:pPr lvl="1"/>
            <a:endParaRPr lang="en-US" dirty="0"/>
          </a:p>
        </p:txBody>
      </p:sp>
    </p:spTree>
    <p:extLst>
      <p:ext uri="{BB962C8B-B14F-4D97-AF65-F5344CB8AC3E}">
        <p14:creationId xmlns:p14="http://schemas.microsoft.com/office/powerpoint/2010/main" val="285021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74639"/>
            <a:ext cx="8305800" cy="792161"/>
          </a:xfrm>
        </p:spPr>
        <p:txBody>
          <a:bodyPr/>
          <a:lstStyle/>
          <a:p>
            <a:r>
              <a:rPr lang="en-US" sz="3600" dirty="0">
                <a:latin typeface="Verdana" charset="0"/>
                <a:ea typeface="ＭＳ Ｐゴシック" charset="0"/>
                <a:cs typeface="ＭＳ Ｐゴシック" charset="0"/>
              </a:rPr>
              <a:t>Advanced Search (= Decoding)</a:t>
            </a:r>
          </a:p>
        </p:txBody>
      </p:sp>
      <p:sp>
        <p:nvSpPr>
          <p:cNvPr id="31747" name="Rectangle 3"/>
          <p:cNvSpPr>
            <a:spLocks noGrp="1" noChangeArrowheads="1"/>
          </p:cNvSpPr>
          <p:nvPr>
            <p:ph type="body" idx="1"/>
          </p:nvPr>
        </p:nvSpPr>
        <p:spPr/>
        <p:txBody>
          <a:bodyPr/>
          <a:lstStyle/>
          <a:p>
            <a:r>
              <a:rPr lang="en-US" sz="2800" dirty="0">
                <a:ea typeface="ＭＳ Ｐゴシック" charset="0"/>
              </a:rPr>
              <a:t>How to weight the AM and LM</a:t>
            </a:r>
          </a:p>
          <a:p>
            <a:r>
              <a:rPr lang="en-US" sz="2800" dirty="0">
                <a:ea typeface="ＭＳ Ｐゴシック" charset="0"/>
              </a:rPr>
              <a:t>Speeding things up: Viterbi beam decoding</a:t>
            </a:r>
          </a:p>
          <a:p>
            <a:r>
              <a:rPr lang="en-US" sz="2800" dirty="0" err="1">
                <a:ea typeface="ＭＳ Ｐゴシック" charset="0"/>
              </a:rPr>
              <a:t>Multipass</a:t>
            </a:r>
            <a:r>
              <a:rPr lang="en-US" sz="2800" dirty="0">
                <a:ea typeface="ＭＳ Ｐゴシック" charset="0"/>
              </a:rPr>
              <a:t> decoding</a:t>
            </a:r>
          </a:p>
          <a:p>
            <a:pPr lvl="1"/>
            <a:r>
              <a:rPr lang="en-US" sz="2800" dirty="0">
                <a:ea typeface="ＭＳ Ｐゴシック" charset="0"/>
              </a:rPr>
              <a:t>N-best lists</a:t>
            </a:r>
          </a:p>
          <a:p>
            <a:pPr lvl="1"/>
            <a:r>
              <a:rPr lang="en-US" sz="2800" dirty="0">
                <a:ea typeface="ＭＳ Ｐゴシック" charset="0"/>
              </a:rPr>
              <a:t>Lattices</a:t>
            </a:r>
          </a:p>
          <a:p>
            <a:pPr lvl="1"/>
            <a:r>
              <a:rPr lang="en-US" sz="2800" dirty="0">
                <a:ea typeface="ＭＳ Ｐゴシック" charset="0"/>
              </a:rPr>
              <a:t>Word graphs</a:t>
            </a:r>
          </a:p>
          <a:p>
            <a:pPr lvl="1"/>
            <a:r>
              <a:rPr lang="en-US" sz="2800" dirty="0">
                <a:ea typeface="ＭＳ Ｐゴシック" charset="0"/>
              </a:rPr>
              <a:t>Meshes/confusion networks</a:t>
            </a:r>
          </a:p>
          <a:p>
            <a:r>
              <a:rPr lang="en-US" sz="3000" dirty="0">
                <a:ea typeface="ＭＳ Ｐゴシック" charset="0"/>
              </a:rPr>
              <a:t>Finite State Methods</a:t>
            </a:r>
          </a:p>
        </p:txBody>
      </p:sp>
    </p:spTree>
    <p:extLst>
      <p:ext uri="{BB962C8B-B14F-4D97-AF65-F5344CB8AC3E}">
        <p14:creationId xmlns:p14="http://schemas.microsoft.com/office/powerpoint/2010/main" val="217329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Outline for Today</a:t>
            </a:r>
          </a:p>
        </p:txBody>
      </p:sp>
      <p:sp>
        <p:nvSpPr>
          <p:cNvPr id="18435" name="Rectangle 3"/>
          <p:cNvSpPr>
            <a:spLocks noGrp="1" noChangeArrowheads="1"/>
          </p:cNvSpPr>
          <p:nvPr>
            <p:ph sz="quarter" idx="1"/>
          </p:nvPr>
        </p:nvSpPr>
        <p:spPr/>
        <p:txBody>
          <a:bodyPr/>
          <a:lstStyle/>
          <a:p>
            <a:r>
              <a:rPr lang="en-US" dirty="0"/>
              <a:t>Word error rate (WER) computation</a:t>
            </a:r>
          </a:p>
          <a:p>
            <a:r>
              <a:rPr lang="en-US" dirty="0"/>
              <a:t>Training</a:t>
            </a:r>
          </a:p>
          <a:p>
            <a:pPr lvl="1"/>
            <a:r>
              <a:rPr lang="en-US" dirty="0"/>
              <a:t>Baum-Welch = EM = Forward Backward</a:t>
            </a:r>
          </a:p>
          <a:p>
            <a:pPr lvl="2"/>
            <a:r>
              <a:rPr lang="en-US" dirty="0"/>
              <a:t>Detailed example in slides appendix</a:t>
            </a:r>
          </a:p>
          <a:p>
            <a:pPr lvl="1"/>
            <a:r>
              <a:rPr lang="en-US" dirty="0"/>
              <a:t>How we train LVCSR systems in practice</a:t>
            </a:r>
          </a:p>
          <a:p>
            <a:r>
              <a:rPr lang="en-US" dirty="0"/>
              <a:t>Advanced decoding</a:t>
            </a:r>
          </a:p>
          <a:p>
            <a:pPr lvl="1"/>
            <a:endParaRPr lang="en-US" dirty="0"/>
          </a:p>
        </p:txBody>
      </p:sp>
    </p:spTree>
    <p:extLst>
      <p:ext uri="{BB962C8B-B14F-4D97-AF65-F5344CB8AC3E}">
        <p14:creationId xmlns:p14="http://schemas.microsoft.com/office/powerpoint/2010/main" val="321752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What we are searching for</a:t>
            </a:r>
          </a:p>
        </p:txBody>
      </p:sp>
      <p:sp>
        <p:nvSpPr>
          <p:cNvPr id="75780" name="Rectangle 3"/>
          <p:cNvSpPr>
            <a:spLocks noGrp="1" noChangeArrowheads="1"/>
          </p:cNvSpPr>
          <p:nvPr>
            <p:ph type="body" idx="1"/>
          </p:nvPr>
        </p:nvSpPr>
        <p:spPr/>
        <p:txBody>
          <a:bodyPr/>
          <a:lstStyle/>
          <a:p>
            <a:r>
              <a:rPr lang="en-US" sz="2800" dirty="0">
                <a:ea typeface="ＭＳ Ｐゴシック" charset="0"/>
              </a:rPr>
              <a:t>Given Acoustic Model (AM) and Language Model (LM):</a:t>
            </a:r>
            <a:endParaRPr lang="en-US" sz="3600" dirty="0">
              <a:ea typeface="ＭＳ Ｐゴシック" charset="0"/>
            </a:endParaRPr>
          </a:p>
        </p:txBody>
      </p:sp>
      <p:graphicFrame>
        <p:nvGraphicFramePr>
          <p:cNvPr id="75778" name="Object 2"/>
          <p:cNvGraphicFramePr>
            <a:graphicFrameLocks noChangeAspect="1"/>
          </p:cNvGraphicFramePr>
          <p:nvPr/>
        </p:nvGraphicFramePr>
        <p:xfrm>
          <a:off x="1600200" y="3657600"/>
          <a:ext cx="5638800" cy="1003300"/>
        </p:xfrm>
        <a:graphic>
          <a:graphicData uri="http://schemas.openxmlformats.org/presentationml/2006/ole">
            <mc:AlternateContent xmlns:mc="http://schemas.openxmlformats.org/markup-compatibility/2006">
              <mc:Choice xmlns:v="urn:schemas-microsoft-com:vml" Requires="v">
                <p:oleObj spid="_x0000_s235608" name="Equation" r:id="rId3" imgW="1714500" imgH="304800" progId="Equation.3">
                  <p:embed/>
                </p:oleObj>
              </mc:Choice>
              <mc:Fallback>
                <p:oleObj name="Equation" r:id="rId3" imgW="17145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657600"/>
                        <a:ext cx="5638800"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5781" name="Rectangle 5"/>
          <p:cNvSpPr>
            <a:spLocks noChangeArrowheads="1"/>
          </p:cNvSpPr>
          <p:nvPr/>
        </p:nvSpPr>
        <p:spPr bwMode="auto">
          <a:xfrm>
            <a:off x="4114800" y="2438400"/>
            <a:ext cx="210571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solidFill>
                  <a:srgbClr val="A50021"/>
                </a:solidFill>
                <a:latin typeface="Calibri"/>
                <a:cs typeface="Calibri"/>
              </a:rPr>
              <a:t>AM (likelihood)</a:t>
            </a:r>
            <a:endParaRPr lang="en-US" sz="2400" dirty="0">
              <a:latin typeface="Calibri"/>
              <a:cs typeface="Calibri"/>
            </a:endParaRPr>
          </a:p>
        </p:txBody>
      </p:sp>
      <p:sp>
        <p:nvSpPr>
          <p:cNvPr id="75782" name="Rectangle 6"/>
          <p:cNvSpPr>
            <a:spLocks noChangeArrowheads="1"/>
          </p:cNvSpPr>
          <p:nvPr/>
        </p:nvSpPr>
        <p:spPr bwMode="auto">
          <a:xfrm>
            <a:off x="6172200" y="2438400"/>
            <a:ext cx="14426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solidFill>
                  <a:srgbClr val="A50021"/>
                </a:solidFill>
                <a:latin typeface="Calibri"/>
                <a:cs typeface="Calibri"/>
              </a:rPr>
              <a:t>LM (prior)</a:t>
            </a:r>
            <a:endParaRPr lang="en-US" sz="1800" dirty="0">
              <a:latin typeface="Calibri"/>
              <a:cs typeface="Calibri"/>
            </a:endParaRPr>
          </a:p>
        </p:txBody>
      </p:sp>
      <p:sp>
        <p:nvSpPr>
          <p:cNvPr id="75783" name="AutoShape 7"/>
          <p:cNvSpPr>
            <a:spLocks noChangeArrowheads="1"/>
          </p:cNvSpPr>
          <p:nvPr/>
        </p:nvSpPr>
        <p:spPr bwMode="auto">
          <a:xfrm>
            <a:off x="4648200" y="2971800"/>
            <a:ext cx="304800" cy="671513"/>
          </a:xfrm>
          <a:prstGeom prst="downArrow">
            <a:avLst>
              <a:gd name="adj1" fmla="val 50000"/>
              <a:gd name="adj2" fmla="val 55078"/>
            </a:avLst>
          </a:prstGeom>
          <a:solidFill>
            <a:schemeClr val="accent1"/>
          </a:solidFill>
          <a:ln w="9525">
            <a:solidFill>
              <a:schemeClr val="tx1"/>
            </a:solidFill>
            <a:miter lim="800000"/>
            <a:headEnd/>
            <a:tailEnd/>
          </a:ln>
        </p:spPr>
        <p:txBody>
          <a:bodyPr wrap="none" anchor="ctr"/>
          <a:lstStyle/>
          <a:p>
            <a:endParaRPr lang="en-US"/>
          </a:p>
        </p:txBody>
      </p:sp>
      <p:sp>
        <p:nvSpPr>
          <p:cNvPr id="75784" name="AutoShape 8"/>
          <p:cNvSpPr>
            <a:spLocks noChangeArrowheads="1"/>
          </p:cNvSpPr>
          <p:nvPr/>
        </p:nvSpPr>
        <p:spPr bwMode="auto">
          <a:xfrm>
            <a:off x="6324600" y="3048000"/>
            <a:ext cx="304800" cy="671513"/>
          </a:xfrm>
          <a:prstGeom prst="downArrow">
            <a:avLst>
              <a:gd name="adj1" fmla="val 50000"/>
              <a:gd name="adj2" fmla="val 55078"/>
            </a:avLst>
          </a:prstGeom>
          <a:solidFill>
            <a:schemeClr val="accent1"/>
          </a:solidFill>
          <a:ln w="9525">
            <a:solidFill>
              <a:schemeClr val="tx1"/>
            </a:solidFill>
            <a:miter lim="800000"/>
            <a:headEnd/>
            <a:tailEnd/>
          </a:ln>
        </p:spPr>
        <p:txBody>
          <a:bodyPr wrap="none" anchor="ctr"/>
          <a:lstStyle/>
          <a:p>
            <a:endParaRPr lang="en-US"/>
          </a:p>
        </p:txBody>
      </p:sp>
      <p:sp>
        <p:nvSpPr>
          <p:cNvPr id="75785" name="Rectangle 9"/>
          <p:cNvSpPr>
            <a:spLocks noChangeArrowheads="1"/>
          </p:cNvSpPr>
          <p:nvPr/>
        </p:nvSpPr>
        <p:spPr bwMode="auto">
          <a:xfrm>
            <a:off x="738188" y="3736975"/>
            <a:ext cx="9382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a:t>(1)</a:t>
            </a:r>
          </a:p>
        </p:txBody>
      </p:sp>
    </p:spTree>
    <p:extLst>
      <p:ext uri="{BB962C8B-B14F-4D97-AF65-F5344CB8AC3E}">
        <p14:creationId xmlns:p14="http://schemas.microsoft.com/office/powerpoint/2010/main" val="135925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latin typeface="Verdana" charset="0"/>
                <a:ea typeface="ＭＳ Ｐゴシック" charset="0"/>
                <a:cs typeface="ＭＳ Ｐゴシック" charset="0"/>
              </a:rPr>
              <a:t>Combining Acoustic and Language Models</a:t>
            </a:r>
          </a:p>
        </p:txBody>
      </p:sp>
      <p:sp>
        <p:nvSpPr>
          <p:cNvPr id="76804" name="Rectangle 3"/>
          <p:cNvSpPr>
            <a:spLocks noGrp="1" noChangeArrowheads="1"/>
          </p:cNvSpPr>
          <p:nvPr>
            <p:ph type="body" idx="1"/>
          </p:nvPr>
        </p:nvSpPr>
        <p:spPr>
          <a:xfrm>
            <a:off x="685800" y="1524000"/>
            <a:ext cx="7702550" cy="4351338"/>
          </a:xfrm>
        </p:spPr>
        <p:txBody>
          <a:bodyPr/>
          <a:lstStyle/>
          <a:p>
            <a:pPr>
              <a:lnSpc>
                <a:spcPct val="90000"/>
              </a:lnSpc>
            </a:pPr>
            <a:r>
              <a:rPr lang="en-US" sz="3200" dirty="0">
                <a:ea typeface="ＭＳ Ｐゴシック" charset="0"/>
              </a:rPr>
              <a:t>We don’t actually use equation (1)</a:t>
            </a:r>
          </a:p>
          <a:p>
            <a:pPr>
              <a:lnSpc>
                <a:spcPct val="90000"/>
              </a:lnSpc>
            </a:pPr>
            <a:endParaRPr lang="en-US" sz="3200" dirty="0">
              <a:ea typeface="ＭＳ Ｐゴシック" charset="0"/>
            </a:endParaRPr>
          </a:p>
          <a:p>
            <a:pPr lvl="1">
              <a:lnSpc>
                <a:spcPct val="90000"/>
              </a:lnSpc>
            </a:pPr>
            <a:endParaRPr lang="en-US" sz="2800" dirty="0">
              <a:ea typeface="ＭＳ Ｐゴシック" charset="0"/>
            </a:endParaRPr>
          </a:p>
          <a:p>
            <a:pPr lvl="1">
              <a:lnSpc>
                <a:spcPct val="90000"/>
              </a:lnSpc>
            </a:pPr>
            <a:r>
              <a:rPr lang="en-US" sz="2800" dirty="0">
                <a:ea typeface="ＭＳ Ｐゴシック" charset="0"/>
              </a:rPr>
              <a:t>AM underestimates acoustic probability </a:t>
            </a:r>
          </a:p>
          <a:p>
            <a:pPr lvl="2">
              <a:lnSpc>
                <a:spcPct val="90000"/>
              </a:lnSpc>
            </a:pPr>
            <a:r>
              <a:rPr lang="en-US" sz="2400" dirty="0">
                <a:ea typeface="ＭＳ Ｐゴシック" charset="0"/>
              </a:rPr>
              <a:t>Why? Bad independence assumptions </a:t>
            </a:r>
          </a:p>
          <a:p>
            <a:pPr lvl="2">
              <a:lnSpc>
                <a:spcPct val="90000"/>
              </a:lnSpc>
            </a:pPr>
            <a:r>
              <a:rPr lang="en-US" sz="2400" dirty="0">
                <a:ea typeface="ＭＳ Ｐゴシック" charset="0"/>
              </a:rPr>
              <a:t>Intuition: we compute (independent) AM probability estimates; but if we could look at context, we would assign a much higher probability. So we are underestimating</a:t>
            </a:r>
          </a:p>
          <a:p>
            <a:pPr lvl="2">
              <a:lnSpc>
                <a:spcPct val="90000"/>
              </a:lnSpc>
            </a:pPr>
            <a:r>
              <a:rPr lang="en-US" sz="2400" dirty="0">
                <a:ea typeface="ＭＳ Ｐゴシック" charset="0"/>
              </a:rPr>
              <a:t>We do this every 10 </a:t>
            </a:r>
            <a:r>
              <a:rPr lang="en-US" sz="2400" dirty="0" err="1">
                <a:ea typeface="ＭＳ Ｐゴシック" charset="0"/>
              </a:rPr>
              <a:t>ms</a:t>
            </a:r>
            <a:r>
              <a:rPr lang="en-US" sz="2400" dirty="0">
                <a:ea typeface="ＭＳ Ｐゴシック" charset="0"/>
              </a:rPr>
              <a:t>, but LM only every word.</a:t>
            </a:r>
          </a:p>
          <a:p>
            <a:pPr lvl="2">
              <a:lnSpc>
                <a:spcPct val="90000"/>
              </a:lnSpc>
            </a:pPr>
            <a:r>
              <a:rPr lang="en-US" sz="2400" dirty="0">
                <a:ea typeface="ＭＳ Ｐゴシック" charset="0"/>
              </a:rPr>
              <a:t>Besides: AM isn’t a true probability </a:t>
            </a:r>
          </a:p>
          <a:p>
            <a:pPr lvl="1">
              <a:lnSpc>
                <a:spcPct val="90000"/>
              </a:lnSpc>
            </a:pPr>
            <a:r>
              <a:rPr lang="en-US" sz="2800" dirty="0">
                <a:ea typeface="ＭＳ Ｐゴシック" charset="0"/>
              </a:rPr>
              <a:t>AM and LM have vastly different dynamic ranges</a:t>
            </a:r>
            <a:endParaRPr lang="en-US" sz="1800" dirty="0">
              <a:ea typeface="ＭＳ Ｐゴシック" charset="0"/>
            </a:endParaRPr>
          </a:p>
        </p:txBody>
      </p:sp>
      <p:graphicFrame>
        <p:nvGraphicFramePr>
          <p:cNvPr id="76802" name="Object 2"/>
          <p:cNvGraphicFramePr>
            <a:graphicFrameLocks noChangeAspect="1"/>
          </p:cNvGraphicFramePr>
          <p:nvPr/>
        </p:nvGraphicFramePr>
        <p:xfrm>
          <a:off x="1828800" y="1981200"/>
          <a:ext cx="4795838" cy="752475"/>
        </p:xfrm>
        <a:graphic>
          <a:graphicData uri="http://schemas.openxmlformats.org/presentationml/2006/ole">
            <mc:AlternateContent xmlns:mc="http://schemas.openxmlformats.org/markup-compatibility/2006">
              <mc:Choice xmlns:v="urn:schemas-microsoft-com:vml" Requires="v">
                <p:oleObj spid="_x0000_s236632" name="Equation" r:id="rId3" imgW="1943100" imgH="304800" progId="Equation.3">
                  <p:embed/>
                </p:oleObj>
              </mc:Choice>
              <mc:Fallback>
                <p:oleObj name="Equation" r:id="rId3" imgW="19431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81200"/>
                        <a:ext cx="4795838"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0725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t>Language Model Scaling Factor</a:t>
            </a:r>
          </a:p>
        </p:txBody>
      </p:sp>
      <p:sp>
        <p:nvSpPr>
          <p:cNvPr id="77828" name="Rectangle 3"/>
          <p:cNvSpPr>
            <a:spLocks noGrp="1" noChangeArrowheads="1"/>
          </p:cNvSpPr>
          <p:nvPr>
            <p:ph type="body" idx="1"/>
          </p:nvPr>
        </p:nvSpPr>
        <p:spPr/>
        <p:txBody>
          <a:bodyPr/>
          <a:lstStyle/>
          <a:p>
            <a:r>
              <a:rPr lang="en-US" dirty="0"/>
              <a:t>Solution: add a language model weight (also called language weight LW or language model scaling factor LMSF</a:t>
            </a:r>
          </a:p>
          <a:p>
            <a:endParaRPr lang="en-US" dirty="0"/>
          </a:p>
          <a:p>
            <a:endParaRPr lang="en-US" dirty="0"/>
          </a:p>
          <a:p>
            <a:endParaRPr lang="en-US" dirty="0"/>
          </a:p>
          <a:p>
            <a:r>
              <a:rPr lang="en-US" dirty="0"/>
              <a:t>Value determined empirically, is positive (why?) </a:t>
            </a:r>
          </a:p>
          <a:p>
            <a:r>
              <a:rPr lang="en-US" dirty="0"/>
              <a:t>Often in the range 10 +/- 5.</a:t>
            </a:r>
          </a:p>
          <a:p>
            <a:r>
              <a:rPr lang="en-US" dirty="0"/>
              <a:t>Kaldi uses an acoustic model scaling factor instead, but it achieves the same </a:t>
            </a:r>
            <a:r>
              <a:rPr lang="en-US" dirty="0" err="1"/>
              <a:t>efffect</a:t>
            </a:r>
            <a:endParaRPr lang="en-US" dirty="0"/>
          </a:p>
        </p:txBody>
      </p:sp>
      <p:graphicFrame>
        <p:nvGraphicFramePr>
          <p:cNvPr id="77826" name="Object 2"/>
          <p:cNvGraphicFramePr>
            <a:graphicFrameLocks noChangeAspect="1"/>
          </p:cNvGraphicFramePr>
          <p:nvPr>
            <p:extLst>
              <p:ext uri="{D42A27DB-BD31-4B8C-83A1-F6EECF244321}">
                <p14:modId xmlns:p14="http://schemas.microsoft.com/office/powerpoint/2010/main" val="622340983"/>
              </p:ext>
            </p:extLst>
          </p:nvPr>
        </p:nvGraphicFramePr>
        <p:xfrm>
          <a:off x="1447800" y="2971800"/>
          <a:ext cx="5454650" cy="752475"/>
        </p:xfrm>
        <a:graphic>
          <a:graphicData uri="http://schemas.openxmlformats.org/presentationml/2006/ole">
            <mc:AlternateContent xmlns:mc="http://schemas.openxmlformats.org/markup-compatibility/2006">
              <mc:Choice xmlns:v="urn:schemas-microsoft-com:vml" Requires="v">
                <p:oleObj spid="_x0000_s237656" name="Equation" r:id="rId4" imgW="2209800" imgH="304800" progId="Equation.3">
                  <p:embed/>
                </p:oleObj>
              </mc:Choice>
              <mc:Fallback>
                <p:oleObj name="Equation" r:id="rId4" imgW="2209800" imgH="304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971800"/>
                        <a:ext cx="545465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TextBox 1"/>
          <p:cNvSpPr txBox="1"/>
          <p:nvPr/>
        </p:nvSpPr>
        <p:spPr>
          <a:xfrm>
            <a:off x="2514600" y="3754436"/>
            <a:ext cx="5410200" cy="338554"/>
          </a:xfrm>
          <a:prstGeom prst="rect">
            <a:avLst/>
          </a:prstGeom>
          <a:noFill/>
        </p:spPr>
        <p:txBody>
          <a:bodyPr wrap="square" rtlCol="0">
            <a:spAutoFit/>
          </a:bodyPr>
          <a:lstStyle/>
          <a:p>
            <a:r>
              <a:rPr lang="en-US" dirty="0"/>
              <a:t>= argmax log P(O|W) + LMSF * log P(W)</a:t>
            </a:r>
          </a:p>
        </p:txBody>
      </p:sp>
    </p:spTree>
    <p:extLst>
      <p:ext uri="{BB962C8B-B14F-4D97-AF65-F5344CB8AC3E}">
        <p14:creationId xmlns:p14="http://schemas.microsoft.com/office/powerpoint/2010/main" val="2076611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Language Model Scaling Factor</a:t>
            </a:r>
          </a:p>
        </p:txBody>
      </p:sp>
      <p:sp>
        <p:nvSpPr>
          <p:cNvPr id="80899" name="Rectangle 3"/>
          <p:cNvSpPr>
            <a:spLocks noGrp="1" noChangeArrowheads="1"/>
          </p:cNvSpPr>
          <p:nvPr>
            <p:ph type="body" idx="1"/>
          </p:nvPr>
        </p:nvSpPr>
        <p:spPr/>
        <p:txBody>
          <a:bodyPr/>
          <a:lstStyle/>
          <a:p>
            <a:r>
              <a:rPr lang="en-US" sz="2800" dirty="0"/>
              <a:t>As LMSF is increased:</a:t>
            </a:r>
          </a:p>
          <a:p>
            <a:pPr lvl="1"/>
            <a:r>
              <a:rPr lang="en-US" sz="2800" dirty="0"/>
              <a:t>More deletion errors (since increase penalty for transitioning between words)</a:t>
            </a:r>
          </a:p>
          <a:p>
            <a:pPr lvl="1"/>
            <a:r>
              <a:rPr lang="en-US" sz="2800" dirty="0"/>
              <a:t>Fewer insertion errors</a:t>
            </a:r>
          </a:p>
          <a:p>
            <a:pPr lvl="1"/>
            <a:r>
              <a:rPr lang="en-US" sz="2800" dirty="0"/>
              <a:t>Need wider search beam (since path scores larger)</a:t>
            </a:r>
          </a:p>
          <a:p>
            <a:pPr lvl="1"/>
            <a:r>
              <a:rPr lang="en-US" sz="2800" dirty="0"/>
              <a:t>Less influence of acoustic model observation probabilities</a:t>
            </a:r>
          </a:p>
          <a:p>
            <a:endParaRPr lang="en-US" dirty="0"/>
          </a:p>
        </p:txBody>
      </p:sp>
      <p:sp>
        <p:nvSpPr>
          <p:cNvPr id="80900" name="Rectangle 4"/>
          <p:cNvSpPr>
            <a:spLocks noChangeArrowheads="1"/>
          </p:cNvSpPr>
          <p:nvPr/>
        </p:nvSpPr>
        <p:spPr bwMode="auto">
          <a:xfrm>
            <a:off x="5868988" y="6429375"/>
            <a:ext cx="224202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Slide from Bryan </a:t>
            </a:r>
            <a:r>
              <a:rPr lang="en-US" dirty="0" err="1"/>
              <a:t>Pellom</a:t>
            </a:r>
            <a:endParaRPr lang="en-US" dirty="0"/>
          </a:p>
        </p:txBody>
      </p:sp>
    </p:spTree>
    <p:extLst>
      <p:ext uri="{BB962C8B-B14F-4D97-AF65-F5344CB8AC3E}">
        <p14:creationId xmlns:p14="http://schemas.microsoft.com/office/powerpoint/2010/main" val="33125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914400" y="274639"/>
            <a:ext cx="7772400" cy="411161"/>
          </a:xfrm>
        </p:spPr>
        <p:txBody>
          <a:bodyPr/>
          <a:lstStyle/>
          <a:p>
            <a:r>
              <a:rPr lang="en-US" dirty="0"/>
              <a:t>Word Insertion Penalty</a:t>
            </a:r>
          </a:p>
        </p:txBody>
      </p:sp>
      <p:sp>
        <p:nvSpPr>
          <p:cNvPr id="78852" name="Rectangle 3"/>
          <p:cNvSpPr>
            <a:spLocks noGrp="1" noChangeArrowheads="1"/>
          </p:cNvSpPr>
          <p:nvPr>
            <p:ph type="body" idx="1"/>
          </p:nvPr>
        </p:nvSpPr>
        <p:spPr>
          <a:xfrm>
            <a:off x="685800" y="762000"/>
            <a:ext cx="7772400" cy="4572000"/>
          </a:xfrm>
        </p:spPr>
        <p:txBody>
          <a:bodyPr/>
          <a:lstStyle/>
          <a:p>
            <a:r>
              <a:rPr lang="en-US" dirty="0"/>
              <a:t>But LM </a:t>
            </a:r>
            <a:r>
              <a:rPr lang="en-US" dirty="0" err="1"/>
              <a:t>prob</a:t>
            </a:r>
            <a:r>
              <a:rPr lang="en-US" dirty="0"/>
              <a:t> P(W) also functions as penalty for inserting words</a:t>
            </a:r>
          </a:p>
          <a:p>
            <a:pPr lvl="1"/>
            <a:r>
              <a:rPr lang="en-US" dirty="0"/>
              <a:t>Intuition: when a uniform language model (every word has an equal probability) is used, LM </a:t>
            </a:r>
            <a:r>
              <a:rPr lang="en-US" dirty="0" err="1"/>
              <a:t>prob</a:t>
            </a:r>
            <a:r>
              <a:rPr lang="en-US" dirty="0"/>
              <a:t> is a 1/V penalty multiplier taken for each word</a:t>
            </a:r>
          </a:p>
          <a:p>
            <a:pPr lvl="1"/>
            <a:r>
              <a:rPr lang="en-US" dirty="0"/>
              <a:t>Each sentence of N words has penalty N/V</a:t>
            </a:r>
          </a:p>
          <a:p>
            <a:pPr lvl="1"/>
            <a:r>
              <a:rPr lang="en-US" dirty="0"/>
              <a:t>If penalty is large (smaller LM </a:t>
            </a:r>
            <a:r>
              <a:rPr lang="en-US" dirty="0" err="1"/>
              <a:t>prob</a:t>
            </a:r>
            <a:r>
              <a:rPr lang="en-US" dirty="0"/>
              <a:t>), decoder will prefer fewer longer words</a:t>
            </a:r>
          </a:p>
          <a:p>
            <a:pPr lvl="1"/>
            <a:r>
              <a:rPr lang="en-US" dirty="0"/>
              <a:t>If penalty is small (larger LM </a:t>
            </a:r>
            <a:r>
              <a:rPr lang="en-US" dirty="0" err="1"/>
              <a:t>prob</a:t>
            </a:r>
            <a:r>
              <a:rPr lang="en-US" dirty="0"/>
              <a:t>), decoder will prefer more shorter words</a:t>
            </a:r>
          </a:p>
          <a:p>
            <a:r>
              <a:rPr lang="en-US" dirty="0"/>
              <a:t>When tuning LM for balancing AM, side effect of modifying penalty</a:t>
            </a:r>
          </a:p>
          <a:p>
            <a:r>
              <a:rPr lang="en-US" dirty="0"/>
              <a:t>So we add a separate word insertion penalty to offset</a:t>
            </a:r>
          </a:p>
          <a:p>
            <a:endParaRPr lang="en-US" dirty="0"/>
          </a:p>
        </p:txBody>
      </p:sp>
      <p:graphicFrame>
        <p:nvGraphicFramePr>
          <p:cNvPr id="78850" name="Object 2"/>
          <p:cNvGraphicFramePr>
            <a:graphicFrameLocks noChangeAspect="1"/>
          </p:cNvGraphicFramePr>
          <p:nvPr>
            <p:extLst>
              <p:ext uri="{D42A27DB-BD31-4B8C-83A1-F6EECF244321}">
                <p14:modId xmlns:p14="http://schemas.microsoft.com/office/powerpoint/2010/main" val="1994706179"/>
              </p:ext>
            </p:extLst>
          </p:nvPr>
        </p:nvGraphicFramePr>
        <p:xfrm>
          <a:off x="1295400" y="6105525"/>
          <a:ext cx="6708775" cy="752475"/>
        </p:xfrm>
        <a:graphic>
          <a:graphicData uri="http://schemas.openxmlformats.org/presentationml/2006/ole">
            <mc:AlternateContent xmlns:mc="http://schemas.openxmlformats.org/markup-compatibility/2006">
              <mc:Choice xmlns:v="urn:schemas-microsoft-com:vml" Requires="v">
                <p:oleObj spid="_x0000_s238680" name="Equation" r:id="rId3" imgW="2717800" imgH="304800" progId="Equation.3">
                  <p:embed/>
                </p:oleObj>
              </mc:Choice>
              <mc:Fallback>
                <p:oleObj name="Equation" r:id="rId3" imgW="27178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105525"/>
                        <a:ext cx="67087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6655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Word Insertion Penalty</a:t>
            </a:r>
          </a:p>
        </p:txBody>
      </p:sp>
      <p:sp>
        <p:nvSpPr>
          <p:cNvPr id="81923" name="Rectangle 3"/>
          <p:cNvSpPr>
            <a:spLocks noGrp="1" noChangeArrowheads="1"/>
          </p:cNvSpPr>
          <p:nvPr>
            <p:ph type="body" idx="1"/>
          </p:nvPr>
        </p:nvSpPr>
        <p:spPr/>
        <p:txBody>
          <a:bodyPr/>
          <a:lstStyle/>
          <a:p>
            <a:r>
              <a:rPr lang="en-US"/>
              <a:t>Controls trade-off between insertion and deletion errors</a:t>
            </a:r>
          </a:p>
          <a:p>
            <a:pPr lvl="1"/>
            <a:r>
              <a:rPr lang="en-US"/>
              <a:t>As penalty becomes larger (more negative)</a:t>
            </a:r>
          </a:p>
          <a:p>
            <a:pPr lvl="1"/>
            <a:r>
              <a:rPr lang="en-US"/>
              <a:t>More deletion errors</a:t>
            </a:r>
          </a:p>
          <a:p>
            <a:pPr lvl="1"/>
            <a:r>
              <a:rPr lang="en-US"/>
              <a:t>Fewer insertion errors</a:t>
            </a:r>
          </a:p>
          <a:p>
            <a:r>
              <a:rPr lang="en-US"/>
              <a:t>Acts as a model of effect of length on probability</a:t>
            </a:r>
          </a:p>
          <a:p>
            <a:pPr lvl="1"/>
            <a:r>
              <a:rPr lang="en-US"/>
              <a:t>But probably not a good model (geometric assumption probably bad for short sentences)</a:t>
            </a:r>
          </a:p>
        </p:txBody>
      </p:sp>
    </p:spTree>
    <p:extLst>
      <p:ext uri="{BB962C8B-B14F-4D97-AF65-F5344CB8AC3E}">
        <p14:creationId xmlns:p14="http://schemas.microsoft.com/office/powerpoint/2010/main" val="359138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a:t>Log domain</a:t>
            </a:r>
          </a:p>
        </p:txBody>
      </p:sp>
      <p:sp>
        <p:nvSpPr>
          <p:cNvPr id="79876" name="Rectangle 3"/>
          <p:cNvSpPr>
            <a:spLocks noGrp="1" noChangeArrowheads="1"/>
          </p:cNvSpPr>
          <p:nvPr>
            <p:ph type="body" idx="1"/>
          </p:nvPr>
        </p:nvSpPr>
        <p:spPr/>
        <p:txBody>
          <a:bodyPr/>
          <a:lstStyle/>
          <a:p>
            <a:r>
              <a:rPr lang="en-US"/>
              <a:t>We do everything in log domain</a:t>
            </a:r>
          </a:p>
          <a:p>
            <a:r>
              <a:rPr lang="en-US"/>
              <a:t>So final equation:</a:t>
            </a:r>
          </a:p>
        </p:txBody>
      </p:sp>
      <p:graphicFrame>
        <p:nvGraphicFramePr>
          <p:cNvPr id="79874" name="Object 2"/>
          <p:cNvGraphicFramePr>
            <a:graphicFrameLocks noChangeAspect="1"/>
          </p:cNvGraphicFramePr>
          <p:nvPr/>
        </p:nvGraphicFramePr>
        <p:xfrm>
          <a:off x="242888" y="3581400"/>
          <a:ext cx="8672512" cy="715963"/>
        </p:xfrm>
        <a:graphic>
          <a:graphicData uri="http://schemas.openxmlformats.org/presentationml/2006/ole">
            <mc:AlternateContent xmlns:mc="http://schemas.openxmlformats.org/markup-compatibility/2006">
              <mc:Choice xmlns:v="urn:schemas-microsoft-com:vml" Requires="v">
                <p:oleObj spid="_x0000_s239704" name="Equation" r:id="rId3" imgW="3695700" imgH="304800" progId="Equation.3">
                  <p:embed/>
                </p:oleObj>
              </mc:Choice>
              <mc:Fallback>
                <p:oleObj name="Equation" r:id="rId3" imgW="36957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3581400"/>
                        <a:ext cx="8672512"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5543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Speeding things up</a:t>
            </a:r>
          </a:p>
        </p:txBody>
      </p:sp>
      <p:sp>
        <p:nvSpPr>
          <p:cNvPr id="32771" name="Rectangle 3"/>
          <p:cNvSpPr>
            <a:spLocks noGrp="1" noChangeArrowheads="1"/>
          </p:cNvSpPr>
          <p:nvPr>
            <p:ph type="body" idx="1"/>
          </p:nvPr>
        </p:nvSpPr>
        <p:spPr/>
        <p:txBody>
          <a:bodyPr/>
          <a:lstStyle/>
          <a:p>
            <a:r>
              <a:rPr lang="en-US" dirty="0"/>
              <a:t>Viterbi is O(N</a:t>
            </a:r>
            <a:r>
              <a:rPr lang="en-US" baseline="30000" dirty="0"/>
              <a:t>2</a:t>
            </a:r>
            <a:r>
              <a:rPr lang="en-US" dirty="0"/>
              <a:t>T), where N is total number of HMM states, and T is length</a:t>
            </a:r>
          </a:p>
          <a:p>
            <a:r>
              <a:rPr lang="en-US" dirty="0"/>
              <a:t>This is too large for real-time search</a:t>
            </a:r>
          </a:p>
          <a:p>
            <a:r>
              <a:rPr lang="en-US" dirty="0"/>
              <a:t>A ton of work in ASR search is just to make search faster:</a:t>
            </a:r>
          </a:p>
          <a:p>
            <a:pPr lvl="1"/>
            <a:r>
              <a:rPr lang="en-US" dirty="0"/>
              <a:t>Beam search (pruning)</a:t>
            </a:r>
          </a:p>
          <a:p>
            <a:pPr lvl="1"/>
            <a:r>
              <a:rPr lang="en-US" dirty="0"/>
              <a:t>Fast match</a:t>
            </a:r>
          </a:p>
          <a:p>
            <a:pPr lvl="1"/>
            <a:r>
              <a:rPr lang="en-US" dirty="0"/>
              <a:t>Tree-based lexicons</a:t>
            </a:r>
          </a:p>
        </p:txBody>
      </p:sp>
    </p:spTree>
    <p:extLst>
      <p:ext uri="{BB962C8B-B14F-4D97-AF65-F5344CB8AC3E}">
        <p14:creationId xmlns:p14="http://schemas.microsoft.com/office/powerpoint/2010/main" val="320359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Beam search </a:t>
            </a:r>
          </a:p>
        </p:txBody>
      </p:sp>
      <p:sp>
        <p:nvSpPr>
          <p:cNvPr id="33795" name="Rectangle 3"/>
          <p:cNvSpPr>
            <a:spLocks noGrp="1" noChangeArrowheads="1"/>
          </p:cNvSpPr>
          <p:nvPr>
            <p:ph type="body" idx="1"/>
          </p:nvPr>
        </p:nvSpPr>
        <p:spPr/>
        <p:txBody>
          <a:bodyPr/>
          <a:lstStyle/>
          <a:p>
            <a:r>
              <a:rPr lang="en-US"/>
              <a:t>Instead of retaining all candidates (cells) at every time frame</a:t>
            </a:r>
          </a:p>
          <a:p>
            <a:r>
              <a:rPr lang="en-US"/>
              <a:t>Use a threshold T to keep subset:</a:t>
            </a:r>
          </a:p>
          <a:p>
            <a:pPr lvl="1"/>
            <a:r>
              <a:rPr lang="en-US"/>
              <a:t>At each time t</a:t>
            </a:r>
          </a:p>
          <a:p>
            <a:pPr lvl="1"/>
            <a:r>
              <a:rPr lang="en-US"/>
              <a:t>Identify state with lowest cost Dmin</a:t>
            </a:r>
          </a:p>
          <a:p>
            <a:pPr lvl="1"/>
            <a:r>
              <a:rPr lang="en-US"/>
              <a:t>Each state with cost &gt; Dmin+ T is discarded (</a:t>
            </a:r>
            <a:r>
              <a:rPr lang="ja-JP" altLang="en-US"/>
              <a:t>“</a:t>
            </a:r>
            <a:r>
              <a:rPr lang="en-US"/>
              <a:t>pruned</a:t>
            </a:r>
            <a:r>
              <a:rPr lang="ja-JP" altLang="en-US"/>
              <a:t>”</a:t>
            </a:r>
            <a:r>
              <a:rPr lang="en-US"/>
              <a:t>) before moving on to time t+1</a:t>
            </a:r>
          </a:p>
          <a:p>
            <a:pPr lvl="1"/>
            <a:r>
              <a:rPr lang="en-US"/>
              <a:t>Unpruned states are called the active states</a:t>
            </a:r>
          </a:p>
        </p:txBody>
      </p:sp>
    </p:spTree>
    <p:extLst>
      <p:ext uri="{BB962C8B-B14F-4D97-AF65-F5344CB8AC3E}">
        <p14:creationId xmlns:p14="http://schemas.microsoft.com/office/powerpoint/2010/main" val="241273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88"/>
          <p:cNvSpPr>
            <a:spLocks noGrp="1"/>
          </p:cNvSpPr>
          <p:nvPr>
            <p:ph type="title"/>
          </p:nvPr>
        </p:nvSpPr>
        <p:spPr/>
        <p:txBody>
          <a:bodyPr/>
          <a:lstStyle/>
          <a:p>
            <a:r>
              <a:rPr lang="en-US"/>
              <a:t>Viterbi Beam Search</a:t>
            </a:r>
          </a:p>
        </p:txBody>
      </p:sp>
      <p:sp>
        <p:nvSpPr>
          <p:cNvPr id="4" name="Content Placeholder 3"/>
          <p:cNvSpPr>
            <a:spLocks noGrp="1"/>
          </p:cNvSpPr>
          <p:nvPr>
            <p:ph sz="quarter" idx="1"/>
          </p:nvPr>
        </p:nvSpPr>
        <p:spPr/>
        <p:txBody>
          <a:bodyPr/>
          <a:lstStyle/>
          <a:p>
            <a:endParaRPr lang="en-US"/>
          </a:p>
        </p:txBody>
      </p:sp>
      <p:sp>
        <p:nvSpPr>
          <p:cNvPr id="34868" name="Footer Placeholder 91"/>
          <p:cNvSpPr>
            <a:spLocks noGrp="1"/>
          </p:cNvSpPr>
          <p:nvPr>
            <p:ph type="ftr" sz="quarter" idx="11"/>
          </p:nvPr>
        </p:nvSpPr>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r>
              <a:rPr lang="en-US"/>
              <a:t>Slide from John-Paul Hosom</a:t>
            </a:r>
          </a:p>
        </p:txBody>
      </p:sp>
      <p:grpSp>
        <p:nvGrpSpPr>
          <p:cNvPr id="34820" name="Group 5"/>
          <p:cNvGrpSpPr>
            <a:grpSpLocks/>
          </p:cNvGrpSpPr>
          <p:nvPr/>
        </p:nvGrpSpPr>
        <p:grpSpPr bwMode="auto">
          <a:xfrm>
            <a:off x="2633663" y="2155825"/>
            <a:ext cx="885825" cy="457200"/>
            <a:chOff x="711" y="866"/>
            <a:chExt cx="558" cy="288"/>
          </a:xfrm>
        </p:grpSpPr>
        <p:sp>
          <p:nvSpPr>
            <p:cNvPr id="34903" name="Rectangle 2"/>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904" name="Text Box 4"/>
            <p:cNvSpPr txBox="1">
              <a:spLocks noChangeArrowheads="1"/>
            </p:cNvSpPr>
            <p:nvPr/>
          </p:nvSpPr>
          <p:spPr bwMode="auto">
            <a:xfrm>
              <a:off x="725" y="866"/>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A</a:t>
              </a:r>
              <a:r>
                <a:rPr lang="en-US"/>
                <a:t>(1)</a:t>
              </a:r>
            </a:p>
          </p:txBody>
        </p:sp>
      </p:grpSp>
      <p:grpSp>
        <p:nvGrpSpPr>
          <p:cNvPr id="34821" name="Group 6"/>
          <p:cNvGrpSpPr>
            <a:grpSpLocks/>
          </p:cNvGrpSpPr>
          <p:nvPr/>
        </p:nvGrpSpPr>
        <p:grpSpPr bwMode="auto">
          <a:xfrm>
            <a:off x="2633663" y="2994025"/>
            <a:ext cx="885825" cy="457200"/>
            <a:chOff x="711" y="866"/>
            <a:chExt cx="558" cy="288"/>
          </a:xfrm>
        </p:grpSpPr>
        <p:sp>
          <p:nvSpPr>
            <p:cNvPr id="34901" name="Rectangle 7"/>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902" name="Text Box 8"/>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B</a:t>
              </a:r>
              <a:r>
                <a:rPr lang="en-US"/>
                <a:t>(1)</a:t>
              </a:r>
            </a:p>
          </p:txBody>
        </p:sp>
      </p:grpSp>
      <p:grpSp>
        <p:nvGrpSpPr>
          <p:cNvPr id="34822" name="Group 9"/>
          <p:cNvGrpSpPr>
            <a:grpSpLocks/>
          </p:cNvGrpSpPr>
          <p:nvPr/>
        </p:nvGrpSpPr>
        <p:grpSpPr bwMode="auto">
          <a:xfrm>
            <a:off x="2633663" y="3903663"/>
            <a:ext cx="885825" cy="457200"/>
            <a:chOff x="711" y="866"/>
            <a:chExt cx="558" cy="288"/>
          </a:xfrm>
        </p:grpSpPr>
        <p:sp>
          <p:nvSpPr>
            <p:cNvPr id="34899" name="Rectangle 10"/>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900" name="Text Box 11"/>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C</a:t>
              </a:r>
              <a:r>
                <a:rPr lang="en-US"/>
                <a:t>(1)</a:t>
              </a:r>
            </a:p>
          </p:txBody>
        </p:sp>
      </p:grpSp>
      <p:grpSp>
        <p:nvGrpSpPr>
          <p:cNvPr id="34823" name="Group 12"/>
          <p:cNvGrpSpPr>
            <a:grpSpLocks/>
          </p:cNvGrpSpPr>
          <p:nvPr/>
        </p:nvGrpSpPr>
        <p:grpSpPr bwMode="auto">
          <a:xfrm>
            <a:off x="4138613" y="2155825"/>
            <a:ext cx="885825" cy="457200"/>
            <a:chOff x="711" y="866"/>
            <a:chExt cx="558" cy="288"/>
          </a:xfrm>
        </p:grpSpPr>
        <p:sp>
          <p:nvSpPr>
            <p:cNvPr id="34897" name="Rectangle 13"/>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98" name="Text Box 14"/>
            <p:cNvSpPr txBox="1">
              <a:spLocks noChangeArrowheads="1"/>
            </p:cNvSpPr>
            <p:nvPr/>
          </p:nvSpPr>
          <p:spPr bwMode="auto">
            <a:xfrm>
              <a:off x="725" y="866"/>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A</a:t>
              </a:r>
              <a:r>
                <a:rPr lang="en-US"/>
                <a:t>(2)</a:t>
              </a:r>
            </a:p>
          </p:txBody>
        </p:sp>
      </p:grpSp>
      <p:grpSp>
        <p:nvGrpSpPr>
          <p:cNvPr id="34824" name="Group 15"/>
          <p:cNvGrpSpPr>
            <a:grpSpLocks/>
          </p:cNvGrpSpPr>
          <p:nvPr/>
        </p:nvGrpSpPr>
        <p:grpSpPr bwMode="auto">
          <a:xfrm>
            <a:off x="4138613" y="2994025"/>
            <a:ext cx="885825" cy="457200"/>
            <a:chOff x="711" y="866"/>
            <a:chExt cx="558" cy="288"/>
          </a:xfrm>
        </p:grpSpPr>
        <p:sp>
          <p:nvSpPr>
            <p:cNvPr id="34895" name="Rectangle 16"/>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96" name="Text Box 17"/>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B</a:t>
              </a:r>
              <a:r>
                <a:rPr lang="en-US"/>
                <a:t>(2)</a:t>
              </a:r>
            </a:p>
          </p:txBody>
        </p:sp>
      </p:grpSp>
      <p:grpSp>
        <p:nvGrpSpPr>
          <p:cNvPr id="34825" name="Group 18"/>
          <p:cNvGrpSpPr>
            <a:grpSpLocks/>
          </p:cNvGrpSpPr>
          <p:nvPr/>
        </p:nvGrpSpPr>
        <p:grpSpPr bwMode="auto">
          <a:xfrm>
            <a:off x="4138613" y="3903663"/>
            <a:ext cx="885825" cy="457200"/>
            <a:chOff x="711" y="866"/>
            <a:chExt cx="558" cy="288"/>
          </a:xfrm>
        </p:grpSpPr>
        <p:sp>
          <p:nvSpPr>
            <p:cNvPr id="34893" name="Rectangle 19"/>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94" name="Text Box 20"/>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C</a:t>
              </a:r>
              <a:r>
                <a:rPr lang="en-US"/>
                <a:t>(2)</a:t>
              </a:r>
            </a:p>
          </p:txBody>
        </p:sp>
      </p:grpSp>
      <p:grpSp>
        <p:nvGrpSpPr>
          <p:cNvPr id="34826" name="Group 21"/>
          <p:cNvGrpSpPr>
            <a:grpSpLocks/>
          </p:cNvGrpSpPr>
          <p:nvPr/>
        </p:nvGrpSpPr>
        <p:grpSpPr bwMode="auto">
          <a:xfrm>
            <a:off x="5643563" y="2155825"/>
            <a:ext cx="885825" cy="457200"/>
            <a:chOff x="711" y="866"/>
            <a:chExt cx="558" cy="288"/>
          </a:xfrm>
        </p:grpSpPr>
        <p:sp>
          <p:nvSpPr>
            <p:cNvPr id="34891" name="Rectangle 22"/>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92" name="Text Box 23"/>
            <p:cNvSpPr txBox="1">
              <a:spLocks noChangeArrowheads="1"/>
            </p:cNvSpPr>
            <p:nvPr/>
          </p:nvSpPr>
          <p:spPr bwMode="auto">
            <a:xfrm>
              <a:off x="725" y="866"/>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A</a:t>
              </a:r>
              <a:r>
                <a:rPr lang="en-US"/>
                <a:t>(3)</a:t>
              </a:r>
            </a:p>
          </p:txBody>
        </p:sp>
      </p:grpSp>
      <p:grpSp>
        <p:nvGrpSpPr>
          <p:cNvPr id="34827" name="Group 24"/>
          <p:cNvGrpSpPr>
            <a:grpSpLocks/>
          </p:cNvGrpSpPr>
          <p:nvPr/>
        </p:nvGrpSpPr>
        <p:grpSpPr bwMode="auto">
          <a:xfrm>
            <a:off x="5643563" y="2994025"/>
            <a:ext cx="885825" cy="457200"/>
            <a:chOff x="711" y="866"/>
            <a:chExt cx="558" cy="288"/>
          </a:xfrm>
        </p:grpSpPr>
        <p:sp>
          <p:nvSpPr>
            <p:cNvPr id="34889" name="Rectangle 25"/>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90" name="Text Box 26"/>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B</a:t>
              </a:r>
              <a:r>
                <a:rPr lang="en-US"/>
                <a:t>(3)</a:t>
              </a:r>
            </a:p>
          </p:txBody>
        </p:sp>
      </p:grpSp>
      <p:grpSp>
        <p:nvGrpSpPr>
          <p:cNvPr id="34828" name="Group 27"/>
          <p:cNvGrpSpPr>
            <a:grpSpLocks/>
          </p:cNvGrpSpPr>
          <p:nvPr/>
        </p:nvGrpSpPr>
        <p:grpSpPr bwMode="auto">
          <a:xfrm>
            <a:off x="5643563" y="3903663"/>
            <a:ext cx="885825" cy="457200"/>
            <a:chOff x="711" y="866"/>
            <a:chExt cx="558" cy="288"/>
          </a:xfrm>
        </p:grpSpPr>
        <p:sp>
          <p:nvSpPr>
            <p:cNvPr id="34887" name="Rectangle 28"/>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88" name="Text Box 29"/>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C</a:t>
              </a:r>
              <a:r>
                <a:rPr lang="en-US"/>
                <a:t>(3)</a:t>
              </a:r>
            </a:p>
          </p:txBody>
        </p:sp>
      </p:grpSp>
      <p:grpSp>
        <p:nvGrpSpPr>
          <p:cNvPr id="34829" name="Group 30"/>
          <p:cNvGrpSpPr>
            <a:grpSpLocks/>
          </p:cNvGrpSpPr>
          <p:nvPr/>
        </p:nvGrpSpPr>
        <p:grpSpPr bwMode="auto">
          <a:xfrm>
            <a:off x="7148513" y="2155825"/>
            <a:ext cx="885825" cy="457200"/>
            <a:chOff x="711" y="866"/>
            <a:chExt cx="558" cy="288"/>
          </a:xfrm>
        </p:grpSpPr>
        <p:sp>
          <p:nvSpPr>
            <p:cNvPr id="34885" name="Rectangle 31"/>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86" name="Text Box 32"/>
            <p:cNvSpPr txBox="1">
              <a:spLocks noChangeArrowheads="1"/>
            </p:cNvSpPr>
            <p:nvPr/>
          </p:nvSpPr>
          <p:spPr bwMode="auto">
            <a:xfrm>
              <a:off x="725" y="866"/>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A</a:t>
              </a:r>
              <a:r>
                <a:rPr lang="en-US"/>
                <a:t>(4)</a:t>
              </a:r>
            </a:p>
          </p:txBody>
        </p:sp>
      </p:grpSp>
      <p:grpSp>
        <p:nvGrpSpPr>
          <p:cNvPr id="34830" name="Group 33"/>
          <p:cNvGrpSpPr>
            <a:grpSpLocks/>
          </p:cNvGrpSpPr>
          <p:nvPr/>
        </p:nvGrpSpPr>
        <p:grpSpPr bwMode="auto">
          <a:xfrm>
            <a:off x="7148513" y="2994025"/>
            <a:ext cx="885825" cy="457200"/>
            <a:chOff x="711" y="866"/>
            <a:chExt cx="558" cy="288"/>
          </a:xfrm>
        </p:grpSpPr>
        <p:sp>
          <p:nvSpPr>
            <p:cNvPr id="34883" name="Rectangle 34"/>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84" name="Text Box 35"/>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B</a:t>
              </a:r>
              <a:r>
                <a:rPr lang="en-US"/>
                <a:t>(4)</a:t>
              </a:r>
            </a:p>
          </p:txBody>
        </p:sp>
      </p:grpSp>
      <p:grpSp>
        <p:nvGrpSpPr>
          <p:cNvPr id="34831" name="Group 36"/>
          <p:cNvGrpSpPr>
            <a:grpSpLocks/>
          </p:cNvGrpSpPr>
          <p:nvPr/>
        </p:nvGrpSpPr>
        <p:grpSpPr bwMode="auto">
          <a:xfrm>
            <a:off x="7148513" y="3903663"/>
            <a:ext cx="885825" cy="457200"/>
            <a:chOff x="711" y="866"/>
            <a:chExt cx="558" cy="288"/>
          </a:xfrm>
        </p:grpSpPr>
        <p:sp>
          <p:nvSpPr>
            <p:cNvPr id="34881" name="Rectangle 37"/>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82" name="Text Box 38"/>
            <p:cNvSpPr txBox="1">
              <a:spLocks noChangeArrowheads="1"/>
            </p:cNvSpPr>
            <p:nvPr/>
          </p:nvSpPr>
          <p:spPr bwMode="auto">
            <a:xfrm>
              <a:off x="725" y="866"/>
              <a:ext cx="52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b</a:t>
              </a:r>
              <a:r>
                <a:rPr lang="en-US" baseline="-25000"/>
                <a:t>C</a:t>
              </a:r>
              <a:r>
                <a:rPr lang="en-US"/>
                <a:t>(4)</a:t>
              </a:r>
            </a:p>
          </p:txBody>
        </p:sp>
      </p:grpSp>
      <p:grpSp>
        <p:nvGrpSpPr>
          <p:cNvPr id="34832" name="Group 48"/>
          <p:cNvGrpSpPr>
            <a:grpSpLocks/>
          </p:cNvGrpSpPr>
          <p:nvPr/>
        </p:nvGrpSpPr>
        <p:grpSpPr bwMode="auto">
          <a:xfrm>
            <a:off x="1128713" y="2149475"/>
            <a:ext cx="885825" cy="457200"/>
            <a:chOff x="459" y="718"/>
            <a:chExt cx="558" cy="288"/>
          </a:xfrm>
        </p:grpSpPr>
        <p:sp>
          <p:nvSpPr>
            <p:cNvPr id="34879" name="Rectangle 40"/>
            <p:cNvSpPr>
              <a:spLocks noChangeArrowheads="1"/>
            </p:cNvSpPr>
            <p:nvPr/>
          </p:nvSpPr>
          <p:spPr bwMode="auto">
            <a:xfrm>
              <a:off x="459" y="729"/>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80" name="Text Box 41"/>
            <p:cNvSpPr txBox="1">
              <a:spLocks noChangeArrowheads="1"/>
            </p:cNvSpPr>
            <p:nvPr/>
          </p:nvSpPr>
          <p:spPr bwMode="auto">
            <a:xfrm>
              <a:off x="581" y="718"/>
              <a:ext cx="31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A</a:t>
              </a:r>
              <a:endParaRPr lang="en-US"/>
            </a:p>
          </p:txBody>
        </p:sp>
      </p:grpSp>
      <p:grpSp>
        <p:nvGrpSpPr>
          <p:cNvPr id="34833" name="Group 49"/>
          <p:cNvGrpSpPr>
            <a:grpSpLocks/>
          </p:cNvGrpSpPr>
          <p:nvPr/>
        </p:nvGrpSpPr>
        <p:grpSpPr bwMode="auto">
          <a:xfrm>
            <a:off x="1128713" y="2987675"/>
            <a:ext cx="885825" cy="457200"/>
            <a:chOff x="459" y="1246"/>
            <a:chExt cx="558" cy="288"/>
          </a:xfrm>
        </p:grpSpPr>
        <p:sp>
          <p:nvSpPr>
            <p:cNvPr id="34877" name="Rectangle 43"/>
            <p:cNvSpPr>
              <a:spLocks noChangeArrowheads="1"/>
            </p:cNvSpPr>
            <p:nvPr/>
          </p:nvSpPr>
          <p:spPr bwMode="auto">
            <a:xfrm>
              <a:off x="459" y="1257"/>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78" name="Text Box 44"/>
            <p:cNvSpPr txBox="1">
              <a:spLocks noChangeArrowheads="1"/>
            </p:cNvSpPr>
            <p:nvPr/>
          </p:nvSpPr>
          <p:spPr bwMode="auto">
            <a:xfrm>
              <a:off x="581" y="1246"/>
              <a:ext cx="35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i="1"/>
                <a:t> </a:t>
              </a:r>
              <a:r>
                <a:rPr lang="en-US" baseline="-25000"/>
                <a:t>B</a:t>
              </a:r>
            </a:p>
          </p:txBody>
        </p:sp>
      </p:grpSp>
      <p:grpSp>
        <p:nvGrpSpPr>
          <p:cNvPr id="34834" name="Group 50"/>
          <p:cNvGrpSpPr>
            <a:grpSpLocks/>
          </p:cNvGrpSpPr>
          <p:nvPr/>
        </p:nvGrpSpPr>
        <p:grpSpPr bwMode="auto">
          <a:xfrm>
            <a:off x="1128713" y="3897313"/>
            <a:ext cx="885825" cy="457200"/>
            <a:chOff x="459" y="1819"/>
            <a:chExt cx="558" cy="288"/>
          </a:xfrm>
        </p:grpSpPr>
        <p:sp>
          <p:nvSpPr>
            <p:cNvPr id="34875" name="Rectangle 46"/>
            <p:cNvSpPr>
              <a:spLocks noChangeArrowheads="1"/>
            </p:cNvSpPr>
            <p:nvPr/>
          </p:nvSpPr>
          <p:spPr bwMode="auto">
            <a:xfrm>
              <a:off x="459" y="1830"/>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76" name="Text Box 47"/>
            <p:cNvSpPr txBox="1">
              <a:spLocks noChangeArrowheads="1"/>
            </p:cNvSpPr>
            <p:nvPr/>
          </p:nvSpPr>
          <p:spPr bwMode="auto">
            <a:xfrm>
              <a:off x="581" y="1819"/>
              <a:ext cx="35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i="1"/>
                <a:t> </a:t>
              </a:r>
              <a:r>
                <a:rPr lang="en-US" baseline="-25000"/>
                <a:t>C</a:t>
              </a:r>
            </a:p>
          </p:txBody>
        </p:sp>
      </p:grpSp>
      <p:sp>
        <p:nvSpPr>
          <p:cNvPr id="34835" name="Text Box 51"/>
          <p:cNvSpPr txBox="1">
            <a:spLocks noChangeArrowheads="1"/>
          </p:cNvSpPr>
          <p:nvPr/>
        </p:nvSpPr>
        <p:spPr bwMode="auto">
          <a:xfrm>
            <a:off x="379413" y="2141538"/>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A:</a:t>
            </a:r>
          </a:p>
        </p:txBody>
      </p:sp>
      <p:sp>
        <p:nvSpPr>
          <p:cNvPr id="34836" name="Text Box 52"/>
          <p:cNvSpPr txBox="1">
            <a:spLocks noChangeArrowheads="1"/>
          </p:cNvSpPr>
          <p:nvPr/>
        </p:nvSpPr>
        <p:spPr bwMode="auto">
          <a:xfrm>
            <a:off x="379413" y="2998788"/>
            <a:ext cx="471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a:t>
            </a:r>
          </a:p>
        </p:txBody>
      </p:sp>
      <p:sp>
        <p:nvSpPr>
          <p:cNvPr id="34837" name="Text Box 53"/>
          <p:cNvSpPr txBox="1">
            <a:spLocks noChangeArrowheads="1"/>
          </p:cNvSpPr>
          <p:nvPr/>
        </p:nvSpPr>
        <p:spPr bwMode="auto">
          <a:xfrm>
            <a:off x="379413" y="3884613"/>
            <a:ext cx="471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C:</a:t>
            </a:r>
          </a:p>
        </p:txBody>
      </p:sp>
      <p:sp>
        <p:nvSpPr>
          <p:cNvPr id="34838" name="Text Box 54"/>
          <p:cNvSpPr txBox="1">
            <a:spLocks noChangeArrowheads="1"/>
          </p:cNvSpPr>
          <p:nvPr/>
        </p:nvSpPr>
        <p:spPr bwMode="auto">
          <a:xfrm>
            <a:off x="1308100" y="4395788"/>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=0</a:t>
            </a:r>
          </a:p>
        </p:txBody>
      </p:sp>
      <p:sp>
        <p:nvSpPr>
          <p:cNvPr id="34839" name="Text Box 56"/>
          <p:cNvSpPr txBox="1">
            <a:spLocks noChangeArrowheads="1"/>
          </p:cNvSpPr>
          <p:nvPr/>
        </p:nvSpPr>
        <p:spPr bwMode="auto">
          <a:xfrm>
            <a:off x="2813050" y="4395788"/>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=1</a:t>
            </a:r>
          </a:p>
        </p:txBody>
      </p:sp>
      <p:sp>
        <p:nvSpPr>
          <p:cNvPr id="34840" name="Text Box 57"/>
          <p:cNvSpPr txBox="1">
            <a:spLocks noChangeArrowheads="1"/>
          </p:cNvSpPr>
          <p:nvPr/>
        </p:nvSpPr>
        <p:spPr bwMode="auto">
          <a:xfrm>
            <a:off x="4337050" y="4395788"/>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=2</a:t>
            </a:r>
          </a:p>
        </p:txBody>
      </p:sp>
      <p:sp>
        <p:nvSpPr>
          <p:cNvPr id="34841" name="Text Box 58"/>
          <p:cNvSpPr txBox="1">
            <a:spLocks noChangeArrowheads="1"/>
          </p:cNvSpPr>
          <p:nvPr/>
        </p:nvSpPr>
        <p:spPr bwMode="auto">
          <a:xfrm>
            <a:off x="5832475" y="4395788"/>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=3</a:t>
            </a:r>
          </a:p>
        </p:txBody>
      </p:sp>
      <p:sp>
        <p:nvSpPr>
          <p:cNvPr id="34842" name="Text Box 59"/>
          <p:cNvSpPr txBox="1">
            <a:spLocks noChangeArrowheads="1"/>
          </p:cNvSpPr>
          <p:nvPr/>
        </p:nvSpPr>
        <p:spPr bwMode="auto">
          <a:xfrm>
            <a:off x="7327900" y="4395788"/>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=4</a:t>
            </a:r>
          </a:p>
        </p:txBody>
      </p:sp>
      <p:sp>
        <p:nvSpPr>
          <p:cNvPr id="34843" name="Line 60"/>
          <p:cNvSpPr>
            <a:spLocks noChangeShapeType="1"/>
          </p:cNvSpPr>
          <p:nvPr/>
        </p:nvSpPr>
        <p:spPr bwMode="auto">
          <a:xfrm>
            <a:off x="2028825" y="2376488"/>
            <a:ext cx="571500"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44" name="Line 61"/>
          <p:cNvSpPr>
            <a:spLocks noChangeShapeType="1"/>
          </p:cNvSpPr>
          <p:nvPr/>
        </p:nvSpPr>
        <p:spPr bwMode="auto">
          <a:xfrm>
            <a:off x="3514725" y="2376488"/>
            <a:ext cx="63341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4845" name="Line 62"/>
          <p:cNvSpPr>
            <a:spLocks noChangeShapeType="1"/>
          </p:cNvSpPr>
          <p:nvPr/>
        </p:nvSpPr>
        <p:spPr bwMode="auto">
          <a:xfrm>
            <a:off x="5057775" y="2376488"/>
            <a:ext cx="585788" cy="0"/>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46" name="Line 63"/>
          <p:cNvSpPr>
            <a:spLocks noChangeShapeType="1"/>
          </p:cNvSpPr>
          <p:nvPr/>
        </p:nvSpPr>
        <p:spPr bwMode="auto">
          <a:xfrm>
            <a:off x="6543675" y="2376488"/>
            <a:ext cx="5857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47" name="Line 65"/>
          <p:cNvSpPr>
            <a:spLocks noChangeShapeType="1"/>
          </p:cNvSpPr>
          <p:nvPr/>
        </p:nvSpPr>
        <p:spPr bwMode="auto">
          <a:xfrm>
            <a:off x="2014538" y="3219450"/>
            <a:ext cx="61436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48" name="Line 66"/>
          <p:cNvSpPr>
            <a:spLocks noChangeShapeType="1"/>
          </p:cNvSpPr>
          <p:nvPr/>
        </p:nvSpPr>
        <p:spPr bwMode="auto">
          <a:xfrm>
            <a:off x="3529013" y="3219450"/>
            <a:ext cx="61912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49" name="Line 67"/>
          <p:cNvSpPr>
            <a:spLocks noChangeShapeType="1"/>
          </p:cNvSpPr>
          <p:nvPr/>
        </p:nvSpPr>
        <p:spPr bwMode="auto">
          <a:xfrm>
            <a:off x="5043488" y="3219450"/>
            <a:ext cx="61436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0" name="Line 68"/>
          <p:cNvSpPr>
            <a:spLocks noChangeShapeType="1"/>
          </p:cNvSpPr>
          <p:nvPr/>
        </p:nvSpPr>
        <p:spPr bwMode="auto">
          <a:xfrm>
            <a:off x="6543675" y="3219450"/>
            <a:ext cx="600075" cy="0"/>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1" name="Line 69"/>
          <p:cNvSpPr>
            <a:spLocks noChangeShapeType="1"/>
          </p:cNvSpPr>
          <p:nvPr/>
        </p:nvSpPr>
        <p:spPr bwMode="auto">
          <a:xfrm>
            <a:off x="2014538" y="4119563"/>
            <a:ext cx="60007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2" name="Line 70"/>
          <p:cNvSpPr>
            <a:spLocks noChangeShapeType="1"/>
          </p:cNvSpPr>
          <p:nvPr/>
        </p:nvSpPr>
        <p:spPr bwMode="auto">
          <a:xfrm>
            <a:off x="3514725" y="4119563"/>
            <a:ext cx="63341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3" name="Line 71"/>
          <p:cNvSpPr>
            <a:spLocks noChangeShapeType="1"/>
          </p:cNvSpPr>
          <p:nvPr/>
        </p:nvSpPr>
        <p:spPr bwMode="auto">
          <a:xfrm>
            <a:off x="5014913" y="4119563"/>
            <a:ext cx="61436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4" name="Line 72"/>
          <p:cNvSpPr>
            <a:spLocks noChangeShapeType="1"/>
          </p:cNvSpPr>
          <p:nvPr/>
        </p:nvSpPr>
        <p:spPr bwMode="auto">
          <a:xfrm>
            <a:off x="6543675" y="4119563"/>
            <a:ext cx="61436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grpSp>
        <p:nvGrpSpPr>
          <p:cNvPr id="34855" name="Group 79"/>
          <p:cNvGrpSpPr>
            <a:grpSpLocks/>
          </p:cNvGrpSpPr>
          <p:nvPr/>
        </p:nvGrpSpPr>
        <p:grpSpPr bwMode="auto">
          <a:xfrm>
            <a:off x="3514725" y="2381250"/>
            <a:ext cx="633413" cy="1757363"/>
            <a:chOff x="2214" y="864"/>
            <a:chExt cx="399" cy="1107"/>
          </a:xfrm>
        </p:grpSpPr>
        <p:sp>
          <p:nvSpPr>
            <p:cNvPr id="34869" name="Line 73"/>
            <p:cNvSpPr>
              <a:spLocks noChangeShapeType="1"/>
            </p:cNvSpPr>
            <p:nvPr/>
          </p:nvSpPr>
          <p:spPr bwMode="auto">
            <a:xfrm>
              <a:off x="2223" y="864"/>
              <a:ext cx="390" cy="5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70" name="Line 74"/>
            <p:cNvSpPr>
              <a:spLocks noChangeShapeType="1"/>
            </p:cNvSpPr>
            <p:nvPr/>
          </p:nvSpPr>
          <p:spPr bwMode="auto">
            <a:xfrm>
              <a:off x="2223" y="864"/>
              <a:ext cx="390" cy="109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71" name="Line 75"/>
            <p:cNvSpPr>
              <a:spLocks noChangeShapeType="1"/>
            </p:cNvSpPr>
            <p:nvPr/>
          </p:nvSpPr>
          <p:spPr bwMode="auto">
            <a:xfrm flipV="1">
              <a:off x="2223" y="864"/>
              <a:ext cx="390" cy="54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72" name="Line 76"/>
            <p:cNvSpPr>
              <a:spLocks noChangeShapeType="1"/>
            </p:cNvSpPr>
            <p:nvPr/>
          </p:nvSpPr>
          <p:spPr bwMode="auto">
            <a:xfrm>
              <a:off x="2214" y="1404"/>
              <a:ext cx="399" cy="56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73" name="Line 77"/>
            <p:cNvSpPr>
              <a:spLocks noChangeShapeType="1"/>
            </p:cNvSpPr>
            <p:nvPr/>
          </p:nvSpPr>
          <p:spPr bwMode="auto">
            <a:xfrm flipV="1">
              <a:off x="2214" y="936"/>
              <a:ext cx="399" cy="101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74" name="Line 78"/>
            <p:cNvSpPr>
              <a:spLocks noChangeShapeType="1"/>
            </p:cNvSpPr>
            <p:nvPr/>
          </p:nvSpPr>
          <p:spPr bwMode="auto">
            <a:xfrm flipV="1">
              <a:off x="2214" y="1422"/>
              <a:ext cx="399" cy="54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4856" name="Line 81"/>
          <p:cNvSpPr>
            <a:spLocks noChangeShapeType="1"/>
          </p:cNvSpPr>
          <p:nvPr/>
        </p:nvSpPr>
        <p:spPr bwMode="auto">
          <a:xfrm>
            <a:off x="5024438" y="2362200"/>
            <a:ext cx="619125" cy="814388"/>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7" name="Line 82"/>
          <p:cNvSpPr>
            <a:spLocks noChangeShapeType="1"/>
          </p:cNvSpPr>
          <p:nvPr/>
        </p:nvSpPr>
        <p:spPr bwMode="auto">
          <a:xfrm>
            <a:off x="5024438" y="2362200"/>
            <a:ext cx="619125" cy="1743075"/>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8" name="Line 83"/>
          <p:cNvSpPr>
            <a:spLocks noChangeShapeType="1"/>
          </p:cNvSpPr>
          <p:nvPr/>
        </p:nvSpPr>
        <p:spPr bwMode="auto">
          <a:xfrm flipV="1">
            <a:off x="5024438" y="2362200"/>
            <a:ext cx="619125" cy="8572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59" name="Line 84"/>
          <p:cNvSpPr>
            <a:spLocks noChangeShapeType="1"/>
          </p:cNvSpPr>
          <p:nvPr/>
        </p:nvSpPr>
        <p:spPr bwMode="auto">
          <a:xfrm>
            <a:off x="5010150" y="3219450"/>
            <a:ext cx="6334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0" name="Line 85"/>
          <p:cNvSpPr>
            <a:spLocks noChangeShapeType="1"/>
          </p:cNvSpPr>
          <p:nvPr/>
        </p:nvSpPr>
        <p:spPr bwMode="auto">
          <a:xfrm flipV="1">
            <a:off x="5010150" y="2476500"/>
            <a:ext cx="633413" cy="16144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1" name="Line 86"/>
          <p:cNvSpPr>
            <a:spLocks noChangeShapeType="1"/>
          </p:cNvSpPr>
          <p:nvPr/>
        </p:nvSpPr>
        <p:spPr bwMode="auto">
          <a:xfrm flipV="1">
            <a:off x="5010150" y="3248025"/>
            <a:ext cx="633413" cy="8572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2" name="Line 88"/>
          <p:cNvSpPr>
            <a:spLocks noChangeShapeType="1"/>
          </p:cNvSpPr>
          <p:nvPr/>
        </p:nvSpPr>
        <p:spPr bwMode="auto">
          <a:xfrm>
            <a:off x="6534150" y="2386013"/>
            <a:ext cx="619125" cy="81438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3" name="Line 89"/>
          <p:cNvSpPr>
            <a:spLocks noChangeShapeType="1"/>
          </p:cNvSpPr>
          <p:nvPr/>
        </p:nvSpPr>
        <p:spPr bwMode="auto">
          <a:xfrm>
            <a:off x="6534150" y="2386013"/>
            <a:ext cx="619125" cy="1743075"/>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4" name="Line 90"/>
          <p:cNvSpPr>
            <a:spLocks noChangeShapeType="1"/>
          </p:cNvSpPr>
          <p:nvPr/>
        </p:nvSpPr>
        <p:spPr bwMode="auto">
          <a:xfrm flipV="1">
            <a:off x="6534150" y="2386013"/>
            <a:ext cx="619125" cy="857250"/>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5" name="Line 91"/>
          <p:cNvSpPr>
            <a:spLocks noChangeShapeType="1"/>
          </p:cNvSpPr>
          <p:nvPr/>
        </p:nvSpPr>
        <p:spPr bwMode="auto">
          <a:xfrm>
            <a:off x="6519863" y="3243263"/>
            <a:ext cx="633412" cy="900112"/>
          </a:xfrm>
          <a:prstGeom prst="line">
            <a:avLst/>
          </a:prstGeom>
          <a:noFill/>
          <a:ln w="127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6" name="Line 92"/>
          <p:cNvSpPr>
            <a:spLocks noChangeShapeType="1"/>
          </p:cNvSpPr>
          <p:nvPr/>
        </p:nvSpPr>
        <p:spPr bwMode="auto">
          <a:xfrm flipV="1">
            <a:off x="6519863" y="2500313"/>
            <a:ext cx="633412" cy="161448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4867" name="Line 93"/>
          <p:cNvSpPr>
            <a:spLocks noChangeShapeType="1"/>
          </p:cNvSpPr>
          <p:nvPr/>
        </p:nvSpPr>
        <p:spPr bwMode="auto">
          <a:xfrm flipV="1">
            <a:off x="6519863" y="3271838"/>
            <a:ext cx="633412" cy="8572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Tree>
    <p:extLst>
      <p:ext uri="{BB962C8B-B14F-4D97-AF65-F5344CB8AC3E}">
        <p14:creationId xmlns:p14="http://schemas.microsoft.com/office/powerpoint/2010/main" val="370179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items</a:t>
            </a:r>
          </a:p>
        </p:txBody>
      </p:sp>
      <p:sp>
        <p:nvSpPr>
          <p:cNvPr id="5" name="Content Placeholder 4"/>
          <p:cNvSpPr>
            <a:spLocks noGrp="1"/>
          </p:cNvSpPr>
          <p:nvPr>
            <p:ph sz="quarter" idx="1"/>
          </p:nvPr>
        </p:nvSpPr>
        <p:spPr/>
        <p:txBody>
          <a:bodyPr/>
          <a:lstStyle/>
          <a:p>
            <a:r>
              <a:rPr lang="en-US" dirty="0"/>
              <a:t>Homework 1 due by 11:59pm tonight on </a:t>
            </a:r>
            <a:r>
              <a:rPr lang="en-US" dirty="0" err="1"/>
              <a:t>Gradescope</a:t>
            </a:r>
            <a:endParaRPr lang="en-US" dirty="0"/>
          </a:p>
          <a:p>
            <a:r>
              <a:rPr lang="en-US" dirty="0"/>
              <a:t>Homework 2 released tonight (due in 2 weeks)</a:t>
            </a:r>
          </a:p>
          <a:p>
            <a:r>
              <a:rPr lang="en-US" dirty="0"/>
              <a:t>Project handout released tonight</a:t>
            </a:r>
          </a:p>
          <a:p>
            <a:pPr lvl="1"/>
            <a:r>
              <a:rPr lang="en-US" dirty="0"/>
              <a:t>We will compile and post to piazza project ideas over the next 1-2 weeks</a:t>
            </a:r>
          </a:p>
          <a:p>
            <a:pPr lvl="1"/>
            <a:r>
              <a:rPr lang="en-US" dirty="0"/>
              <a:t>Proposals due May 1</a:t>
            </a:r>
          </a:p>
          <a:p>
            <a:r>
              <a:rPr lang="en-US" dirty="0"/>
              <a:t>Background survey released today. Complete by Friday (part of class participation grade)</a:t>
            </a:r>
          </a:p>
        </p:txBody>
      </p:sp>
    </p:spTree>
    <p:extLst>
      <p:ext uri="{BB962C8B-B14F-4D97-AF65-F5344CB8AC3E}">
        <p14:creationId xmlns:p14="http://schemas.microsoft.com/office/powerpoint/2010/main" val="2431911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74639"/>
            <a:ext cx="7772400" cy="792161"/>
          </a:xfrm>
        </p:spPr>
        <p:txBody>
          <a:bodyPr/>
          <a:lstStyle/>
          <a:p>
            <a:r>
              <a:rPr lang="en-US" dirty="0"/>
              <a:t>Viterbi Beam search</a:t>
            </a:r>
          </a:p>
        </p:txBody>
      </p:sp>
      <p:sp>
        <p:nvSpPr>
          <p:cNvPr id="35843" name="Rectangle 3"/>
          <p:cNvSpPr>
            <a:spLocks noGrp="1" noChangeArrowheads="1"/>
          </p:cNvSpPr>
          <p:nvPr>
            <p:ph type="body" idx="1"/>
          </p:nvPr>
        </p:nvSpPr>
        <p:spPr>
          <a:xfrm>
            <a:off x="381000" y="1447800"/>
            <a:ext cx="8305800" cy="4572000"/>
          </a:xfrm>
        </p:spPr>
        <p:txBody>
          <a:bodyPr/>
          <a:lstStyle/>
          <a:p>
            <a:r>
              <a:rPr lang="en-US" sz="3200" dirty="0"/>
              <a:t>Most common search algorithm for LVCSR</a:t>
            </a:r>
          </a:p>
          <a:p>
            <a:pPr lvl="1"/>
            <a:r>
              <a:rPr lang="en-US" sz="3200" dirty="0"/>
              <a:t>Time-synchronous</a:t>
            </a:r>
          </a:p>
          <a:p>
            <a:pPr lvl="2"/>
            <a:r>
              <a:rPr lang="en-US" sz="2800" dirty="0"/>
              <a:t>Comparing paths of equal length</a:t>
            </a:r>
          </a:p>
          <a:p>
            <a:pPr lvl="1"/>
            <a:r>
              <a:rPr lang="en-US" sz="3200" dirty="0"/>
              <a:t>Two different word sequences W1 and W2:</a:t>
            </a:r>
          </a:p>
          <a:p>
            <a:pPr lvl="2"/>
            <a:r>
              <a:rPr lang="en-US" sz="2800" dirty="0"/>
              <a:t>We are comparing P(W1|O</a:t>
            </a:r>
            <a:r>
              <a:rPr lang="en-US" sz="3600" baseline="-25000" dirty="0"/>
              <a:t>0t</a:t>
            </a:r>
            <a:r>
              <a:rPr lang="en-US" sz="2800" dirty="0"/>
              <a:t>) and P(W2|O</a:t>
            </a:r>
            <a:r>
              <a:rPr lang="en-US" sz="3600" baseline="-25000" dirty="0"/>
              <a:t>0t</a:t>
            </a:r>
            <a:r>
              <a:rPr lang="en-US" sz="2800" dirty="0"/>
              <a:t>)</a:t>
            </a:r>
          </a:p>
          <a:p>
            <a:pPr lvl="2"/>
            <a:r>
              <a:rPr lang="en-US" sz="2800" dirty="0"/>
              <a:t>Based on same partial observation sequence O</a:t>
            </a:r>
            <a:r>
              <a:rPr lang="en-US" sz="3600" baseline="-25000" dirty="0"/>
              <a:t>0t</a:t>
            </a:r>
            <a:endParaRPr lang="en-US" sz="2800" baseline="-25000" dirty="0"/>
          </a:p>
          <a:p>
            <a:pPr lvl="2"/>
            <a:r>
              <a:rPr lang="en-US" sz="2800" dirty="0"/>
              <a:t>So denominator is same, can be ignored</a:t>
            </a:r>
          </a:p>
          <a:p>
            <a:pPr lvl="1"/>
            <a:r>
              <a:rPr lang="en-US" sz="3200" dirty="0"/>
              <a:t>Time-asynchronous search (A*) is harder</a:t>
            </a:r>
          </a:p>
          <a:p>
            <a:pPr lvl="2"/>
            <a:endParaRPr lang="en-US" dirty="0"/>
          </a:p>
          <a:p>
            <a:pPr lvl="1"/>
            <a:endParaRPr lang="en-US" dirty="0"/>
          </a:p>
        </p:txBody>
      </p:sp>
    </p:spTree>
    <p:extLst>
      <p:ext uri="{BB962C8B-B14F-4D97-AF65-F5344CB8AC3E}">
        <p14:creationId xmlns:p14="http://schemas.microsoft.com/office/powerpoint/2010/main" val="1688317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Viterbi Beam Search</a:t>
            </a:r>
          </a:p>
        </p:txBody>
      </p:sp>
      <p:sp>
        <p:nvSpPr>
          <p:cNvPr id="36867" name="Rectangle 3"/>
          <p:cNvSpPr>
            <a:spLocks noGrp="1" noChangeArrowheads="1"/>
          </p:cNvSpPr>
          <p:nvPr>
            <p:ph type="body" idx="1"/>
          </p:nvPr>
        </p:nvSpPr>
        <p:spPr/>
        <p:txBody>
          <a:bodyPr/>
          <a:lstStyle/>
          <a:p>
            <a:r>
              <a:rPr lang="en-US" sz="3200" dirty="0"/>
              <a:t>Empirically, beam size of 5-10% of search space</a:t>
            </a:r>
          </a:p>
          <a:p>
            <a:r>
              <a:rPr lang="en-US" sz="3200" dirty="0"/>
              <a:t>Thus 90-95% of HMM states don’t have to be considered at each time t</a:t>
            </a:r>
          </a:p>
          <a:p>
            <a:r>
              <a:rPr lang="en-US" sz="3200" dirty="0"/>
              <a:t>Vast savings in time.</a:t>
            </a:r>
          </a:p>
        </p:txBody>
      </p:sp>
    </p:spTree>
    <p:extLst>
      <p:ext uri="{BB962C8B-B14F-4D97-AF65-F5344CB8AC3E}">
        <p14:creationId xmlns:p14="http://schemas.microsoft.com/office/powerpoint/2010/main" val="949197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a:xfrm>
            <a:off x="914400" y="274639"/>
            <a:ext cx="7772400" cy="792161"/>
          </a:xfrm>
        </p:spPr>
        <p:txBody>
          <a:bodyPr/>
          <a:lstStyle/>
          <a:p>
            <a:r>
              <a:rPr lang="en-US" dirty="0"/>
              <a:t>On-line processing</a:t>
            </a:r>
          </a:p>
        </p:txBody>
      </p:sp>
      <p:sp>
        <p:nvSpPr>
          <p:cNvPr id="37891" name="Content Placeholder 5"/>
          <p:cNvSpPr>
            <a:spLocks noGrp="1"/>
          </p:cNvSpPr>
          <p:nvPr>
            <p:ph idx="1"/>
          </p:nvPr>
        </p:nvSpPr>
        <p:spPr>
          <a:xfrm>
            <a:off x="457200" y="1447800"/>
            <a:ext cx="8229600" cy="4572000"/>
          </a:xfrm>
        </p:spPr>
        <p:txBody>
          <a:bodyPr/>
          <a:lstStyle/>
          <a:p>
            <a:r>
              <a:rPr lang="en-US" sz="3200" dirty="0"/>
              <a:t>Problem with Viterbi search </a:t>
            </a:r>
          </a:p>
          <a:p>
            <a:pPr lvl="1"/>
            <a:r>
              <a:rPr lang="en-US" sz="3200" dirty="0"/>
              <a:t>Doesn’t return best sequence </a:t>
            </a:r>
            <a:r>
              <a:rPr lang="en-US" sz="3200" dirty="0" err="1"/>
              <a:t>til</a:t>
            </a:r>
            <a:r>
              <a:rPr lang="en-US" sz="3200" dirty="0"/>
              <a:t> final frame</a:t>
            </a:r>
          </a:p>
          <a:p>
            <a:endParaRPr lang="en-US" sz="3200" dirty="0"/>
          </a:p>
          <a:p>
            <a:r>
              <a:rPr lang="en-US" sz="3200" dirty="0"/>
              <a:t>This delay is unreasonable for many applications. </a:t>
            </a:r>
          </a:p>
          <a:p>
            <a:endParaRPr lang="en-US" sz="3200" dirty="0"/>
          </a:p>
          <a:p>
            <a:r>
              <a:rPr lang="en-US" sz="3200" dirty="0"/>
              <a:t>On-line processing </a:t>
            </a:r>
          </a:p>
          <a:p>
            <a:pPr lvl="1"/>
            <a:r>
              <a:rPr lang="en-US" sz="3200" dirty="0"/>
              <a:t>usually smaller delay in determining answer </a:t>
            </a:r>
          </a:p>
          <a:p>
            <a:pPr lvl="1"/>
            <a:r>
              <a:rPr lang="en-US" sz="3200" dirty="0"/>
              <a:t>at cost of always increased processing time.</a:t>
            </a:r>
          </a:p>
        </p:txBody>
      </p:sp>
      <p:sp>
        <p:nvSpPr>
          <p:cNvPr id="37892" name="Slide Number Placeholder 3"/>
          <p:cNvSpPr>
            <a:spLocks noGrp="1"/>
          </p:cNvSpPr>
          <p:nvPr>
            <p:ph type="sldNum" sz="quarter" idx="4294967295"/>
          </p:nvPr>
        </p:nvSpPr>
        <p:spPr>
          <a:xfrm>
            <a:off x="8686800" y="6553200"/>
            <a:ext cx="457200" cy="30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fld id="{5A6BACA4-1552-2242-8F13-4E7542C17FB4}" type="slidenum">
              <a:rPr lang="en-US" sz="1400">
                <a:solidFill>
                  <a:schemeClr val="tx2"/>
                </a:solidFill>
                <a:latin typeface="Arial" charset="0"/>
              </a:rPr>
              <a:pPr/>
              <a:t>32</a:t>
            </a:fld>
            <a:endParaRPr lang="en-US" sz="1400">
              <a:solidFill>
                <a:schemeClr val="tx2"/>
              </a:solidFill>
              <a:latin typeface="Arial" charset="0"/>
            </a:endParaRPr>
          </a:p>
        </p:txBody>
      </p:sp>
    </p:spTree>
    <p:extLst>
      <p:ext uri="{BB962C8B-B14F-4D97-AF65-F5344CB8AC3E}">
        <p14:creationId xmlns:p14="http://schemas.microsoft.com/office/powerpoint/2010/main" val="194171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r>
              <a:rPr lang="en-US"/>
              <a:t>On-line processing</a:t>
            </a:r>
            <a:br>
              <a:rPr lang="en-US"/>
            </a:br>
            <a:endParaRPr lang="en-US"/>
          </a:p>
        </p:txBody>
      </p:sp>
      <p:sp>
        <p:nvSpPr>
          <p:cNvPr id="7" name="Content Placeholder 6"/>
          <p:cNvSpPr>
            <a:spLocks noGrp="1"/>
          </p:cNvSpPr>
          <p:nvPr>
            <p:ph idx="1"/>
          </p:nvPr>
        </p:nvSpPr>
        <p:spPr>
          <a:xfrm>
            <a:off x="381000" y="838200"/>
            <a:ext cx="8305800" cy="5181600"/>
          </a:xfrm>
        </p:spPr>
        <p:txBody>
          <a:bodyPr/>
          <a:lstStyle/>
          <a:p>
            <a:r>
              <a:rPr lang="en-US" dirty="0"/>
              <a:t>At every time interval I (e.g. 1000 </a:t>
            </a:r>
            <a:r>
              <a:rPr lang="en-US" dirty="0" err="1"/>
              <a:t>msec</a:t>
            </a:r>
            <a:r>
              <a:rPr lang="en-US" dirty="0"/>
              <a:t> or 100 frames):</a:t>
            </a:r>
          </a:p>
          <a:p>
            <a:pPr lvl="1"/>
            <a:r>
              <a:rPr lang="en-US" dirty="0"/>
              <a:t>At current time </a:t>
            </a:r>
            <a:r>
              <a:rPr lang="en-US" i="1" dirty="0" err="1"/>
              <a:t>tcurr</a:t>
            </a:r>
            <a:r>
              <a:rPr lang="en-US" dirty="0"/>
              <a:t>, for each active state </a:t>
            </a:r>
            <a:r>
              <a:rPr lang="en-US" i="1" dirty="0" err="1"/>
              <a:t>qtcurr</a:t>
            </a:r>
            <a:r>
              <a:rPr lang="en-US" dirty="0"/>
              <a:t>, find best path P(</a:t>
            </a:r>
            <a:r>
              <a:rPr lang="en-US" i="1" dirty="0" err="1"/>
              <a:t>qtcurr</a:t>
            </a:r>
            <a:r>
              <a:rPr lang="en-US" dirty="0"/>
              <a:t>) that goes from from </a:t>
            </a:r>
            <a:r>
              <a:rPr lang="en-US" i="1" dirty="0"/>
              <a:t>t0</a:t>
            </a:r>
            <a:r>
              <a:rPr lang="en-US" dirty="0"/>
              <a:t> to </a:t>
            </a:r>
            <a:r>
              <a:rPr lang="en-US" i="1" dirty="0" err="1"/>
              <a:t>tcurr</a:t>
            </a:r>
            <a:r>
              <a:rPr lang="en-US" dirty="0"/>
              <a:t> (using </a:t>
            </a:r>
            <a:r>
              <a:rPr lang="en-US" dirty="0" err="1"/>
              <a:t>backtrace</a:t>
            </a:r>
            <a:r>
              <a:rPr lang="en-US" dirty="0"/>
              <a:t> (</a:t>
            </a:r>
            <a:r>
              <a:rPr lang="en-US" dirty="0">
                <a:sym typeface="Symbol" charset="0"/>
              </a:rPr>
              <a:t></a:t>
            </a:r>
            <a:r>
              <a:rPr lang="en-US" dirty="0"/>
              <a:t>))</a:t>
            </a:r>
          </a:p>
          <a:p>
            <a:pPr lvl="1"/>
            <a:r>
              <a:rPr lang="en-US" dirty="0"/>
              <a:t>Compare set of best paths P and find last time </a:t>
            </a:r>
            <a:r>
              <a:rPr lang="en-US" i="1" dirty="0" err="1"/>
              <a:t>tmatch</a:t>
            </a:r>
            <a:r>
              <a:rPr lang="en-US" dirty="0"/>
              <a:t> at which all paths P have the same state value at that time</a:t>
            </a:r>
          </a:p>
          <a:p>
            <a:pPr lvl="1"/>
            <a:endParaRPr lang="en-US" dirty="0"/>
          </a:p>
          <a:p>
            <a:pPr lvl="1"/>
            <a:r>
              <a:rPr lang="en-US" dirty="0"/>
              <a:t>If </a:t>
            </a:r>
            <a:r>
              <a:rPr lang="en-US" dirty="0" err="1"/>
              <a:t>tmatch</a:t>
            </a:r>
            <a:r>
              <a:rPr lang="en-US" dirty="0"/>
              <a:t> exists {</a:t>
            </a:r>
          </a:p>
          <a:p>
            <a:pPr marL="593725" lvl="2" indent="0">
              <a:buNone/>
            </a:pPr>
            <a:r>
              <a:rPr lang="en-US" dirty="0"/>
              <a:t>Output result from t0 to </a:t>
            </a:r>
            <a:r>
              <a:rPr lang="en-US" dirty="0" err="1"/>
              <a:t>tmatch</a:t>
            </a:r>
            <a:endParaRPr lang="en-US" dirty="0"/>
          </a:p>
          <a:p>
            <a:pPr marL="593725" lvl="2" indent="0">
              <a:buNone/>
            </a:pPr>
            <a:r>
              <a:rPr lang="en-US" dirty="0"/>
              <a:t>Reset/Remove </a:t>
            </a:r>
            <a:r>
              <a:rPr lang="en-US" dirty="0">
                <a:sym typeface="Symbol" charset="0"/>
              </a:rPr>
              <a:t></a:t>
            </a:r>
            <a:r>
              <a:rPr lang="en-US" dirty="0"/>
              <a:t> values until </a:t>
            </a:r>
            <a:r>
              <a:rPr lang="en-US" dirty="0" err="1"/>
              <a:t>tmatch</a:t>
            </a:r>
            <a:endParaRPr lang="en-US" dirty="0"/>
          </a:p>
          <a:p>
            <a:pPr marL="593725" lvl="2" indent="0">
              <a:buNone/>
            </a:pPr>
            <a:r>
              <a:rPr lang="en-US" dirty="0"/>
              <a:t>Set t0 to tmatch+1</a:t>
            </a:r>
          </a:p>
          <a:p>
            <a:pPr marL="593725" lvl="2" indent="0">
              <a:buNone/>
            </a:pPr>
            <a:r>
              <a:rPr lang="en-US" dirty="0"/>
              <a:t>}</a:t>
            </a:r>
          </a:p>
          <a:p>
            <a:r>
              <a:rPr lang="en-US" dirty="0"/>
              <a:t>Efficiency depends on interval I, beam threshold, and how well the observations match the HMM.</a:t>
            </a:r>
          </a:p>
          <a:p>
            <a:endParaRPr lang="en-US" dirty="0"/>
          </a:p>
        </p:txBody>
      </p:sp>
      <p:sp>
        <p:nvSpPr>
          <p:cNvPr id="38916" name="Footer Placeholder 4"/>
          <p:cNvSpPr>
            <a:spLocks noGrp="1"/>
          </p:cNvSpPr>
          <p:nvPr>
            <p:ph type="ftr" sz="quarter" idx="11"/>
          </p:nvPr>
        </p:nvSpPr>
        <p:spPr>
          <a:xfrm>
            <a:off x="4267200" y="6409267"/>
            <a:ext cx="3962400" cy="457200"/>
          </a:xfrm>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r>
              <a:rPr lang="en-US" dirty="0"/>
              <a:t>Slide from John-Paul </a:t>
            </a:r>
            <a:r>
              <a:rPr lang="en-US" dirty="0" err="1"/>
              <a:t>Hosom</a:t>
            </a:r>
            <a:endParaRPr lang="en-US" dirty="0"/>
          </a:p>
        </p:txBody>
      </p:sp>
    </p:spTree>
    <p:extLst>
      <p:ext uri="{BB962C8B-B14F-4D97-AF65-F5344CB8AC3E}">
        <p14:creationId xmlns:p14="http://schemas.microsoft.com/office/powerpoint/2010/main" val="328438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5"/>
          <p:cNvSpPr>
            <a:spLocks noGrp="1"/>
          </p:cNvSpPr>
          <p:nvPr>
            <p:ph type="title"/>
          </p:nvPr>
        </p:nvSpPr>
        <p:spPr>
          <a:xfrm>
            <a:off x="914400" y="274639"/>
            <a:ext cx="7772400" cy="411161"/>
          </a:xfrm>
        </p:spPr>
        <p:txBody>
          <a:bodyPr/>
          <a:lstStyle/>
          <a:p>
            <a:r>
              <a:rPr lang="en-US" dirty="0"/>
              <a:t>On-line processing</a:t>
            </a:r>
          </a:p>
        </p:txBody>
      </p:sp>
      <p:sp>
        <p:nvSpPr>
          <p:cNvPr id="39939" name="Content Placeholder 66"/>
          <p:cNvSpPr>
            <a:spLocks noGrp="1"/>
          </p:cNvSpPr>
          <p:nvPr>
            <p:ph idx="1"/>
          </p:nvPr>
        </p:nvSpPr>
        <p:spPr>
          <a:xfrm>
            <a:off x="381000" y="990600"/>
            <a:ext cx="8763000" cy="4572000"/>
          </a:xfrm>
        </p:spPr>
        <p:txBody>
          <a:bodyPr/>
          <a:lstStyle/>
          <a:p>
            <a:r>
              <a:rPr lang="en-US" dirty="0"/>
              <a:t>Example (Interval = 4 frames):</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At time 4, all best paths for all states A, B, and C</a:t>
            </a:r>
            <a:br>
              <a:rPr lang="en-US" dirty="0"/>
            </a:br>
            <a:r>
              <a:rPr lang="en-US" dirty="0"/>
              <a:t>have state B in common at time 2.  So, </a:t>
            </a:r>
            <a:r>
              <a:rPr lang="en-US" dirty="0" err="1"/>
              <a:t>tmatch</a:t>
            </a:r>
            <a:r>
              <a:rPr lang="en-US" dirty="0"/>
              <a:t> = 2.</a:t>
            </a:r>
          </a:p>
          <a:p>
            <a:r>
              <a:rPr lang="en-US" dirty="0"/>
              <a:t>Now output states BB for times 1 and 2, because no matter</a:t>
            </a:r>
            <a:br>
              <a:rPr lang="en-US" dirty="0"/>
            </a:br>
            <a:r>
              <a:rPr lang="en-US" dirty="0"/>
              <a:t>what happens in the future, this will not change. Set t0 to 3</a:t>
            </a:r>
          </a:p>
        </p:txBody>
      </p:sp>
      <p:sp>
        <p:nvSpPr>
          <p:cNvPr id="39940" name="Footer Placeholder 64"/>
          <p:cNvSpPr>
            <a:spLocks noGrp="1"/>
          </p:cNvSpPr>
          <p:nvPr>
            <p:ph type="ftr" sz="quarter" idx="11"/>
          </p:nvPr>
        </p:nvSpPr>
        <p:spPr>
          <a:xfrm>
            <a:off x="5156200" y="6400800"/>
            <a:ext cx="3962400" cy="457200"/>
          </a:xfrm>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r>
              <a:rPr lang="en-US" dirty="0"/>
              <a:t>Slide from John-Paul </a:t>
            </a:r>
            <a:r>
              <a:rPr lang="en-US" dirty="0" err="1"/>
              <a:t>Hosom</a:t>
            </a:r>
            <a:endParaRPr lang="en-US" dirty="0"/>
          </a:p>
        </p:txBody>
      </p:sp>
      <p:grpSp>
        <p:nvGrpSpPr>
          <p:cNvPr id="39941" name="Group 4"/>
          <p:cNvGrpSpPr>
            <a:grpSpLocks/>
          </p:cNvGrpSpPr>
          <p:nvPr/>
        </p:nvGrpSpPr>
        <p:grpSpPr bwMode="auto">
          <a:xfrm>
            <a:off x="1562100" y="1955800"/>
            <a:ext cx="885825" cy="457200"/>
            <a:chOff x="711" y="862"/>
            <a:chExt cx="558" cy="288"/>
          </a:xfrm>
        </p:grpSpPr>
        <p:sp>
          <p:nvSpPr>
            <p:cNvPr id="39998" name="Rectangle 5"/>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99" name="Text Box 6"/>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1</a:t>
              </a:r>
              <a:r>
                <a:rPr lang="en-US"/>
                <a:t>(A)</a:t>
              </a:r>
            </a:p>
          </p:txBody>
        </p:sp>
      </p:grpSp>
      <p:grpSp>
        <p:nvGrpSpPr>
          <p:cNvPr id="39942" name="Group 7"/>
          <p:cNvGrpSpPr>
            <a:grpSpLocks/>
          </p:cNvGrpSpPr>
          <p:nvPr/>
        </p:nvGrpSpPr>
        <p:grpSpPr bwMode="auto">
          <a:xfrm>
            <a:off x="1562100" y="2794000"/>
            <a:ext cx="885825" cy="457200"/>
            <a:chOff x="711" y="862"/>
            <a:chExt cx="558" cy="288"/>
          </a:xfrm>
        </p:grpSpPr>
        <p:sp>
          <p:nvSpPr>
            <p:cNvPr id="39996" name="Rectangle 8"/>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97" name="Text Box 9"/>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1</a:t>
              </a:r>
              <a:r>
                <a:rPr lang="en-US"/>
                <a:t>(B)</a:t>
              </a:r>
            </a:p>
          </p:txBody>
        </p:sp>
      </p:grpSp>
      <p:grpSp>
        <p:nvGrpSpPr>
          <p:cNvPr id="39943" name="Group 10"/>
          <p:cNvGrpSpPr>
            <a:grpSpLocks/>
          </p:cNvGrpSpPr>
          <p:nvPr/>
        </p:nvGrpSpPr>
        <p:grpSpPr bwMode="auto">
          <a:xfrm>
            <a:off x="1562100" y="3703638"/>
            <a:ext cx="885825" cy="457200"/>
            <a:chOff x="711" y="862"/>
            <a:chExt cx="558" cy="288"/>
          </a:xfrm>
        </p:grpSpPr>
        <p:sp>
          <p:nvSpPr>
            <p:cNvPr id="39994" name="Rectangle 11"/>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95" name="Text Box 12"/>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1</a:t>
              </a:r>
              <a:r>
                <a:rPr lang="en-US"/>
                <a:t>(C)</a:t>
              </a:r>
            </a:p>
          </p:txBody>
        </p:sp>
      </p:grpSp>
      <p:grpSp>
        <p:nvGrpSpPr>
          <p:cNvPr id="39944" name="Group 13"/>
          <p:cNvGrpSpPr>
            <a:grpSpLocks/>
          </p:cNvGrpSpPr>
          <p:nvPr/>
        </p:nvGrpSpPr>
        <p:grpSpPr bwMode="auto">
          <a:xfrm>
            <a:off x="3067050" y="1955800"/>
            <a:ext cx="885825" cy="457200"/>
            <a:chOff x="711" y="862"/>
            <a:chExt cx="558" cy="288"/>
          </a:xfrm>
        </p:grpSpPr>
        <p:sp>
          <p:nvSpPr>
            <p:cNvPr id="39992" name="Rectangle 14"/>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93" name="Text Box 15"/>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2</a:t>
              </a:r>
              <a:r>
                <a:rPr lang="en-US"/>
                <a:t>(A)</a:t>
              </a:r>
            </a:p>
          </p:txBody>
        </p:sp>
      </p:grpSp>
      <p:grpSp>
        <p:nvGrpSpPr>
          <p:cNvPr id="39945" name="Group 16"/>
          <p:cNvGrpSpPr>
            <a:grpSpLocks/>
          </p:cNvGrpSpPr>
          <p:nvPr/>
        </p:nvGrpSpPr>
        <p:grpSpPr bwMode="auto">
          <a:xfrm>
            <a:off x="3067050" y="2794000"/>
            <a:ext cx="885825" cy="457200"/>
            <a:chOff x="711" y="862"/>
            <a:chExt cx="558" cy="288"/>
          </a:xfrm>
        </p:grpSpPr>
        <p:sp>
          <p:nvSpPr>
            <p:cNvPr id="39990" name="Rectangle 17"/>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91" name="Text Box 18"/>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2</a:t>
              </a:r>
              <a:r>
                <a:rPr lang="en-US"/>
                <a:t>(B)</a:t>
              </a:r>
            </a:p>
          </p:txBody>
        </p:sp>
      </p:grpSp>
      <p:grpSp>
        <p:nvGrpSpPr>
          <p:cNvPr id="39946" name="Group 19"/>
          <p:cNvGrpSpPr>
            <a:grpSpLocks/>
          </p:cNvGrpSpPr>
          <p:nvPr/>
        </p:nvGrpSpPr>
        <p:grpSpPr bwMode="auto">
          <a:xfrm>
            <a:off x="3067050" y="3703638"/>
            <a:ext cx="885825" cy="457200"/>
            <a:chOff x="711" y="862"/>
            <a:chExt cx="558" cy="288"/>
          </a:xfrm>
        </p:grpSpPr>
        <p:sp>
          <p:nvSpPr>
            <p:cNvPr id="39988" name="Rectangle 20"/>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89" name="Text Box 21"/>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2</a:t>
              </a:r>
              <a:r>
                <a:rPr lang="en-US"/>
                <a:t>(C)</a:t>
              </a:r>
            </a:p>
          </p:txBody>
        </p:sp>
      </p:grpSp>
      <p:grpSp>
        <p:nvGrpSpPr>
          <p:cNvPr id="39947" name="Group 22"/>
          <p:cNvGrpSpPr>
            <a:grpSpLocks/>
          </p:cNvGrpSpPr>
          <p:nvPr/>
        </p:nvGrpSpPr>
        <p:grpSpPr bwMode="auto">
          <a:xfrm>
            <a:off x="4572000" y="1955800"/>
            <a:ext cx="885825" cy="457200"/>
            <a:chOff x="711" y="862"/>
            <a:chExt cx="558" cy="288"/>
          </a:xfrm>
        </p:grpSpPr>
        <p:sp>
          <p:nvSpPr>
            <p:cNvPr id="39986" name="Rectangle 23"/>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87" name="Text Box 24"/>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(A)</a:t>
              </a:r>
            </a:p>
          </p:txBody>
        </p:sp>
      </p:grpSp>
      <p:grpSp>
        <p:nvGrpSpPr>
          <p:cNvPr id="39948" name="Group 25"/>
          <p:cNvGrpSpPr>
            <a:grpSpLocks/>
          </p:cNvGrpSpPr>
          <p:nvPr/>
        </p:nvGrpSpPr>
        <p:grpSpPr bwMode="auto">
          <a:xfrm>
            <a:off x="4572000" y="2794000"/>
            <a:ext cx="885825" cy="457200"/>
            <a:chOff x="711" y="862"/>
            <a:chExt cx="558" cy="288"/>
          </a:xfrm>
        </p:grpSpPr>
        <p:sp>
          <p:nvSpPr>
            <p:cNvPr id="39984" name="Rectangle 26"/>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85" name="Text Box 27"/>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(B)</a:t>
              </a:r>
            </a:p>
          </p:txBody>
        </p:sp>
      </p:grpSp>
      <p:grpSp>
        <p:nvGrpSpPr>
          <p:cNvPr id="39949" name="Group 28"/>
          <p:cNvGrpSpPr>
            <a:grpSpLocks/>
          </p:cNvGrpSpPr>
          <p:nvPr/>
        </p:nvGrpSpPr>
        <p:grpSpPr bwMode="auto">
          <a:xfrm>
            <a:off x="4572000" y="3703638"/>
            <a:ext cx="885825" cy="457200"/>
            <a:chOff x="711" y="862"/>
            <a:chExt cx="558" cy="288"/>
          </a:xfrm>
        </p:grpSpPr>
        <p:sp>
          <p:nvSpPr>
            <p:cNvPr id="39982" name="Rectangle 29"/>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83" name="Text Box 30"/>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(C)</a:t>
              </a:r>
            </a:p>
          </p:txBody>
        </p:sp>
      </p:grpSp>
      <p:grpSp>
        <p:nvGrpSpPr>
          <p:cNvPr id="39950" name="Group 31"/>
          <p:cNvGrpSpPr>
            <a:grpSpLocks/>
          </p:cNvGrpSpPr>
          <p:nvPr/>
        </p:nvGrpSpPr>
        <p:grpSpPr bwMode="auto">
          <a:xfrm>
            <a:off x="6076950" y="1955800"/>
            <a:ext cx="885825" cy="457200"/>
            <a:chOff x="711" y="862"/>
            <a:chExt cx="558" cy="288"/>
          </a:xfrm>
        </p:grpSpPr>
        <p:sp>
          <p:nvSpPr>
            <p:cNvPr id="39980" name="Rectangle 32"/>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81" name="Text Box 33"/>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(A)</a:t>
              </a:r>
            </a:p>
          </p:txBody>
        </p:sp>
      </p:grpSp>
      <p:grpSp>
        <p:nvGrpSpPr>
          <p:cNvPr id="39951" name="Group 34"/>
          <p:cNvGrpSpPr>
            <a:grpSpLocks/>
          </p:cNvGrpSpPr>
          <p:nvPr/>
        </p:nvGrpSpPr>
        <p:grpSpPr bwMode="auto">
          <a:xfrm>
            <a:off x="6076950" y="2794000"/>
            <a:ext cx="885825" cy="457200"/>
            <a:chOff x="711" y="862"/>
            <a:chExt cx="558" cy="288"/>
          </a:xfrm>
        </p:grpSpPr>
        <p:sp>
          <p:nvSpPr>
            <p:cNvPr id="39978" name="Rectangle 35"/>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79" name="Text Box 36"/>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(B)</a:t>
              </a:r>
            </a:p>
          </p:txBody>
        </p:sp>
      </p:grpSp>
      <p:grpSp>
        <p:nvGrpSpPr>
          <p:cNvPr id="39952" name="Group 37"/>
          <p:cNvGrpSpPr>
            <a:grpSpLocks/>
          </p:cNvGrpSpPr>
          <p:nvPr/>
        </p:nvGrpSpPr>
        <p:grpSpPr bwMode="auto">
          <a:xfrm>
            <a:off x="6076950" y="3703638"/>
            <a:ext cx="885825" cy="457200"/>
            <a:chOff x="711" y="862"/>
            <a:chExt cx="558" cy="288"/>
          </a:xfrm>
        </p:grpSpPr>
        <p:sp>
          <p:nvSpPr>
            <p:cNvPr id="39976" name="Rectangle 38"/>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9977" name="Text Box 39"/>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(C)</a:t>
              </a:r>
            </a:p>
          </p:txBody>
        </p:sp>
      </p:grpSp>
      <p:sp>
        <p:nvSpPr>
          <p:cNvPr id="39953" name="Text Box 49"/>
          <p:cNvSpPr txBox="1">
            <a:spLocks noChangeArrowheads="1"/>
          </p:cNvSpPr>
          <p:nvPr/>
        </p:nvSpPr>
        <p:spPr bwMode="auto">
          <a:xfrm>
            <a:off x="750888" y="1947863"/>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A:</a:t>
            </a:r>
          </a:p>
        </p:txBody>
      </p:sp>
      <p:sp>
        <p:nvSpPr>
          <p:cNvPr id="39954" name="Text Box 50"/>
          <p:cNvSpPr txBox="1">
            <a:spLocks noChangeArrowheads="1"/>
          </p:cNvSpPr>
          <p:nvPr/>
        </p:nvSpPr>
        <p:spPr bwMode="auto">
          <a:xfrm>
            <a:off x="750888" y="2805113"/>
            <a:ext cx="471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a:t>
            </a:r>
          </a:p>
        </p:txBody>
      </p:sp>
      <p:sp>
        <p:nvSpPr>
          <p:cNvPr id="39955" name="Text Box 51"/>
          <p:cNvSpPr txBox="1">
            <a:spLocks noChangeArrowheads="1"/>
          </p:cNvSpPr>
          <p:nvPr/>
        </p:nvSpPr>
        <p:spPr bwMode="auto">
          <a:xfrm>
            <a:off x="750888" y="3690938"/>
            <a:ext cx="471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C:</a:t>
            </a:r>
          </a:p>
        </p:txBody>
      </p:sp>
      <p:sp>
        <p:nvSpPr>
          <p:cNvPr id="39956" name="Text Box 53"/>
          <p:cNvSpPr txBox="1">
            <a:spLocks noChangeArrowheads="1"/>
          </p:cNvSpPr>
          <p:nvPr/>
        </p:nvSpPr>
        <p:spPr bwMode="auto">
          <a:xfrm>
            <a:off x="1741488" y="4202113"/>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=1</a:t>
            </a:r>
          </a:p>
        </p:txBody>
      </p:sp>
      <p:sp>
        <p:nvSpPr>
          <p:cNvPr id="39957" name="Text Box 54"/>
          <p:cNvSpPr txBox="1">
            <a:spLocks noChangeArrowheads="1"/>
          </p:cNvSpPr>
          <p:nvPr/>
        </p:nvSpPr>
        <p:spPr bwMode="auto">
          <a:xfrm>
            <a:off x="3265488" y="4202113"/>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=2</a:t>
            </a:r>
          </a:p>
        </p:txBody>
      </p:sp>
      <p:sp>
        <p:nvSpPr>
          <p:cNvPr id="39958" name="Text Box 55"/>
          <p:cNvSpPr txBox="1">
            <a:spLocks noChangeArrowheads="1"/>
          </p:cNvSpPr>
          <p:nvPr/>
        </p:nvSpPr>
        <p:spPr bwMode="auto">
          <a:xfrm>
            <a:off x="4760913" y="4202113"/>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=3</a:t>
            </a:r>
          </a:p>
        </p:txBody>
      </p:sp>
      <p:sp>
        <p:nvSpPr>
          <p:cNvPr id="39959" name="Text Box 56"/>
          <p:cNvSpPr txBox="1">
            <a:spLocks noChangeArrowheads="1"/>
          </p:cNvSpPr>
          <p:nvPr/>
        </p:nvSpPr>
        <p:spPr bwMode="auto">
          <a:xfrm>
            <a:off x="6256338" y="4202113"/>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=4</a:t>
            </a:r>
          </a:p>
        </p:txBody>
      </p:sp>
      <p:sp>
        <p:nvSpPr>
          <p:cNvPr id="39960" name="Line 58"/>
          <p:cNvSpPr>
            <a:spLocks noChangeShapeType="1"/>
          </p:cNvSpPr>
          <p:nvPr/>
        </p:nvSpPr>
        <p:spPr bwMode="auto">
          <a:xfrm flipV="1">
            <a:off x="2428875" y="2182813"/>
            <a:ext cx="647700" cy="84296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9961" name="Line 60"/>
          <p:cNvSpPr>
            <a:spLocks noChangeShapeType="1"/>
          </p:cNvSpPr>
          <p:nvPr/>
        </p:nvSpPr>
        <p:spPr bwMode="auto">
          <a:xfrm>
            <a:off x="5472113" y="2182813"/>
            <a:ext cx="585787"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2" name="Line 62"/>
          <p:cNvSpPr>
            <a:spLocks noChangeShapeType="1"/>
          </p:cNvSpPr>
          <p:nvPr/>
        </p:nvSpPr>
        <p:spPr bwMode="auto">
          <a:xfrm>
            <a:off x="2457450" y="3025775"/>
            <a:ext cx="61912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3" name="Line 63"/>
          <p:cNvSpPr>
            <a:spLocks noChangeShapeType="1"/>
          </p:cNvSpPr>
          <p:nvPr/>
        </p:nvSpPr>
        <p:spPr bwMode="auto">
          <a:xfrm>
            <a:off x="3971925" y="3025775"/>
            <a:ext cx="61436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4" name="Line 64"/>
          <p:cNvSpPr>
            <a:spLocks noChangeShapeType="1"/>
          </p:cNvSpPr>
          <p:nvPr/>
        </p:nvSpPr>
        <p:spPr bwMode="auto">
          <a:xfrm>
            <a:off x="5472113" y="3025775"/>
            <a:ext cx="60007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5" name="Line 66"/>
          <p:cNvSpPr>
            <a:spLocks noChangeShapeType="1"/>
          </p:cNvSpPr>
          <p:nvPr/>
        </p:nvSpPr>
        <p:spPr bwMode="auto">
          <a:xfrm>
            <a:off x="2443163" y="3925888"/>
            <a:ext cx="63341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6" name="Line 67"/>
          <p:cNvSpPr>
            <a:spLocks noChangeShapeType="1"/>
          </p:cNvSpPr>
          <p:nvPr/>
        </p:nvSpPr>
        <p:spPr bwMode="auto">
          <a:xfrm>
            <a:off x="3943350" y="3925888"/>
            <a:ext cx="61436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7" name="Line 78"/>
          <p:cNvSpPr>
            <a:spLocks noChangeShapeType="1"/>
          </p:cNvSpPr>
          <p:nvPr/>
        </p:nvSpPr>
        <p:spPr bwMode="auto">
          <a:xfrm flipV="1">
            <a:off x="3952875" y="2168525"/>
            <a:ext cx="619125" cy="8572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8" name="Line 85"/>
          <p:cNvSpPr>
            <a:spLocks noChangeShapeType="1"/>
          </p:cNvSpPr>
          <p:nvPr/>
        </p:nvSpPr>
        <p:spPr bwMode="auto">
          <a:xfrm>
            <a:off x="5448300" y="3049588"/>
            <a:ext cx="6334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9969" name="Text Box 89"/>
          <p:cNvSpPr txBox="1">
            <a:spLocks noChangeArrowheads="1"/>
          </p:cNvSpPr>
          <p:nvPr/>
        </p:nvSpPr>
        <p:spPr bwMode="auto">
          <a:xfrm>
            <a:off x="7480300" y="1944688"/>
            <a:ext cx="10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BBAA</a:t>
            </a:r>
          </a:p>
        </p:txBody>
      </p:sp>
      <p:sp>
        <p:nvSpPr>
          <p:cNvPr id="39970" name="Text Box 90"/>
          <p:cNvSpPr txBox="1">
            <a:spLocks noChangeArrowheads="1"/>
          </p:cNvSpPr>
          <p:nvPr/>
        </p:nvSpPr>
        <p:spPr bwMode="auto">
          <a:xfrm>
            <a:off x="7480300" y="2811463"/>
            <a:ext cx="996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BBBB</a:t>
            </a:r>
          </a:p>
        </p:txBody>
      </p:sp>
      <p:sp>
        <p:nvSpPr>
          <p:cNvPr id="39971" name="Text Box 91"/>
          <p:cNvSpPr txBox="1">
            <a:spLocks noChangeArrowheads="1"/>
          </p:cNvSpPr>
          <p:nvPr/>
        </p:nvSpPr>
        <p:spPr bwMode="auto">
          <a:xfrm>
            <a:off x="7480300" y="3736975"/>
            <a:ext cx="996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BBBC</a:t>
            </a:r>
          </a:p>
        </p:txBody>
      </p:sp>
      <p:sp>
        <p:nvSpPr>
          <p:cNvPr id="39972" name="Text Box 93"/>
          <p:cNvSpPr txBox="1">
            <a:spLocks noChangeArrowheads="1"/>
          </p:cNvSpPr>
          <p:nvPr/>
        </p:nvSpPr>
        <p:spPr bwMode="auto">
          <a:xfrm>
            <a:off x="7094538" y="1401763"/>
            <a:ext cx="1866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u="sng"/>
              <a:t>best sequence</a:t>
            </a:r>
          </a:p>
        </p:txBody>
      </p:sp>
      <p:sp>
        <p:nvSpPr>
          <p:cNvPr id="39973" name="Text Box 94"/>
          <p:cNvSpPr txBox="1">
            <a:spLocks noChangeArrowheads="1"/>
          </p:cNvSpPr>
          <p:nvPr/>
        </p:nvSpPr>
        <p:spPr bwMode="auto">
          <a:xfrm>
            <a:off x="1622425" y="4516438"/>
            <a:ext cx="693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t</a:t>
            </a:r>
            <a:r>
              <a:rPr lang="en-US" baseline="-25000"/>
              <a:t>0</a:t>
            </a:r>
            <a:r>
              <a:rPr lang="en-US"/>
              <a:t>=1</a:t>
            </a:r>
          </a:p>
        </p:txBody>
      </p:sp>
      <p:sp>
        <p:nvSpPr>
          <p:cNvPr id="39974" name="Text Box 95"/>
          <p:cNvSpPr txBox="1">
            <a:spLocks noChangeArrowheads="1"/>
          </p:cNvSpPr>
          <p:nvPr/>
        </p:nvSpPr>
        <p:spPr bwMode="auto">
          <a:xfrm>
            <a:off x="6032500" y="4516438"/>
            <a:ext cx="9429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t</a:t>
            </a:r>
            <a:r>
              <a:rPr lang="en-US" i="1" baseline="-25000"/>
              <a:t>curr</a:t>
            </a:r>
            <a:r>
              <a:rPr lang="en-US"/>
              <a:t>=4</a:t>
            </a:r>
          </a:p>
        </p:txBody>
      </p:sp>
      <p:sp>
        <p:nvSpPr>
          <p:cNvPr id="39975" name="AutoShape 96"/>
          <p:cNvSpPr>
            <a:spLocks/>
          </p:cNvSpPr>
          <p:nvPr/>
        </p:nvSpPr>
        <p:spPr bwMode="auto">
          <a:xfrm rot="5400000">
            <a:off x="4136231" y="-1108868"/>
            <a:ext cx="257175" cy="5672138"/>
          </a:xfrm>
          <a:prstGeom prst="leftBrace">
            <a:avLst>
              <a:gd name="adj1" fmla="val 111095"/>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Tree>
    <p:extLst>
      <p:ext uri="{BB962C8B-B14F-4D97-AF65-F5344CB8AC3E}">
        <p14:creationId xmlns:p14="http://schemas.microsoft.com/office/powerpoint/2010/main" val="2962145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91"/>
          <p:cNvSpPr>
            <a:spLocks noGrp="1"/>
          </p:cNvSpPr>
          <p:nvPr>
            <p:ph type="title"/>
          </p:nvPr>
        </p:nvSpPr>
        <p:spPr>
          <a:xfrm>
            <a:off x="914400" y="152400"/>
            <a:ext cx="7772400" cy="563561"/>
          </a:xfrm>
        </p:spPr>
        <p:txBody>
          <a:bodyPr/>
          <a:lstStyle/>
          <a:p>
            <a:r>
              <a:rPr lang="en-US" dirty="0"/>
              <a:t>On-line processing</a:t>
            </a:r>
          </a:p>
        </p:txBody>
      </p:sp>
      <p:sp>
        <p:nvSpPr>
          <p:cNvPr id="4" name="Content Placeholder 3"/>
          <p:cNvSpPr>
            <a:spLocks noGrp="1"/>
          </p:cNvSpPr>
          <p:nvPr>
            <p:ph sz="quarter" idx="1"/>
          </p:nvPr>
        </p:nvSpPr>
        <p:spPr/>
        <p:txBody>
          <a:bodyPr/>
          <a:lstStyle/>
          <a:p>
            <a:endParaRPr lang="en-US"/>
          </a:p>
        </p:txBody>
      </p:sp>
      <p:sp>
        <p:nvSpPr>
          <p:cNvPr id="40964" name="Footer Placeholder 90"/>
          <p:cNvSpPr>
            <a:spLocks noGrp="1"/>
          </p:cNvSpPr>
          <p:nvPr>
            <p:ph type="ftr" sz="quarter" idx="11"/>
          </p:nvPr>
        </p:nvSpPr>
        <p:spPr>
          <a:xfrm>
            <a:off x="4572000" y="6426200"/>
            <a:ext cx="3962400" cy="457200"/>
          </a:xfrm>
        </p:spPr>
        <p:txBody>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r>
              <a:rPr lang="en-US" dirty="0"/>
              <a:t>Slide from John-Paul </a:t>
            </a:r>
            <a:r>
              <a:rPr lang="en-US" dirty="0" err="1"/>
              <a:t>Hosom</a:t>
            </a:r>
            <a:endParaRPr lang="en-US" dirty="0"/>
          </a:p>
        </p:txBody>
      </p:sp>
      <p:sp>
        <p:nvSpPr>
          <p:cNvPr id="40966" name="Text Box 55"/>
          <p:cNvSpPr txBox="1">
            <a:spLocks noChangeArrowheads="1"/>
          </p:cNvSpPr>
          <p:nvPr/>
        </p:nvSpPr>
        <p:spPr bwMode="auto">
          <a:xfrm>
            <a:off x="855663" y="1524000"/>
            <a:ext cx="8262937" cy="4862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lvl1pPr marL="284163" indent="-284163"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a:lnSpc>
                <a:spcPct val="90000"/>
              </a:lnSpc>
              <a:buFontTx/>
              <a:buChar char="•"/>
            </a:pPr>
            <a:endParaRPr lang="en-US" dirty="0"/>
          </a:p>
          <a:p>
            <a:pPr marL="0" indent="0">
              <a:lnSpc>
                <a:spcPct val="90000"/>
              </a:lnSpc>
            </a:pPr>
            <a:endParaRPr lang="en-US" dirty="0"/>
          </a:p>
          <a:p>
            <a:pPr>
              <a:lnSpc>
                <a:spcPct val="90000"/>
              </a:lnSpc>
              <a:buFontTx/>
              <a:buChar char="•"/>
            </a:pPr>
            <a:endParaRPr lang="en-US" dirty="0"/>
          </a:p>
          <a:p>
            <a:pPr>
              <a:lnSpc>
                <a:spcPct val="90000"/>
              </a:lnSpc>
              <a:buFontTx/>
              <a:buChar char="•"/>
            </a:pPr>
            <a:r>
              <a:rPr lang="en-US" sz="2400" dirty="0">
                <a:latin typeface="Calibri"/>
                <a:cs typeface="Calibri"/>
              </a:rPr>
              <a:t>Now </a:t>
            </a:r>
            <a:r>
              <a:rPr lang="en-US" sz="2400" i="1" dirty="0" err="1">
                <a:latin typeface="Calibri"/>
                <a:cs typeface="Calibri"/>
              </a:rPr>
              <a:t>t</a:t>
            </a:r>
            <a:r>
              <a:rPr lang="en-US" sz="2400" i="1" baseline="-25000" dirty="0" err="1">
                <a:latin typeface="Calibri"/>
                <a:cs typeface="Calibri"/>
              </a:rPr>
              <a:t>match</a:t>
            </a:r>
            <a:r>
              <a:rPr lang="en-US" sz="2400" dirty="0">
                <a:latin typeface="Calibri"/>
                <a:cs typeface="Calibri"/>
              </a:rPr>
              <a:t> = 7, so output from </a:t>
            </a:r>
            <a:r>
              <a:rPr lang="en-US" sz="2400" i="1" dirty="0">
                <a:latin typeface="Calibri"/>
                <a:cs typeface="Calibri"/>
              </a:rPr>
              <a:t>t</a:t>
            </a:r>
            <a:r>
              <a:rPr lang="en-US" sz="2400" dirty="0">
                <a:latin typeface="Calibri"/>
                <a:cs typeface="Calibri"/>
              </a:rPr>
              <a:t>=3 to </a:t>
            </a:r>
            <a:r>
              <a:rPr lang="en-US" sz="2400" i="1" dirty="0">
                <a:latin typeface="Calibri"/>
                <a:cs typeface="Calibri"/>
              </a:rPr>
              <a:t>t</a:t>
            </a:r>
            <a:r>
              <a:rPr lang="en-US" sz="2400" dirty="0">
                <a:latin typeface="Calibri"/>
                <a:cs typeface="Calibri"/>
              </a:rPr>
              <a:t>=7: BBABB, then</a:t>
            </a:r>
            <a:br>
              <a:rPr lang="en-US" sz="2400" dirty="0">
                <a:latin typeface="Calibri"/>
                <a:cs typeface="Calibri"/>
              </a:rPr>
            </a:br>
            <a:r>
              <a:rPr lang="en-US" sz="2400" dirty="0">
                <a:latin typeface="Calibri"/>
                <a:cs typeface="Calibri"/>
              </a:rPr>
              <a:t>set </a:t>
            </a:r>
            <a:r>
              <a:rPr lang="en-US" sz="2400" i="1" dirty="0">
                <a:latin typeface="Calibri"/>
                <a:cs typeface="Calibri"/>
              </a:rPr>
              <a:t>t</a:t>
            </a:r>
            <a:r>
              <a:rPr lang="en-US" sz="2400" baseline="-25000" dirty="0">
                <a:latin typeface="Calibri"/>
                <a:cs typeface="Calibri"/>
              </a:rPr>
              <a:t>0</a:t>
            </a:r>
            <a:r>
              <a:rPr lang="en-US" sz="2400" dirty="0">
                <a:latin typeface="Calibri"/>
                <a:cs typeface="Calibri"/>
              </a:rPr>
              <a:t> to 8.</a:t>
            </a:r>
          </a:p>
          <a:p>
            <a:pPr>
              <a:lnSpc>
                <a:spcPct val="90000"/>
              </a:lnSpc>
              <a:buFontTx/>
              <a:buChar char="•"/>
            </a:pPr>
            <a:endParaRPr lang="en-US" sz="2400" dirty="0">
              <a:latin typeface="Calibri"/>
              <a:cs typeface="Calibri"/>
            </a:endParaRPr>
          </a:p>
          <a:p>
            <a:pPr>
              <a:lnSpc>
                <a:spcPct val="90000"/>
              </a:lnSpc>
              <a:buFontTx/>
              <a:buChar char="•"/>
            </a:pPr>
            <a:r>
              <a:rPr lang="en-US" sz="2400" dirty="0">
                <a:latin typeface="Calibri"/>
                <a:cs typeface="Calibri"/>
              </a:rPr>
              <a:t>If </a:t>
            </a:r>
            <a:r>
              <a:rPr lang="en-US" sz="2400" i="1" dirty="0">
                <a:latin typeface="Calibri"/>
                <a:cs typeface="Calibri"/>
              </a:rPr>
              <a:t>T</a:t>
            </a:r>
            <a:r>
              <a:rPr lang="en-US" sz="2400" dirty="0">
                <a:latin typeface="Calibri"/>
                <a:cs typeface="Calibri"/>
              </a:rPr>
              <a:t>=8, then output state with best </a:t>
            </a:r>
            <a:r>
              <a:rPr lang="en-US" sz="2400" i="1" dirty="0">
                <a:latin typeface="Calibri"/>
                <a:cs typeface="Calibri"/>
                <a:sym typeface="Symbol" charset="0"/>
              </a:rPr>
              <a:t></a:t>
            </a:r>
            <a:r>
              <a:rPr lang="en-US" sz="2400" baseline="-25000" dirty="0">
                <a:latin typeface="Calibri"/>
                <a:cs typeface="Calibri"/>
              </a:rPr>
              <a:t>8</a:t>
            </a:r>
            <a:r>
              <a:rPr lang="en-US" sz="2400" dirty="0">
                <a:latin typeface="Calibri"/>
                <a:cs typeface="Calibri"/>
              </a:rPr>
              <a:t>, for example C.  </a:t>
            </a:r>
            <a:br>
              <a:rPr lang="en-US" sz="2400" dirty="0">
                <a:latin typeface="Calibri"/>
                <a:cs typeface="Calibri"/>
              </a:rPr>
            </a:br>
            <a:r>
              <a:rPr lang="en-US" sz="2400" dirty="0">
                <a:latin typeface="Calibri"/>
                <a:cs typeface="Calibri"/>
              </a:rPr>
              <a:t>Final result (obtained piece-by-piece) is then BBBBABBC </a:t>
            </a:r>
          </a:p>
        </p:txBody>
      </p:sp>
      <p:grpSp>
        <p:nvGrpSpPr>
          <p:cNvPr id="40967" name="Group 3"/>
          <p:cNvGrpSpPr>
            <a:grpSpLocks/>
          </p:cNvGrpSpPr>
          <p:nvPr/>
        </p:nvGrpSpPr>
        <p:grpSpPr bwMode="auto">
          <a:xfrm>
            <a:off x="619125" y="1471613"/>
            <a:ext cx="885825" cy="457200"/>
            <a:chOff x="711" y="862"/>
            <a:chExt cx="558" cy="288"/>
          </a:xfrm>
        </p:grpSpPr>
        <p:sp>
          <p:nvSpPr>
            <p:cNvPr id="41051" name="Rectangle 4"/>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52" name="Text Box 5"/>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(A)</a:t>
              </a:r>
            </a:p>
          </p:txBody>
        </p:sp>
      </p:grpSp>
      <p:grpSp>
        <p:nvGrpSpPr>
          <p:cNvPr id="40968" name="Group 6"/>
          <p:cNvGrpSpPr>
            <a:grpSpLocks/>
          </p:cNvGrpSpPr>
          <p:nvPr/>
        </p:nvGrpSpPr>
        <p:grpSpPr bwMode="auto">
          <a:xfrm>
            <a:off x="619125" y="2309813"/>
            <a:ext cx="885825" cy="457200"/>
            <a:chOff x="711" y="862"/>
            <a:chExt cx="558" cy="288"/>
          </a:xfrm>
        </p:grpSpPr>
        <p:sp>
          <p:nvSpPr>
            <p:cNvPr id="41049" name="Rectangle 7"/>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50" name="Text Box 8"/>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(B)</a:t>
              </a:r>
            </a:p>
          </p:txBody>
        </p:sp>
      </p:grpSp>
      <p:grpSp>
        <p:nvGrpSpPr>
          <p:cNvPr id="40969" name="Group 9"/>
          <p:cNvGrpSpPr>
            <a:grpSpLocks/>
          </p:cNvGrpSpPr>
          <p:nvPr/>
        </p:nvGrpSpPr>
        <p:grpSpPr bwMode="auto">
          <a:xfrm>
            <a:off x="619125" y="3219450"/>
            <a:ext cx="885825" cy="457200"/>
            <a:chOff x="711" y="862"/>
            <a:chExt cx="558" cy="288"/>
          </a:xfrm>
        </p:grpSpPr>
        <p:sp>
          <p:nvSpPr>
            <p:cNvPr id="41047" name="Rectangle 10"/>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48" name="Text Box 11"/>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3</a:t>
              </a:r>
              <a:r>
                <a:rPr lang="en-US"/>
                <a:t>(C)</a:t>
              </a:r>
            </a:p>
          </p:txBody>
        </p:sp>
      </p:grpSp>
      <p:grpSp>
        <p:nvGrpSpPr>
          <p:cNvPr id="40970" name="Group 12"/>
          <p:cNvGrpSpPr>
            <a:grpSpLocks/>
          </p:cNvGrpSpPr>
          <p:nvPr/>
        </p:nvGrpSpPr>
        <p:grpSpPr bwMode="auto">
          <a:xfrm>
            <a:off x="1838325" y="1471613"/>
            <a:ext cx="885825" cy="457200"/>
            <a:chOff x="711" y="862"/>
            <a:chExt cx="558" cy="288"/>
          </a:xfrm>
        </p:grpSpPr>
        <p:sp>
          <p:nvSpPr>
            <p:cNvPr id="41045" name="Rectangle 13"/>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46" name="Text Box 14"/>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(A)</a:t>
              </a:r>
            </a:p>
          </p:txBody>
        </p:sp>
      </p:grpSp>
      <p:grpSp>
        <p:nvGrpSpPr>
          <p:cNvPr id="40971" name="Group 15"/>
          <p:cNvGrpSpPr>
            <a:grpSpLocks/>
          </p:cNvGrpSpPr>
          <p:nvPr/>
        </p:nvGrpSpPr>
        <p:grpSpPr bwMode="auto">
          <a:xfrm>
            <a:off x="1838325" y="2309813"/>
            <a:ext cx="885825" cy="457200"/>
            <a:chOff x="711" y="862"/>
            <a:chExt cx="558" cy="288"/>
          </a:xfrm>
        </p:grpSpPr>
        <p:sp>
          <p:nvSpPr>
            <p:cNvPr id="41043" name="Rectangle 16"/>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44" name="Text Box 17"/>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(B)</a:t>
              </a:r>
            </a:p>
          </p:txBody>
        </p:sp>
      </p:grpSp>
      <p:grpSp>
        <p:nvGrpSpPr>
          <p:cNvPr id="40972" name="Group 18"/>
          <p:cNvGrpSpPr>
            <a:grpSpLocks/>
          </p:cNvGrpSpPr>
          <p:nvPr/>
        </p:nvGrpSpPr>
        <p:grpSpPr bwMode="auto">
          <a:xfrm>
            <a:off x="1838325" y="3219450"/>
            <a:ext cx="885825" cy="457200"/>
            <a:chOff x="711" y="862"/>
            <a:chExt cx="558" cy="288"/>
          </a:xfrm>
        </p:grpSpPr>
        <p:sp>
          <p:nvSpPr>
            <p:cNvPr id="41041" name="Rectangle 19"/>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42" name="Text Box 20"/>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4</a:t>
              </a:r>
              <a:r>
                <a:rPr lang="en-US"/>
                <a:t>(C)</a:t>
              </a:r>
            </a:p>
          </p:txBody>
        </p:sp>
      </p:grpSp>
      <p:grpSp>
        <p:nvGrpSpPr>
          <p:cNvPr id="40973" name="Group 21"/>
          <p:cNvGrpSpPr>
            <a:grpSpLocks/>
          </p:cNvGrpSpPr>
          <p:nvPr/>
        </p:nvGrpSpPr>
        <p:grpSpPr bwMode="auto">
          <a:xfrm>
            <a:off x="3100388" y="1471613"/>
            <a:ext cx="885825" cy="457200"/>
            <a:chOff x="711" y="862"/>
            <a:chExt cx="558" cy="288"/>
          </a:xfrm>
        </p:grpSpPr>
        <p:sp>
          <p:nvSpPr>
            <p:cNvPr id="41039" name="Rectangle 22"/>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40" name="Text Box 23"/>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5</a:t>
              </a:r>
              <a:r>
                <a:rPr lang="en-US"/>
                <a:t>(A)</a:t>
              </a:r>
            </a:p>
          </p:txBody>
        </p:sp>
      </p:grpSp>
      <p:grpSp>
        <p:nvGrpSpPr>
          <p:cNvPr id="40974" name="Group 24"/>
          <p:cNvGrpSpPr>
            <a:grpSpLocks/>
          </p:cNvGrpSpPr>
          <p:nvPr/>
        </p:nvGrpSpPr>
        <p:grpSpPr bwMode="auto">
          <a:xfrm>
            <a:off x="3100388" y="2309813"/>
            <a:ext cx="885825" cy="457200"/>
            <a:chOff x="711" y="862"/>
            <a:chExt cx="558" cy="288"/>
          </a:xfrm>
        </p:grpSpPr>
        <p:sp>
          <p:nvSpPr>
            <p:cNvPr id="41037" name="Rectangle 25"/>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38" name="Text Box 26"/>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5</a:t>
              </a:r>
              <a:r>
                <a:rPr lang="en-US"/>
                <a:t>(B)</a:t>
              </a:r>
            </a:p>
          </p:txBody>
        </p:sp>
      </p:grpSp>
      <p:grpSp>
        <p:nvGrpSpPr>
          <p:cNvPr id="40975" name="Group 27"/>
          <p:cNvGrpSpPr>
            <a:grpSpLocks/>
          </p:cNvGrpSpPr>
          <p:nvPr/>
        </p:nvGrpSpPr>
        <p:grpSpPr bwMode="auto">
          <a:xfrm>
            <a:off x="3100388" y="3219450"/>
            <a:ext cx="885825" cy="457200"/>
            <a:chOff x="711" y="862"/>
            <a:chExt cx="558" cy="288"/>
          </a:xfrm>
        </p:grpSpPr>
        <p:sp>
          <p:nvSpPr>
            <p:cNvPr id="41035" name="Rectangle 28"/>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36" name="Text Box 29"/>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5</a:t>
              </a:r>
              <a:r>
                <a:rPr lang="en-US"/>
                <a:t>(C)</a:t>
              </a:r>
            </a:p>
          </p:txBody>
        </p:sp>
      </p:grpSp>
      <p:grpSp>
        <p:nvGrpSpPr>
          <p:cNvPr id="40976" name="Group 30"/>
          <p:cNvGrpSpPr>
            <a:grpSpLocks/>
          </p:cNvGrpSpPr>
          <p:nvPr/>
        </p:nvGrpSpPr>
        <p:grpSpPr bwMode="auto">
          <a:xfrm>
            <a:off x="4305300" y="1471613"/>
            <a:ext cx="885825" cy="457200"/>
            <a:chOff x="711" y="862"/>
            <a:chExt cx="558" cy="288"/>
          </a:xfrm>
        </p:grpSpPr>
        <p:sp>
          <p:nvSpPr>
            <p:cNvPr id="41033" name="Rectangle 31"/>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34" name="Text Box 32"/>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6</a:t>
              </a:r>
              <a:r>
                <a:rPr lang="en-US"/>
                <a:t>(A)</a:t>
              </a:r>
            </a:p>
          </p:txBody>
        </p:sp>
      </p:grpSp>
      <p:grpSp>
        <p:nvGrpSpPr>
          <p:cNvPr id="40977" name="Group 33"/>
          <p:cNvGrpSpPr>
            <a:grpSpLocks/>
          </p:cNvGrpSpPr>
          <p:nvPr/>
        </p:nvGrpSpPr>
        <p:grpSpPr bwMode="auto">
          <a:xfrm>
            <a:off x="4305300" y="2309813"/>
            <a:ext cx="885825" cy="457200"/>
            <a:chOff x="711" y="862"/>
            <a:chExt cx="558" cy="288"/>
          </a:xfrm>
        </p:grpSpPr>
        <p:sp>
          <p:nvSpPr>
            <p:cNvPr id="41031" name="Rectangle 34"/>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32" name="Text Box 35"/>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6</a:t>
              </a:r>
              <a:r>
                <a:rPr lang="en-US"/>
                <a:t>(B)</a:t>
              </a:r>
            </a:p>
          </p:txBody>
        </p:sp>
      </p:grpSp>
      <p:grpSp>
        <p:nvGrpSpPr>
          <p:cNvPr id="40978" name="Group 36"/>
          <p:cNvGrpSpPr>
            <a:grpSpLocks/>
          </p:cNvGrpSpPr>
          <p:nvPr/>
        </p:nvGrpSpPr>
        <p:grpSpPr bwMode="auto">
          <a:xfrm>
            <a:off x="4305300" y="3219450"/>
            <a:ext cx="885825" cy="457200"/>
            <a:chOff x="711" y="862"/>
            <a:chExt cx="558" cy="288"/>
          </a:xfrm>
        </p:grpSpPr>
        <p:sp>
          <p:nvSpPr>
            <p:cNvPr id="41029" name="Rectangle 37"/>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30" name="Text Box 38"/>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6</a:t>
              </a:r>
              <a:r>
                <a:rPr lang="en-US"/>
                <a:t>(C)</a:t>
              </a:r>
            </a:p>
          </p:txBody>
        </p:sp>
      </p:grpSp>
      <p:sp>
        <p:nvSpPr>
          <p:cNvPr id="40979" name="Text Box 39"/>
          <p:cNvSpPr txBox="1">
            <a:spLocks noChangeArrowheads="1"/>
          </p:cNvSpPr>
          <p:nvPr/>
        </p:nvSpPr>
        <p:spPr bwMode="auto">
          <a:xfrm>
            <a:off x="136525" y="1463675"/>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A:</a:t>
            </a:r>
          </a:p>
        </p:txBody>
      </p:sp>
      <p:sp>
        <p:nvSpPr>
          <p:cNvPr id="40980" name="Text Box 40"/>
          <p:cNvSpPr txBox="1">
            <a:spLocks noChangeArrowheads="1"/>
          </p:cNvSpPr>
          <p:nvPr/>
        </p:nvSpPr>
        <p:spPr bwMode="auto">
          <a:xfrm>
            <a:off x="136525" y="2320925"/>
            <a:ext cx="4714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a:t>
            </a:r>
          </a:p>
        </p:txBody>
      </p:sp>
      <p:sp>
        <p:nvSpPr>
          <p:cNvPr id="40981" name="Text Box 41"/>
          <p:cNvSpPr txBox="1">
            <a:spLocks noChangeArrowheads="1"/>
          </p:cNvSpPr>
          <p:nvPr/>
        </p:nvSpPr>
        <p:spPr bwMode="auto">
          <a:xfrm>
            <a:off x="136525" y="3206750"/>
            <a:ext cx="4714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C:</a:t>
            </a:r>
          </a:p>
        </p:txBody>
      </p:sp>
      <p:sp>
        <p:nvSpPr>
          <p:cNvPr id="40982" name="Text Box 42"/>
          <p:cNvSpPr txBox="1">
            <a:spLocks noChangeArrowheads="1"/>
          </p:cNvSpPr>
          <p:nvPr/>
        </p:nvSpPr>
        <p:spPr bwMode="auto">
          <a:xfrm>
            <a:off x="798513" y="37179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=3</a:t>
            </a:r>
          </a:p>
        </p:txBody>
      </p:sp>
      <p:sp>
        <p:nvSpPr>
          <p:cNvPr id="40983" name="Text Box 43"/>
          <p:cNvSpPr txBox="1">
            <a:spLocks noChangeArrowheads="1"/>
          </p:cNvSpPr>
          <p:nvPr/>
        </p:nvSpPr>
        <p:spPr bwMode="auto">
          <a:xfrm>
            <a:off x="2036763" y="37179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=4</a:t>
            </a:r>
          </a:p>
        </p:txBody>
      </p:sp>
      <p:sp>
        <p:nvSpPr>
          <p:cNvPr id="40984" name="Text Box 44"/>
          <p:cNvSpPr txBox="1">
            <a:spLocks noChangeArrowheads="1"/>
          </p:cNvSpPr>
          <p:nvPr/>
        </p:nvSpPr>
        <p:spPr bwMode="auto">
          <a:xfrm>
            <a:off x="3289300" y="37179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=5</a:t>
            </a:r>
          </a:p>
        </p:txBody>
      </p:sp>
      <p:sp>
        <p:nvSpPr>
          <p:cNvPr id="40985" name="Text Box 45"/>
          <p:cNvSpPr txBox="1">
            <a:spLocks noChangeArrowheads="1"/>
          </p:cNvSpPr>
          <p:nvPr/>
        </p:nvSpPr>
        <p:spPr bwMode="auto">
          <a:xfrm>
            <a:off x="4484688" y="37179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=6</a:t>
            </a:r>
          </a:p>
        </p:txBody>
      </p:sp>
      <p:sp>
        <p:nvSpPr>
          <p:cNvPr id="40986" name="Line 46"/>
          <p:cNvSpPr>
            <a:spLocks noChangeShapeType="1"/>
          </p:cNvSpPr>
          <p:nvPr/>
        </p:nvSpPr>
        <p:spPr bwMode="auto">
          <a:xfrm flipV="1">
            <a:off x="1500188" y="1698625"/>
            <a:ext cx="33337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87" name="Line 48"/>
          <p:cNvSpPr>
            <a:spLocks noChangeShapeType="1"/>
          </p:cNvSpPr>
          <p:nvPr/>
        </p:nvSpPr>
        <p:spPr bwMode="auto">
          <a:xfrm>
            <a:off x="1501775" y="2541588"/>
            <a:ext cx="3317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0988" name="Line 51"/>
          <p:cNvSpPr>
            <a:spLocks noChangeShapeType="1"/>
          </p:cNvSpPr>
          <p:nvPr/>
        </p:nvSpPr>
        <p:spPr bwMode="auto">
          <a:xfrm>
            <a:off x="1493838" y="2532063"/>
            <a:ext cx="339725" cy="90963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89" name="Line 49"/>
          <p:cNvSpPr>
            <a:spLocks noChangeShapeType="1"/>
          </p:cNvSpPr>
          <p:nvPr/>
        </p:nvSpPr>
        <p:spPr bwMode="auto">
          <a:xfrm>
            <a:off x="2730500" y="2541588"/>
            <a:ext cx="34131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0990" name="Line 52"/>
          <p:cNvSpPr>
            <a:spLocks noChangeShapeType="1"/>
          </p:cNvSpPr>
          <p:nvPr/>
        </p:nvSpPr>
        <p:spPr bwMode="auto">
          <a:xfrm>
            <a:off x="2743200" y="2532063"/>
            <a:ext cx="312738" cy="90963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91" name="Line 53"/>
          <p:cNvSpPr>
            <a:spLocks noChangeShapeType="1"/>
          </p:cNvSpPr>
          <p:nvPr/>
        </p:nvSpPr>
        <p:spPr bwMode="auto">
          <a:xfrm flipV="1">
            <a:off x="2747963" y="1684338"/>
            <a:ext cx="330200" cy="87153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92" name="Line 47"/>
          <p:cNvSpPr>
            <a:spLocks noChangeShapeType="1"/>
          </p:cNvSpPr>
          <p:nvPr/>
        </p:nvSpPr>
        <p:spPr bwMode="auto">
          <a:xfrm>
            <a:off x="3989388" y="1698625"/>
            <a:ext cx="30797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0993" name="Line 50"/>
          <p:cNvSpPr>
            <a:spLocks noChangeShapeType="1"/>
          </p:cNvSpPr>
          <p:nvPr/>
        </p:nvSpPr>
        <p:spPr bwMode="auto">
          <a:xfrm>
            <a:off x="4017963" y="1712913"/>
            <a:ext cx="287337" cy="828675"/>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94" name="Line 54"/>
          <p:cNvSpPr>
            <a:spLocks noChangeShapeType="1"/>
          </p:cNvSpPr>
          <p:nvPr/>
        </p:nvSpPr>
        <p:spPr bwMode="auto">
          <a:xfrm>
            <a:off x="4005263" y="1736725"/>
            <a:ext cx="304800" cy="17287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0995" name="Text Box 56"/>
          <p:cNvSpPr txBox="1">
            <a:spLocks noChangeArrowheads="1"/>
          </p:cNvSpPr>
          <p:nvPr/>
        </p:nvSpPr>
        <p:spPr bwMode="auto">
          <a:xfrm>
            <a:off x="7708900" y="1460500"/>
            <a:ext cx="1438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BBABBA</a:t>
            </a:r>
          </a:p>
        </p:txBody>
      </p:sp>
      <p:sp>
        <p:nvSpPr>
          <p:cNvPr id="40996" name="Text Box 57"/>
          <p:cNvSpPr txBox="1">
            <a:spLocks noChangeArrowheads="1"/>
          </p:cNvSpPr>
          <p:nvPr/>
        </p:nvSpPr>
        <p:spPr bwMode="auto">
          <a:xfrm>
            <a:off x="7708900" y="2327275"/>
            <a:ext cx="1420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BBABBB</a:t>
            </a:r>
          </a:p>
        </p:txBody>
      </p:sp>
      <p:sp>
        <p:nvSpPr>
          <p:cNvPr id="40997" name="Text Box 58"/>
          <p:cNvSpPr txBox="1">
            <a:spLocks noChangeArrowheads="1"/>
          </p:cNvSpPr>
          <p:nvPr/>
        </p:nvSpPr>
        <p:spPr bwMode="auto">
          <a:xfrm>
            <a:off x="7708900" y="3252788"/>
            <a:ext cx="1420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BBABBC</a:t>
            </a:r>
          </a:p>
        </p:txBody>
      </p:sp>
      <p:sp>
        <p:nvSpPr>
          <p:cNvPr id="40998" name="Text Box 60"/>
          <p:cNvSpPr txBox="1">
            <a:spLocks noChangeArrowheads="1"/>
          </p:cNvSpPr>
          <p:nvPr/>
        </p:nvSpPr>
        <p:spPr bwMode="auto">
          <a:xfrm>
            <a:off x="693738" y="4032250"/>
            <a:ext cx="693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t</a:t>
            </a:r>
            <a:r>
              <a:rPr lang="en-US" baseline="-25000"/>
              <a:t>0</a:t>
            </a:r>
            <a:r>
              <a:rPr lang="en-US"/>
              <a:t>=3</a:t>
            </a:r>
          </a:p>
        </p:txBody>
      </p:sp>
      <p:sp>
        <p:nvSpPr>
          <p:cNvPr id="40999" name="Text Box 61"/>
          <p:cNvSpPr txBox="1">
            <a:spLocks noChangeArrowheads="1"/>
          </p:cNvSpPr>
          <p:nvPr/>
        </p:nvSpPr>
        <p:spPr bwMode="auto">
          <a:xfrm>
            <a:off x="6775450" y="4032250"/>
            <a:ext cx="9429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t>t</a:t>
            </a:r>
            <a:r>
              <a:rPr lang="en-US" i="1" baseline="-25000"/>
              <a:t>curr</a:t>
            </a:r>
            <a:r>
              <a:rPr lang="en-US"/>
              <a:t>=8</a:t>
            </a:r>
          </a:p>
        </p:txBody>
      </p:sp>
      <p:grpSp>
        <p:nvGrpSpPr>
          <p:cNvPr id="41000" name="Group 62"/>
          <p:cNvGrpSpPr>
            <a:grpSpLocks/>
          </p:cNvGrpSpPr>
          <p:nvPr/>
        </p:nvGrpSpPr>
        <p:grpSpPr bwMode="auto">
          <a:xfrm>
            <a:off x="5538788" y="1509713"/>
            <a:ext cx="885825" cy="457200"/>
            <a:chOff x="711" y="862"/>
            <a:chExt cx="558" cy="288"/>
          </a:xfrm>
        </p:grpSpPr>
        <p:sp>
          <p:nvSpPr>
            <p:cNvPr id="41027" name="Rectangle 63"/>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28" name="Text Box 64"/>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7</a:t>
              </a:r>
              <a:r>
                <a:rPr lang="en-US"/>
                <a:t>(A)</a:t>
              </a:r>
            </a:p>
          </p:txBody>
        </p:sp>
      </p:grpSp>
      <p:grpSp>
        <p:nvGrpSpPr>
          <p:cNvPr id="41001" name="Group 65"/>
          <p:cNvGrpSpPr>
            <a:grpSpLocks/>
          </p:cNvGrpSpPr>
          <p:nvPr/>
        </p:nvGrpSpPr>
        <p:grpSpPr bwMode="auto">
          <a:xfrm>
            <a:off x="5538788" y="2347913"/>
            <a:ext cx="885825" cy="457200"/>
            <a:chOff x="711" y="862"/>
            <a:chExt cx="558" cy="288"/>
          </a:xfrm>
        </p:grpSpPr>
        <p:sp>
          <p:nvSpPr>
            <p:cNvPr id="41025" name="Rectangle 66"/>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26" name="Text Box 67"/>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7</a:t>
              </a:r>
              <a:r>
                <a:rPr lang="en-US"/>
                <a:t>(B)</a:t>
              </a:r>
            </a:p>
          </p:txBody>
        </p:sp>
      </p:grpSp>
      <p:grpSp>
        <p:nvGrpSpPr>
          <p:cNvPr id="41002" name="Group 68"/>
          <p:cNvGrpSpPr>
            <a:grpSpLocks/>
          </p:cNvGrpSpPr>
          <p:nvPr/>
        </p:nvGrpSpPr>
        <p:grpSpPr bwMode="auto">
          <a:xfrm>
            <a:off x="5538788" y="3257550"/>
            <a:ext cx="885825" cy="457200"/>
            <a:chOff x="711" y="862"/>
            <a:chExt cx="558" cy="288"/>
          </a:xfrm>
        </p:grpSpPr>
        <p:sp>
          <p:nvSpPr>
            <p:cNvPr id="41023" name="Rectangle 69"/>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24" name="Text Box 70"/>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7</a:t>
              </a:r>
              <a:r>
                <a:rPr lang="en-US"/>
                <a:t>(C)</a:t>
              </a:r>
            </a:p>
          </p:txBody>
        </p:sp>
      </p:grpSp>
      <p:grpSp>
        <p:nvGrpSpPr>
          <p:cNvPr id="41003" name="Group 71"/>
          <p:cNvGrpSpPr>
            <a:grpSpLocks/>
          </p:cNvGrpSpPr>
          <p:nvPr/>
        </p:nvGrpSpPr>
        <p:grpSpPr bwMode="auto">
          <a:xfrm>
            <a:off x="6743700" y="1509713"/>
            <a:ext cx="885825" cy="457200"/>
            <a:chOff x="711" y="862"/>
            <a:chExt cx="558" cy="288"/>
          </a:xfrm>
        </p:grpSpPr>
        <p:sp>
          <p:nvSpPr>
            <p:cNvPr id="41021" name="Rectangle 72"/>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22" name="Text Box 73"/>
            <p:cNvSpPr txBox="1">
              <a:spLocks noChangeArrowheads="1"/>
            </p:cNvSpPr>
            <p:nvPr/>
          </p:nvSpPr>
          <p:spPr bwMode="auto">
            <a:xfrm>
              <a:off x="725" y="862"/>
              <a:ext cx="54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8</a:t>
              </a:r>
              <a:r>
                <a:rPr lang="en-US"/>
                <a:t>(A)</a:t>
              </a:r>
            </a:p>
          </p:txBody>
        </p:sp>
      </p:grpSp>
      <p:grpSp>
        <p:nvGrpSpPr>
          <p:cNvPr id="41004" name="Group 74"/>
          <p:cNvGrpSpPr>
            <a:grpSpLocks/>
          </p:cNvGrpSpPr>
          <p:nvPr/>
        </p:nvGrpSpPr>
        <p:grpSpPr bwMode="auto">
          <a:xfrm>
            <a:off x="6743700" y="2347913"/>
            <a:ext cx="885825" cy="457200"/>
            <a:chOff x="711" y="862"/>
            <a:chExt cx="558" cy="288"/>
          </a:xfrm>
        </p:grpSpPr>
        <p:sp>
          <p:nvSpPr>
            <p:cNvPr id="41019" name="Rectangle 75"/>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20" name="Text Box 76"/>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8</a:t>
              </a:r>
              <a:r>
                <a:rPr lang="en-US"/>
                <a:t>(B)</a:t>
              </a:r>
            </a:p>
          </p:txBody>
        </p:sp>
      </p:grpSp>
      <p:grpSp>
        <p:nvGrpSpPr>
          <p:cNvPr id="41005" name="Group 77"/>
          <p:cNvGrpSpPr>
            <a:grpSpLocks/>
          </p:cNvGrpSpPr>
          <p:nvPr/>
        </p:nvGrpSpPr>
        <p:grpSpPr bwMode="auto">
          <a:xfrm>
            <a:off x="6743700" y="3257550"/>
            <a:ext cx="885825" cy="457200"/>
            <a:chOff x="711" y="862"/>
            <a:chExt cx="558" cy="288"/>
          </a:xfrm>
        </p:grpSpPr>
        <p:sp>
          <p:nvSpPr>
            <p:cNvPr id="41017" name="Rectangle 78"/>
            <p:cNvSpPr>
              <a:spLocks noChangeArrowheads="1"/>
            </p:cNvSpPr>
            <p:nvPr/>
          </p:nvSpPr>
          <p:spPr bwMode="auto">
            <a:xfrm>
              <a:off x="711" y="873"/>
              <a:ext cx="558" cy="27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41018" name="Text Box 79"/>
            <p:cNvSpPr txBox="1">
              <a:spLocks noChangeArrowheads="1"/>
            </p:cNvSpPr>
            <p:nvPr/>
          </p:nvSpPr>
          <p:spPr bwMode="auto">
            <a:xfrm>
              <a:off x="725" y="862"/>
              <a:ext cx="53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i="1">
                  <a:sym typeface="Symbol" charset="0"/>
                </a:rPr>
                <a:t></a:t>
              </a:r>
              <a:r>
                <a:rPr lang="en-US" baseline="-25000"/>
                <a:t>8</a:t>
              </a:r>
              <a:r>
                <a:rPr lang="en-US"/>
                <a:t>(C)</a:t>
              </a:r>
            </a:p>
          </p:txBody>
        </p:sp>
      </p:grpSp>
      <p:sp>
        <p:nvSpPr>
          <p:cNvPr id="41006" name="Text Box 80"/>
          <p:cNvSpPr txBox="1">
            <a:spLocks noChangeArrowheads="1"/>
          </p:cNvSpPr>
          <p:nvPr/>
        </p:nvSpPr>
        <p:spPr bwMode="auto">
          <a:xfrm>
            <a:off x="5727700" y="37560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=7</a:t>
            </a:r>
          </a:p>
        </p:txBody>
      </p:sp>
      <p:sp>
        <p:nvSpPr>
          <p:cNvPr id="41007" name="Text Box 81"/>
          <p:cNvSpPr txBox="1">
            <a:spLocks noChangeArrowheads="1"/>
          </p:cNvSpPr>
          <p:nvPr/>
        </p:nvSpPr>
        <p:spPr bwMode="auto">
          <a:xfrm>
            <a:off x="6937375" y="3756025"/>
            <a:ext cx="52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sz="2000" i="1"/>
              <a:t>t</a:t>
            </a:r>
            <a:r>
              <a:rPr lang="en-US" sz="2000"/>
              <a:t>=8</a:t>
            </a:r>
          </a:p>
        </p:txBody>
      </p:sp>
      <p:sp>
        <p:nvSpPr>
          <p:cNvPr id="41008" name="Line 83"/>
          <p:cNvSpPr>
            <a:spLocks noChangeShapeType="1"/>
          </p:cNvSpPr>
          <p:nvPr/>
        </p:nvSpPr>
        <p:spPr bwMode="auto">
          <a:xfrm>
            <a:off x="5210175" y="2579688"/>
            <a:ext cx="30003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09" name="Line 85"/>
          <p:cNvSpPr>
            <a:spLocks noChangeShapeType="1"/>
          </p:cNvSpPr>
          <p:nvPr/>
        </p:nvSpPr>
        <p:spPr bwMode="auto">
          <a:xfrm>
            <a:off x="5195888" y="3479800"/>
            <a:ext cx="300037"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10" name="Line 86"/>
          <p:cNvSpPr>
            <a:spLocks noChangeShapeType="1"/>
          </p:cNvSpPr>
          <p:nvPr/>
        </p:nvSpPr>
        <p:spPr bwMode="auto">
          <a:xfrm flipV="1">
            <a:off x="5200650" y="1722438"/>
            <a:ext cx="303213" cy="8572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11" name="Line 82"/>
          <p:cNvSpPr>
            <a:spLocks noChangeShapeType="1"/>
          </p:cNvSpPr>
          <p:nvPr/>
        </p:nvSpPr>
        <p:spPr bwMode="auto">
          <a:xfrm flipV="1">
            <a:off x="6442075" y="1736725"/>
            <a:ext cx="293688" cy="828675"/>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41012" name="Line 84"/>
          <p:cNvSpPr>
            <a:spLocks noChangeShapeType="1"/>
          </p:cNvSpPr>
          <p:nvPr/>
        </p:nvSpPr>
        <p:spPr bwMode="auto">
          <a:xfrm>
            <a:off x="6427788" y="2608263"/>
            <a:ext cx="31591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13" name="Line 87"/>
          <p:cNvSpPr>
            <a:spLocks noChangeShapeType="1"/>
          </p:cNvSpPr>
          <p:nvPr/>
        </p:nvSpPr>
        <p:spPr bwMode="auto">
          <a:xfrm>
            <a:off x="6415088" y="2603500"/>
            <a:ext cx="333375"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14" name="Text Box 94"/>
          <p:cNvSpPr txBox="1">
            <a:spLocks noChangeArrowheads="1"/>
          </p:cNvSpPr>
          <p:nvPr/>
        </p:nvSpPr>
        <p:spPr bwMode="auto">
          <a:xfrm>
            <a:off x="7251700" y="917575"/>
            <a:ext cx="1866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u="sng"/>
              <a:t>best sequence</a:t>
            </a:r>
          </a:p>
        </p:txBody>
      </p:sp>
      <p:sp>
        <p:nvSpPr>
          <p:cNvPr id="41015" name="AutoShape 95"/>
          <p:cNvSpPr>
            <a:spLocks/>
          </p:cNvSpPr>
          <p:nvPr/>
        </p:nvSpPr>
        <p:spPr bwMode="auto">
          <a:xfrm rot="5400000">
            <a:off x="5214937" y="-1000124"/>
            <a:ext cx="200025" cy="4743450"/>
          </a:xfrm>
          <a:prstGeom prst="leftBrace">
            <a:avLst>
              <a:gd name="adj1" fmla="val 119450"/>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41016" name="Text Box 96"/>
          <p:cNvSpPr txBox="1">
            <a:spLocks noChangeArrowheads="1"/>
          </p:cNvSpPr>
          <p:nvPr/>
        </p:nvSpPr>
        <p:spPr bwMode="auto">
          <a:xfrm>
            <a:off x="4608513" y="889000"/>
            <a:ext cx="145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charset="0"/>
                <a:ea typeface="ＭＳ Ｐゴシック" charset="0"/>
                <a:cs typeface="ＭＳ Ｐゴシック" charset="0"/>
              </a:defRPr>
            </a:lvl1pPr>
            <a:lvl2pPr marL="37931725" indent="-37474525" eaLnBrk="0" hangingPunct="0">
              <a:defRPr sz="1600">
                <a:solidFill>
                  <a:schemeClr val="tx1"/>
                </a:solidFill>
                <a:latin typeface="Times New Roman" charset="0"/>
                <a:ea typeface="ＭＳ Ｐゴシック" charset="0"/>
              </a:defRPr>
            </a:lvl2pPr>
            <a:lvl3pPr eaLnBrk="0" hangingPunct="0">
              <a:defRPr sz="1600">
                <a:solidFill>
                  <a:schemeClr val="tx1"/>
                </a:solidFill>
                <a:latin typeface="Times New Roman" charset="0"/>
                <a:ea typeface="ＭＳ Ｐゴシック" charset="0"/>
              </a:defRPr>
            </a:lvl3pPr>
            <a:lvl4pPr eaLnBrk="0" hangingPunct="0">
              <a:defRPr sz="1600">
                <a:solidFill>
                  <a:schemeClr val="tx1"/>
                </a:solidFill>
                <a:latin typeface="Times New Roman" charset="0"/>
                <a:ea typeface="ＭＳ Ｐゴシック" charset="0"/>
              </a:defRPr>
            </a:lvl4pPr>
            <a:lvl5pPr eaLnBrk="0" hangingPunct="0">
              <a:defRPr sz="1600">
                <a:solidFill>
                  <a:schemeClr val="tx1"/>
                </a:solidFill>
                <a:latin typeface="Times New Roman" charset="0"/>
                <a:ea typeface="ＭＳ Ｐゴシック" charset="0"/>
              </a:defRPr>
            </a:lvl5pPr>
            <a:lvl6pPr marL="457200" eaLnBrk="0" fontAlgn="base" hangingPunct="0">
              <a:spcBef>
                <a:spcPct val="0"/>
              </a:spcBef>
              <a:spcAft>
                <a:spcPct val="0"/>
              </a:spcAft>
              <a:defRPr sz="1600">
                <a:solidFill>
                  <a:schemeClr val="tx1"/>
                </a:solidFill>
                <a:latin typeface="Times New Roman" charset="0"/>
                <a:ea typeface="ＭＳ Ｐゴシック" charset="0"/>
              </a:defRPr>
            </a:lvl6pPr>
            <a:lvl7pPr marL="914400" eaLnBrk="0" fontAlgn="base" hangingPunct="0">
              <a:spcBef>
                <a:spcPct val="0"/>
              </a:spcBef>
              <a:spcAft>
                <a:spcPct val="0"/>
              </a:spcAft>
              <a:defRPr sz="1600">
                <a:solidFill>
                  <a:schemeClr val="tx1"/>
                </a:solidFill>
                <a:latin typeface="Times New Roman" charset="0"/>
                <a:ea typeface="ＭＳ Ｐゴシック" charset="0"/>
              </a:defRPr>
            </a:lvl7pPr>
            <a:lvl8pPr marL="1371600" eaLnBrk="0" fontAlgn="base" hangingPunct="0">
              <a:spcBef>
                <a:spcPct val="0"/>
              </a:spcBef>
              <a:spcAft>
                <a:spcPct val="0"/>
              </a:spcAft>
              <a:defRPr sz="1600">
                <a:solidFill>
                  <a:schemeClr val="tx1"/>
                </a:solidFill>
                <a:latin typeface="Times New Roman" charset="0"/>
                <a:ea typeface="ＭＳ Ｐゴシック" charset="0"/>
              </a:defRPr>
            </a:lvl8pPr>
            <a:lvl9pPr marL="1828800" eaLnBrk="0" fontAlgn="base" hangingPunct="0">
              <a:spcBef>
                <a:spcPct val="0"/>
              </a:spcBef>
              <a:spcAft>
                <a:spcPct val="0"/>
              </a:spcAft>
              <a:defRPr sz="1600">
                <a:solidFill>
                  <a:schemeClr val="tx1"/>
                </a:solidFill>
                <a:latin typeface="Times New Roman" charset="0"/>
                <a:ea typeface="ＭＳ Ｐゴシック" charset="0"/>
              </a:defRPr>
            </a:lvl9pPr>
          </a:lstStyle>
          <a:p>
            <a:pPr eaLnBrk="1" hangingPunct="1"/>
            <a:r>
              <a:rPr lang="en-US"/>
              <a:t>Interval=4</a:t>
            </a:r>
          </a:p>
        </p:txBody>
      </p:sp>
    </p:spTree>
    <p:extLst>
      <p:ext uri="{BB962C8B-B14F-4D97-AF65-F5344CB8AC3E}">
        <p14:creationId xmlns:p14="http://schemas.microsoft.com/office/powerpoint/2010/main" val="375883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14400" y="274639"/>
            <a:ext cx="7772400" cy="639761"/>
          </a:xfrm>
        </p:spPr>
        <p:txBody>
          <a:bodyPr/>
          <a:lstStyle/>
          <a:p>
            <a:r>
              <a:rPr lang="en-US" dirty="0"/>
              <a:t>Problems with Viterbi</a:t>
            </a:r>
          </a:p>
        </p:txBody>
      </p:sp>
      <p:sp>
        <p:nvSpPr>
          <p:cNvPr id="3" name="Content Placeholder 2"/>
          <p:cNvSpPr>
            <a:spLocks noGrp="1"/>
          </p:cNvSpPr>
          <p:nvPr>
            <p:ph idx="1"/>
          </p:nvPr>
        </p:nvSpPr>
        <p:spPr>
          <a:xfrm>
            <a:off x="533400" y="1066800"/>
            <a:ext cx="8153400" cy="4572000"/>
          </a:xfrm>
        </p:spPr>
        <p:txBody>
          <a:bodyPr/>
          <a:lstStyle/>
          <a:p>
            <a:r>
              <a:rPr lang="en-US" sz="2800" dirty="0"/>
              <a:t>It’s hard to integrate sophisticated knowledge sources</a:t>
            </a:r>
          </a:p>
          <a:p>
            <a:pPr lvl="1"/>
            <a:r>
              <a:rPr lang="en-US" sz="2800" dirty="0"/>
              <a:t>Trigram grammars</a:t>
            </a:r>
          </a:p>
          <a:p>
            <a:pPr lvl="1"/>
            <a:r>
              <a:rPr lang="en-US" sz="2800" dirty="0"/>
              <a:t>Parser-based or Neural Network LM</a:t>
            </a:r>
          </a:p>
          <a:p>
            <a:pPr lvl="2"/>
            <a:r>
              <a:rPr lang="en-US" sz="2400" dirty="0"/>
              <a:t>long-distance dependencies that violate dynamic programming assumptions</a:t>
            </a:r>
          </a:p>
          <a:p>
            <a:pPr lvl="1"/>
            <a:r>
              <a:rPr lang="en-US" sz="2800" dirty="0"/>
              <a:t>Knowledge that isn’t left-to-right </a:t>
            </a:r>
          </a:p>
          <a:p>
            <a:pPr lvl="2"/>
            <a:r>
              <a:rPr lang="en-US" sz="2400" dirty="0"/>
              <a:t>Following words can help predict preceding words</a:t>
            </a:r>
          </a:p>
          <a:p>
            <a:r>
              <a:rPr lang="en-US" sz="2800" dirty="0"/>
              <a:t>Solutions</a:t>
            </a:r>
          </a:p>
          <a:p>
            <a:pPr lvl="1"/>
            <a:r>
              <a:rPr lang="en-US" sz="2800" dirty="0"/>
              <a:t>Return multiple hypotheses and use smart knowledge to rescore them</a:t>
            </a:r>
          </a:p>
          <a:p>
            <a:pPr lvl="1"/>
            <a:r>
              <a:rPr lang="en-US" sz="2800" dirty="0"/>
              <a:t>Use a different search algorithm, A* Decoding (=Stack decoding)</a:t>
            </a:r>
          </a:p>
        </p:txBody>
      </p:sp>
    </p:spTree>
    <p:extLst>
      <p:ext uri="{BB962C8B-B14F-4D97-AF65-F5344CB8AC3E}">
        <p14:creationId xmlns:p14="http://schemas.microsoft.com/office/powerpoint/2010/main" val="284444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Multipass Search</a:t>
            </a:r>
          </a:p>
        </p:txBody>
      </p:sp>
      <p:sp>
        <p:nvSpPr>
          <p:cNvPr id="3" name="Content Placeholder 2"/>
          <p:cNvSpPr>
            <a:spLocks noGrp="1"/>
          </p:cNvSpPr>
          <p:nvPr>
            <p:ph sz="quarter" idx="1"/>
          </p:nvPr>
        </p:nvSpPr>
        <p:spPr/>
        <p:txBody>
          <a:bodyPr/>
          <a:lstStyle/>
          <a:p>
            <a:endParaRPr lang="en-US"/>
          </a:p>
        </p:txBody>
      </p:sp>
      <p:pic>
        <p:nvPicPr>
          <p:cNvPr id="43012" name="Picture 4" descr="fig 1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9144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7530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Ways to represent multiple hypotheses</a:t>
            </a:r>
          </a:p>
        </p:txBody>
      </p:sp>
      <p:sp>
        <p:nvSpPr>
          <p:cNvPr id="44035" name="Rectangle 3"/>
          <p:cNvSpPr>
            <a:spLocks noGrp="1" noChangeArrowheads="1"/>
          </p:cNvSpPr>
          <p:nvPr>
            <p:ph type="body" idx="1"/>
          </p:nvPr>
        </p:nvSpPr>
        <p:spPr/>
        <p:txBody>
          <a:bodyPr/>
          <a:lstStyle/>
          <a:p>
            <a:r>
              <a:rPr lang="en-US"/>
              <a:t>N-best list</a:t>
            </a:r>
          </a:p>
          <a:p>
            <a:pPr lvl="1"/>
            <a:r>
              <a:rPr lang="en-US"/>
              <a:t>Instead of single best sentence (word string), return ordered list of N sentence hypotheses</a:t>
            </a:r>
          </a:p>
          <a:p>
            <a:r>
              <a:rPr lang="en-US"/>
              <a:t>Word lattice</a:t>
            </a:r>
          </a:p>
          <a:p>
            <a:pPr lvl="1"/>
            <a:r>
              <a:rPr lang="en-US"/>
              <a:t>Compact representation of word hypotheses and their times and scores</a:t>
            </a:r>
          </a:p>
          <a:p>
            <a:r>
              <a:rPr lang="en-US"/>
              <a:t>Word graph</a:t>
            </a:r>
          </a:p>
          <a:p>
            <a:pPr lvl="1"/>
            <a:r>
              <a:rPr lang="en-US"/>
              <a:t>FSA representation of lattice in which times are represented by topology</a:t>
            </a:r>
          </a:p>
        </p:txBody>
      </p:sp>
    </p:spTree>
    <p:extLst>
      <p:ext uri="{BB962C8B-B14F-4D97-AF65-F5344CB8AC3E}">
        <p14:creationId xmlns:p14="http://schemas.microsoft.com/office/powerpoint/2010/main" val="16279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Another Problem with Viterbi</a:t>
            </a:r>
          </a:p>
        </p:txBody>
      </p:sp>
      <p:sp>
        <p:nvSpPr>
          <p:cNvPr id="45059" name="Rectangle 3"/>
          <p:cNvSpPr>
            <a:spLocks noGrp="1" noChangeArrowheads="1"/>
          </p:cNvSpPr>
          <p:nvPr>
            <p:ph type="body" idx="1"/>
          </p:nvPr>
        </p:nvSpPr>
        <p:spPr>
          <a:xfrm>
            <a:off x="457200" y="1447800"/>
            <a:ext cx="8229600" cy="4572000"/>
          </a:xfrm>
        </p:spPr>
        <p:txBody>
          <a:bodyPr/>
          <a:lstStyle/>
          <a:p>
            <a:r>
              <a:rPr lang="en-US" dirty="0"/>
              <a:t>The forward probability of observation given word string</a:t>
            </a:r>
          </a:p>
          <a:p>
            <a:endParaRPr lang="en-US" dirty="0"/>
          </a:p>
          <a:p>
            <a:endParaRPr lang="en-US" dirty="0"/>
          </a:p>
          <a:p>
            <a:pPr marL="0" indent="0">
              <a:buNone/>
            </a:pPr>
            <a:endParaRPr lang="en-US" dirty="0"/>
          </a:p>
          <a:p>
            <a:r>
              <a:rPr lang="en-US" dirty="0"/>
              <a:t>The Viterbi algorithm makes the “Viterbi Approximation”</a:t>
            </a:r>
          </a:p>
          <a:p>
            <a:endParaRPr lang="en-US" dirty="0"/>
          </a:p>
          <a:p>
            <a:pPr marL="0" indent="0">
              <a:buNone/>
            </a:pPr>
            <a:endParaRPr lang="en-US" dirty="0"/>
          </a:p>
          <a:p>
            <a:pPr marL="0" indent="0">
              <a:buNone/>
            </a:pPr>
            <a:endParaRPr lang="en-US" dirty="0"/>
          </a:p>
          <a:p>
            <a:r>
              <a:rPr lang="en-US" sz="2800" dirty="0"/>
              <a:t>Approximates P(O|W)</a:t>
            </a:r>
          </a:p>
          <a:p>
            <a:pPr lvl="1"/>
            <a:r>
              <a:rPr lang="en-US" sz="2800" dirty="0"/>
              <a:t>with P(</a:t>
            </a:r>
            <a:r>
              <a:rPr lang="en-US" sz="2800" dirty="0" err="1"/>
              <a:t>O|best</a:t>
            </a:r>
            <a:r>
              <a:rPr lang="en-US" sz="2800" dirty="0"/>
              <a:t> state sequence)</a:t>
            </a:r>
          </a:p>
        </p:txBody>
      </p:sp>
      <p:pic>
        <p:nvPicPr>
          <p:cNvPr id="45060" name="Picture 4" descr="forw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343400" cy="113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61" name="Picture 5" descr="viter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4146296"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3021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Outline for Today</a:t>
            </a:r>
          </a:p>
        </p:txBody>
      </p:sp>
      <p:sp>
        <p:nvSpPr>
          <p:cNvPr id="18435" name="Rectangle 3"/>
          <p:cNvSpPr>
            <a:spLocks noGrp="1" noChangeArrowheads="1"/>
          </p:cNvSpPr>
          <p:nvPr>
            <p:ph sz="quarter" idx="1"/>
          </p:nvPr>
        </p:nvSpPr>
        <p:spPr/>
        <p:txBody>
          <a:bodyPr/>
          <a:lstStyle/>
          <a:p>
            <a:r>
              <a:rPr lang="en-US" b="1" dirty="0"/>
              <a:t>Word error rate (WER) computation</a:t>
            </a:r>
          </a:p>
          <a:p>
            <a:r>
              <a:rPr lang="en-US" dirty="0"/>
              <a:t>Training</a:t>
            </a:r>
          </a:p>
          <a:p>
            <a:pPr lvl="1"/>
            <a:r>
              <a:rPr lang="en-US" dirty="0"/>
              <a:t>Baum-Welch = EM = Forward Backward</a:t>
            </a:r>
          </a:p>
          <a:p>
            <a:pPr lvl="2"/>
            <a:r>
              <a:rPr lang="en-US" dirty="0"/>
              <a:t>Detailed example in slides appendix</a:t>
            </a:r>
          </a:p>
          <a:p>
            <a:pPr lvl="1"/>
            <a:r>
              <a:rPr lang="en-US" dirty="0"/>
              <a:t>How we train LVCSR systems in practice</a:t>
            </a:r>
          </a:p>
          <a:p>
            <a:r>
              <a:rPr lang="en-US" dirty="0"/>
              <a:t>Advanced decoding</a:t>
            </a:r>
          </a:p>
          <a:p>
            <a:pPr lvl="1"/>
            <a:endParaRPr lang="en-US" dirty="0"/>
          </a:p>
        </p:txBody>
      </p:sp>
    </p:spTree>
    <p:extLst>
      <p:ext uri="{BB962C8B-B14F-4D97-AF65-F5344CB8AC3E}">
        <p14:creationId xmlns:p14="http://schemas.microsoft.com/office/powerpoint/2010/main" val="919759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Solving the best-path-not-best-words problem</a:t>
            </a:r>
          </a:p>
        </p:txBody>
      </p:sp>
      <p:sp>
        <p:nvSpPr>
          <p:cNvPr id="37891" name="Rectangle 3"/>
          <p:cNvSpPr>
            <a:spLocks noGrp="1" noChangeArrowheads="1"/>
          </p:cNvSpPr>
          <p:nvPr>
            <p:ph type="body" idx="1"/>
          </p:nvPr>
        </p:nvSpPr>
        <p:spPr/>
        <p:txBody>
          <a:bodyPr/>
          <a:lstStyle/>
          <a:p>
            <a:r>
              <a:rPr lang="en-US"/>
              <a:t>Viterbi returns best path (state sequence) not best word sequence</a:t>
            </a:r>
          </a:p>
          <a:p>
            <a:pPr lvl="1"/>
            <a:r>
              <a:rPr lang="en-US"/>
              <a:t>Best path can be very different than best word string if words have many possible pronunciations</a:t>
            </a:r>
          </a:p>
          <a:p>
            <a:r>
              <a:rPr lang="en-US"/>
              <a:t>Two solutions</a:t>
            </a:r>
          </a:p>
          <a:p>
            <a:pPr lvl="1"/>
            <a:r>
              <a:rPr lang="en-US"/>
              <a:t>Modify Viterbi to sum over different paths that share the same word string.</a:t>
            </a:r>
          </a:p>
          <a:p>
            <a:pPr lvl="2"/>
            <a:r>
              <a:rPr lang="en-US"/>
              <a:t>Do this as part of N-best computation</a:t>
            </a:r>
          </a:p>
          <a:p>
            <a:pPr lvl="3"/>
            <a:r>
              <a:rPr lang="en-US"/>
              <a:t>Compute N-best word strings, not N-best phone paths</a:t>
            </a:r>
          </a:p>
          <a:p>
            <a:pPr lvl="1"/>
            <a:r>
              <a:rPr lang="en-US"/>
              <a:t>Use a different decoding algorithm (A*) that computes true Forward probability.</a:t>
            </a:r>
          </a:p>
        </p:txBody>
      </p:sp>
    </p:spTree>
    <p:extLst>
      <p:ext uri="{BB962C8B-B14F-4D97-AF65-F5344CB8AC3E}">
        <p14:creationId xmlns:p14="http://schemas.microsoft.com/office/powerpoint/2010/main" val="351092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Sample N-best list</a:t>
            </a:r>
          </a:p>
        </p:txBody>
      </p:sp>
      <p:sp>
        <p:nvSpPr>
          <p:cNvPr id="3" name="Content Placeholder 2"/>
          <p:cNvSpPr>
            <a:spLocks noGrp="1"/>
          </p:cNvSpPr>
          <p:nvPr>
            <p:ph sz="quarter" idx="1"/>
          </p:nvPr>
        </p:nvSpPr>
        <p:spPr/>
        <p:txBody>
          <a:bodyPr/>
          <a:lstStyle/>
          <a:p>
            <a:endParaRPr lang="en-US"/>
          </a:p>
        </p:txBody>
      </p:sp>
      <p:pic>
        <p:nvPicPr>
          <p:cNvPr id="47107" name="Picture 4" descr="fig 1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78000"/>
            <a:ext cx="9144000" cy="330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91491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N-best lists</a:t>
            </a:r>
          </a:p>
        </p:txBody>
      </p:sp>
      <p:sp>
        <p:nvSpPr>
          <p:cNvPr id="48131" name="Content Placeholder 2"/>
          <p:cNvSpPr>
            <a:spLocks noGrp="1"/>
          </p:cNvSpPr>
          <p:nvPr>
            <p:ph idx="1"/>
          </p:nvPr>
        </p:nvSpPr>
        <p:spPr/>
        <p:txBody>
          <a:bodyPr/>
          <a:lstStyle/>
          <a:p>
            <a:r>
              <a:rPr lang="en-US" sz="2800" dirty="0"/>
              <a:t>Again, we don’t want the N-best paths</a:t>
            </a:r>
          </a:p>
          <a:p>
            <a:r>
              <a:rPr lang="en-US" sz="2800" dirty="0"/>
              <a:t>That would be trivial</a:t>
            </a:r>
          </a:p>
          <a:p>
            <a:pPr lvl="1"/>
            <a:r>
              <a:rPr lang="en-US" sz="2800" dirty="0"/>
              <a:t>Store N values in each state cell in Viterbi trellis instead of 1 value</a:t>
            </a:r>
          </a:p>
          <a:p>
            <a:r>
              <a:rPr lang="en-US" sz="2800" dirty="0"/>
              <a:t>But:</a:t>
            </a:r>
          </a:p>
          <a:p>
            <a:pPr lvl="1"/>
            <a:r>
              <a:rPr lang="en-US" sz="2800" dirty="0"/>
              <a:t>Most of the N-best paths will have the same word string</a:t>
            </a:r>
          </a:p>
          <a:p>
            <a:pPr lvl="2"/>
            <a:r>
              <a:rPr lang="en-US" sz="2400" dirty="0"/>
              <a:t>Useless!!!</a:t>
            </a:r>
          </a:p>
          <a:p>
            <a:pPr lvl="1"/>
            <a:r>
              <a:rPr lang="en-US" sz="2800" dirty="0"/>
              <a:t>It turns out that a factor of N is too much to pay</a:t>
            </a:r>
          </a:p>
        </p:txBody>
      </p:sp>
    </p:spTree>
    <p:extLst>
      <p:ext uri="{BB962C8B-B14F-4D97-AF65-F5344CB8AC3E}">
        <p14:creationId xmlns:p14="http://schemas.microsoft.com/office/powerpoint/2010/main" val="597453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Computing N-best lists</a:t>
            </a:r>
          </a:p>
        </p:txBody>
      </p:sp>
      <p:sp>
        <p:nvSpPr>
          <p:cNvPr id="49155" name="Rectangle 3"/>
          <p:cNvSpPr>
            <a:spLocks noGrp="1" noChangeArrowheads="1"/>
          </p:cNvSpPr>
          <p:nvPr>
            <p:ph type="body" idx="1"/>
          </p:nvPr>
        </p:nvSpPr>
        <p:spPr/>
        <p:txBody>
          <a:bodyPr/>
          <a:lstStyle/>
          <a:p>
            <a:r>
              <a:rPr lang="en-US" dirty="0"/>
              <a:t>In the worst case, an admissible algorithm for finding the N most likely hypotheses is exponential in the length of the utterance.</a:t>
            </a:r>
          </a:p>
          <a:p>
            <a:pPr lvl="1"/>
            <a:r>
              <a:rPr lang="en-US" dirty="0"/>
              <a:t>S. Young. 1984. </a:t>
            </a:r>
            <a:r>
              <a:rPr lang="ja-JP" altLang="en-US" dirty="0"/>
              <a:t>“</a:t>
            </a:r>
            <a:r>
              <a:rPr lang="en-US" dirty="0"/>
              <a:t>Generating Multiple Solutions from Connected Word DP Recognition Algorithms</a:t>
            </a:r>
            <a:r>
              <a:rPr lang="ja-JP" altLang="en-US" dirty="0"/>
              <a:t>”</a:t>
            </a:r>
            <a:r>
              <a:rPr lang="en-US" dirty="0"/>
              <a:t>. Proc. of the Institute of Acoustics, 6:4, 351-354.</a:t>
            </a:r>
          </a:p>
          <a:p>
            <a:r>
              <a:rPr lang="en-US" dirty="0"/>
              <a:t>For example, if AM and LM score were nearly identical for all word sequences, we must consider all permutations of word sequences for whole sentence (all with the same scores).</a:t>
            </a:r>
          </a:p>
          <a:p>
            <a:r>
              <a:rPr lang="en-US" dirty="0"/>
              <a:t> But of course if this is true, can’t do ASR at all!</a:t>
            </a:r>
          </a:p>
          <a:p>
            <a:endParaRPr lang="en-US" dirty="0"/>
          </a:p>
        </p:txBody>
      </p:sp>
    </p:spTree>
    <p:extLst>
      <p:ext uri="{BB962C8B-B14F-4D97-AF65-F5344CB8AC3E}">
        <p14:creationId xmlns:p14="http://schemas.microsoft.com/office/powerpoint/2010/main" val="3562098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Computing N-best lists</a:t>
            </a:r>
          </a:p>
        </p:txBody>
      </p:sp>
      <p:sp>
        <p:nvSpPr>
          <p:cNvPr id="50179" name="Rectangle 3"/>
          <p:cNvSpPr>
            <a:spLocks noGrp="1" noChangeArrowheads="1"/>
          </p:cNvSpPr>
          <p:nvPr>
            <p:ph type="body" idx="1"/>
          </p:nvPr>
        </p:nvSpPr>
        <p:spPr/>
        <p:txBody>
          <a:bodyPr/>
          <a:lstStyle/>
          <a:p>
            <a:r>
              <a:rPr lang="en-US" sz="3200" dirty="0"/>
              <a:t>Instead, various non-admissible algorithms:</a:t>
            </a:r>
          </a:p>
          <a:p>
            <a:pPr lvl="1"/>
            <a:r>
              <a:rPr lang="en-US" sz="3200" dirty="0"/>
              <a:t>(Viterbi) Exact N-best</a:t>
            </a:r>
          </a:p>
          <a:p>
            <a:pPr lvl="1"/>
            <a:r>
              <a:rPr lang="en-US" sz="3200" dirty="0"/>
              <a:t>(Viterbi) Word Dependent N-best</a:t>
            </a:r>
          </a:p>
          <a:p>
            <a:r>
              <a:rPr lang="en-US" sz="3200" dirty="0"/>
              <a:t>And one admissible</a:t>
            </a:r>
          </a:p>
          <a:p>
            <a:pPr lvl="1"/>
            <a:r>
              <a:rPr lang="en-US" sz="3200" dirty="0"/>
              <a:t>A* N-best</a:t>
            </a:r>
          </a:p>
        </p:txBody>
      </p:sp>
    </p:spTree>
    <p:extLst>
      <p:ext uri="{BB962C8B-B14F-4D97-AF65-F5344CB8AC3E}">
        <p14:creationId xmlns:p14="http://schemas.microsoft.com/office/powerpoint/2010/main" val="1581772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Exact N-best for time-synchronous Viterbi</a:t>
            </a:r>
          </a:p>
        </p:txBody>
      </p:sp>
      <p:sp>
        <p:nvSpPr>
          <p:cNvPr id="51203" name="Rectangle 3"/>
          <p:cNvSpPr>
            <a:spLocks noGrp="1" noChangeArrowheads="1"/>
          </p:cNvSpPr>
          <p:nvPr>
            <p:ph type="body" idx="1"/>
          </p:nvPr>
        </p:nvSpPr>
        <p:spPr/>
        <p:txBody>
          <a:bodyPr/>
          <a:lstStyle/>
          <a:p>
            <a:r>
              <a:rPr lang="en-US"/>
              <a:t>Due to Schwartz and Chow; also called </a:t>
            </a:r>
            <a:r>
              <a:rPr lang="ja-JP" altLang="en-US"/>
              <a:t>“</a:t>
            </a:r>
            <a:r>
              <a:rPr lang="en-US"/>
              <a:t>sentence-dependent N-best</a:t>
            </a:r>
            <a:r>
              <a:rPr lang="ja-JP" altLang="en-US"/>
              <a:t>”</a:t>
            </a:r>
            <a:endParaRPr lang="en-US"/>
          </a:p>
          <a:p>
            <a:r>
              <a:rPr lang="en-US"/>
              <a:t>Idea: each state stores multiple paths</a:t>
            </a:r>
          </a:p>
          <a:p>
            <a:r>
              <a:rPr lang="en-US"/>
              <a:t>Idea: maintain separate records for paths with distinct word histories</a:t>
            </a:r>
          </a:p>
          <a:p>
            <a:pPr lvl="1"/>
            <a:r>
              <a:rPr lang="en-US"/>
              <a:t>History: whole word sequence up to current time t and word w</a:t>
            </a:r>
          </a:p>
          <a:p>
            <a:pPr lvl="1"/>
            <a:r>
              <a:rPr lang="en-US"/>
              <a:t>When 2 or more paths come to the same state at the same time, merge paths w/same history and sum their probabilities.</a:t>
            </a:r>
          </a:p>
          <a:p>
            <a:pPr lvl="2"/>
            <a:r>
              <a:rPr lang="en-US"/>
              <a:t>i.e. compute the forward probability within words</a:t>
            </a:r>
          </a:p>
          <a:p>
            <a:pPr lvl="1"/>
            <a:r>
              <a:rPr lang="en-US"/>
              <a:t>Otherwise, retain only N-best paths for each state</a:t>
            </a:r>
          </a:p>
          <a:p>
            <a:endParaRPr lang="en-US"/>
          </a:p>
          <a:p>
            <a:endParaRPr lang="en-US"/>
          </a:p>
        </p:txBody>
      </p:sp>
    </p:spTree>
    <p:extLst>
      <p:ext uri="{BB962C8B-B14F-4D97-AF65-F5344CB8AC3E}">
        <p14:creationId xmlns:p14="http://schemas.microsoft.com/office/powerpoint/2010/main" val="1837771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Exact N-best for time-synchronous Viterbi</a:t>
            </a:r>
          </a:p>
        </p:txBody>
      </p:sp>
      <p:sp>
        <p:nvSpPr>
          <p:cNvPr id="52227" name="Rectangle 3"/>
          <p:cNvSpPr>
            <a:spLocks noGrp="1" noChangeArrowheads="1"/>
          </p:cNvSpPr>
          <p:nvPr>
            <p:ph type="body" idx="1"/>
          </p:nvPr>
        </p:nvSpPr>
        <p:spPr/>
        <p:txBody>
          <a:bodyPr/>
          <a:lstStyle/>
          <a:p>
            <a:r>
              <a:rPr lang="en-US"/>
              <a:t>Efficiency:</a:t>
            </a:r>
          </a:p>
          <a:p>
            <a:pPr lvl="1"/>
            <a:r>
              <a:rPr lang="en-US"/>
              <a:t>Typical HMM state has 2 or 3 predecessor states within word HMM</a:t>
            </a:r>
          </a:p>
          <a:p>
            <a:pPr lvl="1"/>
            <a:r>
              <a:rPr lang="en-US"/>
              <a:t>So for each time frame and state, need to compare/merge 2 or 3 sets of N paths into N new paths.</a:t>
            </a:r>
          </a:p>
          <a:p>
            <a:pPr lvl="1"/>
            <a:r>
              <a:rPr lang="en-US"/>
              <a:t>At end of search, N paths in final state of trellis give N-best word sequences</a:t>
            </a:r>
          </a:p>
          <a:p>
            <a:pPr lvl="1"/>
            <a:r>
              <a:rPr lang="en-US"/>
              <a:t>Complexity is O(N)</a:t>
            </a:r>
          </a:p>
          <a:p>
            <a:pPr lvl="2"/>
            <a:r>
              <a:rPr lang="en-US"/>
              <a:t>Still too slow for practical systems</a:t>
            </a:r>
          </a:p>
          <a:p>
            <a:pPr lvl="3"/>
            <a:r>
              <a:rPr lang="en-US"/>
              <a:t>N is 100 to 1000</a:t>
            </a:r>
          </a:p>
          <a:p>
            <a:pPr lvl="2"/>
            <a:r>
              <a:rPr lang="en-US"/>
              <a:t>More efficient versions: word-dependent N-best</a:t>
            </a:r>
          </a:p>
        </p:txBody>
      </p:sp>
    </p:spTree>
    <p:extLst>
      <p:ext uri="{BB962C8B-B14F-4D97-AF65-F5344CB8AC3E}">
        <p14:creationId xmlns:p14="http://schemas.microsoft.com/office/powerpoint/2010/main" val="3298175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Word-dependent (</a:t>
            </a:r>
            <a:r>
              <a:rPr lang="ja-JP" altLang="en-US"/>
              <a:t>‘</a:t>
            </a:r>
            <a:r>
              <a:rPr lang="en-US"/>
              <a:t>bigram</a:t>
            </a:r>
            <a:r>
              <a:rPr lang="ja-JP" altLang="en-US"/>
              <a:t>’</a:t>
            </a:r>
            <a:r>
              <a:rPr lang="en-US"/>
              <a:t>) N-best</a:t>
            </a:r>
          </a:p>
        </p:txBody>
      </p:sp>
      <p:sp>
        <p:nvSpPr>
          <p:cNvPr id="53251" name="Content Placeholder 2"/>
          <p:cNvSpPr>
            <a:spLocks noGrp="1"/>
          </p:cNvSpPr>
          <p:nvPr>
            <p:ph idx="1"/>
          </p:nvPr>
        </p:nvSpPr>
        <p:spPr/>
        <p:txBody>
          <a:bodyPr/>
          <a:lstStyle/>
          <a:p>
            <a:r>
              <a:rPr lang="en-US"/>
              <a:t>Intuition:</a:t>
            </a:r>
          </a:p>
          <a:p>
            <a:pPr lvl="1"/>
            <a:r>
              <a:rPr lang="en-US"/>
              <a:t>Instead of each state merging all paths from start of sentence</a:t>
            </a:r>
          </a:p>
          <a:p>
            <a:pPr lvl="1"/>
            <a:r>
              <a:rPr lang="en-US"/>
              <a:t>We merge all paths that share the same previous word</a:t>
            </a:r>
          </a:p>
          <a:p>
            <a:r>
              <a:rPr lang="en-US"/>
              <a:t>Details:</a:t>
            </a:r>
          </a:p>
          <a:p>
            <a:pPr lvl="1"/>
            <a:r>
              <a:rPr lang="en-US"/>
              <a:t>This will require us to do a more complex traceback at the end of sentence to generate the N-best list</a:t>
            </a:r>
          </a:p>
        </p:txBody>
      </p:sp>
    </p:spTree>
    <p:extLst>
      <p:ext uri="{BB962C8B-B14F-4D97-AF65-F5344CB8AC3E}">
        <p14:creationId xmlns:p14="http://schemas.microsoft.com/office/powerpoint/2010/main" val="451584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Word-dependent (</a:t>
            </a:r>
            <a:r>
              <a:rPr lang="ja-JP" altLang="en-US"/>
              <a:t>‘</a:t>
            </a:r>
            <a:r>
              <a:rPr lang="en-US"/>
              <a:t>bigram</a:t>
            </a:r>
            <a:r>
              <a:rPr lang="ja-JP" altLang="en-US"/>
              <a:t>’</a:t>
            </a:r>
            <a:r>
              <a:rPr lang="en-US"/>
              <a:t>) N-best</a:t>
            </a:r>
          </a:p>
        </p:txBody>
      </p:sp>
      <p:sp>
        <p:nvSpPr>
          <p:cNvPr id="54275" name="Content Placeholder 2"/>
          <p:cNvSpPr>
            <a:spLocks noGrp="1"/>
          </p:cNvSpPr>
          <p:nvPr>
            <p:ph idx="1"/>
          </p:nvPr>
        </p:nvSpPr>
        <p:spPr/>
        <p:txBody>
          <a:bodyPr/>
          <a:lstStyle/>
          <a:p>
            <a:r>
              <a:rPr lang="en-US"/>
              <a:t>At each state preserve total probability for each of k &lt;&lt; N previous words</a:t>
            </a:r>
          </a:p>
          <a:p>
            <a:pPr lvl="1"/>
            <a:r>
              <a:rPr lang="en-US"/>
              <a:t>K is 3 to 6; N is 100 to 1000</a:t>
            </a:r>
          </a:p>
          <a:p>
            <a:r>
              <a:rPr lang="en-US"/>
              <a:t>At end of each word, record score for each previous word hypothesis and name of previous word</a:t>
            </a:r>
          </a:p>
          <a:p>
            <a:pPr lvl="1"/>
            <a:r>
              <a:rPr lang="en-US"/>
              <a:t>So each word ending we store </a:t>
            </a:r>
            <a:r>
              <a:rPr lang="ja-JP" altLang="en-US"/>
              <a:t>“</a:t>
            </a:r>
            <a:r>
              <a:rPr lang="en-US"/>
              <a:t>alternatives</a:t>
            </a:r>
            <a:r>
              <a:rPr lang="ja-JP" altLang="en-US"/>
              <a:t>”</a:t>
            </a:r>
            <a:endParaRPr lang="en-US"/>
          </a:p>
          <a:p>
            <a:r>
              <a:rPr lang="en-US"/>
              <a:t>But, like normal Viterbi, pass on just the best hypothesis</a:t>
            </a:r>
          </a:p>
          <a:p>
            <a:r>
              <a:rPr lang="en-US"/>
              <a:t>At end of sentence, do a traceback</a:t>
            </a:r>
          </a:p>
          <a:p>
            <a:pPr lvl="1"/>
            <a:r>
              <a:rPr lang="en-US"/>
              <a:t>Follow backpointers to get 1-best</a:t>
            </a:r>
          </a:p>
          <a:p>
            <a:pPr lvl="1"/>
            <a:r>
              <a:rPr lang="en-US"/>
              <a:t>But as we follow pointers, put on a queue the alternate words ending at same point</a:t>
            </a:r>
          </a:p>
          <a:p>
            <a:pPr lvl="1"/>
            <a:r>
              <a:rPr lang="en-US"/>
              <a:t>On next iteration, pop next best</a:t>
            </a:r>
          </a:p>
        </p:txBody>
      </p:sp>
    </p:spTree>
    <p:extLst>
      <p:ext uri="{BB962C8B-B14F-4D97-AF65-F5344CB8AC3E}">
        <p14:creationId xmlns:p14="http://schemas.microsoft.com/office/powerpoint/2010/main" val="3196034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Word Lattice</a:t>
            </a:r>
          </a:p>
        </p:txBody>
      </p:sp>
      <p:sp>
        <p:nvSpPr>
          <p:cNvPr id="55300" name="Rectangle 7"/>
          <p:cNvSpPr>
            <a:spLocks noGrp="1" noChangeArrowheads="1"/>
          </p:cNvSpPr>
          <p:nvPr>
            <p:ph type="body" idx="1"/>
          </p:nvPr>
        </p:nvSpPr>
        <p:spPr/>
        <p:txBody>
          <a:bodyPr/>
          <a:lstStyle/>
          <a:p>
            <a:r>
              <a:rPr lang="en-US"/>
              <a:t>Each arc annotated with AM and LM logprobs</a:t>
            </a:r>
          </a:p>
        </p:txBody>
      </p:sp>
      <p:pic>
        <p:nvPicPr>
          <p:cNvPr id="55299" name="Picture 4" descr="lat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429500" cy="412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899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Evaluation</a:t>
            </a:r>
          </a:p>
        </p:txBody>
      </p:sp>
      <p:sp>
        <p:nvSpPr>
          <p:cNvPr id="157699" name="Rectangle 3"/>
          <p:cNvSpPr>
            <a:spLocks noGrp="1" noChangeArrowheads="1"/>
          </p:cNvSpPr>
          <p:nvPr>
            <p:ph sz="quarter" idx="1"/>
          </p:nvPr>
        </p:nvSpPr>
        <p:spPr/>
        <p:txBody>
          <a:bodyPr/>
          <a:lstStyle/>
          <a:p>
            <a:r>
              <a:rPr lang="en-US"/>
              <a:t>How to evaluate the word string output by a speech recognizer?</a:t>
            </a:r>
          </a:p>
        </p:txBody>
      </p:sp>
    </p:spTree>
    <p:extLst>
      <p:ext uri="{BB962C8B-B14F-4D97-AF65-F5344CB8AC3E}">
        <p14:creationId xmlns:p14="http://schemas.microsoft.com/office/powerpoint/2010/main" val="966931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Word Graph</a:t>
            </a:r>
          </a:p>
        </p:txBody>
      </p:sp>
      <p:sp>
        <p:nvSpPr>
          <p:cNvPr id="56324" name="Rectangle 6"/>
          <p:cNvSpPr>
            <a:spLocks noGrp="1" noChangeArrowheads="1"/>
          </p:cNvSpPr>
          <p:nvPr>
            <p:ph type="body" idx="1"/>
          </p:nvPr>
        </p:nvSpPr>
        <p:spPr/>
        <p:txBody>
          <a:bodyPr/>
          <a:lstStyle/>
          <a:p>
            <a:r>
              <a:rPr lang="en-US"/>
              <a:t>Timing information removed</a:t>
            </a:r>
          </a:p>
          <a:p>
            <a:r>
              <a:rPr lang="en-US"/>
              <a:t>Overlapping copies of words merged</a:t>
            </a:r>
          </a:p>
          <a:p>
            <a:r>
              <a:rPr lang="en-US"/>
              <a:t>AM information removed</a:t>
            </a:r>
          </a:p>
          <a:p>
            <a:r>
              <a:rPr lang="en-US"/>
              <a:t>Result is a WFST </a:t>
            </a:r>
          </a:p>
          <a:p>
            <a:r>
              <a:rPr lang="en-US"/>
              <a:t>Natural extension to N-gram language model</a:t>
            </a:r>
          </a:p>
        </p:txBody>
      </p:sp>
      <p:pic>
        <p:nvPicPr>
          <p:cNvPr id="56323" name="Picture 4" descr="word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8394700" cy="268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84096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Converting word lattice to word graph</a:t>
            </a:r>
          </a:p>
        </p:txBody>
      </p:sp>
      <p:sp>
        <p:nvSpPr>
          <p:cNvPr id="57347" name="Rectangle 3"/>
          <p:cNvSpPr>
            <a:spLocks noGrp="1" noChangeArrowheads="1"/>
          </p:cNvSpPr>
          <p:nvPr>
            <p:ph type="body" idx="1"/>
          </p:nvPr>
        </p:nvSpPr>
        <p:spPr/>
        <p:txBody>
          <a:bodyPr/>
          <a:lstStyle/>
          <a:p>
            <a:r>
              <a:rPr lang="en-US" dirty="0"/>
              <a:t>Word lattice can have range of possible end frames for word</a:t>
            </a:r>
          </a:p>
          <a:p>
            <a:r>
              <a:rPr lang="en-US" dirty="0"/>
              <a:t>Create an edge from (</a:t>
            </a:r>
            <a:r>
              <a:rPr lang="en-US" dirty="0" err="1"/>
              <a:t>w</a:t>
            </a:r>
            <a:r>
              <a:rPr lang="en-US" sz="3200" baseline="-25000" dirty="0" err="1"/>
              <a:t>i</a:t>
            </a:r>
            <a:r>
              <a:rPr lang="en-US" dirty="0" err="1"/>
              <a:t>,t</a:t>
            </a:r>
            <a:r>
              <a:rPr lang="en-US" sz="3200" baseline="-25000" dirty="0" err="1"/>
              <a:t>i</a:t>
            </a:r>
            <a:r>
              <a:rPr lang="en-US" dirty="0"/>
              <a:t>) to (</a:t>
            </a:r>
            <a:r>
              <a:rPr lang="en-US" dirty="0" err="1"/>
              <a:t>w</a:t>
            </a:r>
            <a:r>
              <a:rPr lang="en-US" sz="3200" baseline="-25000" dirty="0" err="1"/>
              <a:t>j</a:t>
            </a:r>
            <a:r>
              <a:rPr lang="en-US" dirty="0" err="1"/>
              <a:t>,t</a:t>
            </a:r>
            <a:r>
              <a:rPr lang="en-US" sz="3200" baseline="-25000" dirty="0" err="1"/>
              <a:t>j</a:t>
            </a:r>
            <a:r>
              <a:rPr lang="en-US" dirty="0"/>
              <a:t>) if t</a:t>
            </a:r>
            <a:r>
              <a:rPr lang="en-US" sz="3200" baseline="-25000" dirty="0"/>
              <a:t>j-1</a:t>
            </a:r>
            <a:r>
              <a:rPr lang="en-US" dirty="0"/>
              <a:t> is one of the end-times of </a:t>
            </a:r>
            <a:r>
              <a:rPr lang="en-US" dirty="0" err="1"/>
              <a:t>w</a:t>
            </a:r>
            <a:r>
              <a:rPr lang="en-US" sz="3200" baseline="-25000" dirty="0" err="1"/>
              <a:t>i</a:t>
            </a:r>
            <a:endParaRPr lang="en-US" baseline="-25000" dirty="0"/>
          </a:p>
          <a:p>
            <a:endParaRPr lang="en-US" dirty="0"/>
          </a:p>
        </p:txBody>
      </p:sp>
      <p:sp>
        <p:nvSpPr>
          <p:cNvPr id="57348" name="Rectangle 4"/>
          <p:cNvSpPr>
            <a:spLocks noChangeArrowheads="1"/>
          </p:cNvSpPr>
          <p:nvPr/>
        </p:nvSpPr>
        <p:spPr bwMode="auto">
          <a:xfrm>
            <a:off x="304800" y="6521450"/>
            <a:ext cx="224202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Slide from Bryan </a:t>
            </a:r>
            <a:r>
              <a:rPr lang="en-US" dirty="0" err="1"/>
              <a:t>Pellom</a:t>
            </a:r>
            <a:endParaRPr lang="en-US" dirty="0"/>
          </a:p>
        </p:txBody>
      </p:sp>
      <p:pic>
        <p:nvPicPr>
          <p:cNvPr id="57349" name="Picture 5" descr="word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42190"/>
            <a:ext cx="5594350" cy="3509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18336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4400" y="274639"/>
            <a:ext cx="7772400" cy="715961"/>
          </a:xfrm>
        </p:spPr>
        <p:txBody>
          <a:bodyPr/>
          <a:lstStyle/>
          <a:p>
            <a:r>
              <a:rPr lang="en-US" dirty="0"/>
              <a:t>Lattices</a:t>
            </a:r>
          </a:p>
        </p:txBody>
      </p:sp>
      <p:sp>
        <p:nvSpPr>
          <p:cNvPr id="58371" name="Rectangle 3"/>
          <p:cNvSpPr>
            <a:spLocks noGrp="1" noChangeArrowheads="1"/>
          </p:cNvSpPr>
          <p:nvPr>
            <p:ph type="body" idx="1"/>
          </p:nvPr>
        </p:nvSpPr>
        <p:spPr>
          <a:xfrm>
            <a:off x="609600" y="1447800"/>
            <a:ext cx="8077200" cy="4572000"/>
          </a:xfrm>
        </p:spPr>
        <p:txBody>
          <a:bodyPr/>
          <a:lstStyle/>
          <a:p>
            <a:r>
              <a:rPr lang="en-US" dirty="0"/>
              <a:t>Some researchers are careful to distinguish between word graphs and word lattices</a:t>
            </a:r>
          </a:p>
          <a:p>
            <a:r>
              <a:rPr lang="en-US" dirty="0"/>
              <a:t>But we’ll follow convention in using </a:t>
            </a:r>
            <a:r>
              <a:rPr lang="ja-JP" altLang="en-US" dirty="0"/>
              <a:t>“</a:t>
            </a:r>
            <a:r>
              <a:rPr lang="en-US" dirty="0"/>
              <a:t>lattice</a:t>
            </a:r>
            <a:r>
              <a:rPr lang="ja-JP" altLang="en-US" dirty="0"/>
              <a:t>”</a:t>
            </a:r>
            <a:r>
              <a:rPr lang="en-US" dirty="0"/>
              <a:t> to mean both word graphs and word lattices.</a:t>
            </a:r>
          </a:p>
          <a:p>
            <a:r>
              <a:rPr lang="en-US" dirty="0"/>
              <a:t>Two facts about lattices:</a:t>
            </a:r>
          </a:p>
          <a:p>
            <a:pPr lvl="1"/>
            <a:r>
              <a:rPr lang="en-US" dirty="0"/>
              <a:t>Density: the number of word hypotheses or word arcs per uttered word</a:t>
            </a:r>
          </a:p>
          <a:p>
            <a:pPr lvl="1"/>
            <a:r>
              <a:rPr lang="en-US" dirty="0"/>
              <a:t>Lattice error rate (also called </a:t>
            </a:r>
            <a:r>
              <a:rPr lang="ja-JP" altLang="en-US" dirty="0"/>
              <a:t>“</a:t>
            </a:r>
            <a:r>
              <a:rPr lang="en-US" dirty="0"/>
              <a:t>lower bound error rate</a:t>
            </a:r>
            <a:r>
              <a:rPr lang="ja-JP" altLang="en-US" dirty="0"/>
              <a:t>”</a:t>
            </a:r>
            <a:r>
              <a:rPr lang="en-US" dirty="0"/>
              <a:t>): the lowest word error rate for any word sequence in lattice</a:t>
            </a:r>
          </a:p>
          <a:p>
            <a:pPr lvl="2"/>
            <a:r>
              <a:rPr lang="en-US" dirty="0"/>
              <a:t>Lattice error rate is the </a:t>
            </a:r>
            <a:r>
              <a:rPr lang="ja-JP" altLang="en-US" dirty="0"/>
              <a:t>“</a:t>
            </a:r>
            <a:r>
              <a:rPr lang="en-US" dirty="0"/>
              <a:t>oracle</a:t>
            </a:r>
            <a:r>
              <a:rPr lang="ja-JP" altLang="en-US" dirty="0"/>
              <a:t>”</a:t>
            </a:r>
            <a:r>
              <a:rPr lang="en-US" dirty="0"/>
              <a:t> error rate, the best possible error rate you could get from rescoring the lattice.</a:t>
            </a:r>
          </a:p>
          <a:p>
            <a:pPr lvl="2"/>
            <a:r>
              <a:rPr lang="en-US" dirty="0"/>
              <a:t>We can use this as an upper bound</a:t>
            </a:r>
          </a:p>
          <a:p>
            <a:pPr lvl="2"/>
            <a:endParaRPr lang="en-US" dirty="0">
              <a:sym typeface="Symbol" charset="0"/>
            </a:endParaRPr>
          </a:p>
        </p:txBody>
      </p:sp>
    </p:spTree>
    <p:extLst>
      <p:ext uri="{BB962C8B-B14F-4D97-AF65-F5344CB8AC3E}">
        <p14:creationId xmlns:p14="http://schemas.microsoft.com/office/powerpoint/2010/main" val="1258869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Posterior lattices</a:t>
            </a:r>
          </a:p>
        </p:txBody>
      </p:sp>
      <p:sp>
        <p:nvSpPr>
          <p:cNvPr id="59395" name="Rectangle 3"/>
          <p:cNvSpPr>
            <a:spLocks noGrp="1" noChangeArrowheads="1"/>
          </p:cNvSpPr>
          <p:nvPr>
            <p:ph type="body" idx="1"/>
          </p:nvPr>
        </p:nvSpPr>
        <p:spPr/>
        <p:txBody>
          <a:bodyPr/>
          <a:lstStyle/>
          <a:p>
            <a:r>
              <a:rPr lang="en-US" dirty="0"/>
              <a:t>We don’t actually compute posteriors:</a:t>
            </a:r>
          </a:p>
          <a:p>
            <a:endParaRPr lang="en-US" dirty="0"/>
          </a:p>
          <a:p>
            <a:endParaRPr lang="en-US" dirty="0"/>
          </a:p>
          <a:p>
            <a:endParaRPr lang="en-US" dirty="0"/>
          </a:p>
          <a:p>
            <a:endParaRPr lang="en-US" dirty="0"/>
          </a:p>
          <a:p>
            <a:r>
              <a:rPr lang="en-US" dirty="0"/>
              <a:t>Why do we want posteriors?</a:t>
            </a:r>
          </a:p>
          <a:p>
            <a:pPr lvl="1"/>
            <a:r>
              <a:rPr lang="en-US" dirty="0"/>
              <a:t>Without a posterior, we can choose best hypothesis, but we can’t know how good it is!</a:t>
            </a:r>
          </a:p>
          <a:p>
            <a:pPr lvl="1"/>
            <a:r>
              <a:rPr lang="en-US" dirty="0"/>
              <a:t>In order to compute posterior, need to</a:t>
            </a:r>
          </a:p>
          <a:p>
            <a:pPr lvl="2"/>
            <a:r>
              <a:rPr lang="en-US" dirty="0"/>
              <a:t>Normalize over all different word hypothesis at a time</a:t>
            </a:r>
          </a:p>
          <a:p>
            <a:pPr lvl="1"/>
            <a:r>
              <a:rPr lang="en-US" dirty="0"/>
              <a:t>Align all the hypotheses, sum over all paths passing through word</a:t>
            </a:r>
          </a:p>
        </p:txBody>
      </p:sp>
      <p:pic>
        <p:nvPicPr>
          <p:cNvPr id="59396" name="Picture 4" descr="posteri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848600" cy="108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77314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Mesh = Sausage = pinched lattice</a:t>
            </a:r>
          </a:p>
        </p:txBody>
      </p:sp>
      <p:sp>
        <p:nvSpPr>
          <p:cNvPr id="3" name="Content Placeholder 2"/>
          <p:cNvSpPr>
            <a:spLocks noGrp="1"/>
          </p:cNvSpPr>
          <p:nvPr>
            <p:ph sz="quarter" idx="1"/>
          </p:nvPr>
        </p:nvSpPr>
        <p:spPr/>
        <p:txBody>
          <a:bodyPr/>
          <a:lstStyle/>
          <a:p>
            <a:endParaRPr lang="en-US"/>
          </a:p>
        </p:txBody>
      </p:sp>
      <p:pic>
        <p:nvPicPr>
          <p:cNvPr id="60420" name="Picture 4" descr="m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8331200"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66812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Summary: one-pass vs. </a:t>
            </a:r>
            <a:r>
              <a:rPr lang="en-US" dirty="0" err="1"/>
              <a:t>multipass</a:t>
            </a:r>
            <a:endParaRPr lang="en-US" dirty="0"/>
          </a:p>
        </p:txBody>
      </p:sp>
      <p:sp>
        <p:nvSpPr>
          <p:cNvPr id="61443" name="Rectangle 3"/>
          <p:cNvSpPr>
            <a:spLocks noGrp="1" noChangeArrowheads="1"/>
          </p:cNvSpPr>
          <p:nvPr>
            <p:ph type="body" idx="1"/>
          </p:nvPr>
        </p:nvSpPr>
        <p:spPr>
          <a:xfrm>
            <a:off x="304800" y="1447800"/>
            <a:ext cx="8382000" cy="4572000"/>
          </a:xfrm>
        </p:spPr>
        <p:txBody>
          <a:bodyPr/>
          <a:lstStyle/>
          <a:p>
            <a:r>
              <a:rPr lang="en-US" dirty="0"/>
              <a:t>Potential problems with </a:t>
            </a:r>
            <a:r>
              <a:rPr lang="en-US" dirty="0" err="1"/>
              <a:t>multipass</a:t>
            </a:r>
            <a:endParaRPr lang="en-US" dirty="0"/>
          </a:p>
          <a:p>
            <a:pPr lvl="1"/>
            <a:r>
              <a:rPr lang="en-US" dirty="0"/>
              <a:t>Can’t use for real-time (need end of sentence)</a:t>
            </a:r>
          </a:p>
          <a:p>
            <a:pPr lvl="2"/>
            <a:r>
              <a:rPr lang="en-US" dirty="0"/>
              <a:t>(But can keep successive passes really fast)</a:t>
            </a:r>
          </a:p>
          <a:p>
            <a:pPr lvl="1"/>
            <a:r>
              <a:rPr lang="en-US" dirty="0"/>
              <a:t>Each pass can introduce inadmissible pruning</a:t>
            </a:r>
          </a:p>
          <a:p>
            <a:pPr lvl="2"/>
            <a:r>
              <a:rPr lang="en-US" dirty="0"/>
              <a:t>(But one-pass does the same w/beam pruning and </a:t>
            </a:r>
            <a:r>
              <a:rPr lang="en-US" dirty="0" err="1"/>
              <a:t>fastmatch</a:t>
            </a:r>
            <a:r>
              <a:rPr lang="en-US" dirty="0"/>
              <a:t>)</a:t>
            </a:r>
          </a:p>
          <a:p>
            <a:r>
              <a:rPr lang="en-US" dirty="0"/>
              <a:t>Why </a:t>
            </a:r>
            <a:r>
              <a:rPr lang="en-US" dirty="0" err="1"/>
              <a:t>multipass</a:t>
            </a:r>
            <a:endParaRPr lang="en-US" dirty="0"/>
          </a:p>
          <a:p>
            <a:pPr lvl="1"/>
            <a:r>
              <a:rPr lang="en-US" dirty="0"/>
              <a:t>Very expensive KSs. (NL parsing, higher-order n-gram, etc.)</a:t>
            </a:r>
          </a:p>
          <a:p>
            <a:pPr lvl="1"/>
            <a:r>
              <a:rPr lang="en-US" dirty="0"/>
              <a:t>Spoken language understanding: N-best perfect interface</a:t>
            </a:r>
          </a:p>
          <a:p>
            <a:pPr lvl="1"/>
            <a:r>
              <a:rPr lang="en-US" dirty="0"/>
              <a:t>Research: N-best list very powerful offline tools for algorithm development</a:t>
            </a:r>
          </a:p>
          <a:p>
            <a:pPr lvl="1"/>
            <a:r>
              <a:rPr lang="en-US" dirty="0"/>
              <a:t>N-best lists needed for discriminant training (MMIE, MCE) to get rival hypotheses</a:t>
            </a:r>
          </a:p>
          <a:p>
            <a:pPr lvl="1"/>
            <a:endParaRPr lang="en-US" dirty="0"/>
          </a:p>
        </p:txBody>
      </p:sp>
    </p:spTree>
    <p:extLst>
      <p:ext uri="{BB962C8B-B14F-4D97-AF65-F5344CB8AC3E}">
        <p14:creationId xmlns:p14="http://schemas.microsoft.com/office/powerpoint/2010/main" val="2748325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Finite State Transducers for ASR</a:t>
            </a:r>
          </a:p>
        </p:txBody>
      </p:sp>
      <p:sp>
        <p:nvSpPr>
          <p:cNvPr id="5" name="Content Placeholder 4"/>
          <p:cNvSpPr>
            <a:spLocks noGrp="1"/>
          </p:cNvSpPr>
          <p:nvPr>
            <p:ph sz="quarter" idx="1"/>
          </p:nvPr>
        </p:nvSpPr>
        <p:spPr/>
        <p:txBody>
          <a:bodyPr/>
          <a:lstStyle/>
          <a:p>
            <a:r>
              <a:rPr lang="en-US" sz="2800" dirty="0"/>
              <a:t>The modern paradigm for ASR decoding</a:t>
            </a:r>
          </a:p>
          <a:p>
            <a:r>
              <a:rPr lang="en-US" sz="2800" dirty="0"/>
              <a:t>Used by </a:t>
            </a:r>
            <a:r>
              <a:rPr lang="en-US" sz="2800" dirty="0" err="1"/>
              <a:t>Kaldi</a:t>
            </a:r>
            <a:endParaRPr lang="en-US" sz="2800" dirty="0"/>
          </a:p>
          <a:p>
            <a:r>
              <a:rPr lang="en-US" sz="2800" dirty="0"/>
              <a:t>Weighted finite state automaton that transduces an input sequence to an output sequence</a:t>
            </a:r>
          </a:p>
          <a:p>
            <a:r>
              <a:rPr lang="en-US" sz="2800" dirty="0" err="1"/>
              <a:t>Mohri</a:t>
            </a:r>
            <a:r>
              <a:rPr lang="en-US" sz="2800" dirty="0"/>
              <a:t>, </a:t>
            </a:r>
            <a:r>
              <a:rPr lang="en-US" sz="2800" dirty="0" err="1"/>
              <a:t>Mehryar</a:t>
            </a:r>
            <a:r>
              <a:rPr lang="en-US" sz="2800" dirty="0"/>
              <a:t>, Fernando Pereira, and Michael Riley. "Speech recognition with weighted finite-state transducers." In </a:t>
            </a:r>
            <a:r>
              <a:rPr lang="en-US" sz="2800" i="1" dirty="0"/>
              <a:t>Springer Handbook of Speech Processing</a:t>
            </a:r>
            <a:r>
              <a:rPr lang="en-US" sz="2800" dirty="0"/>
              <a:t>, pp. 559-584. Springer Berlin Heidelberg, 2008.</a:t>
            </a:r>
          </a:p>
          <a:p>
            <a:r>
              <a:rPr lang="en-US" sz="2800" dirty="0">
                <a:hlinkClick r:id="rId2"/>
              </a:rPr>
              <a:t>http://www.cs.nyu.edu/~mohri/pub/hbka.pdf</a:t>
            </a:r>
            <a:endParaRPr lang="en-US" sz="2800" dirty="0"/>
          </a:p>
          <a:p>
            <a:endParaRPr lang="en-US" sz="2800" dirty="0"/>
          </a:p>
          <a:p>
            <a:endParaRPr lang="en-US" sz="2800" dirty="0"/>
          </a:p>
        </p:txBody>
      </p:sp>
    </p:spTree>
    <p:extLst>
      <p:ext uri="{BB962C8B-B14F-4D97-AF65-F5344CB8AC3E}">
        <p14:creationId xmlns:p14="http://schemas.microsoft.com/office/powerpoint/2010/main" val="2010980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State Machine</a:t>
            </a:r>
          </a:p>
        </p:txBody>
      </p:sp>
      <p:pic>
        <p:nvPicPr>
          <p:cNvPr id="240642" name="Picture 2" descr="http://www.ai-junkie.com/architecture/state_driven/tut_state1_files/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1947863"/>
            <a:ext cx="3752850" cy="39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892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Finite State Acceptors</a:t>
            </a:r>
          </a:p>
        </p:txBody>
      </p:sp>
      <p:pic>
        <p:nvPicPr>
          <p:cNvPr id="6" name="Picture 5" descr="fst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1897811"/>
          </a:xfrm>
          <a:prstGeom prst="rect">
            <a:avLst/>
          </a:prstGeom>
        </p:spPr>
      </p:pic>
      <p:pic>
        <p:nvPicPr>
          <p:cNvPr id="7" name="Picture 6" descr="fst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4648200"/>
            <a:ext cx="8623495" cy="914400"/>
          </a:xfrm>
          <a:prstGeom prst="rect">
            <a:avLst/>
          </a:prstGeom>
        </p:spPr>
      </p:pic>
    </p:spTree>
    <p:extLst>
      <p:ext uri="{BB962C8B-B14F-4D97-AF65-F5344CB8AC3E}">
        <p14:creationId xmlns:p14="http://schemas.microsoft.com/office/powerpoint/2010/main" val="1867737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Finite State Transducers</a:t>
            </a:r>
          </a:p>
        </p:txBody>
      </p:sp>
      <p:pic>
        <p:nvPicPr>
          <p:cNvPr id="8" name="Picture 7" descr="fst3.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200"/>
            <a:ext cx="9130553" cy="2057400"/>
          </a:xfrm>
          <a:prstGeom prst="rect">
            <a:avLst/>
          </a:prstGeom>
        </p:spPr>
      </p:pic>
    </p:spTree>
    <p:extLst>
      <p:ext uri="{BB962C8B-B14F-4D97-AF65-F5344CB8AC3E}">
        <p14:creationId xmlns:p14="http://schemas.microsoft.com/office/powerpoint/2010/main" val="336362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Word Error Rate</a:t>
            </a:r>
          </a:p>
        </p:txBody>
      </p:sp>
      <p:sp>
        <p:nvSpPr>
          <p:cNvPr id="159747" name="Rectangle 3"/>
          <p:cNvSpPr>
            <a:spLocks noGrp="1" noChangeArrowheads="1"/>
          </p:cNvSpPr>
          <p:nvPr>
            <p:ph sz="quarter" idx="1"/>
          </p:nvPr>
        </p:nvSpPr>
        <p:spPr>
          <a:xfrm>
            <a:off x="0" y="1447800"/>
            <a:ext cx="9144000" cy="4572000"/>
          </a:xfrm>
        </p:spPr>
        <p:txBody>
          <a:bodyPr/>
          <a:lstStyle/>
          <a:p>
            <a:r>
              <a:rPr lang="en-US" dirty="0"/>
              <a:t>Word Error Rate =  </a:t>
            </a:r>
          </a:p>
          <a:p>
            <a:pPr marL="1098550" lvl="4" indent="0">
              <a:buNone/>
            </a:pPr>
            <a:r>
              <a:rPr lang="en-US" sz="2800" dirty="0">
                <a:latin typeface="Times New Roman"/>
                <a:cs typeface="Times New Roman"/>
              </a:rPr>
              <a:t>100 (</a:t>
            </a:r>
            <a:r>
              <a:rPr lang="en-US" sz="2800" dirty="0" err="1">
                <a:latin typeface="Times New Roman"/>
                <a:cs typeface="Times New Roman"/>
              </a:rPr>
              <a:t>Insertions+Substitutions</a:t>
            </a:r>
            <a:r>
              <a:rPr lang="en-US" sz="2800" dirty="0">
                <a:latin typeface="Times New Roman"/>
                <a:cs typeface="Times New Roman"/>
              </a:rPr>
              <a:t> + Deletions)</a:t>
            </a:r>
          </a:p>
          <a:p>
            <a:pPr marL="1098550" lvl="4" indent="0">
              <a:buNone/>
            </a:pPr>
            <a:r>
              <a:rPr lang="en-US" sz="1400" dirty="0">
                <a:latin typeface="Times New Roman"/>
                <a:cs typeface="Times New Roman"/>
              </a:rPr>
              <a:t> </a:t>
            </a:r>
          </a:p>
          <a:p>
            <a:pPr marL="1098550" lvl="4" indent="0">
              <a:buNone/>
            </a:pPr>
            <a:r>
              <a:rPr lang="en-US" sz="2800" dirty="0">
                <a:latin typeface="Times New Roman"/>
                <a:cs typeface="Times New Roman"/>
              </a:rPr>
              <a:t>   Total Word in Correct Transcript</a:t>
            </a:r>
          </a:p>
          <a:p>
            <a:r>
              <a:rPr lang="en-US" dirty="0" err="1"/>
              <a:t>Aligment</a:t>
            </a:r>
            <a:r>
              <a:rPr lang="en-US" dirty="0"/>
              <a:t> example:</a:t>
            </a:r>
          </a:p>
          <a:p>
            <a:pPr marL="0" indent="0">
              <a:buNone/>
            </a:pPr>
            <a:r>
              <a:rPr lang="en-US" sz="2400" dirty="0">
                <a:latin typeface="Courier"/>
                <a:cs typeface="Courier"/>
              </a:rPr>
              <a:t>REF:  portable ****  PHONE UPSTAIRS last night so</a:t>
            </a:r>
          </a:p>
          <a:p>
            <a:pPr marL="0" indent="0">
              <a:buNone/>
            </a:pPr>
            <a:r>
              <a:rPr lang="en-US" sz="2400" dirty="0">
                <a:latin typeface="Courier"/>
                <a:cs typeface="Courier"/>
              </a:rPr>
              <a:t>HYP:  portable FORM  OF    STORES   last night so</a:t>
            </a:r>
          </a:p>
          <a:p>
            <a:pPr marL="0" indent="0">
              <a:buNone/>
            </a:pPr>
            <a:r>
              <a:rPr lang="en-US" sz="2400" dirty="0" err="1">
                <a:latin typeface="Courier"/>
                <a:cs typeface="Courier"/>
              </a:rPr>
              <a:t>Eval</a:t>
            </a:r>
            <a:r>
              <a:rPr lang="en-US" sz="2400" dirty="0">
                <a:latin typeface="Courier"/>
                <a:cs typeface="Courier"/>
              </a:rPr>
              <a:t>           I     S     S</a:t>
            </a:r>
          </a:p>
          <a:p>
            <a:r>
              <a:rPr lang="en-US" dirty="0"/>
              <a:t>   WER = 100 (1+2+0)/6 = 50%</a:t>
            </a:r>
          </a:p>
        </p:txBody>
      </p:sp>
      <p:cxnSp>
        <p:nvCxnSpPr>
          <p:cNvPr id="7" name="Straight Connector 6"/>
          <p:cNvCxnSpPr/>
          <p:nvPr/>
        </p:nvCxnSpPr>
        <p:spPr>
          <a:xfrm>
            <a:off x="1600200" y="2590800"/>
            <a:ext cx="4876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078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WFST Algorithms</a:t>
            </a:r>
          </a:p>
        </p:txBody>
      </p:sp>
      <p:sp>
        <p:nvSpPr>
          <p:cNvPr id="5" name="Content Placeholder 4"/>
          <p:cNvSpPr>
            <a:spLocks noGrp="1"/>
          </p:cNvSpPr>
          <p:nvPr>
            <p:ph sz="quarter" idx="1"/>
          </p:nvPr>
        </p:nvSpPr>
        <p:spPr/>
        <p:txBody>
          <a:bodyPr/>
          <a:lstStyle/>
          <a:p>
            <a:pPr marL="0" indent="0">
              <a:buNone/>
            </a:pPr>
            <a:r>
              <a:rPr lang="en-US" b="1" dirty="0"/>
              <a:t>Composition:  </a:t>
            </a:r>
            <a:r>
              <a:rPr lang="en-US" dirty="0"/>
              <a:t>combine transducers at different levels. </a:t>
            </a:r>
          </a:p>
          <a:p>
            <a:pPr marL="0" indent="0">
              <a:buNone/>
            </a:pPr>
            <a:r>
              <a:rPr lang="en-US" dirty="0"/>
              <a:t>If G is a finite state grammar and P is a pronunciation dictionary, P ◦ G transduces a phone string to word strings allowed by the grammar </a:t>
            </a:r>
          </a:p>
          <a:p>
            <a:pPr marL="0" indent="0">
              <a:buNone/>
            </a:pPr>
            <a:r>
              <a:rPr lang="en-US" b="1" dirty="0" err="1"/>
              <a:t>Determinization</a:t>
            </a:r>
            <a:r>
              <a:rPr lang="en-US" dirty="0"/>
              <a:t>: Ensures each state has no more than one output transition for a given input label </a:t>
            </a:r>
          </a:p>
          <a:p>
            <a:pPr marL="0" indent="0">
              <a:buNone/>
            </a:pPr>
            <a:r>
              <a:rPr lang="en-US" b="1" dirty="0"/>
              <a:t>Minimizatio</a:t>
            </a:r>
            <a:r>
              <a:rPr lang="en-US" dirty="0"/>
              <a:t>n: transforms a transducer to an equivalent transducer with the fewest possible states and transitions </a:t>
            </a:r>
          </a:p>
          <a:p>
            <a:endParaRPr lang="en-US" dirty="0"/>
          </a:p>
        </p:txBody>
      </p:sp>
      <p:sp>
        <p:nvSpPr>
          <p:cNvPr id="6" name="TextBox 5"/>
          <p:cNvSpPr txBox="1"/>
          <p:nvPr/>
        </p:nvSpPr>
        <p:spPr>
          <a:xfrm>
            <a:off x="5994400" y="6485467"/>
            <a:ext cx="2190524" cy="338554"/>
          </a:xfrm>
          <a:prstGeom prst="rect">
            <a:avLst/>
          </a:prstGeom>
          <a:noFill/>
        </p:spPr>
        <p:txBody>
          <a:bodyPr wrap="none" rtlCol="0">
            <a:spAutoFit/>
          </a:bodyPr>
          <a:lstStyle/>
          <a:p>
            <a:r>
              <a:rPr lang="en-US" dirty="0"/>
              <a:t>slide from  Steve </a:t>
            </a:r>
            <a:r>
              <a:rPr lang="en-US" dirty="0" err="1"/>
              <a:t>Renals</a:t>
            </a:r>
            <a:endParaRPr lang="en-US" dirty="0"/>
          </a:p>
        </p:txBody>
      </p:sp>
    </p:spTree>
    <p:extLst>
      <p:ext uri="{BB962C8B-B14F-4D97-AF65-F5344CB8AC3E}">
        <p14:creationId xmlns:p14="http://schemas.microsoft.com/office/powerpoint/2010/main" val="167365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4639"/>
            <a:ext cx="8077200" cy="1143000"/>
          </a:xfrm>
        </p:spPr>
        <p:txBody>
          <a:bodyPr/>
          <a:lstStyle/>
          <a:p>
            <a:r>
              <a:rPr lang="en-US" dirty="0"/>
              <a:t>WFST-based decoding in Kaldi: HCLG</a:t>
            </a:r>
          </a:p>
        </p:txBody>
      </p:sp>
      <p:sp>
        <p:nvSpPr>
          <p:cNvPr id="6" name="Content Placeholder 5"/>
          <p:cNvSpPr>
            <a:spLocks noGrp="1"/>
          </p:cNvSpPr>
          <p:nvPr>
            <p:ph sz="quarter" idx="1"/>
          </p:nvPr>
        </p:nvSpPr>
        <p:spPr/>
        <p:txBody>
          <a:bodyPr/>
          <a:lstStyle/>
          <a:p>
            <a:r>
              <a:rPr lang="en-US" dirty="0"/>
              <a:t>Represent the following components as WFSTs:</a:t>
            </a:r>
          </a:p>
          <a:p>
            <a:pPr lvl="1"/>
            <a:r>
              <a:rPr lang="en-US" dirty="0"/>
              <a:t>H: HMM structure</a:t>
            </a:r>
          </a:p>
          <a:p>
            <a:pPr lvl="1"/>
            <a:r>
              <a:rPr lang="en-US" dirty="0"/>
              <a:t>C: Phonetic context dependency</a:t>
            </a:r>
          </a:p>
          <a:p>
            <a:pPr lvl="1"/>
            <a:r>
              <a:rPr lang="en-US" dirty="0"/>
              <a:t>L: Lexicon (Pronunciation dictionary)</a:t>
            </a:r>
          </a:p>
          <a:p>
            <a:pPr lvl="1"/>
            <a:r>
              <a:rPr lang="en-US" dirty="0"/>
              <a:t>G: Grammar (Language model) </a:t>
            </a:r>
          </a:p>
          <a:p>
            <a:pPr lvl="1"/>
            <a:r>
              <a:rPr lang="en-US" dirty="0"/>
              <a:t>The decoding network is defined by their composition: </a:t>
            </a:r>
          </a:p>
          <a:p>
            <a:pPr marL="0" indent="0">
              <a:buNone/>
            </a:pPr>
            <a:r>
              <a:rPr lang="en-US" dirty="0"/>
              <a:t>H◦C◦L◦G</a:t>
            </a:r>
            <a:br>
              <a:rPr lang="en-US" dirty="0"/>
            </a:br>
            <a:endParaRPr lang="en-US" dirty="0"/>
          </a:p>
          <a:p>
            <a:r>
              <a:rPr lang="en-US" dirty="0"/>
              <a:t>Successively </a:t>
            </a:r>
            <a:r>
              <a:rPr lang="en-US" dirty="0" err="1"/>
              <a:t>determinize</a:t>
            </a:r>
            <a:r>
              <a:rPr lang="en-US" dirty="0"/>
              <a:t> and combine the component transducers, then minimize the final network </a:t>
            </a:r>
          </a:p>
          <a:p>
            <a:endParaRPr lang="en-US" dirty="0"/>
          </a:p>
        </p:txBody>
      </p:sp>
      <p:sp>
        <p:nvSpPr>
          <p:cNvPr id="7" name="TextBox 6"/>
          <p:cNvSpPr txBox="1"/>
          <p:nvPr/>
        </p:nvSpPr>
        <p:spPr>
          <a:xfrm>
            <a:off x="5994400" y="6485467"/>
            <a:ext cx="2190524" cy="338554"/>
          </a:xfrm>
          <a:prstGeom prst="rect">
            <a:avLst/>
          </a:prstGeom>
          <a:noFill/>
        </p:spPr>
        <p:txBody>
          <a:bodyPr wrap="none" rtlCol="0">
            <a:spAutoFit/>
          </a:bodyPr>
          <a:lstStyle/>
          <a:p>
            <a:r>
              <a:rPr lang="en-US" dirty="0"/>
              <a:t>slide from  Steve </a:t>
            </a:r>
            <a:r>
              <a:rPr lang="en-US" dirty="0" err="1"/>
              <a:t>Renals</a:t>
            </a:r>
            <a:endParaRPr lang="en-US" dirty="0"/>
          </a:p>
        </p:txBody>
      </p:sp>
    </p:spTree>
    <p:extLst>
      <p:ext uri="{BB962C8B-B14F-4D97-AF65-F5344CB8AC3E}">
        <p14:creationId xmlns:p14="http://schemas.microsoft.com/office/powerpoint/2010/main" val="783684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 (Language model)</a:t>
            </a:r>
          </a:p>
        </p:txBody>
      </p:sp>
      <p:pic>
        <p:nvPicPr>
          <p:cNvPr id="8" name="Picture 7" descr="wfst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641600"/>
            <a:ext cx="5854700" cy="1562100"/>
          </a:xfrm>
          <a:prstGeom prst="rect">
            <a:avLst/>
          </a:prstGeom>
        </p:spPr>
      </p:pic>
    </p:spTree>
    <p:extLst>
      <p:ext uri="{BB962C8B-B14F-4D97-AF65-F5344CB8AC3E}">
        <p14:creationId xmlns:p14="http://schemas.microsoft.com/office/powerpoint/2010/main" val="4138086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 (Pronunciation dictionary)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7926"/>
            <a:ext cx="9258619" cy="5121607"/>
          </a:xfrm>
          <a:prstGeom prst="rect">
            <a:avLst/>
          </a:prstGeom>
        </p:spPr>
      </p:pic>
    </p:spTree>
    <p:extLst>
      <p:ext uri="{BB962C8B-B14F-4D97-AF65-F5344CB8AC3E}">
        <p14:creationId xmlns:p14="http://schemas.microsoft.com/office/powerpoint/2010/main" val="19558446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4639"/>
            <a:ext cx="7772400" cy="639761"/>
          </a:xfrm>
        </p:spPr>
        <p:txBody>
          <a:bodyPr/>
          <a:lstStyle/>
          <a:p>
            <a:r>
              <a:rPr lang="en-US" dirty="0"/>
              <a:t>G o 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1143000"/>
            <a:ext cx="22334909" cy="2993522"/>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3830611"/>
            <a:ext cx="22334909" cy="2993522"/>
          </a:xfrm>
          <a:prstGeom prst="rect">
            <a:avLst/>
          </a:prstGeom>
        </p:spPr>
      </p:pic>
    </p:spTree>
    <p:extLst>
      <p:ext uri="{BB962C8B-B14F-4D97-AF65-F5344CB8AC3E}">
        <p14:creationId xmlns:p14="http://schemas.microsoft.com/office/powerpoint/2010/main" val="2477253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a:t>
            </a:r>
            <a:r>
              <a:rPr lang="en-US" dirty="0" err="1"/>
              <a:t>det</a:t>
            </a:r>
            <a:r>
              <a:rPr lang="en-US" dirty="0"/>
              <a:t>(L o G))</a:t>
            </a:r>
          </a:p>
        </p:txBody>
      </p:sp>
      <p:pic>
        <p:nvPicPr>
          <p:cNvPr id="6" name="Picture 5" descr="wfst4.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 y="1600200"/>
            <a:ext cx="18316222" cy="1978152"/>
          </a:xfrm>
          <a:prstGeom prst="rect">
            <a:avLst/>
          </a:prstGeom>
        </p:spPr>
      </p:pic>
      <p:pic>
        <p:nvPicPr>
          <p:cNvPr id="7" name="Picture 6" descr="wfst4.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222" y="4343400"/>
            <a:ext cx="18316222" cy="1978152"/>
          </a:xfrm>
          <a:prstGeom prst="rect">
            <a:avLst/>
          </a:prstGeom>
        </p:spPr>
      </p:pic>
    </p:spTree>
    <p:extLst>
      <p:ext uri="{BB962C8B-B14F-4D97-AF65-F5344CB8AC3E}">
        <p14:creationId xmlns:p14="http://schemas.microsoft.com/office/powerpoint/2010/main" val="35213868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74639"/>
            <a:ext cx="8305800" cy="792161"/>
          </a:xfrm>
        </p:spPr>
        <p:txBody>
          <a:bodyPr/>
          <a:lstStyle/>
          <a:p>
            <a:r>
              <a:rPr lang="en-US" sz="3600" dirty="0">
                <a:latin typeface="Verdana" charset="0"/>
                <a:ea typeface="ＭＳ Ｐゴシック" charset="0"/>
                <a:cs typeface="ＭＳ Ｐゴシック" charset="0"/>
              </a:rPr>
              <a:t>Advanced Search (= Decoding)</a:t>
            </a:r>
          </a:p>
        </p:txBody>
      </p:sp>
      <p:sp>
        <p:nvSpPr>
          <p:cNvPr id="31747" name="Rectangle 3"/>
          <p:cNvSpPr>
            <a:spLocks noGrp="1" noChangeArrowheads="1"/>
          </p:cNvSpPr>
          <p:nvPr>
            <p:ph type="body" idx="1"/>
          </p:nvPr>
        </p:nvSpPr>
        <p:spPr/>
        <p:txBody>
          <a:bodyPr/>
          <a:lstStyle/>
          <a:p>
            <a:r>
              <a:rPr lang="en-US" sz="2800" dirty="0">
                <a:ea typeface="ＭＳ Ｐゴシック" charset="0"/>
              </a:rPr>
              <a:t>How to weight the AM and LM</a:t>
            </a:r>
          </a:p>
          <a:p>
            <a:r>
              <a:rPr lang="en-US" sz="2800" dirty="0">
                <a:ea typeface="ＭＳ Ｐゴシック" charset="0"/>
              </a:rPr>
              <a:t>Speeding things up: Viterbi beam decoding</a:t>
            </a:r>
          </a:p>
          <a:p>
            <a:r>
              <a:rPr lang="en-US" sz="2800" dirty="0" err="1">
                <a:ea typeface="ＭＳ Ｐゴシック" charset="0"/>
              </a:rPr>
              <a:t>Multipass</a:t>
            </a:r>
            <a:r>
              <a:rPr lang="en-US" sz="2800" dirty="0">
                <a:ea typeface="ＭＳ Ｐゴシック" charset="0"/>
              </a:rPr>
              <a:t> decoding</a:t>
            </a:r>
          </a:p>
          <a:p>
            <a:pPr lvl="1"/>
            <a:r>
              <a:rPr lang="en-US" sz="2800" dirty="0">
                <a:ea typeface="ＭＳ Ｐゴシック" charset="0"/>
              </a:rPr>
              <a:t>N-best lists</a:t>
            </a:r>
          </a:p>
          <a:p>
            <a:pPr lvl="1"/>
            <a:r>
              <a:rPr lang="en-US" sz="2800" dirty="0">
                <a:ea typeface="ＭＳ Ｐゴシック" charset="0"/>
              </a:rPr>
              <a:t>Lattices</a:t>
            </a:r>
          </a:p>
          <a:p>
            <a:pPr lvl="1"/>
            <a:r>
              <a:rPr lang="en-US" sz="2800" dirty="0">
                <a:ea typeface="ＭＳ Ｐゴシック" charset="0"/>
              </a:rPr>
              <a:t>Word graphs</a:t>
            </a:r>
          </a:p>
          <a:p>
            <a:pPr lvl="1"/>
            <a:r>
              <a:rPr lang="en-US" sz="2800" dirty="0">
                <a:ea typeface="ＭＳ Ｐゴシック" charset="0"/>
              </a:rPr>
              <a:t>Meshes/confusion networks</a:t>
            </a:r>
          </a:p>
          <a:p>
            <a:r>
              <a:rPr lang="en-US" sz="3000" dirty="0">
                <a:ea typeface="ＭＳ Ｐゴシック" charset="0"/>
              </a:rPr>
              <a:t>Finite State Methods</a:t>
            </a:r>
          </a:p>
          <a:p>
            <a:pPr lvl="1"/>
            <a:r>
              <a:rPr lang="en-US" sz="2800" dirty="0">
                <a:ea typeface="ＭＳ Ｐゴシック" charset="0"/>
              </a:rPr>
              <a:t>For a more thorough introduction to WFST decoding in Kaldi:</a:t>
            </a:r>
          </a:p>
          <a:p>
            <a:pPr marL="319088" lvl="1" indent="0">
              <a:buNone/>
            </a:pPr>
            <a:r>
              <a:rPr lang="en-US" sz="2000" dirty="0">
                <a:ea typeface="ＭＳ Ｐゴシック" charset="0"/>
                <a:hlinkClick r:id="rId2"/>
              </a:rPr>
              <a:t>http://danielpovey.com/files/Lecture4.pdf</a:t>
            </a:r>
            <a:endParaRPr lang="en-US" sz="2000" dirty="0">
              <a:ea typeface="ＭＳ Ｐゴシック" charset="0"/>
            </a:endParaRPr>
          </a:p>
        </p:txBody>
      </p:sp>
    </p:spTree>
    <p:extLst>
      <p:ext uri="{BB962C8B-B14F-4D97-AF65-F5344CB8AC3E}">
        <p14:creationId xmlns:p14="http://schemas.microsoft.com/office/powerpoint/2010/main" val="2255880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Baum-Welch Training</a:t>
            </a:r>
          </a:p>
        </p:txBody>
      </p:sp>
      <p:sp>
        <p:nvSpPr>
          <p:cNvPr id="3" name="Content Placeholder 2"/>
          <p:cNvSpPr>
            <a:spLocks noGrp="1"/>
          </p:cNvSpPr>
          <p:nvPr>
            <p:ph sz="quarter"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Tree>
    <p:extLst>
      <p:ext uri="{BB962C8B-B14F-4D97-AF65-F5344CB8AC3E}">
        <p14:creationId xmlns:p14="http://schemas.microsoft.com/office/powerpoint/2010/main" val="430320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Input to Baum-Welch</a:t>
            </a:r>
          </a:p>
        </p:txBody>
      </p:sp>
      <p:sp>
        <p:nvSpPr>
          <p:cNvPr id="34819" name="Rectangle 3"/>
          <p:cNvSpPr>
            <a:spLocks noGrp="1" noChangeArrowheads="1"/>
          </p:cNvSpPr>
          <p:nvPr>
            <p:ph type="body" idx="1"/>
          </p:nvPr>
        </p:nvSpPr>
        <p:spPr/>
        <p:txBody>
          <a:bodyPr/>
          <a:lstStyle/>
          <a:p>
            <a:r>
              <a:rPr lang="en-US" sz="3200" dirty="0"/>
              <a:t>O	unlabeled sequence of observations</a:t>
            </a:r>
          </a:p>
          <a:p>
            <a:r>
              <a:rPr lang="en-US" sz="3200" dirty="0"/>
              <a:t>Q	vocabulary of hidden states</a:t>
            </a:r>
          </a:p>
          <a:p>
            <a:endParaRPr lang="en-US" sz="3200" dirty="0"/>
          </a:p>
          <a:p>
            <a:r>
              <a:rPr lang="en-US" sz="3200" dirty="0"/>
              <a:t>For ice-cream task</a:t>
            </a:r>
          </a:p>
          <a:p>
            <a:pPr lvl="1"/>
            <a:r>
              <a:rPr lang="en-US" sz="3200" dirty="0"/>
              <a:t>O = {1,3,2,…,}</a:t>
            </a:r>
          </a:p>
          <a:p>
            <a:pPr lvl="1"/>
            <a:r>
              <a:rPr lang="en-US" sz="3200" dirty="0"/>
              <a:t>Q = {H,C}</a:t>
            </a:r>
          </a:p>
        </p:txBody>
      </p:sp>
    </p:spTree>
    <p:extLst>
      <p:ext uri="{BB962C8B-B14F-4D97-AF65-F5344CB8AC3E}">
        <p14:creationId xmlns:p14="http://schemas.microsoft.com/office/powerpoint/2010/main" val="3394423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t>Starting out with Observable Markov Models</a:t>
            </a:r>
          </a:p>
        </p:txBody>
      </p:sp>
      <p:sp>
        <p:nvSpPr>
          <p:cNvPr id="36868" name="Rectangle 3"/>
          <p:cNvSpPr>
            <a:spLocks noGrp="1" noChangeArrowheads="1"/>
          </p:cNvSpPr>
          <p:nvPr>
            <p:ph type="body" idx="1"/>
          </p:nvPr>
        </p:nvSpPr>
        <p:spPr/>
        <p:txBody>
          <a:bodyPr/>
          <a:lstStyle/>
          <a:p>
            <a:r>
              <a:rPr lang="en-US" dirty="0"/>
              <a:t>How to train?</a:t>
            </a:r>
          </a:p>
          <a:p>
            <a:r>
              <a:rPr lang="en-US" dirty="0"/>
              <a:t>Run the model on observation sequence O.</a:t>
            </a:r>
          </a:p>
          <a:p>
            <a:r>
              <a:rPr lang="en-US" dirty="0"/>
              <a:t>Since it’s not hidden, we know which states we went through, hence which transitions and observations were  used.</a:t>
            </a:r>
          </a:p>
          <a:p>
            <a:r>
              <a:rPr lang="en-US" dirty="0"/>
              <a:t>Given that information, training:</a:t>
            </a:r>
          </a:p>
          <a:p>
            <a:pPr lvl="1"/>
            <a:r>
              <a:rPr lang="en-US" dirty="0"/>
              <a:t>B = {</a:t>
            </a:r>
            <a:r>
              <a:rPr lang="en-US" dirty="0" err="1"/>
              <a:t>b</a:t>
            </a:r>
            <a:r>
              <a:rPr lang="en-US" sz="3200" baseline="-25000" dirty="0" err="1"/>
              <a:t>k</a:t>
            </a:r>
            <a:r>
              <a:rPr lang="en-US" dirty="0"/>
              <a:t>(</a:t>
            </a:r>
            <a:r>
              <a:rPr lang="en-US" dirty="0" err="1"/>
              <a:t>o</a:t>
            </a:r>
            <a:r>
              <a:rPr lang="en-US" sz="3200" baseline="-25000" dirty="0" err="1"/>
              <a:t>t</a:t>
            </a:r>
            <a:r>
              <a:rPr lang="en-US" dirty="0"/>
              <a:t>)}: Since every state can only generate one observation symbol, observation likelihoods B are all 1.0</a:t>
            </a:r>
          </a:p>
          <a:p>
            <a:pPr lvl="1"/>
            <a:r>
              <a:rPr lang="en-US" dirty="0"/>
              <a:t>A = {</a:t>
            </a:r>
            <a:r>
              <a:rPr lang="en-US" dirty="0" err="1"/>
              <a:t>a</a:t>
            </a:r>
            <a:r>
              <a:rPr lang="en-US" sz="3200" baseline="-25000" dirty="0" err="1"/>
              <a:t>ij</a:t>
            </a:r>
            <a:r>
              <a:rPr lang="en-US" dirty="0"/>
              <a:t>}:</a:t>
            </a:r>
          </a:p>
        </p:txBody>
      </p:sp>
      <p:graphicFrame>
        <p:nvGraphicFramePr>
          <p:cNvPr id="36866" name="Object 2"/>
          <p:cNvGraphicFramePr>
            <a:graphicFrameLocks noChangeAspect="1"/>
          </p:cNvGraphicFramePr>
          <p:nvPr>
            <p:extLst>
              <p:ext uri="{D42A27DB-BD31-4B8C-83A1-F6EECF244321}">
                <p14:modId xmlns:p14="http://schemas.microsoft.com/office/powerpoint/2010/main" val="1860758609"/>
              </p:ext>
            </p:extLst>
          </p:nvPr>
        </p:nvGraphicFramePr>
        <p:xfrm>
          <a:off x="2895599" y="5334000"/>
          <a:ext cx="3256523" cy="1219200"/>
        </p:xfrm>
        <a:graphic>
          <a:graphicData uri="http://schemas.openxmlformats.org/presentationml/2006/ole">
            <mc:AlternateContent xmlns:mc="http://schemas.openxmlformats.org/markup-compatibility/2006">
              <mc:Choice xmlns:v="urn:schemas-microsoft-com:vml" Requires="v">
                <p:oleObj spid="_x0000_s204906" name="Equation" r:id="rId4" imgW="1257300" imgH="469900" progId="Equation.3">
                  <p:embed/>
                </p:oleObj>
              </mc:Choice>
              <mc:Fallback>
                <p:oleObj name="Equation" r:id="rId4" imgW="12573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599" y="5334000"/>
                        <a:ext cx="3256523" cy="1219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1759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NIST </a:t>
            </a:r>
            <a:r>
              <a:rPr lang="en-US" dirty="0" err="1"/>
              <a:t>sctk</a:t>
            </a:r>
            <a:r>
              <a:rPr lang="en-US" dirty="0"/>
              <a:t> scoring software:</a:t>
            </a:r>
            <a:br>
              <a:rPr lang="en-US" dirty="0"/>
            </a:br>
            <a:r>
              <a:rPr lang="en-US" dirty="0"/>
              <a:t>Computing WER with </a:t>
            </a:r>
            <a:r>
              <a:rPr lang="en-US" dirty="0" err="1"/>
              <a:t>sclite</a:t>
            </a:r>
            <a:endParaRPr lang="en-US" dirty="0"/>
          </a:p>
        </p:txBody>
      </p:sp>
      <p:sp>
        <p:nvSpPr>
          <p:cNvPr id="161795" name="Rectangle 3"/>
          <p:cNvSpPr>
            <a:spLocks noGrp="1" noChangeArrowheads="1"/>
          </p:cNvSpPr>
          <p:nvPr>
            <p:ph sz="quarter" idx="1"/>
          </p:nvPr>
        </p:nvSpPr>
        <p:spPr>
          <a:xfrm>
            <a:off x="0" y="1447800"/>
            <a:ext cx="9144000" cy="4572000"/>
          </a:xfrm>
        </p:spPr>
        <p:txBody>
          <a:bodyPr/>
          <a:lstStyle/>
          <a:p>
            <a:r>
              <a:rPr lang="en-US" dirty="0">
                <a:hlinkClick r:id="rId3"/>
              </a:rPr>
              <a:t>http://www.nist.gov/speech/tools/</a:t>
            </a:r>
            <a:endParaRPr lang="en-US" dirty="0"/>
          </a:p>
          <a:p>
            <a:r>
              <a:rPr lang="en-US" dirty="0" err="1"/>
              <a:t>Sclite</a:t>
            </a:r>
            <a:r>
              <a:rPr lang="en-US" dirty="0"/>
              <a:t> aligns a hypothesized text (HYP) (from the recognizer) with a correct or reference text (REF) (human transcribed)</a:t>
            </a:r>
          </a:p>
          <a:p>
            <a:pPr marL="0" indent="0">
              <a:buNone/>
            </a:pPr>
            <a:r>
              <a:rPr lang="en-US" sz="1800" dirty="0">
                <a:latin typeface="Courier"/>
                <a:cs typeface="Courier"/>
              </a:rPr>
              <a:t>id: (2347-b-013)</a:t>
            </a:r>
          </a:p>
          <a:p>
            <a:pPr marL="0" indent="0">
              <a:buNone/>
            </a:pPr>
            <a:r>
              <a:rPr lang="en-US" sz="1800" dirty="0">
                <a:latin typeface="Courier"/>
                <a:cs typeface="Courier"/>
              </a:rPr>
              <a:t>Scores: (#C #S #D #I) 9 3 1 2</a:t>
            </a:r>
          </a:p>
          <a:p>
            <a:pPr marL="0" indent="0">
              <a:buNone/>
            </a:pPr>
            <a:r>
              <a:rPr lang="en-US" sz="1800" dirty="0">
                <a:latin typeface="Courier"/>
                <a:cs typeface="Courier"/>
              </a:rPr>
              <a:t>REF:  was an engineer SO I   </a:t>
            </a:r>
            <a:r>
              <a:rPr lang="en-US" sz="1800" dirty="0" err="1">
                <a:latin typeface="Courier"/>
                <a:cs typeface="Courier"/>
              </a:rPr>
              <a:t>i</a:t>
            </a:r>
            <a:r>
              <a:rPr lang="en-US" sz="1800" dirty="0">
                <a:latin typeface="Courier"/>
                <a:cs typeface="Courier"/>
              </a:rPr>
              <a:t> was always with **** **** MEN UM   and they</a:t>
            </a:r>
          </a:p>
          <a:p>
            <a:pPr marL="0" indent="0">
              <a:buNone/>
            </a:pPr>
            <a:r>
              <a:rPr lang="en-US" sz="1800" dirty="0">
                <a:latin typeface="Courier"/>
                <a:cs typeface="Courier"/>
              </a:rPr>
              <a:t>HYP:  was an engineer ** AND </a:t>
            </a:r>
            <a:r>
              <a:rPr lang="en-US" sz="1800" dirty="0" err="1">
                <a:latin typeface="Courier"/>
                <a:cs typeface="Courier"/>
              </a:rPr>
              <a:t>i</a:t>
            </a:r>
            <a:r>
              <a:rPr lang="en-US" sz="1800" dirty="0">
                <a:latin typeface="Courier"/>
                <a:cs typeface="Courier"/>
              </a:rPr>
              <a:t> was always with THEM THEY ALL THAT and they</a:t>
            </a:r>
          </a:p>
          <a:p>
            <a:pPr marL="0" indent="0">
              <a:buNone/>
            </a:pPr>
            <a:r>
              <a:rPr lang="en-US" sz="1800" dirty="0" err="1">
                <a:latin typeface="Courier"/>
                <a:cs typeface="Courier"/>
              </a:rPr>
              <a:t>Eval</a:t>
            </a:r>
            <a:r>
              <a:rPr lang="en-US" sz="1800" dirty="0">
                <a:latin typeface="Courier"/>
                <a:cs typeface="Courier"/>
              </a:rPr>
              <a:t>:                 D  S                     I    I    S   S</a:t>
            </a:r>
          </a:p>
        </p:txBody>
      </p:sp>
    </p:spTree>
    <p:extLst>
      <p:ext uri="{BB962C8B-B14F-4D97-AF65-F5344CB8AC3E}">
        <p14:creationId xmlns:p14="http://schemas.microsoft.com/office/powerpoint/2010/main" val="11427557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Extending Intuition to HMMs</a:t>
            </a:r>
          </a:p>
        </p:txBody>
      </p:sp>
      <p:sp>
        <p:nvSpPr>
          <p:cNvPr id="38915" name="Rectangle 3"/>
          <p:cNvSpPr>
            <a:spLocks noGrp="1" noChangeArrowheads="1"/>
          </p:cNvSpPr>
          <p:nvPr>
            <p:ph type="body" idx="1"/>
          </p:nvPr>
        </p:nvSpPr>
        <p:spPr/>
        <p:txBody>
          <a:bodyPr/>
          <a:lstStyle/>
          <a:p>
            <a:r>
              <a:rPr lang="en-US" sz="2800" dirty="0"/>
              <a:t>For HMM, cannot compute these counts directly from observed sequences</a:t>
            </a:r>
          </a:p>
          <a:p>
            <a:r>
              <a:rPr lang="en-US" sz="2800" dirty="0"/>
              <a:t>Baum-Welch intuitions:</a:t>
            </a:r>
          </a:p>
          <a:p>
            <a:pPr lvl="1"/>
            <a:r>
              <a:rPr lang="en-US" sz="2800" dirty="0"/>
              <a:t>Iteratively estimate the counts. </a:t>
            </a:r>
          </a:p>
          <a:p>
            <a:pPr lvl="2"/>
            <a:r>
              <a:rPr lang="en-US" sz="2400" dirty="0"/>
              <a:t>Start with an estimate for </a:t>
            </a:r>
            <a:r>
              <a:rPr lang="en-US" sz="2400" dirty="0" err="1"/>
              <a:t>a</a:t>
            </a:r>
            <a:r>
              <a:rPr lang="en-US" sz="3600" baseline="-25000" dirty="0" err="1"/>
              <a:t>ij</a:t>
            </a:r>
            <a:r>
              <a:rPr lang="en-US" sz="2400" dirty="0"/>
              <a:t> and </a:t>
            </a:r>
            <a:r>
              <a:rPr lang="en-US" sz="2400" dirty="0" err="1"/>
              <a:t>b</a:t>
            </a:r>
            <a:r>
              <a:rPr lang="en-US" sz="3600" baseline="-25000" dirty="0" err="1"/>
              <a:t>k</a:t>
            </a:r>
            <a:r>
              <a:rPr lang="en-US" sz="2400" dirty="0"/>
              <a:t>, iteratively improve the estimates</a:t>
            </a:r>
          </a:p>
          <a:p>
            <a:pPr lvl="1"/>
            <a:r>
              <a:rPr lang="en-US" sz="2800" dirty="0"/>
              <a:t>Get estimated probabilities by:</a:t>
            </a:r>
          </a:p>
          <a:p>
            <a:pPr lvl="2"/>
            <a:r>
              <a:rPr lang="en-US" sz="2400" dirty="0"/>
              <a:t>computing the forward probability for an observation</a:t>
            </a:r>
          </a:p>
          <a:p>
            <a:pPr lvl="2"/>
            <a:r>
              <a:rPr lang="en-US" sz="2400" dirty="0"/>
              <a:t>dividing that probability mass among all the different paths that contributed to this forward probability</a:t>
            </a:r>
          </a:p>
        </p:txBody>
      </p:sp>
    </p:spTree>
    <p:extLst>
      <p:ext uri="{BB962C8B-B14F-4D97-AF65-F5344CB8AC3E}">
        <p14:creationId xmlns:p14="http://schemas.microsoft.com/office/powerpoint/2010/main" val="2153315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The Backward algorithm</a:t>
            </a:r>
          </a:p>
        </p:txBody>
      </p:sp>
      <p:sp>
        <p:nvSpPr>
          <p:cNvPr id="40964" name="Rectangle 3"/>
          <p:cNvSpPr>
            <a:spLocks noGrp="1" noChangeArrowheads="1"/>
          </p:cNvSpPr>
          <p:nvPr>
            <p:ph type="body" idx="1"/>
          </p:nvPr>
        </p:nvSpPr>
        <p:spPr/>
        <p:txBody>
          <a:bodyPr/>
          <a:lstStyle/>
          <a:p>
            <a:r>
              <a:rPr lang="en-US" sz="2800" dirty="0"/>
              <a:t>We define the backward probability as follows:</a:t>
            </a:r>
          </a:p>
          <a:p>
            <a:endParaRPr lang="en-US" sz="2800" dirty="0"/>
          </a:p>
          <a:p>
            <a:endParaRPr lang="en-US" sz="2800" dirty="0"/>
          </a:p>
          <a:p>
            <a:r>
              <a:rPr lang="en-US" sz="2800" dirty="0"/>
              <a:t>This is the probability of generating partial observations O</a:t>
            </a:r>
            <a:r>
              <a:rPr lang="en-US" sz="4400" baseline="-25000" dirty="0"/>
              <a:t>t+1T</a:t>
            </a:r>
            <a:r>
              <a:rPr lang="en-US" sz="2800" dirty="0"/>
              <a:t> from time </a:t>
            </a:r>
            <a:r>
              <a:rPr lang="en-US" sz="2800" i="1" dirty="0"/>
              <a:t>t+1 </a:t>
            </a:r>
            <a:r>
              <a:rPr lang="en-US" sz="2800" dirty="0"/>
              <a:t>to the end, given that the HMM is in state </a:t>
            </a:r>
            <a:r>
              <a:rPr lang="en-US" sz="2800" i="1" dirty="0" err="1"/>
              <a:t>i</a:t>
            </a:r>
            <a:r>
              <a:rPr lang="en-US" sz="2800" dirty="0"/>
              <a:t> at time </a:t>
            </a:r>
            <a:r>
              <a:rPr lang="en-US" sz="2800" i="1" dirty="0"/>
              <a:t>t</a:t>
            </a:r>
            <a:r>
              <a:rPr lang="en-US" sz="2800" dirty="0"/>
              <a:t> and of course given </a:t>
            </a:r>
            <a:r>
              <a:rPr lang="en-US" sz="2800" dirty="0">
                <a:sym typeface="Symbol" charset="0"/>
              </a:rPr>
              <a:t>.</a:t>
            </a:r>
          </a:p>
        </p:txBody>
      </p:sp>
      <p:graphicFrame>
        <p:nvGraphicFramePr>
          <p:cNvPr id="40962" name="Object 2"/>
          <p:cNvGraphicFramePr>
            <a:graphicFrameLocks noChangeAspect="1"/>
          </p:cNvGraphicFramePr>
          <p:nvPr>
            <p:extLst>
              <p:ext uri="{D42A27DB-BD31-4B8C-83A1-F6EECF244321}">
                <p14:modId xmlns:p14="http://schemas.microsoft.com/office/powerpoint/2010/main" val="4207863644"/>
              </p:ext>
            </p:extLst>
          </p:nvPr>
        </p:nvGraphicFramePr>
        <p:xfrm>
          <a:off x="1676400" y="2286000"/>
          <a:ext cx="5410200" cy="485775"/>
        </p:xfrm>
        <a:graphic>
          <a:graphicData uri="http://schemas.openxmlformats.org/presentationml/2006/ole">
            <mc:AlternateContent xmlns:mc="http://schemas.openxmlformats.org/markup-compatibility/2006">
              <mc:Choice xmlns:v="urn:schemas-microsoft-com:vml" Requires="v">
                <p:oleObj spid="_x0000_s209002" name="Equation" r:id="rId4" imgW="1981200" imgH="177800" progId="Equation.3">
                  <p:embed/>
                </p:oleObj>
              </mc:Choice>
              <mc:Fallback>
                <p:oleObj name="Equation" r:id="rId4" imgW="19812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286000"/>
                        <a:ext cx="5410200"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8487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The Backward algorithm</a:t>
            </a:r>
          </a:p>
        </p:txBody>
      </p:sp>
      <p:sp>
        <p:nvSpPr>
          <p:cNvPr id="43011" name="Rectangle 3"/>
          <p:cNvSpPr>
            <a:spLocks noGrp="1" noChangeArrowheads="1"/>
          </p:cNvSpPr>
          <p:nvPr>
            <p:ph type="body" idx="1"/>
          </p:nvPr>
        </p:nvSpPr>
        <p:spPr/>
        <p:txBody>
          <a:bodyPr/>
          <a:lstStyle/>
          <a:p>
            <a:r>
              <a:rPr lang="en-US">
                <a:sym typeface="Symbol" charset="0"/>
              </a:rPr>
              <a:t>We compute backward prob by induction:</a:t>
            </a:r>
          </a:p>
        </p:txBody>
      </p:sp>
      <p:pic>
        <p:nvPicPr>
          <p:cNvPr id="43012" name="Picture 4" descr="back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97000"/>
            <a:ext cx="9144000" cy="530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5410200" y="5486400"/>
            <a:ext cx="500992" cy="523220"/>
          </a:xfrm>
          <a:prstGeom prst="rect">
            <a:avLst/>
          </a:prstGeom>
          <a:noFill/>
        </p:spPr>
        <p:txBody>
          <a:bodyPr wrap="none" rtlCol="0">
            <a:spAutoFit/>
          </a:bodyPr>
          <a:lstStyle/>
          <a:p>
            <a:r>
              <a:rPr lang="en-US" sz="2800" dirty="0"/>
              <a:t>q</a:t>
            </a:r>
            <a:r>
              <a:rPr lang="en-US" sz="2800" baseline="-25000" dirty="0"/>
              <a:t>0</a:t>
            </a:r>
          </a:p>
        </p:txBody>
      </p:sp>
      <p:sp>
        <p:nvSpPr>
          <p:cNvPr id="3" name="TextBox 2"/>
          <p:cNvSpPr txBox="1"/>
          <p:nvPr/>
        </p:nvSpPr>
        <p:spPr>
          <a:xfrm>
            <a:off x="5486400" y="5943600"/>
            <a:ext cx="274434"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742939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Inductive step of the backward algorithm </a:t>
            </a:r>
          </a:p>
        </p:txBody>
      </p:sp>
      <p:sp>
        <p:nvSpPr>
          <p:cNvPr id="45059" name="Rectangle 3"/>
          <p:cNvSpPr>
            <a:spLocks noGrp="1" noChangeArrowheads="1"/>
          </p:cNvSpPr>
          <p:nvPr>
            <p:ph type="body" idx="1"/>
          </p:nvPr>
        </p:nvSpPr>
        <p:spPr/>
        <p:txBody>
          <a:bodyPr/>
          <a:lstStyle/>
          <a:p>
            <a:r>
              <a:rPr lang="en-US" dirty="0"/>
              <a:t>Computation of </a:t>
            </a:r>
            <a:r>
              <a:rPr lang="en-US" dirty="0">
                <a:sym typeface="Symbol" charset="0"/>
              </a:rPr>
              <a:t></a:t>
            </a:r>
            <a:r>
              <a:rPr lang="en-US" sz="3600" baseline="-25000" dirty="0">
                <a:sym typeface="Symbol" charset="0"/>
              </a:rPr>
              <a:t>t</a:t>
            </a:r>
            <a:r>
              <a:rPr lang="en-US" dirty="0">
                <a:sym typeface="Symbol" charset="0"/>
              </a:rPr>
              <a:t>(</a:t>
            </a:r>
            <a:r>
              <a:rPr lang="en-US" dirty="0" err="1">
                <a:sym typeface="Symbol" charset="0"/>
              </a:rPr>
              <a:t>i</a:t>
            </a:r>
            <a:r>
              <a:rPr lang="en-US" dirty="0">
                <a:sym typeface="Symbol" charset="0"/>
              </a:rPr>
              <a:t>) by weighted sum of all successive values t+1</a:t>
            </a:r>
          </a:p>
        </p:txBody>
      </p:sp>
      <p:pic>
        <p:nvPicPr>
          <p:cNvPr id="45060" name="Picture 4" descr="rabiner2.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728075"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0737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t>Intuition for re-estimation of aij</a:t>
            </a:r>
          </a:p>
        </p:txBody>
      </p:sp>
      <p:sp>
        <p:nvSpPr>
          <p:cNvPr id="47108" name="Rectangle 3"/>
          <p:cNvSpPr>
            <a:spLocks noGrp="1" noChangeArrowheads="1"/>
          </p:cNvSpPr>
          <p:nvPr>
            <p:ph type="body" idx="1"/>
          </p:nvPr>
        </p:nvSpPr>
        <p:spPr/>
        <p:txBody>
          <a:bodyPr/>
          <a:lstStyle/>
          <a:p>
            <a:r>
              <a:rPr lang="en-US" dirty="0"/>
              <a:t>We will estimate </a:t>
            </a:r>
            <a:r>
              <a:rPr lang="en-US" dirty="0" err="1"/>
              <a:t>â</a:t>
            </a:r>
            <a:r>
              <a:rPr lang="en-US" sz="4000" baseline="-25000" dirty="0" err="1"/>
              <a:t>ij</a:t>
            </a:r>
            <a:r>
              <a:rPr lang="en-US" dirty="0"/>
              <a:t> via this intuition:</a:t>
            </a:r>
          </a:p>
          <a:p>
            <a:endParaRPr lang="en-US" dirty="0"/>
          </a:p>
          <a:p>
            <a:endParaRPr lang="en-US" dirty="0"/>
          </a:p>
          <a:p>
            <a:endParaRPr lang="en-US" dirty="0"/>
          </a:p>
          <a:p>
            <a:r>
              <a:rPr lang="en-US" dirty="0"/>
              <a:t>Numerator intuition:</a:t>
            </a:r>
          </a:p>
          <a:p>
            <a:pPr lvl="1"/>
            <a:r>
              <a:rPr lang="en-US" dirty="0"/>
              <a:t>Assume we had some estimate of probability that a given transition </a:t>
            </a:r>
            <a:r>
              <a:rPr lang="en-US" dirty="0" err="1"/>
              <a:t>i</a:t>
            </a:r>
            <a:r>
              <a:rPr lang="en-US" dirty="0" err="1">
                <a:sym typeface="Wingdings"/>
              </a:rPr>
              <a:t></a:t>
            </a:r>
            <a:r>
              <a:rPr lang="en-US" dirty="0" err="1"/>
              <a:t>j</a:t>
            </a:r>
            <a:r>
              <a:rPr lang="en-US" dirty="0"/>
              <a:t> was taken at time </a:t>
            </a:r>
            <a:r>
              <a:rPr lang="en-US" i="1" dirty="0"/>
              <a:t>t</a:t>
            </a:r>
            <a:r>
              <a:rPr lang="en-US" dirty="0"/>
              <a:t> in observation sequence.</a:t>
            </a:r>
          </a:p>
          <a:p>
            <a:pPr lvl="1"/>
            <a:r>
              <a:rPr lang="en-US" dirty="0"/>
              <a:t>If we knew this probability for each time t, we could sum over all </a:t>
            </a:r>
            <a:r>
              <a:rPr lang="en-US" i="1" dirty="0"/>
              <a:t>t</a:t>
            </a:r>
            <a:r>
              <a:rPr lang="en-US" dirty="0"/>
              <a:t> to get expected value (count) for </a:t>
            </a:r>
            <a:r>
              <a:rPr lang="en-US" dirty="0" err="1"/>
              <a:t>i</a:t>
            </a:r>
            <a:r>
              <a:rPr lang="en-US" dirty="0" err="1">
                <a:sym typeface="Wingdings"/>
              </a:rPr>
              <a:t></a:t>
            </a:r>
            <a:r>
              <a:rPr lang="en-US" dirty="0" err="1"/>
              <a:t>j</a:t>
            </a:r>
            <a:r>
              <a:rPr lang="en-US" dirty="0"/>
              <a:t>.</a:t>
            </a:r>
          </a:p>
          <a:p>
            <a:endParaRPr lang="en-US" dirty="0"/>
          </a:p>
          <a:p>
            <a:pPr lvl="1"/>
            <a:endParaRPr lang="en-US" dirty="0"/>
          </a:p>
        </p:txBody>
      </p:sp>
      <p:graphicFrame>
        <p:nvGraphicFramePr>
          <p:cNvPr id="47106" name="Object 2"/>
          <p:cNvGraphicFramePr>
            <a:graphicFrameLocks noChangeAspect="1"/>
          </p:cNvGraphicFramePr>
          <p:nvPr/>
        </p:nvGraphicFramePr>
        <p:xfrm>
          <a:off x="838200" y="2209800"/>
          <a:ext cx="6946900" cy="774700"/>
        </p:xfrm>
        <a:graphic>
          <a:graphicData uri="http://schemas.openxmlformats.org/presentationml/2006/ole">
            <mc:AlternateContent xmlns:mc="http://schemas.openxmlformats.org/markup-compatibility/2006">
              <mc:Choice xmlns:v="urn:schemas-microsoft-com:vml" Requires="v">
                <p:oleObj spid="_x0000_s215147" name="Equation" r:id="rId4" imgW="3530600" imgH="393700" progId="Equation.3">
                  <p:embed/>
                </p:oleObj>
              </mc:Choice>
              <mc:Fallback>
                <p:oleObj name="Equation" r:id="rId4" imgW="35306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09800"/>
                        <a:ext cx="69469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73403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t>Re-estimation of aij</a:t>
            </a:r>
          </a:p>
        </p:txBody>
      </p:sp>
      <p:sp>
        <p:nvSpPr>
          <p:cNvPr id="49157" name="Rectangle 3"/>
          <p:cNvSpPr>
            <a:spLocks noGrp="1" noChangeArrowheads="1"/>
          </p:cNvSpPr>
          <p:nvPr>
            <p:ph type="body" idx="1"/>
          </p:nvPr>
        </p:nvSpPr>
        <p:spPr/>
        <p:txBody>
          <a:bodyPr/>
          <a:lstStyle/>
          <a:p>
            <a:r>
              <a:rPr lang="en-US" sz="3200" dirty="0"/>
              <a:t>Let </a:t>
            </a:r>
            <a:r>
              <a:rPr lang="en-US" sz="3200" dirty="0">
                <a:sym typeface="Symbol" charset="0"/>
              </a:rPr>
              <a:t></a:t>
            </a:r>
            <a:r>
              <a:rPr lang="en-US" sz="4800" baseline="-25000" dirty="0">
                <a:sym typeface="Symbol" charset="0"/>
              </a:rPr>
              <a:t>t</a:t>
            </a:r>
            <a:r>
              <a:rPr lang="en-US" sz="3200" dirty="0">
                <a:sym typeface="Symbol" charset="0"/>
              </a:rPr>
              <a:t> be the probability of being in state </a:t>
            </a:r>
            <a:r>
              <a:rPr lang="en-US" sz="3200" i="1" dirty="0" err="1">
                <a:sym typeface="Symbol" charset="0"/>
              </a:rPr>
              <a:t>i</a:t>
            </a:r>
            <a:r>
              <a:rPr lang="en-US" sz="3200" dirty="0">
                <a:sym typeface="Symbol" charset="0"/>
              </a:rPr>
              <a:t> at time </a:t>
            </a:r>
            <a:r>
              <a:rPr lang="en-US" sz="3200" i="1" dirty="0">
                <a:sym typeface="Symbol" charset="0"/>
              </a:rPr>
              <a:t>t</a:t>
            </a:r>
            <a:r>
              <a:rPr lang="en-US" sz="3200" dirty="0">
                <a:sym typeface="Symbol" charset="0"/>
              </a:rPr>
              <a:t> and state </a:t>
            </a:r>
            <a:r>
              <a:rPr lang="en-US" sz="3200" i="1" dirty="0">
                <a:sym typeface="Symbol" charset="0"/>
              </a:rPr>
              <a:t>j</a:t>
            </a:r>
            <a:r>
              <a:rPr lang="en-US" sz="3200" dirty="0">
                <a:sym typeface="Symbol" charset="0"/>
              </a:rPr>
              <a:t> at time </a:t>
            </a:r>
            <a:r>
              <a:rPr lang="en-US" sz="3200" i="1" dirty="0">
                <a:sym typeface="Symbol" charset="0"/>
              </a:rPr>
              <a:t>t+1</a:t>
            </a:r>
            <a:r>
              <a:rPr lang="en-US" sz="3200" dirty="0">
                <a:sym typeface="Symbol" charset="0"/>
              </a:rPr>
              <a:t>, given O</a:t>
            </a:r>
            <a:r>
              <a:rPr lang="en-US" sz="3600" baseline="-25000" dirty="0">
                <a:sym typeface="Symbol" charset="0"/>
              </a:rPr>
              <a:t>1..T</a:t>
            </a:r>
            <a:r>
              <a:rPr lang="en-US" sz="3200" dirty="0">
                <a:sym typeface="Symbol" charset="0"/>
              </a:rPr>
              <a:t> and model :</a:t>
            </a:r>
          </a:p>
          <a:p>
            <a:endParaRPr lang="en-US" sz="3200" dirty="0">
              <a:sym typeface="Symbol" charset="0"/>
            </a:endParaRPr>
          </a:p>
          <a:p>
            <a:endParaRPr lang="en-US" sz="3200" dirty="0">
              <a:sym typeface="Symbol" charset="0"/>
            </a:endParaRPr>
          </a:p>
          <a:p>
            <a:r>
              <a:rPr lang="en-US" sz="3200" dirty="0">
                <a:sym typeface="Symbol" charset="0"/>
              </a:rPr>
              <a:t>We can compute  from not-quite-, which is:</a:t>
            </a:r>
          </a:p>
        </p:txBody>
      </p:sp>
      <p:graphicFrame>
        <p:nvGraphicFramePr>
          <p:cNvPr id="49154" name="Object 2"/>
          <p:cNvGraphicFramePr>
            <a:graphicFrameLocks noChangeAspect="1"/>
          </p:cNvGraphicFramePr>
          <p:nvPr>
            <p:extLst>
              <p:ext uri="{D42A27DB-BD31-4B8C-83A1-F6EECF244321}">
                <p14:modId xmlns:p14="http://schemas.microsoft.com/office/powerpoint/2010/main" val="177000491"/>
              </p:ext>
            </p:extLst>
          </p:nvPr>
        </p:nvGraphicFramePr>
        <p:xfrm>
          <a:off x="1219200" y="3200400"/>
          <a:ext cx="6819900" cy="649287"/>
        </p:xfrm>
        <a:graphic>
          <a:graphicData uri="http://schemas.openxmlformats.org/presentationml/2006/ole">
            <mc:AlternateContent xmlns:mc="http://schemas.openxmlformats.org/markup-compatibility/2006">
              <mc:Choice xmlns:v="urn:schemas-microsoft-com:vml" Requires="v">
                <p:oleObj spid="_x0000_s217298" name="Equation" r:id="rId4" imgW="1866900" imgH="177800" progId="Equation.3">
                  <p:embed/>
                </p:oleObj>
              </mc:Choice>
              <mc:Fallback>
                <p:oleObj name="Equation" r:id="rId4" imgW="18669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200400"/>
                        <a:ext cx="6819900" cy="649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9155" name="Object 3"/>
          <p:cNvGraphicFramePr>
            <a:graphicFrameLocks noChangeAspect="1"/>
          </p:cNvGraphicFramePr>
          <p:nvPr/>
        </p:nvGraphicFramePr>
        <p:xfrm>
          <a:off x="200025" y="5199063"/>
          <a:ext cx="8724900" cy="592137"/>
        </p:xfrm>
        <a:graphic>
          <a:graphicData uri="http://schemas.openxmlformats.org/presentationml/2006/ole">
            <mc:AlternateContent xmlns:mc="http://schemas.openxmlformats.org/markup-compatibility/2006">
              <mc:Choice xmlns:v="urn:schemas-microsoft-com:vml" Requires="v">
                <p:oleObj spid="_x0000_s217299" name="Equation" r:id="rId6" imgW="2616200" imgH="177800" progId="Equation.3">
                  <p:embed/>
                </p:oleObj>
              </mc:Choice>
              <mc:Fallback>
                <p:oleObj name="Equation" r:id="rId6" imgW="26162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5" y="5199063"/>
                        <a:ext cx="8724900" cy="59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1959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914400" y="274639"/>
            <a:ext cx="7772400" cy="792161"/>
          </a:xfrm>
        </p:spPr>
        <p:txBody>
          <a:bodyPr/>
          <a:lstStyle/>
          <a:p>
            <a:r>
              <a:rPr lang="en-US" dirty="0"/>
              <a:t>Computing </a:t>
            </a:r>
            <a:r>
              <a:rPr lang="en-US" dirty="0">
                <a:sym typeface="Symbol" charset="0"/>
              </a:rPr>
              <a:t>not-quite-</a:t>
            </a:r>
          </a:p>
        </p:txBody>
      </p:sp>
      <p:sp>
        <p:nvSpPr>
          <p:cNvPr id="3" name="Content Placeholder 2"/>
          <p:cNvSpPr>
            <a:spLocks noGrp="1"/>
          </p:cNvSpPr>
          <p:nvPr>
            <p:ph sz="quarter" idx="1"/>
          </p:nvPr>
        </p:nvSpPr>
        <p:spPr/>
        <p:txBody>
          <a:bodyPr/>
          <a:lstStyle/>
          <a:p>
            <a:endParaRPr lang="en-US"/>
          </a:p>
        </p:txBody>
      </p:sp>
      <p:graphicFrame>
        <p:nvGraphicFramePr>
          <p:cNvPr id="51202" name="Object 2"/>
          <p:cNvGraphicFramePr>
            <a:graphicFrameLocks noChangeAspect="1"/>
          </p:cNvGraphicFramePr>
          <p:nvPr>
            <p:extLst>
              <p:ext uri="{D42A27DB-BD31-4B8C-83A1-F6EECF244321}">
                <p14:modId xmlns:p14="http://schemas.microsoft.com/office/powerpoint/2010/main" val="1750809321"/>
              </p:ext>
            </p:extLst>
          </p:nvPr>
        </p:nvGraphicFramePr>
        <p:xfrm>
          <a:off x="76200" y="990600"/>
          <a:ext cx="9031288" cy="450850"/>
        </p:xfrm>
        <a:graphic>
          <a:graphicData uri="http://schemas.openxmlformats.org/presentationml/2006/ole">
            <mc:AlternateContent xmlns:mc="http://schemas.openxmlformats.org/markup-compatibility/2006">
              <mc:Choice xmlns:v="urn:schemas-microsoft-com:vml" Requires="v">
                <p:oleObj spid="_x0000_s219243" name="Equation" r:id="rId4" imgW="4064000" imgH="203200" progId="Equation.3">
                  <p:embed/>
                </p:oleObj>
              </mc:Choice>
              <mc:Fallback>
                <p:oleObj name="Equation" r:id="rId4" imgW="40640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90600"/>
                        <a:ext cx="9031288" cy="45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1204" name="Picture 4" descr="rabiner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438400"/>
            <a:ext cx="7772400" cy="4499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5" name="Picture 4" descr="em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905000"/>
            <a:ext cx="5740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68018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914400" y="274639"/>
            <a:ext cx="7772400" cy="715961"/>
          </a:xfrm>
        </p:spPr>
        <p:txBody>
          <a:bodyPr/>
          <a:lstStyle/>
          <a:p>
            <a:r>
              <a:rPr lang="en-US"/>
              <a:t>From </a:t>
            </a:r>
            <a:r>
              <a:rPr lang="en-US">
                <a:sym typeface="Symbol" charset="0"/>
              </a:rPr>
              <a:t>not-quite- to </a:t>
            </a:r>
          </a:p>
        </p:txBody>
      </p:sp>
      <p:sp>
        <p:nvSpPr>
          <p:cNvPr id="53253" name="Rectangle 3"/>
          <p:cNvSpPr>
            <a:spLocks noGrp="1" noChangeArrowheads="1"/>
          </p:cNvSpPr>
          <p:nvPr>
            <p:ph type="body" idx="1"/>
          </p:nvPr>
        </p:nvSpPr>
        <p:spPr/>
        <p:txBody>
          <a:bodyPr/>
          <a:lstStyle/>
          <a:p>
            <a:r>
              <a:rPr lang="en-US" sz="3200" dirty="0"/>
              <a:t>We want:</a:t>
            </a:r>
          </a:p>
          <a:p>
            <a:endParaRPr lang="en-US" sz="3200" dirty="0"/>
          </a:p>
          <a:p>
            <a:pPr marL="0" indent="0">
              <a:buNone/>
            </a:pPr>
            <a:endParaRPr lang="en-US" sz="3200" dirty="0"/>
          </a:p>
          <a:p>
            <a:r>
              <a:rPr lang="en-US" sz="3200" dirty="0"/>
              <a:t>We’ve got:</a:t>
            </a:r>
          </a:p>
          <a:p>
            <a:endParaRPr lang="en-US" sz="3200" dirty="0"/>
          </a:p>
          <a:p>
            <a:endParaRPr lang="en-US" sz="3200" dirty="0"/>
          </a:p>
          <a:p>
            <a:r>
              <a:rPr lang="en-US" sz="3200" dirty="0"/>
              <a:t>Which we compute as follows</a:t>
            </a:r>
            <a:r>
              <a:rPr lang="en-US" sz="2800" dirty="0"/>
              <a:t>:</a:t>
            </a:r>
          </a:p>
        </p:txBody>
      </p:sp>
      <p:pic>
        <p:nvPicPr>
          <p:cNvPr id="53254" name="Picture 4" descr="em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715000"/>
            <a:ext cx="8200319"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3250" name="Object 2"/>
          <p:cNvGraphicFramePr>
            <a:graphicFrameLocks noChangeAspect="1"/>
          </p:cNvGraphicFramePr>
          <p:nvPr>
            <p:extLst>
              <p:ext uri="{D42A27DB-BD31-4B8C-83A1-F6EECF244321}">
                <p14:modId xmlns:p14="http://schemas.microsoft.com/office/powerpoint/2010/main" val="2408836373"/>
              </p:ext>
            </p:extLst>
          </p:nvPr>
        </p:nvGraphicFramePr>
        <p:xfrm>
          <a:off x="33867" y="4038600"/>
          <a:ext cx="8724900" cy="592137"/>
        </p:xfrm>
        <a:graphic>
          <a:graphicData uri="http://schemas.openxmlformats.org/presentationml/2006/ole">
            <mc:AlternateContent xmlns:mc="http://schemas.openxmlformats.org/markup-compatibility/2006">
              <mc:Choice xmlns:v="urn:schemas-microsoft-com:vml" Requires="v">
                <p:oleObj spid="_x0000_s221394" name="Equation" r:id="rId5" imgW="2616200" imgH="177800" progId="Equation.3">
                  <p:embed/>
                </p:oleObj>
              </mc:Choice>
              <mc:Fallback>
                <p:oleObj name="Equation" r:id="rId5" imgW="26162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67" y="4038600"/>
                        <a:ext cx="8724900" cy="59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1524000" y="1981200"/>
          <a:ext cx="6819900" cy="649288"/>
        </p:xfrm>
        <a:graphic>
          <a:graphicData uri="http://schemas.openxmlformats.org/presentationml/2006/ole">
            <mc:AlternateContent xmlns:mc="http://schemas.openxmlformats.org/markup-compatibility/2006">
              <mc:Choice xmlns:v="urn:schemas-microsoft-com:vml" Requires="v">
                <p:oleObj spid="_x0000_s221395" name="Equation" r:id="rId7" imgW="1866900" imgH="177800" progId="Equation.3">
                  <p:embed/>
                </p:oleObj>
              </mc:Choice>
              <mc:Fallback>
                <p:oleObj name="Equation" r:id="rId7" imgW="18669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981200"/>
                        <a:ext cx="6819900" cy="649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259707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a:xfrm>
            <a:off x="914400" y="274639"/>
            <a:ext cx="7772400" cy="715961"/>
          </a:xfrm>
        </p:spPr>
        <p:txBody>
          <a:bodyPr/>
          <a:lstStyle/>
          <a:p>
            <a:r>
              <a:rPr lang="en-US" dirty="0"/>
              <a:t>From </a:t>
            </a:r>
            <a:r>
              <a:rPr lang="en-US" dirty="0">
                <a:sym typeface="Symbol" charset="0"/>
              </a:rPr>
              <a:t>not-quite- to </a:t>
            </a:r>
          </a:p>
        </p:txBody>
      </p:sp>
      <p:sp>
        <p:nvSpPr>
          <p:cNvPr id="55302" name="Rectangle 3"/>
          <p:cNvSpPr>
            <a:spLocks noGrp="1" noChangeArrowheads="1"/>
          </p:cNvSpPr>
          <p:nvPr>
            <p:ph type="body" idx="1"/>
          </p:nvPr>
        </p:nvSpPr>
        <p:spPr/>
        <p:txBody>
          <a:bodyPr/>
          <a:lstStyle/>
          <a:p>
            <a:r>
              <a:rPr lang="en-US" sz="2800" dirty="0"/>
              <a:t>We want:</a:t>
            </a:r>
          </a:p>
          <a:p>
            <a:endParaRPr lang="en-US" sz="2800" dirty="0"/>
          </a:p>
          <a:p>
            <a:endParaRPr lang="en-US" sz="2800" dirty="0"/>
          </a:p>
          <a:p>
            <a:r>
              <a:rPr lang="en-US" sz="2800" dirty="0"/>
              <a:t>We’ve got:</a:t>
            </a:r>
          </a:p>
          <a:p>
            <a:endParaRPr lang="en-US" sz="2800" dirty="0"/>
          </a:p>
          <a:p>
            <a:r>
              <a:rPr lang="en-US" sz="2800" dirty="0"/>
              <a:t>Since:</a:t>
            </a:r>
          </a:p>
          <a:p>
            <a:endParaRPr lang="en-US" sz="2800" dirty="0"/>
          </a:p>
          <a:p>
            <a:endParaRPr lang="en-US" sz="2800" dirty="0"/>
          </a:p>
          <a:p>
            <a:r>
              <a:rPr lang="en-US" sz="2800" dirty="0"/>
              <a:t>We need:</a:t>
            </a:r>
          </a:p>
        </p:txBody>
      </p:sp>
      <p:pic>
        <p:nvPicPr>
          <p:cNvPr id="55303" name="Picture 4" descr="e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114800"/>
            <a:ext cx="31877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5298" name="Object 2"/>
          <p:cNvGraphicFramePr>
            <a:graphicFrameLocks noChangeAspect="1"/>
          </p:cNvGraphicFramePr>
          <p:nvPr>
            <p:extLst>
              <p:ext uri="{D42A27DB-BD31-4B8C-83A1-F6EECF244321}">
                <p14:modId xmlns:p14="http://schemas.microsoft.com/office/powerpoint/2010/main" val="3369646059"/>
              </p:ext>
            </p:extLst>
          </p:nvPr>
        </p:nvGraphicFramePr>
        <p:xfrm>
          <a:off x="-104775" y="3370262"/>
          <a:ext cx="8724900" cy="592138"/>
        </p:xfrm>
        <a:graphic>
          <a:graphicData uri="http://schemas.openxmlformats.org/presentationml/2006/ole">
            <mc:AlternateContent xmlns:mc="http://schemas.openxmlformats.org/markup-compatibility/2006">
              <mc:Choice xmlns:v="urn:schemas-microsoft-com:vml" Requires="v">
                <p:oleObj spid="_x0000_s223545" name="Equation" r:id="rId5" imgW="2616200" imgH="177800" progId="Equation.3">
                  <p:embed/>
                </p:oleObj>
              </mc:Choice>
              <mc:Fallback>
                <p:oleObj name="Equation" r:id="rId5" imgW="26162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 y="3370262"/>
                        <a:ext cx="8724900" cy="59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5299" name="Object 3"/>
          <p:cNvGraphicFramePr>
            <a:graphicFrameLocks noChangeAspect="1"/>
          </p:cNvGraphicFramePr>
          <p:nvPr>
            <p:extLst>
              <p:ext uri="{D42A27DB-BD31-4B8C-83A1-F6EECF244321}">
                <p14:modId xmlns:p14="http://schemas.microsoft.com/office/powerpoint/2010/main" val="3077352771"/>
              </p:ext>
            </p:extLst>
          </p:nvPr>
        </p:nvGraphicFramePr>
        <p:xfrm>
          <a:off x="1524000" y="2093912"/>
          <a:ext cx="6819900" cy="649288"/>
        </p:xfrm>
        <a:graphic>
          <a:graphicData uri="http://schemas.openxmlformats.org/presentationml/2006/ole">
            <mc:AlternateContent xmlns:mc="http://schemas.openxmlformats.org/markup-compatibility/2006">
              <mc:Choice xmlns:v="urn:schemas-microsoft-com:vml" Requires="v">
                <p:oleObj spid="_x0000_s223546" name="Equation" r:id="rId7" imgW="1866900" imgH="177800" progId="Equation.3">
                  <p:embed/>
                </p:oleObj>
              </mc:Choice>
              <mc:Fallback>
                <p:oleObj name="Equation" r:id="rId7" imgW="18669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093912"/>
                        <a:ext cx="6819900" cy="649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5300" name="Object 4"/>
          <p:cNvGraphicFramePr>
            <a:graphicFrameLocks noChangeAspect="1"/>
          </p:cNvGraphicFramePr>
          <p:nvPr>
            <p:extLst>
              <p:ext uri="{D42A27DB-BD31-4B8C-83A1-F6EECF244321}">
                <p14:modId xmlns:p14="http://schemas.microsoft.com/office/powerpoint/2010/main" val="1851656442"/>
              </p:ext>
            </p:extLst>
          </p:nvPr>
        </p:nvGraphicFramePr>
        <p:xfrm>
          <a:off x="1905000" y="5419725"/>
          <a:ext cx="6264275" cy="1438275"/>
        </p:xfrm>
        <a:graphic>
          <a:graphicData uri="http://schemas.openxmlformats.org/presentationml/2006/ole">
            <mc:AlternateContent xmlns:mc="http://schemas.openxmlformats.org/markup-compatibility/2006">
              <mc:Choice xmlns:v="urn:schemas-microsoft-com:vml" Requires="v">
                <p:oleObj spid="_x0000_s223547" name="Equation" r:id="rId9" imgW="1714500" imgH="393700" progId="Equation.3">
                  <p:embed/>
                </p:oleObj>
              </mc:Choice>
              <mc:Fallback>
                <p:oleObj name="Equation" r:id="rId9" imgW="17145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419725"/>
                        <a:ext cx="6264275" cy="143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65055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t>From </a:t>
            </a:r>
            <a:r>
              <a:rPr lang="en-US">
                <a:sym typeface="Symbol" charset="0"/>
              </a:rPr>
              <a:t>not-quite- to </a:t>
            </a:r>
          </a:p>
        </p:txBody>
      </p:sp>
      <p:sp>
        <p:nvSpPr>
          <p:cNvPr id="3" name="Content Placeholder 2"/>
          <p:cNvSpPr>
            <a:spLocks noGrp="1"/>
          </p:cNvSpPr>
          <p:nvPr>
            <p:ph sz="quarter" idx="1"/>
          </p:nvPr>
        </p:nvSpPr>
        <p:spPr/>
        <p:txBody>
          <a:bodyPr/>
          <a:lstStyle/>
          <a:p>
            <a:endParaRPr lang="en-US"/>
          </a:p>
        </p:txBody>
      </p:sp>
      <p:graphicFrame>
        <p:nvGraphicFramePr>
          <p:cNvPr id="57346" name="Object 2"/>
          <p:cNvGraphicFramePr>
            <a:graphicFrameLocks noChangeAspect="1"/>
          </p:cNvGraphicFramePr>
          <p:nvPr/>
        </p:nvGraphicFramePr>
        <p:xfrm>
          <a:off x="1371600" y="1524000"/>
          <a:ext cx="5883275" cy="1350963"/>
        </p:xfrm>
        <a:graphic>
          <a:graphicData uri="http://schemas.openxmlformats.org/presentationml/2006/ole">
            <mc:AlternateContent xmlns:mc="http://schemas.openxmlformats.org/markup-compatibility/2006">
              <mc:Choice xmlns:v="urn:schemas-microsoft-com:vml" Requires="v">
                <p:oleObj spid="_x0000_s225386" name="Equation" r:id="rId4" imgW="1714500" imgH="393700" progId="Equation.3">
                  <p:embed/>
                </p:oleObj>
              </mc:Choice>
              <mc:Fallback>
                <p:oleObj name="Equation" r:id="rId4" imgW="17145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24000"/>
                        <a:ext cx="5883275" cy="1350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7349" name="Picture 7" descr="em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124200"/>
            <a:ext cx="5740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0" name="Picture 7" descr="eq6.36fix.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810000"/>
            <a:ext cx="9144000" cy="127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1" name="Picture 8" descr="eq6.37fix.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58875" y="5334000"/>
            <a:ext cx="10194925"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9723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914400" y="274639"/>
            <a:ext cx="7772400" cy="715961"/>
          </a:xfrm>
        </p:spPr>
        <p:txBody>
          <a:bodyPr/>
          <a:lstStyle/>
          <a:p>
            <a:r>
              <a:rPr lang="en-US" dirty="0" err="1"/>
              <a:t>Sclite</a:t>
            </a:r>
            <a:r>
              <a:rPr lang="en-US" dirty="0"/>
              <a:t> output for error analysis</a:t>
            </a:r>
          </a:p>
        </p:txBody>
      </p:sp>
      <p:sp>
        <p:nvSpPr>
          <p:cNvPr id="163843" name="Rectangle 3"/>
          <p:cNvSpPr>
            <a:spLocks noGrp="1" noChangeArrowheads="1"/>
          </p:cNvSpPr>
          <p:nvPr>
            <p:ph sz="quarter" idx="1"/>
          </p:nvPr>
        </p:nvSpPr>
        <p:spPr/>
        <p:txBody>
          <a:bodyPr/>
          <a:lstStyle/>
          <a:p>
            <a:pPr marL="0" indent="0">
              <a:buNone/>
            </a:pPr>
            <a:r>
              <a:rPr lang="en-US" sz="1800" dirty="0">
                <a:latin typeface="Courier"/>
                <a:cs typeface="Courier"/>
              </a:rPr>
              <a:t>CONFUSION PAIRS        Total                 (972)</a:t>
            </a:r>
          </a:p>
          <a:p>
            <a:pPr marL="0" indent="0">
              <a:buNone/>
            </a:pPr>
            <a:r>
              <a:rPr lang="en-US" sz="1800" dirty="0">
                <a:latin typeface="Courier"/>
                <a:cs typeface="Courier"/>
              </a:rPr>
              <a:t>                       With &gt;=  1 </a:t>
            </a:r>
            <a:r>
              <a:rPr lang="en-US" sz="1800" dirty="0" err="1">
                <a:latin typeface="Courier"/>
                <a:cs typeface="Courier"/>
              </a:rPr>
              <a:t>occurrances</a:t>
            </a:r>
            <a:r>
              <a:rPr lang="en-US" sz="1800" dirty="0">
                <a:latin typeface="Courier"/>
                <a:cs typeface="Courier"/>
              </a:rPr>
              <a:t> (972)</a:t>
            </a:r>
          </a:p>
          <a:p>
            <a:pPr marL="0" indent="0">
              <a:lnSpc>
                <a:spcPct val="80000"/>
              </a:lnSpc>
              <a:buNone/>
            </a:pPr>
            <a:r>
              <a:rPr lang="en-US" sz="1800" dirty="0">
                <a:latin typeface="Courier"/>
                <a:cs typeface="Courier"/>
              </a:rPr>
              <a:t>   1:    6  -&gt;  (%hesitation) ==&gt; on</a:t>
            </a:r>
          </a:p>
          <a:p>
            <a:pPr marL="0" indent="0">
              <a:lnSpc>
                <a:spcPct val="80000"/>
              </a:lnSpc>
              <a:buNone/>
            </a:pPr>
            <a:r>
              <a:rPr lang="en-US" sz="1800" dirty="0">
                <a:latin typeface="Courier"/>
                <a:cs typeface="Courier"/>
              </a:rPr>
              <a:t>   2:    6  -&gt;  the ==&gt; that</a:t>
            </a:r>
          </a:p>
          <a:p>
            <a:pPr marL="0" indent="0">
              <a:lnSpc>
                <a:spcPct val="80000"/>
              </a:lnSpc>
              <a:buNone/>
            </a:pPr>
            <a:r>
              <a:rPr lang="en-US" sz="1800" dirty="0">
                <a:latin typeface="Courier"/>
                <a:cs typeface="Courier"/>
              </a:rPr>
              <a:t>   3:    5  -&gt;  but ==&gt; that</a:t>
            </a:r>
          </a:p>
          <a:p>
            <a:pPr marL="0" indent="0">
              <a:lnSpc>
                <a:spcPct val="80000"/>
              </a:lnSpc>
              <a:buNone/>
            </a:pPr>
            <a:r>
              <a:rPr lang="en-US" sz="1800" dirty="0">
                <a:latin typeface="Courier"/>
                <a:cs typeface="Courier"/>
              </a:rPr>
              <a:t>   4:    4  -&gt;  a ==&gt; the</a:t>
            </a:r>
          </a:p>
          <a:p>
            <a:pPr marL="0" indent="0">
              <a:lnSpc>
                <a:spcPct val="80000"/>
              </a:lnSpc>
              <a:buNone/>
            </a:pPr>
            <a:r>
              <a:rPr lang="en-US" sz="1800" dirty="0">
                <a:latin typeface="Courier"/>
                <a:cs typeface="Courier"/>
              </a:rPr>
              <a:t>   5:    4  -&gt;  four ==&gt; for</a:t>
            </a:r>
          </a:p>
          <a:p>
            <a:pPr marL="0" indent="0">
              <a:lnSpc>
                <a:spcPct val="80000"/>
              </a:lnSpc>
              <a:buNone/>
            </a:pPr>
            <a:r>
              <a:rPr lang="en-US" sz="1800" dirty="0">
                <a:latin typeface="Courier"/>
                <a:cs typeface="Courier"/>
              </a:rPr>
              <a:t>   6:    4  -&gt;  in ==&gt; and</a:t>
            </a:r>
          </a:p>
          <a:p>
            <a:pPr marL="0" indent="0">
              <a:lnSpc>
                <a:spcPct val="80000"/>
              </a:lnSpc>
              <a:buNone/>
            </a:pPr>
            <a:r>
              <a:rPr lang="en-US" sz="1800" dirty="0">
                <a:latin typeface="Courier"/>
                <a:cs typeface="Courier"/>
              </a:rPr>
              <a:t>   7:    4  -&gt;  there ==&gt; that</a:t>
            </a:r>
          </a:p>
          <a:p>
            <a:pPr marL="0" indent="0">
              <a:lnSpc>
                <a:spcPct val="80000"/>
              </a:lnSpc>
              <a:buNone/>
            </a:pPr>
            <a:r>
              <a:rPr lang="en-US" sz="1800" dirty="0">
                <a:latin typeface="Courier"/>
                <a:cs typeface="Courier"/>
              </a:rPr>
              <a:t>   8:    3  -&gt;  (%hesitation) ==&gt; and</a:t>
            </a:r>
          </a:p>
          <a:p>
            <a:pPr marL="0" indent="0">
              <a:lnSpc>
                <a:spcPct val="80000"/>
              </a:lnSpc>
              <a:buNone/>
            </a:pPr>
            <a:r>
              <a:rPr lang="en-US" sz="1800" dirty="0">
                <a:latin typeface="Courier"/>
                <a:cs typeface="Courier"/>
              </a:rPr>
              <a:t>   9:    3  -&gt;  (%hesitation) ==&gt; the</a:t>
            </a:r>
          </a:p>
          <a:p>
            <a:pPr marL="0" indent="0">
              <a:lnSpc>
                <a:spcPct val="80000"/>
              </a:lnSpc>
              <a:buNone/>
            </a:pPr>
            <a:r>
              <a:rPr lang="en-US" sz="1800" dirty="0">
                <a:latin typeface="Courier"/>
                <a:cs typeface="Courier"/>
              </a:rPr>
              <a:t>  10:    3  -&gt;  (a-) ==&gt; </a:t>
            </a:r>
            <a:r>
              <a:rPr lang="en-US" sz="1800" dirty="0" err="1">
                <a:latin typeface="Courier"/>
                <a:cs typeface="Courier"/>
              </a:rPr>
              <a:t>i</a:t>
            </a:r>
            <a:endParaRPr lang="en-US" sz="1800" dirty="0">
              <a:latin typeface="Courier"/>
              <a:cs typeface="Courier"/>
            </a:endParaRPr>
          </a:p>
          <a:p>
            <a:pPr marL="0" indent="0">
              <a:lnSpc>
                <a:spcPct val="80000"/>
              </a:lnSpc>
              <a:buNone/>
            </a:pPr>
            <a:r>
              <a:rPr lang="en-US" sz="1800" dirty="0">
                <a:latin typeface="Courier"/>
                <a:cs typeface="Courier"/>
              </a:rPr>
              <a:t>  11:    3  -&gt;  and ==&gt; </a:t>
            </a:r>
            <a:r>
              <a:rPr lang="en-US" sz="1800" dirty="0" err="1">
                <a:latin typeface="Courier"/>
                <a:cs typeface="Courier"/>
              </a:rPr>
              <a:t>i</a:t>
            </a:r>
            <a:endParaRPr lang="en-US" sz="1800" dirty="0">
              <a:latin typeface="Courier"/>
              <a:cs typeface="Courier"/>
            </a:endParaRPr>
          </a:p>
          <a:p>
            <a:pPr marL="0" indent="0">
              <a:lnSpc>
                <a:spcPct val="80000"/>
              </a:lnSpc>
              <a:buNone/>
            </a:pPr>
            <a:r>
              <a:rPr lang="en-US" sz="1800" dirty="0">
                <a:latin typeface="Courier"/>
                <a:cs typeface="Courier"/>
              </a:rPr>
              <a:t>  12:    3  -&gt;  and ==&gt; in</a:t>
            </a:r>
          </a:p>
          <a:p>
            <a:pPr marL="0" indent="0">
              <a:lnSpc>
                <a:spcPct val="80000"/>
              </a:lnSpc>
              <a:buNone/>
            </a:pPr>
            <a:r>
              <a:rPr lang="en-US" sz="1800" dirty="0">
                <a:latin typeface="Courier"/>
                <a:cs typeface="Courier"/>
              </a:rPr>
              <a:t>  13:    3  -&gt;  are ==&gt; there</a:t>
            </a:r>
          </a:p>
          <a:p>
            <a:pPr marL="0" indent="0">
              <a:lnSpc>
                <a:spcPct val="80000"/>
              </a:lnSpc>
              <a:buNone/>
            </a:pPr>
            <a:r>
              <a:rPr lang="en-US" sz="1800" dirty="0">
                <a:latin typeface="Courier"/>
                <a:cs typeface="Courier"/>
              </a:rPr>
              <a:t>  14:    3  -&gt;  as ==&gt; is</a:t>
            </a:r>
          </a:p>
          <a:p>
            <a:pPr marL="0" indent="0">
              <a:lnSpc>
                <a:spcPct val="80000"/>
              </a:lnSpc>
              <a:buNone/>
            </a:pPr>
            <a:r>
              <a:rPr lang="en-US" sz="1800" dirty="0">
                <a:latin typeface="Courier"/>
                <a:cs typeface="Courier"/>
              </a:rPr>
              <a:t>  15:    3  -&gt;  have ==&gt; that</a:t>
            </a:r>
          </a:p>
          <a:p>
            <a:pPr marL="0" indent="0">
              <a:lnSpc>
                <a:spcPct val="80000"/>
              </a:lnSpc>
              <a:buNone/>
            </a:pPr>
            <a:r>
              <a:rPr lang="en-US" sz="1800" dirty="0">
                <a:latin typeface="Courier"/>
                <a:cs typeface="Courier"/>
              </a:rPr>
              <a:t>  16:    3  -&gt;  is ==&gt; this</a:t>
            </a:r>
          </a:p>
        </p:txBody>
      </p:sp>
    </p:spTree>
    <p:extLst>
      <p:ext uri="{BB962C8B-B14F-4D97-AF65-F5344CB8AC3E}">
        <p14:creationId xmlns:p14="http://schemas.microsoft.com/office/powerpoint/2010/main" val="1819970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sz="4800" dirty="0"/>
              <a:t>From </a:t>
            </a:r>
            <a:r>
              <a:rPr lang="en-US" sz="4800" dirty="0">
                <a:sym typeface="Symbol" charset="0"/>
              </a:rPr>
              <a:t> to </a:t>
            </a:r>
            <a:r>
              <a:rPr lang="en-US" sz="4800" dirty="0" err="1">
                <a:sym typeface="Symbol" charset="0"/>
              </a:rPr>
              <a:t>a</a:t>
            </a:r>
            <a:r>
              <a:rPr lang="en-US" sz="5400" baseline="-25000" dirty="0" err="1">
                <a:sym typeface="Symbol" charset="0"/>
              </a:rPr>
              <a:t>ij</a:t>
            </a:r>
            <a:endParaRPr lang="en-US" sz="4800" baseline="-25000" dirty="0">
              <a:sym typeface="Symbol" charset="0"/>
            </a:endParaRPr>
          </a:p>
        </p:txBody>
      </p:sp>
      <p:sp>
        <p:nvSpPr>
          <p:cNvPr id="59396" name="Rectangle 3"/>
          <p:cNvSpPr>
            <a:spLocks noGrp="1" noChangeArrowheads="1"/>
          </p:cNvSpPr>
          <p:nvPr>
            <p:ph type="body" idx="1"/>
          </p:nvPr>
        </p:nvSpPr>
        <p:spPr>
          <a:xfrm>
            <a:off x="914400" y="2514600"/>
            <a:ext cx="7772400" cy="4572000"/>
          </a:xfrm>
        </p:spPr>
        <p:txBody>
          <a:bodyPr/>
          <a:lstStyle/>
          <a:p>
            <a:r>
              <a:rPr lang="en-US" sz="2800" dirty="0"/>
              <a:t>The expected number of transitions from state </a:t>
            </a:r>
            <a:r>
              <a:rPr lang="en-US" sz="2800" i="1" dirty="0" err="1"/>
              <a:t>i</a:t>
            </a:r>
            <a:r>
              <a:rPr lang="en-US" sz="2800" dirty="0"/>
              <a:t> to state</a:t>
            </a:r>
            <a:r>
              <a:rPr lang="en-US" sz="2800" i="1" dirty="0"/>
              <a:t> j </a:t>
            </a:r>
            <a:r>
              <a:rPr lang="en-US" sz="2800" dirty="0"/>
              <a:t>is the sum over all </a:t>
            </a:r>
            <a:r>
              <a:rPr lang="en-US" sz="2800" i="1" dirty="0"/>
              <a:t>t</a:t>
            </a:r>
            <a:r>
              <a:rPr lang="en-US" sz="2800" dirty="0"/>
              <a:t> of </a:t>
            </a:r>
            <a:r>
              <a:rPr lang="en-US" sz="2800" dirty="0">
                <a:sym typeface="Symbol" charset="0"/>
              </a:rPr>
              <a:t></a:t>
            </a:r>
            <a:endParaRPr lang="en-US" sz="2800" dirty="0"/>
          </a:p>
          <a:p>
            <a:r>
              <a:rPr lang="en-US" sz="2800" dirty="0"/>
              <a:t>The total expected number of transitions out of state </a:t>
            </a:r>
            <a:r>
              <a:rPr lang="en-US" sz="2800" i="1" dirty="0" err="1"/>
              <a:t>i</a:t>
            </a:r>
            <a:r>
              <a:rPr lang="en-US" sz="2800" dirty="0"/>
              <a:t> is the sum over all transitions out of state </a:t>
            </a:r>
            <a:r>
              <a:rPr lang="en-US" sz="2800" i="1" dirty="0" err="1"/>
              <a:t>i</a:t>
            </a:r>
            <a:endParaRPr lang="en-US" sz="2800" i="1" dirty="0"/>
          </a:p>
          <a:p>
            <a:r>
              <a:rPr lang="en-US" sz="2800" dirty="0"/>
              <a:t>Final formula for </a:t>
            </a:r>
            <a:r>
              <a:rPr lang="en-US" sz="2800" dirty="0" err="1"/>
              <a:t>reestimated</a:t>
            </a:r>
            <a:r>
              <a:rPr lang="en-US" sz="2800" dirty="0"/>
              <a:t> </a:t>
            </a:r>
            <a:r>
              <a:rPr lang="en-US" sz="2800" i="1" dirty="0" err="1"/>
              <a:t>a</a:t>
            </a:r>
            <a:r>
              <a:rPr lang="en-US" sz="3600" i="1" baseline="-25000" dirty="0" err="1"/>
              <a:t>ij</a:t>
            </a:r>
            <a:r>
              <a:rPr lang="en-US" sz="3600" dirty="0"/>
              <a:t>:</a:t>
            </a:r>
            <a:endParaRPr lang="en-US" sz="2800" dirty="0"/>
          </a:p>
        </p:txBody>
      </p:sp>
      <p:graphicFrame>
        <p:nvGraphicFramePr>
          <p:cNvPr id="59394" name="Object 2"/>
          <p:cNvGraphicFramePr>
            <a:graphicFrameLocks noChangeAspect="1"/>
          </p:cNvGraphicFramePr>
          <p:nvPr/>
        </p:nvGraphicFramePr>
        <p:xfrm>
          <a:off x="838200" y="1524000"/>
          <a:ext cx="6946900" cy="774700"/>
        </p:xfrm>
        <a:graphic>
          <a:graphicData uri="http://schemas.openxmlformats.org/presentationml/2006/ole">
            <mc:AlternateContent xmlns:mc="http://schemas.openxmlformats.org/markup-compatibility/2006">
              <mc:Choice xmlns:v="urn:schemas-microsoft-com:vml" Requires="v">
                <p:oleObj spid="_x0000_s227435" name="Equation" r:id="rId4" imgW="3530600" imgH="393700" progId="Equation.3">
                  <p:embed/>
                </p:oleObj>
              </mc:Choice>
              <mc:Fallback>
                <p:oleObj name="Equation" r:id="rId4" imgW="35306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69469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9397" name="Picture 5" descr="eq6.38fix.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54881" y="5334000"/>
            <a:ext cx="9698919"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70240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t>Re-estimating the observation likelihood b</a:t>
            </a:r>
          </a:p>
        </p:txBody>
      </p:sp>
      <p:sp>
        <p:nvSpPr>
          <p:cNvPr id="3" name="Content Placeholder 2"/>
          <p:cNvSpPr>
            <a:spLocks noGrp="1"/>
          </p:cNvSpPr>
          <p:nvPr>
            <p:ph sz="quarter" idx="1"/>
          </p:nvPr>
        </p:nvSpPr>
        <p:spPr/>
        <p:txBody>
          <a:bodyPr/>
          <a:lstStyle/>
          <a:p>
            <a:endParaRPr lang="en-US"/>
          </a:p>
        </p:txBody>
      </p:sp>
      <p:graphicFrame>
        <p:nvGraphicFramePr>
          <p:cNvPr id="61442" name="Object 2"/>
          <p:cNvGraphicFramePr>
            <a:graphicFrameLocks noChangeAspect="1"/>
          </p:cNvGraphicFramePr>
          <p:nvPr/>
        </p:nvGraphicFramePr>
        <p:xfrm>
          <a:off x="609600" y="2514600"/>
          <a:ext cx="7918450" cy="733425"/>
        </p:xfrm>
        <a:graphic>
          <a:graphicData uri="http://schemas.openxmlformats.org/presentationml/2006/ole">
            <mc:AlternateContent xmlns:mc="http://schemas.openxmlformats.org/markup-compatibility/2006">
              <mc:Choice xmlns:v="urn:schemas-microsoft-com:vml" Requires="v">
                <p:oleObj spid="_x0000_s229483" name="Equation" r:id="rId4" imgW="4254500" imgH="393700" progId="Equation.3">
                  <p:embed/>
                </p:oleObj>
              </mc:Choice>
              <mc:Fallback>
                <p:oleObj name="Equation" r:id="rId4" imgW="42545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14600"/>
                        <a:ext cx="7918450"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1444" name="Picture 4" descr="x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746760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5" name="Picture 5" descr="em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886200"/>
            <a:ext cx="30861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6" name="Picture 6" descr="em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419600"/>
            <a:ext cx="3251200" cy="119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7" name="Picture 7" descr="em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8900" y="5613400"/>
            <a:ext cx="28575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9" name="Rectangle 9"/>
          <p:cNvSpPr>
            <a:spLocks noChangeArrowheads="1"/>
          </p:cNvSpPr>
          <p:nvPr/>
        </p:nvSpPr>
        <p:spPr bwMode="auto">
          <a:xfrm>
            <a:off x="381000" y="3429000"/>
            <a:ext cx="85717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latin typeface="Calibri"/>
                <a:cs typeface="Calibri"/>
              </a:rPr>
              <a:t>We’ll need to know</a:t>
            </a:r>
            <a:r>
              <a:rPr lang="en-US" sz="2400" dirty="0">
                <a:latin typeface="Times New Roman"/>
                <a:cs typeface="Times New Roman"/>
              </a:rPr>
              <a:t> </a:t>
            </a:r>
            <a:r>
              <a:rPr lang="en-US" sz="2400" dirty="0" err="1">
                <a:latin typeface="Times New Roman"/>
                <a:cs typeface="Times New Roman"/>
              </a:rPr>
              <a:t>γ</a:t>
            </a:r>
            <a:r>
              <a:rPr lang="en-US" sz="3200" baseline="-25000" dirty="0" err="1">
                <a:latin typeface="Times New Roman"/>
                <a:cs typeface="Times New Roman"/>
              </a:rPr>
              <a:t>t</a:t>
            </a:r>
            <a:r>
              <a:rPr lang="en-US" sz="2400" dirty="0">
                <a:latin typeface="Times New Roman"/>
                <a:cs typeface="Times New Roman"/>
              </a:rPr>
              <a:t>(j): </a:t>
            </a:r>
            <a:r>
              <a:rPr lang="en-US" sz="2400" dirty="0">
                <a:latin typeface="Calibri"/>
                <a:cs typeface="Calibri"/>
              </a:rPr>
              <a:t>the probability of being in state </a:t>
            </a:r>
            <a:r>
              <a:rPr lang="en-US" sz="2400" i="1" dirty="0">
                <a:latin typeface="Calibri"/>
                <a:cs typeface="Calibri"/>
              </a:rPr>
              <a:t>j</a:t>
            </a:r>
            <a:r>
              <a:rPr lang="en-US" sz="2400" dirty="0">
                <a:latin typeface="Calibri"/>
                <a:cs typeface="Calibri"/>
              </a:rPr>
              <a:t> at time </a:t>
            </a:r>
            <a:r>
              <a:rPr lang="en-US" sz="2400" i="1" dirty="0">
                <a:latin typeface="Calibri"/>
                <a:cs typeface="Calibri"/>
              </a:rPr>
              <a:t>t:</a:t>
            </a:r>
            <a:endParaRPr lang="en-US" sz="2400" dirty="0">
              <a:latin typeface="Calibri"/>
              <a:cs typeface="Calibri"/>
            </a:endParaRPr>
          </a:p>
        </p:txBody>
      </p:sp>
    </p:spTree>
    <p:extLst>
      <p:ext uri="{BB962C8B-B14F-4D97-AF65-F5344CB8AC3E}">
        <p14:creationId xmlns:p14="http://schemas.microsoft.com/office/powerpoint/2010/main" val="577040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2590800" cy="762000"/>
          </a:xfrm>
        </p:spPr>
        <p:txBody>
          <a:bodyPr/>
          <a:lstStyle/>
          <a:p>
            <a:r>
              <a:rPr lang="en-US" sz="3600" dirty="0"/>
              <a:t>Computing </a:t>
            </a:r>
            <a:r>
              <a:rPr lang="en-US" sz="3600" dirty="0" err="1"/>
              <a:t>γ</a:t>
            </a:r>
            <a:endParaRPr lang="en-US" sz="3600" dirty="0"/>
          </a:p>
        </p:txBody>
      </p:sp>
      <p:sp>
        <p:nvSpPr>
          <p:cNvPr id="3" name="Content Placeholder 2"/>
          <p:cNvSpPr>
            <a:spLocks noGrp="1"/>
          </p:cNvSpPr>
          <p:nvPr>
            <p:ph sz="quarter" idx="1"/>
          </p:nvPr>
        </p:nvSpPr>
        <p:spPr/>
        <p:txBody>
          <a:bodyPr/>
          <a:lstStyle/>
          <a:p>
            <a:endParaRPr lang="en-US"/>
          </a:p>
        </p:txBody>
      </p:sp>
      <p:pic>
        <p:nvPicPr>
          <p:cNvPr id="63492" name="Picture 4" descr="rabine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744" y="1360487"/>
            <a:ext cx="5652856" cy="39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descr="e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8467"/>
            <a:ext cx="3276600" cy="1203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em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599" y="5562600"/>
            <a:ext cx="4186903"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descr="em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8467"/>
            <a:ext cx="28575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111957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6" descr="eq6.38fi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10591800"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39" name="Rectangle 2"/>
          <p:cNvSpPr>
            <a:spLocks noGrp="1" noChangeArrowheads="1"/>
          </p:cNvSpPr>
          <p:nvPr>
            <p:ph type="title"/>
          </p:nvPr>
        </p:nvSpPr>
        <p:spPr/>
        <p:txBody>
          <a:bodyPr/>
          <a:lstStyle/>
          <a:p>
            <a:r>
              <a:rPr lang="en-US" dirty="0"/>
              <a:t>Summary</a:t>
            </a:r>
          </a:p>
        </p:txBody>
      </p:sp>
      <p:sp>
        <p:nvSpPr>
          <p:cNvPr id="3" name="Content Placeholder 2"/>
          <p:cNvSpPr>
            <a:spLocks noGrp="1"/>
          </p:cNvSpPr>
          <p:nvPr>
            <p:ph sz="quarter" idx="1"/>
          </p:nvPr>
        </p:nvSpPr>
        <p:spPr/>
        <p:txBody>
          <a:bodyPr/>
          <a:lstStyle/>
          <a:p>
            <a:endParaRPr lang="en-US"/>
          </a:p>
        </p:txBody>
      </p:sp>
      <p:sp>
        <p:nvSpPr>
          <p:cNvPr id="65540" name="Rectangle 3"/>
          <p:cNvSpPr>
            <a:spLocks noChangeArrowheads="1"/>
          </p:cNvSpPr>
          <p:nvPr/>
        </p:nvSpPr>
        <p:spPr bwMode="auto">
          <a:xfrm>
            <a:off x="6172200" y="1828800"/>
            <a:ext cx="2573338"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dirty="0">
                <a:latin typeface="Calibri"/>
                <a:cs typeface="Calibri"/>
              </a:rPr>
              <a:t>The ratio between the expected number of transitions from state </a:t>
            </a:r>
            <a:r>
              <a:rPr lang="en-US" sz="1800" dirty="0" err="1">
                <a:latin typeface="Calibri"/>
                <a:cs typeface="Calibri"/>
              </a:rPr>
              <a:t>i</a:t>
            </a:r>
            <a:r>
              <a:rPr lang="en-US" sz="1800" dirty="0">
                <a:latin typeface="Calibri"/>
                <a:cs typeface="Calibri"/>
              </a:rPr>
              <a:t> to j and the expected number of all transitions from state </a:t>
            </a:r>
            <a:r>
              <a:rPr lang="en-US" sz="1800" dirty="0" err="1">
                <a:latin typeface="Calibri"/>
                <a:cs typeface="Calibri"/>
              </a:rPr>
              <a:t>i</a:t>
            </a:r>
            <a:endParaRPr lang="en-US" sz="1800" dirty="0">
              <a:latin typeface="Calibri"/>
              <a:cs typeface="Calibri"/>
            </a:endParaRPr>
          </a:p>
        </p:txBody>
      </p:sp>
      <p:sp>
        <p:nvSpPr>
          <p:cNvPr id="65541" name="Rectangle 4"/>
          <p:cNvSpPr>
            <a:spLocks noChangeArrowheads="1"/>
          </p:cNvSpPr>
          <p:nvPr/>
        </p:nvSpPr>
        <p:spPr bwMode="auto">
          <a:xfrm>
            <a:off x="6113463" y="3962400"/>
            <a:ext cx="2573337"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dirty="0">
                <a:latin typeface="Calibri"/>
                <a:cs typeface="Calibri"/>
              </a:rPr>
              <a:t>The ratio between the expected number of times the observation data emitted from state j is </a:t>
            </a:r>
            <a:r>
              <a:rPr lang="en-US" sz="1800" dirty="0" err="1">
                <a:latin typeface="Calibri"/>
                <a:cs typeface="Calibri"/>
              </a:rPr>
              <a:t>v</a:t>
            </a:r>
            <a:r>
              <a:rPr lang="en-US" sz="1800" baseline="-25000" dirty="0" err="1">
                <a:latin typeface="Calibri"/>
                <a:cs typeface="Calibri"/>
              </a:rPr>
              <a:t>k</a:t>
            </a:r>
            <a:r>
              <a:rPr lang="en-US" sz="1800" dirty="0">
                <a:latin typeface="Calibri"/>
                <a:cs typeface="Calibri"/>
              </a:rPr>
              <a:t>, and the expected number of times any observation is emitted from state j</a:t>
            </a:r>
          </a:p>
        </p:txBody>
      </p:sp>
      <p:pic>
        <p:nvPicPr>
          <p:cNvPr id="65542" name="Picture 5" descr="em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114800"/>
            <a:ext cx="5181600" cy="165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07895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914400" y="274639"/>
            <a:ext cx="7772400" cy="639761"/>
          </a:xfrm>
        </p:spPr>
        <p:txBody>
          <a:bodyPr/>
          <a:lstStyle/>
          <a:p>
            <a:r>
              <a:rPr lang="en-US" dirty="0"/>
              <a:t>The Forward-Backward Algorithm</a:t>
            </a:r>
          </a:p>
        </p:txBody>
      </p:sp>
      <p:sp>
        <p:nvSpPr>
          <p:cNvPr id="3" name="Content Placeholder 2"/>
          <p:cNvSpPr>
            <a:spLocks noGrp="1"/>
          </p:cNvSpPr>
          <p:nvPr>
            <p:ph sz="quarter" idx="1"/>
          </p:nvPr>
        </p:nvSpPr>
        <p:spPr/>
        <p:txBody>
          <a:bodyPr/>
          <a:lstStyle/>
          <a:p>
            <a:endParaRPr lang="en-US"/>
          </a:p>
        </p:txBody>
      </p:sp>
      <p:pic>
        <p:nvPicPr>
          <p:cNvPr id="67587" name="Picture 3" descr="fig6.16fi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67000"/>
            <a:ext cx="5764213"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88" name="Picture 4" descr="em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147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89" name="Picture 6" descr="em3.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419600"/>
            <a:ext cx="3330575" cy="201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90" name="Picture 7" descr="em4.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6324600"/>
            <a:ext cx="1397000" cy="382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835288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Summary: Forward-Backward Algorithm</a:t>
            </a:r>
          </a:p>
        </p:txBody>
      </p:sp>
      <p:sp>
        <p:nvSpPr>
          <p:cNvPr id="68611" name="Rectangle 3"/>
          <p:cNvSpPr>
            <a:spLocks noGrp="1" noChangeArrowheads="1"/>
          </p:cNvSpPr>
          <p:nvPr>
            <p:ph type="body" idx="1"/>
          </p:nvPr>
        </p:nvSpPr>
        <p:spPr/>
        <p:txBody>
          <a:bodyPr/>
          <a:lstStyle/>
          <a:p>
            <a:r>
              <a:rPr lang="en-US"/>
              <a:t>Intialize </a:t>
            </a:r>
            <a:r>
              <a:rPr lang="en-US">
                <a:sym typeface="Symbol" charset="0"/>
              </a:rPr>
              <a:t>=(A,B)</a:t>
            </a:r>
          </a:p>
          <a:p>
            <a:r>
              <a:rPr lang="en-US">
                <a:sym typeface="Symbol" charset="0"/>
              </a:rPr>
              <a:t>Compute , , </a:t>
            </a:r>
          </a:p>
          <a:p>
            <a:r>
              <a:rPr lang="en-US">
                <a:sym typeface="Symbol" charset="0"/>
              </a:rPr>
              <a:t>Estimate new </a:t>
            </a:r>
            <a:r>
              <a:rPr lang="ja-JP" altLang="en-US">
                <a:sym typeface="Symbol" charset="0"/>
              </a:rPr>
              <a:t>’</a:t>
            </a:r>
            <a:r>
              <a:rPr lang="en-US">
                <a:sym typeface="Symbol" charset="0"/>
              </a:rPr>
              <a:t>=(A,B)</a:t>
            </a:r>
          </a:p>
          <a:p>
            <a:r>
              <a:rPr lang="en-US">
                <a:sym typeface="Symbol" charset="0"/>
              </a:rPr>
              <a:t>Replace  with </a:t>
            </a:r>
            <a:r>
              <a:rPr lang="ja-JP" altLang="en-US">
                <a:sym typeface="Symbol" charset="0"/>
              </a:rPr>
              <a:t>’</a:t>
            </a:r>
            <a:endParaRPr lang="en-US">
              <a:sym typeface="Symbol" charset="0"/>
            </a:endParaRPr>
          </a:p>
          <a:p>
            <a:r>
              <a:rPr lang="en-US">
                <a:sym typeface="Symbol" charset="0"/>
              </a:rPr>
              <a:t>If not converged go to 2</a:t>
            </a:r>
          </a:p>
        </p:txBody>
      </p:sp>
    </p:spTree>
    <p:extLst>
      <p:ext uri="{BB962C8B-B14F-4D97-AF65-F5344CB8AC3E}">
        <p14:creationId xmlns:p14="http://schemas.microsoft.com/office/powerpoint/2010/main" val="17149170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Applying FB to speech: Caveats</a:t>
            </a:r>
          </a:p>
        </p:txBody>
      </p:sp>
      <p:sp>
        <p:nvSpPr>
          <p:cNvPr id="70659" name="Rectangle 3"/>
          <p:cNvSpPr>
            <a:spLocks noGrp="1" noChangeArrowheads="1"/>
          </p:cNvSpPr>
          <p:nvPr>
            <p:ph type="body" idx="1"/>
          </p:nvPr>
        </p:nvSpPr>
        <p:spPr/>
        <p:txBody>
          <a:bodyPr/>
          <a:lstStyle/>
          <a:p>
            <a:r>
              <a:rPr lang="en-US" dirty="0"/>
              <a:t>Network structure of HMM is always created by hand</a:t>
            </a:r>
          </a:p>
          <a:p>
            <a:pPr lvl="1"/>
            <a:r>
              <a:rPr lang="en-US" dirty="0"/>
              <a:t>no algorithm for double-induction of optimal structure and probabilities has been able to beat simple hand-built structures.</a:t>
            </a:r>
          </a:p>
          <a:p>
            <a:pPr lvl="1"/>
            <a:r>
              <a:rPr lang="en-US" dirty="0"/>
              <a:t>Always </a:t>
            </a:r>
            <a:r>
              <a:rPr lang="en-US" dirty="0" err="1"/>
              <a:t>Bakis</a:t>
            </a:r>
            <a:r>
              <a:rPr lang="en-US" dirty="0"/>
              <a:t> network = links go forward in time</a:t>
            </a:r>
          </a:p>
          <a:p>
            <a:pPr lvl="1"/>
            <a:r>
              <a:rPr lang="en-US" dirty="0"/>
              <a:t>Subcase of </a:t>
            </a:r>
            <a:r>
              <a:rPr lang="en-US" dirty="0" err="1"/>
              <a:t>Bakis</a:t>
            </a:r>
            <a:r>
              <a:rPr lang="en-US" dirty="0"/>
              <a:t> net: beads-on-string net:</a:t>
            </a:r>
          </a:p>
          <a:p>
            <a:endParaRPr lang="en-US" dirty="0"/>
          </a:p>
          <a:p>
            <a:endParaRPr lang="en-US" dirty="0"/>
          </a:p>
          <a:p>
            <a:endParaRPr lang="en-US" dirty="0"/>
          </a:p>
          <a:p>
            <a:r>
              <a:rPr lang="en-US" dirty="0"/>
              <a:t>Baum-Welch only guaranteed to return local max, rather than global optimum</a:t>
            </a:r>
          </a:p>
          <a:p>
            <a:r>
              <a:rPr lang="en-US" dirty="0"/>
              <a:t>At the end, we through away A and only keep B</a:t>
            </a:r>
          </a:p>
        </p:txBody>
      </p:sp>
      <p:pic>
        <p:nvPicPr>
          <p:cNvPr id="70660" name="Picture 4" descr="sixtri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91000"/>
            <a:ext cx="8534400"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4785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Better metrics than WER?</a:t>
            </a:r>
          </a:p>
        </p:txBody>
      </p:sp>
      <p:sp>
        <p:nvSpPr>
          <p:cNvPr id="167939" name="Rectangle 3"/>
          <p:cNvSpPr>
            <a:spLocks noGrp="1" noChangeArrowheads="1"/>
          </p:cNvSpPr>
          <p:nvPr>
            <p:ph sz="quarter" idx="1"/>
          </p:nvPr>
        </p:nvSpPr>
        <p:spPr/>
        <p:txBody>
          <a:bodyPr/>
          <a:lstStyle/>
          <a:p>
            <a:r>
              <a:rPr lang="en-US"/>
              <a:t>WER has been useful</a:t>
            </a:r>
          </a:p>
          <a:p>
            <a:r>
              <a:rPr lang="en-US"/>
              <a:t>But should we be more concerned with meaning (</a:t>
            </a:r>
            <a:r>
              <a:rPr lang="ja-JP" altLang="en-US"/>
              <a:t>“</a:t>
            </a:r>
            <a:r>
              <a:rPr lang="en-US"/>
              <a:t>semantic error rate</a:t>
            </a:r>
            <a:r>
              <a:rPr lang="ja-JP" altLang="en-US"/>
              <a:t>”</a:t>
            </a:r>
            <a:r>
              <a:rPr lang="en-US"/>
              <a:t>)?</a:t>
            </a:r>
          </a:p>
          <a:p>
            <a:pPr lvl="1"/>
            <a:r>
              <a:rPr lang="en-US"/>
              <a:t>Good idea, but hard to agree on</a:t>
            </a:r>
          </a:p>
          <a:p>
            <a:pPr lvl="1"/>
            <a:r>
              <a:rPr lang="en-US"/>
              <a:t>Has been applied in dialogue systems, where desired semantic output is more clear</a:t>
            </a:r>
          </a:p>
        </p:txBody>
      </p:sp>
    </p:spTree>
    <p:extLst>
      <p:ext uri="{BB962C8B-B14F-4D97-AF65-F5344CB8AC3E}">
        <p14:creationId xmlns:p14="http://schemas.microsoft.com/office/powerpoint/2010/main" val="17870979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image" Target="NULL"/></Relationships>
</file>

<file path=ppt/theme/theme1.xml><?xml version="1.0" encoding="utf-8"?>
<a:theme xmlns:a="http://schemas.openxmlformats.org/drawingml/2006/main" name="4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2">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11064</TotalTime>
  <Words>4097</Words>
  <Application>Microsoft Office PowerPoint</Application>
  <PresentationFormat>On-screen Show (4:3)</PresentationFormat>
  <Paragraphs>655</Paragraphs>
  <Slides>86</Slides>
  <Notes>34</Notes>
  <HiddenSlides>2</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101" baseType="lpstr">
      <vt:lpstr>ＭＳ Ｐゴシック</vt:lpstr>
      <vt:lpstr>Arial</vt:lpstr>
      <vt:lpstr>Calibri</vt:lpstr>
      <vt:lpstr>Courier</vt:lpstr>
      <vt:lpstr>Franklin Gothic Book</vt:lpstr>
      <vt:lpstr>Franklin Gothic Book (Headings)</vt:lpstr>
      <vt:lpstr>Perpetua</vt:lpstr>
      <vt:lpstr>Symbol</vt:lpstr>
      <vt:lpstr>Times</vt:lpstr>
      <vt:lpstr>Times New Roman</vt:lpstr>
      <vt:lpstr>Verdana</vt:lpstr>
      <vt:lpstr>Wingdings</vt:lpstr>
      <vt:lpstr>Wingdings 2</vt:lpstr>
      <vt:lpstr>4_Equity</vt:lpstr>
      <vt:lpstr>Equation</vt:lpstr>
      <vt:lpstr>CS 224S / LINGUIST 285 Spoken Language Processing</vt:lpstr>
      <vt:lpstr>Outline for Today</vt:lpstr>
      <vt:lpstr>Administrative items</vt:lpstr>
      <vt:lpstr>Outline for Today</vt:lpstr>
      <vt:lpstr>Evaluation</vt:lpstr>
      <vt:lpstr>Word Error Rate</vt:lpstr>
      <vt:lpstr>NIST sctk scoring software: Computing WER with sclite</vt:lpstr>
      <vt:lpstr>Sclite output for error analysis</vt:lpstr>
      <vt:lpstr>Better metrics than WER?</vt:lpstr>
      <vt:lpstr>Outline for Today</vt:lpstr>
      <vt:lpstr>HMM for ice cream</vt:lpstr>
      <vt:lpstr>The Learning Problem</vt:lpstr>
      <vt:lpstr>The Learning Problem</vt:lpstr>
      <vt:lpstr>HMM for the digit recognition task</vt:lpstr>
      <vt:lpstr>The Learning Problem</vt:lpstr>
      <vt:lpstr>Estimating hidden states in training</vt:lpstr>
      <vt:lpstr>Typical training procedure in LVCSR</vt:lpstr>
      <vt:lpstr>Outline for Today</vt:lpstr>
      <vt:lpstr>Advanced Search (= Decoding)</vt:lpstr>
      <vt:lpstr>What we are searching for</vt:lpstr>
      <vt:lpstr>Combining Acoustic and Language Models</vt:lpstr>
      <vt:lpstr>Language Model Scaling Factor</vt:lpstr>
      <vt:lpstr>Language Model Scaling Factor</vt:lpstr>
      <vt:lpstr>Word Insertion Penalty</vt:lpstr>
      <vt:lpstr>Word Insertion Penalty</vt:lpstr>
      <vt:lpstr>Log domain</vt:lpstr>
      <vt:lpstr>Speeding things up</vt:lpstr>
      <vt:lpstr>Beam search </vt:lpstr>
      <vt:lpstr>Viterbi Beam Search</vt:lpstr>
      <vt:lpstr>Viterbi Beam search</vt:lpstr>
      <vt:lpstr>Viterbi Beam Search</vt:lpstr>
      <vt:lpstr>On-line processing</vt:lpstr>
      <vt:lpstr>On-line processing </vt:lpstr>
      <vt:lpstr>On-line processing</vt:lpstr>
      <vt:lpstr>On-line processing</vt:lpstr>
      <vt:lpstr>Problems with Viterbi</vt:lpstr>
      <vt:lpstr>Multipass Search</vt:lpstr>
      <vt:lpstr>Ways to represent multiple hypotheses</vt:lpstr>
      <vt:lpstr>Another Problem with Viterbi</vt:lpstr>
      <vt:lpstr>Solving the best-path-not-best-words problem</vt:lpstr>
      <vt:lpstr>Sample N-best list</vt:lpstr>
      <vt:lpstr>N-best lists</vt:lpstr>
      <vt:lpstr>Computing N-best lists</vt:lpstr>
      <vt:lpstr>Computing N-best lists</vt:lpstr>
      <vt:lpstr>Exact N-best for time-synchronous Viterbi</vt:lpstr>
      <vt:lpstr>Exact N-best for time-synchronous Viterbi</vt:lpstr>
      <vt:lpstr>Word-dependent (‘bigram’) N-best</vt:lpstr>
      <vt:lpstr>Word-dependent (‘bigram’) N-best</vt:lpstr>
      <vt:lpstr>Word Lattice</vt:lpstr>
      <vt:lpstr>Word Graph</vt:lpstr>
      <vt:lpstr>Converting word lattice to word graph</vt:lpstr>
      <vt:lpstr>Lattices</vt:lpstr>
      <vt:lpstr>Posterior lattices</vt:lpstr>
      <vt:lpstr>Mesh = Sausage = pinched lattice</vt:lpstr>
      <vt:lpstr>Summary: one-pass vs. multipass</vt:lpstr>
      <vt:lpstr>Weighted Finite State Transducers for ASR</vt:lpstr>
      <vt:lpstr>Simple State Machine</vt:lpstr>
      <vt:lpstr>Weighted Finite State Acceptors</vt:lpstr>
      <vt:lpstr>Weighted Finite State Transducers</vt:lpstr>
      <vt:lpstr>WFST Algorithms</vt:lpstr>
      <vt:lpstr>WFST-based decoding in Kaldi: HCLG</vt:lpstr>
      <vt:lpstr>G (Language model)</vt:lpstr>
      <vt:lpstr>L (Pronunciation dictionary)</vt:lpstr>
      <vt:lpstr>G o L</vt:lpstr>
      <vt:lpstr>min(det(L o G))</vt:lpstr>
      <vt:lpstr>Advanced Search (= Decoding)</vt:lpstr>
      <vt:lpstr>Appendix: Baum-Welch Training</vt:lpstr>
      <vt:lpstr>Input to Baum-Welch</vt:lpstr>
      <vt:lpstr>Starting out with Observable Markov Models</vt:lpstr>
      <vt:lpstr>Extending Intuition to HMMs</vt:lpstr>
      <vt:lpstr>The Backward algorithm</vt:lpstr>
      <vt:lpstr>The Backward algorithm</vt:lpstr>
      <vt:lpstr>Inductive step of the backward algorithm </vt:lpstr>
      <vt:lpstr>Intuition for re-estimation of aij</vt:lpstr>
      <vt:lpstr>Re-estimation of aij</vt:lpstr>
      <vt:lpstr>Computing not-quite-</vt:lpstr>
      <vt:lpstr>From not-quite- to </vt:lpstr>
      <vt:lpstr>From not-quite- to </vt:lpstr>
      <vt:lpstr>From not-quite- to </vt:lpstr>
      <vt:lpstr>From  to aij</vt:lpstr>
      <vt:lpstr>Re-estimating the observation likelihood b</vt:lpstr>
      <vt:lpstr>Computing γ</vt:lpstr>
      <vt:lpstr>Summary</vt:lpstr>
      <vt:lpstr>The Forward-Backward Algorithm</vt:lpstr>
      <vt:lpstr>Summary: Forward-Backward Algorithm</vt:lpstr>
      <vt:lpstr>Applying FB to speech: Caveats</vt:lpstr>
    </vt:vector>
  </TitlesOfParts>
  <Manager/>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224S Speech Recognition and Synthesis</dc:title>
  <dc:subject/>
  <dc:creator>Dan Jurafsky</dc:creator>
  <cp:keywords/>
  <dc:description/>
  <cp:lastModifiedBy>Andrew Maas</cp:lastModifiedBy>
  <cp:revision>345</cp:revision>
  <dcterms:created xsi:type="dcterms:W3CDTF">2009-01-24T19:16:54Z</dcterms:created>
  <dcterms:modified xsi:type="dcterms:W3CDTF">2017-04-12T21:48:54Z</dcterms:modified>
  <cp:category/>
</cp:coreProperties>
</file>