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46"/>
  </p:notesMasterIdLst>
  <p:handoutMasterIdLst>
    <p:handoutMasterId r:id="rId47"/>
  </p:handoutMasterIdLst>
  <p:sldIdLst>
    <p:sldId id="623" r:id="rId2"/>
    <p:sldId id="667" r:id="rId3"/>
    <p:sldId id="711" r:id="rId4"/>
    <p:sldId id="668" r:id="rId5"/>
    <p:sldId id="671" r:id="rId6"/>
    <p:sldId id="672" r:id="rId7"/>
    <p:sldId id="669" r:id="rId8"/>
    <p:sldId id="670" r:id="rId9"/>
    <p:sldId id="677" r:id="rId10"/>
    <p:sldId id="678" r:id="rId11"/>
    <p:sldId id="679" r:id="rId12"/>
    <p:sldId id="674" r:id="rId13"/>
    <p:sldId id="673" r:id="rId14"/>
    <p:sldId id="675" r:id="rId15"/>
    <p:sldId id="680" r:id="rId16"/>
    <p:sldId id="676" r:id="rId17"/>
    <p:sldId id="681" r:id="rId18"/>
    <p:sldId id="682" r:id="rId19"/>
    <p:sldId id="683" r:id="rId20"/>
    <p:sldId id="684" r:id="rId21"/>
    <p:sldId id="685" r:id="rId22"/>
    <p:sldId id="710" r:id="rId23"/>
    <p:sldId id="686" r:id="rId24"/>
    <p:sldId id="687" r:id="rId25"/>
    <p:sldId id="717" r:id="rId26"/>
    <p:sldId id="689" r:id="rId27"/>
    <p:sldId id="690" r:id="rId28"/>
    <p:sldId id="691" r:id="rId29"/>
    <p:sldId id="692" r:id="rId30"/>
    <p:sldId id="693" r:id="rId31"/>
    <p:sldId id="694" r:id="rId32"/>
    <p:sldId id="695" r:id="rId33"/>
    <p:sldId id="697" r:id="rId34"/>
    <p:sldId id="698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708" r:id="rId44"/>
    <p:sldId id="70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4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AFAF"/>
    <a:srgbClr val="FF005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>
      <p:cViewPr varScale="1">
        <p:scale>
          <a:sx n="120" d="100"/>
          <a:sy n="120" d="100"/>
        </p:scale>
        <p:origin x="1152" y="176"/>
      </p:cViewPr>
      <p:guideLst>
        <p:guide orient="horz" pos="2064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F3FB4F-C812-D348-81C2-72C4AC3A6C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279A10-6645-3140-A491-68C65C45E2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DB9B85-B68A-EF48-B4BA-660863AA5D0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7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Backprop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4010A-1A7C-4CD3-800F-FB5576AA6A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4010A-1A7C-4CD3-800F-FB5576AA6A8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7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4010A-1A7C-4CD3-800F-FB5576AA6A8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7E4372-3444-544E-8E43-379D35A42C8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6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7E4372-3444-544E-8E43-379D35A42C8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7E4372-3444-544E-8E43-379D35A42C85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4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-note</a:t>
            </a:r>
            <a:r>
              <a:rPr lang="en-US" baseline="0" dirty="0"/>
              <a:t> f can be any activation function not just sigmoid, including </a:t>
            </a:r>
            <a:r>
              <a:rPr lang="en-US" baseline="0" dirty="0" err="1"/>
              <a:t>tanh</a:t>
            </a:r>
            <a:r>
              <a:rPr lang="en-US" baseline="0" dirty="0"/>
              <a:t> and rectified linear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B7B6C3-E690-4C47-9652-85E7C6F43929}" type="datetimeFigureOut">
              <a:rPr lang="en-US">
                <a:solidFill>
                  <a:prstClr val="black"/>
                </a:solidFill>
              </a:rPr>
              <a:pPr/>
              <a:t>4/21/17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253D91-F99D-C545-9382-DDCD800560B5}" type="datetimeFigureOut">
              <a:rPr lang="en-US" smtClean="0"/>
              <a:pPr/>
              <a:t>4/21/17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8F7F1201-3A38-E14D-9007-2B389840B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253D91-F99D-C545-9382-DDCD800560B5}" type="datetimeFigureOut">
              <a:rPr lang="en-US" smtClean="0"/>
              <a:pPr/>
              <a:t>4/21/17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8F7F1201-3A38-E14D-9007-2B389840B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2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52400"/>
            <a:ext cx="79248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4008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1/5/07</a:t>
            </a:r>
          </a:p>
        </p:txBody>
      </p:sp>
    </p:spTree>
    <p:extLst>
      <p:ext uri="{BB962C8B-B14F-4D97-AF65-F5344CB8AC3E}">
        <p14:creationId xmlns:p14="http://schemas.microsoft.com/office/powerpoint/2010/main" val="323827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1/21/07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5C605CD-10E4-C848-93C7-A2FF4F5C7C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0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://cs229.stanford.edu/materials/ML-advic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://cs229.stanford.edu/materials/ML-advic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20" Type="http://schemas.openxmlformats.org/officeDocument/2006/relationships/image" Target="../media/image3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1.xml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20" Type="http://schemas.openxmlformats.org/officeDocument/2006/relationships/image" Target="../media/image30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10" Type="http://schemas.openxmlformats.org/officeDocument/2006/relationships/tags" Target="../tags/tag22.xml"/><Relationship Id="rId11" Type="http://schemas.openxmlformats.org/officeDocument/2006/relationships/tags" Target="../tags/tag23.xml"/><Relationship Id="rId12" Type="http://schemas.openxmlformats.org/officeDocument/2006/relationships/tags" Target="../tags/tag24.xml"/><Relationship Id="rId13" Type="http://schemas.openxmlformats.org/officeDocument/2006/relationships/tags" Target="../tags/tag25.xml"/><Relationship Id="rId14" Type="http://schemas.openxmlformats.org/officeDocument/2006/relationships/tags" Target="../tags/tag26.xml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2.xml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/Relationships>
</file>

<file path=ppt/slides/_rels/slide4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13.xml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45.png"/><Relationship Id="rId25" Type="http://schemas.openxmlformats.org/officeDocument/2006/relationships/image" Target="../media/image30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38.png"/><Relationship Id="rId29" Type="http://schemas.openxmlformats.org/officeDocument/2006/relationships/image" Target="../media/image41.png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30" Type="http://schemas.openxmlformats.org/officeDocument/2006/relationships/image" Target="../media/image42.png"/><Relationship Id="rId31" Type="http://schemas.openxmlformats.org/officeDocument/2006/relationships/image" Target="../media/image44.png"/><Relationship Id="rId32" Type="http://schemas.openxmlformats.org/officeDocument/2006/relationships/image" Target="../media/image33.png"/><Relationship Id="rId9" Type="http://schemas.openxmlformats.org/officeDocument/2006/relationships/tags" Target="../tags/tag35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33" Type="http://schemas.openxmlformats.org/officeDocument/2006/relationships/image" Target="../media/image37.png"/><Relationship Id="rId34" Type="http://schemas.openxmlformats.org/officeDocument/2006/relationships/image" Target="../media/image46.png"/><Relationship Id="rId35" Type="http://schemas.openxmlformats.org/officeDocument/2006/relationships/image" Target="../media/image43.png"/><Relationship Id="rId36" Type="http://schemas.openxmlformats.org/officeDocument/2006/relationships/image" Target="../media/image47.png"/><Relationship Id="rId10" Type="http://schemas.openxmlformats.org/officeDocument/2006/relationships/tags" Target="../tags/tag36.xml"/><Relationship Id="rId11" Type="http://schemas.openxmlformats.org/officeDocument/2006/relationships/tags" Target="../tags/tag37.xml"/><Relationship Id="rId12" Type="http://schemas.openxmlformats.org/officeDocument/2006/relationships/tags" Target="../tags/tag38.xml"/><Relationship Id="rId13" Type="http://schemas.openxmlformats.org/officeDocument/2006/relationships/tags" Target="../tags/tag39.xml"/><Relationship Id="rId14" Type="http://schemas.openxmlformats.org/officeDocument/2006/relationships/tags" Target="../tags/tag40.xml"/><Relationship Id="rId15" Type="http://schemas.openxmlformats.org/officeDocument/2006/relationships/tags" Target="../tags/tag41.xml"/><Relationship Id="rId16" Type="http://schemas.openxmlformats.org/officeDocument/2006/relationships/tags" Target="../tags/tag42.xml"/><Relationship Id="rId17" Type="http://schemas.openxmlformats.org/officeDocument/2006/relationships/tags" Target="../tags/tag43.xml"/><Relationship Id="rId18" Type="http://schemas.openxmlformats.org/officeDocument/2006/relationships/tags" Target="../tags/tag44.xml"/><Relationship Id="rId19" Type="http://schemas.openxmlformats.org/officeDocument/2006/relationships/tags" Target="../tags/tag45.xml"/><Relationship Id="rId37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cs229.stanford.edu/materials/ML-advic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6200" y="762000"/>
            <a:ext cx="65532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CS 224S / LINGUIST 285</a:t>
            </a:r>
            <a:b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</a:br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Spoken Language Processing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267200" y="2190750"/>
            <a:ext cx="388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" charset="0"/>
              <a:buNone/>
              <a:defRPr sz="26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Andrew Maas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Stanford University 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Spring 2017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700" b="1" dirty="0">
                <a:solidFill>
                  <a:schemeClr val="accent1">
                    <a:lumMod val="75000"/>
                  </a:schemeClr>
                </a:solidFill>
              </a:rPr>
              <a:t>Lecture 6: Course Project Introduction and Deep Learning Preliminaries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94022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2205593" cy="18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experiments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1910" t="26296" r="24157" b="23766"/>
          <a:stretch/>
        </p:blipFill>
        <p:spPr>
          <a:xfrm>
            <a:off x="694946" y="1676400"/>
            <a:ext cx="7754109" cy="4038600"/>
          </a:xfrm>
        </p:spPr>
      </p:pic>
      <p:sp>
        <p:nvSpPr>
          <p:cNvPr id="3" name="TextBox 2"/>
          <p:cNvSpPr txBox="1"/>
          <p:nvPr/>
        </p:nvSpPr>
        <p:spPr>
          <a:xfrm>
            <a:off x="5045719" y="634170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Andrew Ng’s CS229 lecture on applying ML</a:t>
            </a:r>
          </a:p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http://cs229.stanford.edu/materials/ML-advice.pdf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7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experiments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3146" t="30291" r="16292" b="11781"/>
          <a:stretch/>
        </p:blipFill>
        <p:spPr>
          <a:xfrm>
            <a:off x="1030014" y="1378370"/>
            <a:ext cx="7083973" cy="4565229"/>
          </a:xfrm>
        </p:spPr>
      </p:pic>
      <p:sp>
        <p:nvSpPr>
          <p:cNvPr id="4" name="TextBox 3"/>
          <p:cNvSpPr txBox="1"/>
          <p:nvPr/>
        </p:nvSpPr>
        <p:spPr>
          <a:xfrm>
            <a:off x="5045719" y="634170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Andrew Ng’s CS229 lecture on applying ML</a:t>
            </a:r>
          </a:p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http://cs229.stanford.edu/materials/ML-advice.pdf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6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Pitfalls in project planning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Data!</a:t>
            </a:r>
          </a:p>
          <a:p>
            <a:pPr lvl="1"/>
            <a:r>
              <a:rPr lang="en-US" dirty="0"/>
              <a:t>What dataset will you use for your task?</a:t>
            </a:r>
          </a:p>
          <a:p>
            <a:pPr lvl="1"/>
            <a:r>
              <a:rPr lang="en-US" dirty="0"/>
              <a:t>If you need to collect data, why? Understand that a project with a lot of required data collection creates high risk of not being able to execute enough loops</a:t>
            </a:r>
          </a:p>
          <a:p>
            <a:pPr lvl="1"/>
            <a:r>
              <a:rPr lang="en-US" dirty="0"/>
              <a:t>Do you really need to collect data? Really?</a:t>
            </a:r>
          </a:p>
          <a:p>
            <a:r>
              <a:rPr lang="en-US" dirty="0"/>
              <a:t>Overly complex baseline system</a:t>
            </a:r>
          </a:p>
          <a:p>
            <a:r>
              <a:rPr lang="en-US" dirty="0"/>
              <a:t>Relying on external tools to the point that connecting them becomes the entire effort and makes innovation hard</a:t>
            </a:r>
          </a:p>
          <a:p>
            <a:r>
              <a:rPr lang="en-US" dirty="0"/>
              <a:t>Off-topic. Could this be a CS 229 project instead?</a:t>
            </a:r>
          </a:p>
        </p:txBody>
      </p:sp>
    </p:spTree>
    <p:extLst>
      <p:ext uri="{BB962C8B-B14F-4D97-AF65-F5344CB8AC3E}">
        <p14:creationId xmlns:p14="http://schemas.microsoft.com/office/powerpoint/2010/main" val="96383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projects</a:t>
            </a:r>
          </a:p>
          <a:p>
            <a:pPr lvl="1"/>
            <a:r>
              <a:rPr lang="en-US" dirty="0"/>
              <a:t>Proposal: What task, dataset, evaluation metrics and approach outline?</a:t>
            </a:r>
          </a:p>
          <a:p>
            <a:pPr lvl="1"/>
            <a:r>
              <a:rPr lang="en-US" dirty="0"/>
              <a:t>Milestone: Have you gotten your data and built a baseline for your task? </a:t>
            </a:r>
          </a:p>
          <a:p>
            <a:pPr lvl="1"/>
            <a:r>
              <a:rPr lang="en-US" dirty="0"/>
              <a:t>Final </a:t>
            </a:r>
            <a:r>
              <a:rPr lang="en-US" dirty="0" smtClean="0"/>
              <a:t>paper: </a:t>
            </a:r>
            <a:r>
              <a:rPr lang="en-US" dirty="0"/>
              <a:t>Methods, results, related work, conclusions. Should read like </a:t>
            </a:r>
            <a:r>
              <a:rPr lang="en-US" dirty="0" err="1"/>
              <a:t>aconference</a:t>
            </a:r>
            <a:r>
              <a:rPr lang="en-US" dirty="0"/>
              <a:t> paper</a:t>
            </a:r>
          </a:p>
          <a:p>
            <a:r>
              <a:rPr lang="en-US" dirty="0"/>
              <a:t>Audio/Visual material</a:t>
            </a:r>
          </a:p>
          <a:p>
            <a:pPr lvl="1"/>
            <a:r>
              <a:rPr lang="en-US" dirty="0"/>
              <a:t>Include links to audio samples for TTS. Screen capture videos for dialog interactions (spoken dialog especially)</a:t>
            </a:r>
          </a:p>
          <a:p>
            <a:pPr lvl="1"/>
            <a:r>
              <a:rPr lang="en-US" dirty="0"/>
              <a:t>Much easier to understand your contribution this way than leave us to guess. Even if it doesn’t quite work.</a:t>
            </a:r>
          </a:p>
          <a:p>
            <a:pPr lvl="1"/>
            <a:r>
              <a:rPr lang="en-US" dirty="0"/>
              <a:t>Available on laptop at poster session (live demo!)</a:t>
            </a:r>
          </a:p>
        </p:txBody>
      </p:sp>
    </p:spTree>
    <p:extLst>
      <p:ext uri="{BB962C8B-B14F-4D97-AF65-F5344CB8AC3E}">
        <p14:creationId xmlns:p14="http://schemas.microsoft.com/office/powerpoint/2010/main" val="332129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Leveraging existing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Free to use any tool, but realize using the Google speech API does not constitute ‘building a recognizer’</a:t>
            </a:r>
          </a:p>
          <a:p>
            <a:r>
              <a:rPr lang="en-US" dirty="0"/>
              <a:t>Ensure the tool does not prevent trying the algorithmic modifications of interest (e.g. can’t do acoustic model research on speech API’s)</a:t>
            </a:r>
          </a:p>
          <a:p>
            <a:r>
              <a:rPr lang="en-US" dirty="0"/>
              <a:t>Projects that combine existing tools in a straightforward way should be avoided</a:t>
            </a:r>
          </a:p>
          <a:p>
            <a:r>
              <a:rPr lang="en-US" dirty="0"/>
              <a:t>Conversely, almost every project can </a:t>
            </a:r>
            <a:r>
              <a:rPr lang="en-US" i="1" dirty="0"/>
              <a:t>and should</a:t>
            </a:r>
            <a:r>
              <a:rPr lang="en-US" dirty="0"/>
              <a:t> use some form of tool: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, speech API, language model toolkit, Kaldi, etc.</a:t>
            </a:r>
          </a:p>
          <a:p>
            <a:r>
              <a:rPr lang="en-US" dirty="0"/>
              <a:t>Use tools to focus on your project hypotheses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0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Error analysis with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writeup / presentation should be able to explain:</a:t>
            </a:r>
          </a:p>
          <a:p>
            <a:pPr lvl="1"/>
            <a:r>
              <a:rPr lang="en-US" dirty="0"/>
              <a:t>What goal does this tool achieve for our system?</a:t>
            </a:r>
          </a:p>
          <a:p>
            <a:pPr lvl="1"/>
            <a:r>
              <a:rPr lang="en-US" dirty="0"/>
              <a:t>Is the tool a source of errors? (e.g. oracle error rate for a speech API)</a:t>
            </a:r>
          </a:p>
          <a:p>
            <a:pPr lvl="1"/>
            <a:r>
              <a:rPr lang="en-US" dirty="0"/>
              <a:t>How could this tool be modified / replaced to improve the system? (maybe it is perfect and that’s okay)</a:t>
            </a:r>
          </a:p>
          <a:p>
            <a:r>
              <a:rPr lang="en-US" dirty="0"/>
              <a:t>As with any component, important to isolate sources of errors</a:t>
            </a:r>
          </a:p>
          <a:p>
            <a:r>
              <a:rPr lang="en-US" dirty="0"/>
              <a:t>Work with tools in a way that reflects your deeper understanding of what they do internally (e.g. n-best lists)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6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Sample of tools and APIs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Speech APIs: Google, IBM, Microsoft all have options</a:t>
            </a:r>
          </a:p>
          <a:p>
            <a:pPr lvl="1"/>
            <a:r>
              <a:rPr lang="en-US" dirty="0"/>
              <a:t>Varying levels of customization and conveying n-best</a:t>
            </a:r>
          </a:p>
          <a:p>
            <a:r>
              <a:rPr lang="en-US" dirty="0"/>
              <a:t>Speech synthesis APIs: same as speech + Festival</a:t>
            </a:r>
          </a:p>
          <a:p>
            <a:r>
              <a:rPr lang="en-US" dirty="0"/>
              <a:t>Slack or Facebook for text dialog interfaces</a:t>
            </a:r>
          </a:p>
          <a:p>
            <a:pPr lvl="1"/>
            <a:r>
              <a:rPr lang="en-US" dirty="0"/>
              <a:t>Slack allows downloading of historical data which could help train systems</a:t>
            </a:r>
          </a:p>
          <a:p>
            <a:pPr lvl="1"/>
            <a:r>
              <a:rPr lang="en-US" dirty="0"/>
              <a:t>Howdy.ai / </a:t>
            </a:r>
            <a:r>
              <a:rPr lang="en-US" dirty="0" err="1"/>
              <a:t>botkit</a:t>
            </a:r>
            <a:r>
              <a:rPr lang="en-US" dirty="0"/>
              <a:t> for integration</a:t>
            </a:r>
          </a:p>
          <a:p>
            <a:r>
              <a:rPr lang="en-US" dirty="0"/>
              <a:t>Intent recognition APIs</a:t>
            </a:r>
          </a:p>
          <a:p>
            <a:pPr lvl="1"/>
            <a:r>
              <a:rPr lang="en-US" dirty="0"/>
              <a:t>Wit.ai, API.ai. Amazon Alexa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5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Sample project archetypes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Speech recognition 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Benchmark corpus (WSJ, Switchboard, noisy ASR on CHIME)</a:t>
            </a:r>
          </a:p>
          <a:p>
            <a:r>
              <a:rPr lang="en-US" dirty="0"/>
              <a:t>Baseline system in Kaldi. State of the art known</a:t>
            </a:r>
          </a:p>
          <a:p>
            <a:r>
              <a:rPr lang="en-US" dirty="0"/>
              <a:t>Template very amenable to publication in speech or machine learning conferences</a:t>
            </a:r>
          </a:p>
          <a:p>
            <a:r>
              <a:rPr lang="en-US" dirty="0"/>
              <a:t>Can be very difficult to improve on state of the art. The best systems have a lot of heuristics that might not be in Kaldi</a:t>
            </a:r>
          </a:p>
          <a:p>
            <a:r>
              <a:rPr lang="en-US" dirty="0"/>
              <a:t>Systems can be cumbersome to train</a:t>
            </a:r>
          </a:p>
          <a:p>
            <a:r>
              <a:rPr lang="en-US" dirty="0"/>
              <a:t>Lots of algorithmic variations to try</a:t>
            </a:r>
          </a:p>
          <a:p>
            <a:r>
              <a:rPr lang="en-US" dirty="0"/>
              <a:t>Successful projects do not need to improve on best existing results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7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Speech synthesis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Blizzard challenge provides training data and systems for comparison</a:t>
            </a:r>
          </a:p>
          <a:p>
            <a:r>
              <a:rPr lang="en-US" dirty="0"/>
              <a:t>Evaluation is difficult. No single metric</a:t>
            </a:r>
          </a:p>
          <a:p>
            <a:r>
              <a:rPr lang="en-US" dirty="0"/>
              <a:t>Matching state of the art can be very tedious signal processing</a:t>
            </a:r>
          </a:p>
          <a:p>
            <a:r>
              <a:rPr lang="en-US" dirty="0"/>
              <a:t>Open realm of experiments to try, especially working to be expressive or improve prosody</a:t>
            </a:r>
          </a:p>
          <a:p>
            <a:r>
              <a:rPr lang="en-US" dirty="0"/>
              <a:t>Relatively large systems without the convenience of a tool like Kaldi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9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/>
              <a:t>Outline for Today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sz="2800" dirty="0"/>
              <a:t>Course projects</a:t>
            </a:r>
          </a:p>
          <a:p>
            <a:pPr lvl="1"/>
            <a:r>
              <a:rPr lang="en-US" dirty="0"/>
              <a:t>What makes for a successful project</a:t>
            </a:r>
          </a:p>
          <a:p>
            <a:pPr lvl="1"/>
            <a:r>
              <a:rPr lang="en-US" dirty="0"/>
              <a:t>Leveraging existing tools</a:t>
            </a:r>
          </a:p>
          <a:p>
            <a:pPr lvl="1"/>
            <a:r>
              <a:rPr lang="en-US" dirty="0"/>
              <a:t>Project archetypes and considerations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 smtClean="0"/>
              <a:t>Deep </a:t>
            </a:r>
            <a:r>
              <a:rPr lang="en-US" dirty="0"/>
              <a:t>learning preliminaries</a:t>
            </a:r>
          </a:p>
        </p:txBody>
      </p:sp>
    </p:spTree>
    <p:extLst>
      <p:ext uri="{BB962C8B-B14F-4D97-AF65-F5344CB8AC3E}">
        <p14:creationId xmlns:p14="http://schemas.microsoft.com/office/powerpoint/2010/main" val="45943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Extracting affect from speech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Beyond transcription, understanding emotion, accent, or mental state (intoxication, depression, Parkinson’s etc.)</a:t>
            </a:r>
          </a:p>
          <a:p>
            <a:r>
              <a:rPr lang="en-US" dirty="0"/>
              <a:t>Very dataset dependent. How will you access labeled data to train a system?</a:t>
            </a:r>
          </a:p>
          <a:p>
            <a:r>
              <a:rPr lang="en-US" dirty="0"/>
              <a:t>Can’t be just a classifier. Need to use insights from this course or combine with speech recognition</a:t>
            </a:r>
          </a:p>
          <a:p>
            <a:r>
              <a:rPr lang="en-US" dirty="0"/>
              <a:t>Should be spoken rather than just written text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Dialog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a dialog system for a task that interests you (bartender, medical guidance, chess)</a:t>
            </a:r>
          </a:p>
          <a:p>
            <a:r>
              <a:rPr lang="en-US" i="1" dirty="0"/>
              <a:t>Must be multi-turn</a:t>
            </a:r>
            <a:r>
              <a:rPr lang="en-US" dirty="0"/>
              <a:t>. Not just voice commands or single slot intent recognizers</a:t>
            </a:r>
            <a:endParaRPr lang="en-US" i="1" dirty="0"/>
          </a:p>
          <a:p>
            <a:r>
              <a:rPr lang="en-US" dirty="0"/>
              <a:t>Evaluation is difficult, likely will have to collect any training data yourself</a:t>
            </a:r>
          </a:p>
          <a:p>
            <a:r>
              <a:rPr lang="en-US" dirty="0"/>
              <a:t>Don’t over-invest in knowledge engineering</a:t>
            </a:r>
          </a:p>
          <a:p>
            <a:r>
              <a:rPr lang="en-US" dirty="0"/>
              <a:t>Lots of room to be creative and design interactions to hide system limitations</a:t>
            </a:r>
          </a:p>
          <a:p>
            <a:r>
              <a:rPr lang="en-US" dirty="0"/>
              <a:t>More difficult to publish smaller scale systems, but make for great demos / portfolio items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9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Deep learning 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Active area of research for every area of SLP </a:t>
            </a:r>
          </a:p>
          <a:p>
            <a:r>
              <a:rPr lang="en-US" dirty="0"/>
              <a:t>Beware:</a:t>
            </a:r>
          </a:p>
          <a:p>
            <a:pPr lvl="1"/>
            <a:r>
              <a:rPr lang="en-US" dirty="0"/>
              <a:t>Do you have enough training data compared to the most similar paper to your approach?</a:t>
            </a:r>
          </a:p>
          <a:p>
            <a:pPr lvl="1"/>
            <a:r>
              <a:rPr lang="en-US" dirty="0"/>
              <a:t>Do you have enough compute power?</a:t>
            </a:r>
          </a:p>
          <a:p>
            <a:pPr lvl="1"/>
            <a:r>
              <a:rPr lang="en-US" dirty="0"/>
              <a:t>How long will a single model take to train? Think about your time to complete one ‘loop’</a:t>
            </a:r>
          </a:p>
          <a:p>
            <a:r>
              <a:rPr lang="en-US" dirty="0"/>
              <a:t>Ensure you are doing SLP experiments not just tuning neural nets for a dataset</a:t>
            </a:r>
          </a:p>
          <a:p>
            <a:r>
              <a:rPr lang="en-US" dirty="0"/>
              <a:t>Hot area for academic publications at the moment</a:t>
            </a:r>
          </a:p>
        </p:txBody>
      </p:sp>
    </p:spTree>
    <p:extLst>
      <p:ext uri="{BB962C8B-B14F-4D97-AF65-F5344CB8AC3E}">
        <p14:creationId xmlns:p14="http://schemas.microsoft.com/office/powerpoint/2010/main" val="43188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Have fun</a:t>
            </a:r>
          </a:p>
          <a:p>
            <a:pPr lvl="1"/>
            <a:r>
              <a:rPr lang="en-US" dirty="0"/>
              <a:t>Build something you’re proud of</a:t>
            </a:r>
          </a:p>
          <a:p>
            <a:pPr lvl="1"/>
            <a:r>
              <a:rPr lang="en-US" dirty="0"/>
              <a:t>Project ideas posted to Piazza by Friday and more through next week</a:t>
            </a:r>
          </a:p>
        </p:txBody>
      </p:sp>
    </p:spTree>
    <p:extLst>
      <p:ext uri="{BB962C8B-B14F-4D97-AF65-F5344CB8AC3E}">
        <p14:creationId xmlns:p14="http://schemas.microsoft.com/office/powerpoint/2010/main" val="333739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Discussion/Questions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/>
              <a:t>Outline for Today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sz="2800" dirty="0"/>
              <a:t>Course projects</a:t>
            </a:r>
          </a:p>
          <a:p>
            <a:pPr lvl="1"/>
            <a:r>
              <a:rPr lang="en-US" dirty="0"/>
              <a:t>What makes for a successful project</a:t>
            </a:r>
          </a:p>
          <a:p>
            <a:pPr lvl="1"/>
            <a:r>
              <a:rPr lang="en-US" dirty="0"/>
              <a:t>Leveraging existing tools</a:t>
            </a:r>
          </a:p>
          <a:p>
            <a:pPr lvl="1"/>
            <a:r>
              <a:rPr lang="en-US" dirty="0"/>
              <a:t>Project archetypes and considerations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b="1" dirty="0" smtClean="0"/>
              <a:t>Deep </a:t>
            </a:r>
            <a:r>
              <a:rPr lang="en-US" b="1" dirty="0"/>
              <a:t>learning preliminaries</a:t>
            </a:r>
          </a:p>
        </p:txBody>
      </p:sp>
    </p:spTree>
    <p:extLst>
      <p:ext uri="{BB962C8B-B14F-4D97-AF65-F5344CB8AC3E}">
        <p14:creationId xmlns:p14="http://schemas.microsoft.com/office/powerpoint/2010/main" val="204934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63" y="2816096"/>
            <a:ext cx="1041400" cy="3238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22095" y="2860535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Σ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24781" y="188807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24781" y="3012935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24781" y="413779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endCxn id="4" idx="2"/>
          </p:cNvCxnSpPr>
          <p:nvPr/>
        </p:nvCxnSpPr>
        <p:spPr>
          <a:xfrm>
            <a:off x="2317448" y="2328773"/>
            <a:ext cx="1504647" cy="82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2317448" y="3156868"/>
            <a:ext cx="150464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2317448" y="3156868"/>
            <a:ext cx="1504647" cy="1277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4781" y="517434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</a:t>
            </a: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2317448" y="3156868"/>
            <a:ext cx="1504647" cy="231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00483" y="2163033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83542" y="2860535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797" y="3570526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6"/>
          </p:cNvCxnSpPr>
          <p:nvPr/>
        </p:nvCxnSpPr>
        <p:spPr>
          <a:xfrm>
            <a:off x="4414762" y="3156868"/>
            <a:ext cx="1628019" cy="1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t="397" b="397"/>
          <a:stretch/>
        </p:blipFill>
        <p:spPr>
          <a:xfrm>
            <a:off x="4656026" y="2270589"/>
            <a:ext cx="534688" cy="444500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2636768" y="4309935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299334" y="133050"/>
            <a:ext cx="6545333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Neural Network Basics: Single Unit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87" y="4521536"/>
            <a:ext cx="1175091" cy="315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000" y="1088571"/>
            <a:ext cx="331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as a “neuron”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328" y="3968170"/>
            <a:ext cx="4874381" cy="39741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31088" y="2944005"/>
            <a:ext cx="8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7737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34206" y="2356162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225" y="166595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4225" y="279081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225" y="391566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1736892" y="1962287"/>
            <a:ext cx="2097314" cy="69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1736892" y="2652495"/>
            <a:ext cx="2097314" cy="43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1736892" y="2652495"/>
            <a:ext cx="2097314" cy="15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4225" y="495222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</a:t>
            </a: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1736892" y="2652495"/>
            <a:ext cx="2097314" cy="25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2594" y="1962287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6"/>
            <a:endCxn id="33" idx="2"/>
          </p:cNvCxnSpPr>
          <p:nvPr/>
        </p:nvCxnSpPr>
        <p:spPr>
          <a:xfrm>
            <a:off x="4426873" y="2652495"/>
            <a:ext cx="1761067" cy="59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87940" y="294882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4206" y="363825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1736892" y="1962287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30" idx="2"/>
          </p:cNvCxnSpPr>
          <p:nvPr/>
        </p:nvCxnSpPr>
        <p:spPr>
          <a:xfrm>
            <a:off x="1736892" y="3087144"/>
            <a:ext cx="2097314" cy="84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1736892" y="3934591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1736892" y="3934591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33" idx="2"/>
          </p:cNvCxnSpPr>
          <p:nvPr/>
        </p:nvCxnSpPr>
        <p:spPr>
          <a:xfrm flipV="1">
            <a:off x="4426873" y="3245161"/>
            <a:ext cx="1761067" cy="68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92081" y="2283163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2995" y="5733154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1 /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1960" y="5527539"/>
            <a:ext cx="19086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2 / </a:t>
            </a:r>
          </a:p>
          <a:p>
            <a:r>
              <a:rPr lang="en-US" sz="1600" dirty="0"/>
              <a:t>hidden layer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85553" y="5712983"/>
            <a:ext cx="199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3 / output</a:t>
            </a:r>
          </a:p>
        </p:txBody>
      </p:sp>
      <p:sp>
        <p:nvSpPr>
          <p:cNvPr id="62" name="Oval 61"/>
          <p:cNvSpPr/>
          <p:nvPr/>
        </p:nvSpPr>
        <p:spPr>
          <a:xfrm>
            <a:off x="3834206" y="463696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63" name="Straight Arrow Connector 62"/>
          <p:cNvCxnSpPr>
            <a:endCxn id="33" idx="2"/>
          </p:cNvCxnSpPr>
          <p:nvPr/>
        </p:nvCxnSpPr>
        <p:spPr>
          <a:xfrm flipV="1">
            <a:off x="4426873" y="3245161"/>
            <a:ext cx="1761067" cy="155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261234" y="133050"/>
            <a:ext cx="6621533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Single Hidden Layer 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994" y="895048"/>
            <a:ext cx="56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many logistic units to create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14014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8" y="1217996"/>
            <a:ext cx="8502952" cy="3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5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34206" y="2513397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225" y="182318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4225" y="2948046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225" y="407290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1736892" y="2119522"/>
            <a:ext cx="2097314" cy="690208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1736892" y="2809730"/>
            <a:ext cx="2097314" cy="434649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1736892" y="2809730"/>
            <a:ext cx="2097314" cy="1559507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4225" y="510945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</a:t>
            </a: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1736892" y="2809730"/>
            <a:ext cx="2097314" cy="2596062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2594" y="2119522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6"/>
            <a:endCxn id="33" idx="2"/>
          </p:cNvCxnSpPr>
          <p:nvPr/>
        </p:nvCxnSpPr>
        <p:spPr>
          <a:xfrm>
            <a:off x="4426873" y="2809730"/>
            <a:ext cx="1761067" cy="59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87940" y="310606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4206" y="379549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1736892" y="2119522"/>
            <a:ext cx="2097314" cy="1972304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30" idx="2"/>
          </p:cNvCxnSpPr>
          <p:nvPr/>
        </p:nvCxnSpPr>
        <p:spPr>
          <a:xfrm>
            <a:off x="1736892" y="3244379"/>
            <a:ext cx="2097314" cy="847447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1736892" y="4091826"/>
            <a:ext cx="2097314" cy="277411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1736892" y="4091826"/>
            <a:ext cx="2097314" cy="1313966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33" idx="2"/>
          </p:cNvCxnSpPr>
          <p:nvPr/>
        </p:nvCxnSpPr>
        <p:spPr>
          <a:xfrm flipV="1">
            <a:off x="4426873" y="3402396"/>
            <a:ext cx="1761067" cy="68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92081" y="2440398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834206" y="4794196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63" name="Straight Arrow Connector 62"/>
          <p:cNvCxnSpPr>
            <a:endCxn id="33" idx="2"/>
          </p:cNvCxnSpPr>
          <p:nvPr/>
        </p:nvCxnSpPr>
        <p:spPr>
          <a:xfrm flipV="1">
            <a:off x="4426873" y="3402396"/>
            <a:ext cx="1761067" cy="155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Forward Propagation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36" y="1592690"/>
            <a:ext cx="2604228" cy="46099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000" y="2053687"/>
            <a:ext cx="1524000" cy="350891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/>
              <a:t>Silence models for HMM-GMM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sz="2800" dirty="0"/>
              <a:t>SIL is a phoneme to a recognizer</a:t>
            </a:r>
          </a:p>
          <a:p>
            <a:r>
              <a:rPr lang="en-US" sz="2800" dirty="0"/>
              <a:t>Always inserted at start and end of utterance</a:t>
            </a:r>
          </a:p>
          <a:p>
            <a:r>
              <a:rPr lang="en-US" sz="2800" dirty="0"/>
              <a:t>Corrupting silence with bad forced alignments can break recognizer training (silence eats everything)</a:t>
            </a:r>
          </a:p>
          <a:p>
            <a:r>
              <a:rPr lang="en-US" sz="2800" dirty="0"/>
              <a:t>The sound of silence</a:t>
            </a:r>
          </a:p>
          <a:p>
            <a:pPr lvl="1"/>
            <a:r>
              <a:rPr lang="en-US" dirty="0"/>
              <a:t>Turns out to be difficult to model!</a:t>
            </a:r>
          </a:p>
          <a:p>
            <a:pPr lvl="1"/>
            <a:r>
              <a:rPr lang="en-US" dirty="0"/>
              <a:t>Silence GMM models must capture lots of noise artifacts, breathing, laughing (depending on data transcription standards)</a:t>
            </a:r>
          </a:p>
          <a:p>
            <a:pPr lvl="1"/>
            <a:r>
              <a:rPr lang="en-US" dirty="0"/>
              <a:t>Microphones in the wild with background noise make SIL/non-speech even more difficult</a:t>
            </a:r>
          </a:p>
          <a:p>
            <a:r>
              <a:rPr lang="en-US" dirty="0"/>
              <a:t>Special models for silence transition since we often stay there a long time</a:t>
            </a:r>
          </a:p>
        </p:txBody>
      </p:sp>
    </p:spTree>
    <p:extLst>
      <p:ext uri="{BB962C8B-B14F-4D97-AF65-F5344CB8AC3E}">
        <p14:creationId xmlns:p14="http://schemas.microsoft.com/office/powerpoint/2010/main" val="65084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34206" y="2307782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225" y="161757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4225" y="274243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225" y="386728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1736892" y="1913907"/>
            <a:ext cx="2097314" cy="69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1736892" y="2604115"/>
            <a:ext cx="2097314" cy="43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1736892" y="2604115"/>
            <a:ext cx="2097314" cy="15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4225" y="490384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</a:t>
            </a: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1736892" y="2604115"/>
            <a:ext cx="2097314" cy="25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33" idx="2"/>
          </p:cNvCxnSpPr>
          <p:nvPr/>
        </p:nvCxnSpPr>
        <p:spPr>
          <a:xfrm>
            <a:off x="4426873" y="2604115"/>
            <a:ext cx="1761067" cy="592666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87940" y="290044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4206" y="358987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1736892" y="1913907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30" idx="2"/>
          </p:cNvCxnSpPr>
          <p:nvPr/>
        </p:nvCxnSpPr>
        <p:spPr>
          <a:xfrm>
            <a:off x="1736892" y="3038764"/>
            <a:ext cx="2097314" cy="84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1736892" y="3886211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1736892" y="3886211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33" idx="2"/>
          </p:cNvCxnSpPr>
          <p:nvPr/>
        </p:nvCxnSpPr>
        <p:spPr>
          <a:xfrm flipV="1">
            <a:off x="4426873" y="3196781"/>
            <a:ext cx="1761067" cy="689430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2995" y="5684774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1 /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1960" y="5479159"/>
            <a:ext cx="19086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2 / </a:t>
            </a:r>
          </a:p>
          <a:p>
            <a:r>
              <a:rPr lang="en-US" sz="1600" dirty="0"/>
              <a:t>hidden layer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85553" y="5664603"/>
            <a:ext cx="199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3 / output</a:t>
            </a:r>
          </a:p>
        </p:txBody>
      </p:sp>
      <p:sp>
        <p:nvSpPr>
          <p:cNvPr id="62" name="Oval 61"/>
          <p:cNvSpPr/>
          <p:nvPr/>
        </p:nvSpPr>
        <p:spPr>
          <a:xfrm>
            <a:off x="3834206" y="458858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63" name="Straight Arrow Connector 62"/>
          <p:cNvCxnSpPr>
            <a:endCxn id="33" idx="2"/>
          </p:cNvCxnSpPr>
          <p:nvPr/>
        </p:nvCxnSpPr>
        <p:spPr>
          <a:xfrm flipV="1">
            <a:off x="4426873" y="3196781"/>
            <a:ext cx="1761067" cy="1559508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Forward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82" y="2307000"/>
            <a:ext cx="2542286" cy="39387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722273" y="2677767"/>
            <a:ext cx="1458693" cy="120844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3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70271" y="1910716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80290" y="190785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80290" y="415756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3272957" y="2204187"/>
            <a:ext cx="2097314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3272957" y="2207049"/>
            <a:ext cx="2097314" cy="224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80290" y="519412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</a:t>
            </a: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3272957" y="2207049"/>
            <a:ext cx="2097314" cy="328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70271" y="388015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3272957" y="2204187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3272957" y="4176491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3272957" y="4176491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98865" y="5962959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l</a:t>
            </a:r>
          </a:p>
        </p:txBody>
      </p:sp>
      <p:sp>
        <p:nvSpPr>
          <p:cNvPr id="62" name="Oval 61"/>
          <p:cNvSpPr/>
          <p:nvPr/>
        </p:nvSpPr>
        <p:spPr>
          <a:xfrm>
            <a:off x="5370271" y="487886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90500" y="133050"/>
            <a:ext cx="8763000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Forward Propagation with Many Hidden Layers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2777050" y="2905063"/>
            <a:ext cx="5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5459384" y="2954649"/>
            <a:ext cx="5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676571" y="3190317"/>
            <a:ext cx="907143" cy="3414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29524" y="3171976"/>
            <a:ext cx="907143" cy="3414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35652" y="5962959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l+1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70" y="914474"/>
            <a:ext cx="2636781" cy="418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2" y="1432312"/>
            <a:ext cx="2140867" cy="4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8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Propagation as a Single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us a single non-linear function of the input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But what about multi-class outputs? </a:t>
            </a:r>
          </a:p>
          <a:p>
            <a:pPr lvl="1"/>
            <a:r>
              <a:rPr lang="en-US" dirty="0"/>
              <a:t>Replace output unit for your needs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Softmax</a:t>
            </a:r>
            <a:r>
              <a:rPr lang="en-US" dirty="0"/>
              <a:t>” output unit instead of sigmoid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0981"/>
            <a:ext cx="51308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3288030" cy="716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</p:spTree>
    <p:extLst>
      <p:ext uri="{BB962C8B-B14F-4D97-AF65-F5344CB8AC3E}">
        <p14:creationId xmlns:p14="http://schemas.microsoft.com/office/powerpoint/2010/main" val="3944177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Function for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learning, minimize our classification errors</a:t>
            </a:r>
          </a:p>
          <a:p>
            <a:r>
              <a:rPr lang="en-US" dirty="0"/>
              <a:t>Standard choice: Cross entropy loss function</a:t>
            </a:r>
          </a:p>
          <a:p>
            <a:pPr lvl="1"/>
            <a:r>
              <a:rPr lang="en-US" dirty="0"/>
              <a:t>Straightforward extension of logistic loss for binary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a </a:t>
            </a:r>
            <a:r>
              <a:rPr lang="en-US" i="1" dirty="0"/>
              <a:t>frame-wise</a:t>
            </a:r>
            <a:r>
              <a:rPr lang="en-US" dirty="0"/>
              <a:t> loss. We use a label for each frame from a forced alignment</a:t>
            </a:r>
          </a:p>
          <a:p>
            <a:r>
              <a:rPr lang="en-US" dirty="0"/>
              <a:t>Other loss functions possible. Can get deeper integration with the HMM or word error rate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2971800"/>
            <a:ext cx="4434840" cy="7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optimal network weights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we do this in practice?</a:t>
            </a:r>
          </a:p>
          <a:p>
            <a:pPr lvl="1"/>
            <a:r>
              <a:rPr lang="en-US" dirty="0"/>
              <a:t>Non-convex</a:t>
            </a:r>
          </a:p>
          <a:p>
            <a:pPr lvl="1"/>
            <a:r>
              <a:rPr lang="en-US" dirty="0"/>
              <a:t>Gradient-based optimization</a:t>
            </a:r>
          </a:p>
          <a:p>
            <a:pPr lvl="1"/>
            <a:r>
              <a:rPr lang="en-US" dirty="0"/>
              <a:t>Simplest is stochastic gradient descent (SGD)</a:t>
            </a:r>
          </a:p>
          <a:p>
            <a:pPr lvl="1"/>
            <a:r>
              <a:rPr lang="en-US" dirty="0"/>
              <a:t>Many choices exist. Area of active research </a:t>
            </a:r>
          </a:p>
        </p:txBody>
      </p:sp>
      <p:pic>
        <p:nvPicPr>
          <p:cNvPr id="4" name="Content Placeholder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3718560" cy="5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9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0734" y="133050"/>
            <a:ext cx="7002533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Computing Gradients: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38414" y="1415143"/>
            <a:ext cx="6518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Backpropagation</a:t>
            </a:r>
          </a:p>
          <a:p>
            <a:r>
              <a:rPr lang="en-US" dirty="0"/>
              <a:t>Algorithm to compute the derivative of the loss function with respect to the parameters of the network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92" y="2989943"/>
            <a:ext cx="3183951" cy="57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3925510"/>
            <a:ext cx="2916766" cy="4230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42051" y="2863964"/>
            <a:ext cx="4833673" cy="165965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1450" y="2694810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val 3"/>
          <p:cNvSpPr/>
          <p:nvPr/>
        </p:nvSpPr>
        <p:spPr>
          <a:xfrm>
            <a:off x="1259130" y="2694810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>
            <a:off x="2299320" y="3214304"/>
            <a:ext cx="1692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5031640" y="3214304"/>
            <a:ext cx="1681218" cy="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12858" y="2698435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96" y="2022323"/>
            <a:ext cx="3093357" cy="5172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942" y="4187360"/>
            <a:ext cx="1862666" cy="85682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Chain Rule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838716"/>
            <a:ext cx="5130800" cy="67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Recall our NN as a single function: </a:t>
            </a:r>
          </a:p>
        </p:txBody>
      </p:sp>
    </p:spTree>
    <p:extLst>
      <p:ext uri="{BB962C8B-B14F-4D97-AF65-F5344CB8AC3E}">
        <p14:creationId xmlns:p14="http://schemas.microsoft.com/office/powerpoint/2010/main" val="279742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03545" y="1957015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59130" y="2670620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 flipV="1">
            <a:off x="2299320" y="2476509"/>
            <a:ext cx="1704225" cy="71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5043735" y="2476509"/>
            <a:ext cx="1669123" cy="71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12858" y="2674245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003545" y="3451987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10" idx="2"/>
          </p:cNvCxnSpPr>
          <p:nvPr/>
        </p:nvCxnSpPr>
        <p:spPr>
          <a:xfrm>
            <a:off x="2299320" y="3190114"/>
            <a:ext cx="1704225" cy="781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3" idx="2"/>
          </p:cNvCxnSpPr>
          <p:nvPr/>
        </p:nvCxnSpPr>
        <p:spPr>
          <a:xfrm flipV="1">
            <a:off x="5043735" y="3193739"/>
            <a:ext cx="1669123" cy="7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5" y="1826386"/>
            <a:ext cx="2058606" cy="462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912" y="3971481"/>
            <a:ext cx="2771624" cy="79513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Chain Rule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</p:spTree>
    <p:extLst>
      <p:ext uri="{BB962C8B-B14F-4D97-AF65-F5344CB8AC3E}">
        <p14:creationId xmlns:p14="http://schemas.microsoft.com/office/powerpoint/2010/main" val="3525190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93045" y="1808233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26825" y="3199186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 flipV="1">
            <a:off x="2667015" y="2327727"/>
            <a:ext cx="1426030" cy="1390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5133235" y="2327727"/>
            <a:ext cx="1427223" cy="1418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0458" y="3227001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4105143" y="4488538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g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14" idx="2"/>
          </p:cNvCxnSpPr>
          <p:nvPr/>
        </p:nvCxnSpPr>
        <p:spPr>
          <a:xfrm>
            <a:off x="2667015" y="3718680"/>
            <a:ext cx="1438128" cy="128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6"/>
            <a:endCxn id="13" idx="2"/>
          </p:cNvCxnSpPr>
          <p:nvPr/>
        </p:nvCxnSpPr>
        <p:spPr>
          <a:xfrm flipV="1">
            <a:off x="5145333" y="3746495"/>
            <a:ext cx="1415125" cy="1261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3936806" y="3666181"/>
            <a:ext cx="15897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dirty="0"/>
              <a:t>.  .  .</a:t>
            </a:r>
            <a:r>
              <a:rPr lang="en-US" dirty="0"/>
              <a:t>  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14" y="2239710"/>
            <a:ext cx="1583998" cy="923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29" y="4398038"/>
            <a:ext cx="2068286" cy="831731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Chain Rule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</p:spTree>
    <p:extLst>
      <p:ext uri="{BB962C8B-B14F-4D97-AF65-F5344CB8AC3E}">
        <p14:creationId xmlns:p14="http://schemas.microsoft.com/office/powerpoint/2010/main" val="291590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20001" y="2691186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07999" y="2694811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 flipV="1">
            <a:off x="1247054" y="3073400"/>
            <a:ext cx="1272947" cy="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3259056" y="3073400"/>
            <a:ext cx="148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46740" y="2691186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Backpropagation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380" y="1136952"/>
            <a:ext cx="39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Idea: apply chain rule recursively</a:t>
            </a:r>
          </a:p>
        </p:txBody>
      </p:sp>
      <p:sp>
        <p:nvSpPr>
          <p:cNvPr id="17" name="Oval 16"/>
          <p:cNvSpPr/>
          <p:nvPr/>
        </p:nvSpPr>
        <p:spPr>
          <a:xfrm>
            <a:off x="6880938" y="2691186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6"/>
            <a:endCxn id="17" idx="2"/>
          </p:cNvCxnSpPr>
          <p:nvPr/>
        </p:nvCxnSpPr>
        <p:spPr>
          <a:xfrm>
            <a:off x="5485795" y="3073400"/>
            <a:ext cx="1395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4947" y="2679091"/>
            <a:ext cx="4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7913" y="2691186"/>
            <a:ext cx="4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09713" y="2682716"/>
            <a:ext cx="4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13" y="1972128"/>
            <a:ext cx="2956077" cy="4040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0" y="3632981"/>
            <a:ext cx="5767604" cy="5957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0" y="4376159"/>
            <a:ext cx="7105343" cy="557787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1378857" y="5225155"/>
            <a:ext cx="24674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87361" y="5140500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46286" y="5128390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4507" y="5510605"/>
            <a:ext cx="45634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4507" y="5409031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88003" y="5413840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9499" y="491904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800000"/>
                </a:solidFill>
              </a:rPr>
              <a:t>δ</a:t>
            </a:r>
            <a:r>
              <a:rPr lang="en-US" sz="1600" baseline="30000" dirty="0">
                <a:solidFill>
                  <a:srgbClr val="800000"/>
                </a:solidFill>
              </a:rPr>
              <a:t>(3)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32523" y="519563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800000"/>
                </a:solidFill>
              </a:rPr>
              <a:t>δ</a:t>
            </a:r>
            <a:r>
              <a:rPr lang="en-US" sz="1600" baseline="30000" dirty="0">
                <a:solidFill>
                  <a:srgbClr val="800000"/>
                </a:solidFill>
              </a:rPr>
              <a:t>(2)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</p:spTree>
    <p:extLst>
      <p:ext uri="{BB962C8B-B14F-4D97-AF65-F5344CB8AC3E}">
        <p14:creationId xmlns:p14="http://schemas.microsoft.com/office/powerpoint/2010/main" val="30602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Course project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substantial piece of work related to topics specific to this course </a:t>
            </a:r>
          </a:p>
          <a:p>
            <a:r>
              <a:rPr lang="en-US" dirty="0"/>
              <a:t>A successful project</a:t>
            </a:r>
          </a:p>
          <a:p>
            <a:pPr lvl="1"/>
            <a:r>
              <a:rPr lang="en-US" dirty="0"/>
              <a:t>Results in most of a conference paper submission if academically oriented</a:t>
            </a:r>
          </a:p>
          <a:p>
            <a:pPr lvl="1"/>
            <a:r>
              <a:rPr lang="en-US" dirty="0"/>
              <a:t>A portfolio item / work sample for job interviews related to ML, NLP, or SLP</a:t>
            </a:r>
          </a:p>
          <a:p>
            <a:r>
              <a:rPr lang="en-US" dirty="0"/>
              <a:t>Reflects deeper understanding of SLP technology than simply applying existing API’s for ASR, voice commands, etc.</a:t>
            </a:r>
          </a:p>
          <a:p>
            <a:r>
              <a:rPr lang="en-US" dirty="0"/>
              <a:t>No midterm or final exam to allow more focus on projects</a:t>
            </a:r>
          </a:p>
        </p:txBody>
      </p:sp>
    </p:spTree>
    <p:extLst>
      <p:ext uri="{BB962C8B-B14F-4D97-AF65-F5344CB8AC3E}">
        <p14:creationId xmlns:p14="http://schemas.microsoft.com/office/powerpoint/2010/main" val="968490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015640" y="242872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25659" y="173851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25659" y="2863370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25659" y="398822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stCxn id="24" idx="6"/>
            <a:endCxn id="23" idx="2"/>
          </p:cNvCxnSpPr>
          <p:nvPr/>
        </p:nvCxnSpPr>
        <p:spPr>
          <a:xfrm>
            <a:off x="1918326" y="2034846"/>
            <a:ext cx="2097314" cy="69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6"/>
            <a:endCxn id="23" idx="2"/>
          </p:cNvCxnSpPr>
          <p:nvPr/>
        </p:nvCxnSpPr>
        <p:spPr>
          <a:xfrm flipV="1">
            <a:off x="1918326" y="2725054"/>
            <a:ext cx="2097314" cy="43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6"/>
            <a:endCxn id="23" idx="2"/>
          </p:cNvCxnSpPr>
          <p:nvPr/>
        </p:nvCxnSpPr>
        <p:spPr>
          <a:xfrm flipV="1">
            <a:off x="1918326" y="2725054"/>
            <a:ext cx="2097314" cy="15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25659" y="502478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+1</a:t>
            </a:r>
          </a:p>
        </p:txBody>
      </p:sp>
      <p:cxnSp>
        <p:nvCxnSpPr>
          <p:cNvPr id="31" name="Straight Arrow Connector 30"/>
          <p:cNvCxnSpPr>
            <a:stCxn id="30" idx="6"/>
            <a:endCxn id="23" idx="2"/>
          </p:cNvCxnSpPr>
          <p:nvPr/>
        </p:nvCxnSpPr>
        <p:spPr>
          <a:xfrm flipV="1">
            <a:off x="1918326" y="2725054"/>
            <a:ext cx="2097314" cy="25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6"/>
            <a:endCxn id="34" idx="2"/>
          </p:cNvCxnSpPr>
          <p:nvPr/>
        </p:nvCxnSpPr>
        <p:spPr>
          <a:xfrm>
            <a:off x="4608307" y="2725054"/>
            <a:ext cx="1761067" cy="59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69374" y="3021387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800000"/>
                </a:solidFill>
              </a:rPr>
              <a:t>δ</a:t>
            </a:r>
            <a:r>
              <a:rPr lang="en-US" sz="1400" baseline="30000" dirty="0">
                <a:solidFill>
                  <a:srgbClr val="800000"/>
                </a:solidFill>
              </a:rPr>
              <a:t>(3)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15640" y="3710817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4" idx="6"/>
            <a:endCxn id="35" idx="2"/>
          </p:cNvCxnSpPr>
          <p:nvPr/>
        </p:nvCxnSpPr>
        <p:spPr>
          <a:xfrm>
            <a:off x="1918326" y="2034846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6"/>
            <a:endCxn id="35" idx="2"/>
          </p:cNvCxnSpPr>
          <p:nvPr/>
        </p:nvCxnSpPr>
        <p:spPr>
          <a:xfrm>
            <a:off x="1918326" y="3159703"/>
            <a:ext cx="2097314" cy="84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5" idx="2"/>
          </p:cNvCxnSpPr>
          <p:nvPr/>
        </p:nvCxnSpPr>
        <p:spPr>
          <a:xfrm flipV="1">
            <a:off x="1918326" y="4007150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5" idx="2"/>
          </p:cNvCxnSpPr>
          <p:nvPr/>
        </p:nvCxnSpPr>
        <p:spPr>
          <a:xfrm flipV="1">
            <a:off x="1918326" y="4007150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4" idx="2"/>
          </p:cNvCxnSpPr>
          <p:nvPr/>
        </p:nvCxnSpPr>
        <p:spPr>
          <a:xfrm flipV="1">
            <a:off x="4608307" y="3317720"/>
            <a:ext cx="1761067" cy="68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15640" y="4709520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43" name="Straight Arrow Connector 42"/>
          <p:cNvCxnSpPr>
            <a:endCxn id="34" idx="2"/>
          </p:cNvCxnSpPr>
          <p:nvPr/>
        </p:nvCxnSpPr>
        <p:spPr>
          <a:xfrm flipV="1">
            <a:off x="4608307" y="3317720"/>
            <a:ext cx="1761067" cy="155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Backpropagation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78749" y="3135524"/>
            <a:ext cx="6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49" name="Straight Arrow Connector 48"/>
          <p:cNvCxnSpPr>
            <a:stCxn id="34" idx="6"/>
            <a:endCxn id="48" idx="1"/>
          </p:cNvCxnSpPr>
          <p:nvPr/>
        </p:nvCxnSpPr>
        <p:spPr>
          <a:xfrm>
            <a:off x="6962041" y="3317720"/>
            <a:ext cx="1516708" cy="2470"/>
          </a:xfrm>
          <a:prstGeom prst="straightConnector1">
            <a:avLst/>
          </a:prstGeom>
          <a:ln>
            <a:solidFill>
              <a:srgbClr val="8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</p:spTree>
    <p:extLst>
      <p:ext uri="{BB962C8B-B14F-4D97-AF65-F5344CB8AC3E}">
        <p14:creationId xmlns:p14="http://schemas.microsoft.com/office/powerpoint/2010/main" val="455923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276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with regression loss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11841" y="5116830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38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Noisy Input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21" y="5410200"/>
            <a:ext cx="203835" cy="1752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84" y="5273994"/>
            <a:ext cx="1567815" cy="2838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311841" y="3805238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42" y="3953828"/>
            <a:ext cx="834390" cy="300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  <a:endCxn id="9" idx="2"/>
          </p:cNvCxnSpPr>
          <p:nvPr/>
        </p:nvCxnSpPr>
        <p:spPr>
          <a:xfrm flipV="1">
            <a:off x="4264341" y="4403408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11841" y="2493646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13" y="2657476"/>
            <a:ext cx="211455" cy="270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9" idx="0"/>
            <a:endCxn id="15" idx="2"/>
          </p:cNvCxnSpPr>
          <p:nvPr/>
        </p:nvCxnSpPr>
        <p:spPr>
          <a:xfrm flipV="1">
            <a:off x="4264341" y="3091816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38" y="225766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" y="3953828"/>
            <a:ext cx="3017520" cy="3009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6" y="2626996"/>
            <a:ext cx="2074545" cy="3009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3438" y="361834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3" y="1371600"/>
            <a:ext cx="1390650" cy="5429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3438" y="1002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Minimize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8" y="3320892"/>
            <a:ext cx="531495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8" y="4609624"/>
            <a:ext cx="1186815" cy="3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5" grpId="0" animBg="1"/>
      <p:bldP spid="23" grpId="0"/>
      <p:bldP spid="29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" y="0"/>
            <a:ext cx="8804911" cy="762000"/>
          </a:xfrm>
        </p:spPr>
        <p:txBody>
          <a:bodyPr>
            <a:normAutofit/>
          </a:bodyPr>
          <a:lstStyle/>
          <a:p>
            <a:r>
              <a:rPr lang="en-US" i="1" dirty="0"/>
              <a:t>Recurrent</a:t>
            </a:r>
            <a:r>
              <a:rPr lang="en-US" dirty="0"/>
              <a:t>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960" y="5119774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" y="5276938"/>
            <a:ext cx="1567815" cy="2838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0960" y="3808182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1" y="3956772"/>
            <a:ext cx="834390" cy="300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  <a:endCxn id="9" idx="2"/>
          </p:cNvCxnSpPr>
          <p:nvPr/>
        </p:nvCxnSpPr>
        <p:spPr>
          <a:xfrm flipV="1">
            <a:off x="1033460" y="4406352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0960" y="2496590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2" y="2660420"/>
            <a:ext cx="211455" cy="270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9" idx="0"/>
            <a:endCxn id="15" idx="2"/>
          </p:cNvCxnSpPr>
          <p:nvPr/>
        </p:nvCxnSpPr>
        <p:spPr>
          <a:xfrm flipV="1">
            <a:off x="1033460" y="3094760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82814" y="518582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Noisy Input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97" y="5566822"/>
            <a:ext cx="203835" cy="1752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82814" y="241428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39" y="4110450"/>
            <a:ext cx="4400550" cy="3009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42" y="2783618"/>
            <a:ext cx="2074545" cy="3009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82814" y="37749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7" y="3323836"/>
            <a:ext cx="531495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7" y="4612568"/>
            <a:ext cx="1186815" cy="30099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702241" y="5115641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7" y="5272806"/>
            <a:ext cx="1701165" cy="28384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702241" y="3804049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42" y="3952639"/>
            <a:ext cx="834390" cy="30099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24" idx="0"/>
            <a:endCxn id="36" idx="2"/>
          </p:cNvCxnSpPr>
          <p:nvPr/>
        </p:nvCxnSpPr>
        <p:spPr>
          <a:xfrm flipV="1">
            <a:off x="3654741" y="4402219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702241" y="2492457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13" y="2656287"/>
            <a:ext cx="217170" cy="270510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6" idx="0"/>
            <a:endCxn id="39" idx="2"/>
          </p:cNvCxnSpPr>
          <p:nvPr/>
        </p:nvCxnSpPr>
        <p:spPr>
          <a:xfrm flipV="1">
            <a:off x="3654741" y="3090627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68" y="3319703"/>
            <a:ext cx="53149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68" y="4608435"/>
            <a:ext cx="1186815" cy="300990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9" idx="3"/>
            <a:endCxn id="36" idx="1"/>
          </p:cNvCxnSpPr>
          <p:nvPr/>
        </p:nvCxnSpPr>
        <p:spPr>
          <a:xfrm flipV="1">
            <a:off x="1985960" y="4103134"/>
            <a:ext cx="716281" cy="413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92" y="3701502"/>
            <a:ext cx="34861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  <p:bldP spid="5" grpId="0"/>
      <p:bldP spid="23" grpId="0"/>
      <p:bldP spid="29" grpId="0"/>
      <p:bldP spid="24" grpId="0" animBg="1"/>
      <p:bldP spid="36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" y="0"/>
            <a:ext cx="8804911" cy="762000"/>
          </a:xfrm>
        </p:spPr>
        <p:txBody>
          <a:bodyPr>
            <a:normAutofit/>
          </a:bodyPr>
          <a:lstStyle/>
          <a:p>
            <a:r>
              <a:rPr lang="en-US" i="1" dirty="0"/>
              <a:t>Deep </a:t>
            </a:r>
            <a:r>
              <a:rPr lang="en-US" dirty="0"/>
              <a:t>Recurrent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960" y="5119774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" y="5276938"/>
            <a:ext cx="1567815" cy="2838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0960" y="3808182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1" y="3956772"/>
            <a:ext cx="834390" cy="300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  <a:endCxn id="9" idx="2"/>
          </p:cNvCxnSpPr>
          <p:nvPr/>
        </p:nvCxnSpPr>
        <p:spPr>
          <a:xfrm flipV="1">
            <a:off x="1033460" y="4406352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0960" y="2496590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2633123"/>
            <a:ext cx="834390" cy="30099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9" idx="0"/>
            <a:endCxn id="15" idx="2"/>
          </p:cNvCxnSpPr>
          <p:nvPr/>
        </p:nvCxnSpPr>
        <p:spPr>
          <a:xfrm flipV="1">
            <a:off x="1033460" y="3094760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82814" y="518582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Noisy Input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97" y="5566822"/>
            <a:ext cx="203835" cy="1752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82814" y="121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39" y="4110450"/>
            <a:ext cx="4400550" cy="3009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42" y="1588532"/>
            <a:ext cx="2074545" cy="3009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82814" y="37749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7" y="4612568"/>
            <a:ext cx="1186815" cy="30099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702241" y="5115641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7" y="5272806"/>
            <a:ext cx="1701165" cy="28384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702241" y="3804049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42" y="3952639"/>
            <a:ext cx="834390" cy="30099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24" idx="0"/>
            <a:endCxn id="36" idx="2"/>
          </p:cNvCxnSpPr>
          <p:nvPr/>
        </p:nvCxnSpPr>
        <p:spPr>
          <a:xfrm flipV="1">
            <a:off x="3654741" y="4402219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702241" y="2492457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6" idx="0"/>
            <a:endCxn id="39" idx="2"/>
          </p:cNvCxnSpPr>
          <p:nvPr/>
        </p:nvCxnSpPr>
        <p:spPr>
          <a:xfrm flipV="1">
            <a:off x="3654741" y="3090627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68" y="4608435"/>
            <a:ext cx="1186815" cy="300990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9" idx="3"/>
            <a:endCxn id="36" idx="1"/>
          </p:cNvCxnSpPr>
          <p:nvPr/>
        </p:nvCxnSpPr>
        <p:spPr>
          <a:xfrm flipV="1">
            <a:off x="1985960" y="4103134"/>
            <a:ext cx="716281" cy="413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92" y="3701502"/>
            <a:ext cx="348615" cy="25527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80959" y="1219200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1" y="1383030"/>
            <a:ext cx="211455" cy="270510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5" idx="0"/>
            <a:endCxn id="31" idx="2"/>
          </p:cNvCxnSpPr>
          <p:nvPr/>
        </p:nvCxnSpPr>
        <p:spPr>
          <a:xfrm flipH="1" flipV="1">
            <a:off x="1033459" y="1817370"/>
            <a:ext cx="1" cy="67922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6" y="2046446"/>
            <a:ext cx="531495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7" y="3296843"/>
            <a:ext cx="1186815" cy="30099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2702239" y="1201763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11" y="1365593"/>
            <a:ext cx="217170" cy="270510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39" idx="0"/>
            <a:endCxn id="45" idx="2"/>
          </p:cNvCxnSpPr>
          <p:nvPr/>
        </p:nvCxnSpPr>
        <p:spPr>
          <a:xfrm flipH="1" flipV="1">
            <a:off x="3654739" y="1799933"/>
            <a:ext cx="2" cy="6925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66" y="2029009"/>
            <a:ext cx="531495" cy="2552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83" y="3300976"/>
            <a:ext cx="1186815" cy="300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49" y="2761827"/>
            <a:ext cx="3630930" cy="3009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182814" y="242634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46" y="2645180"/>
            <a:ext cx="834390" cy="3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2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graphs</a:t>
            </a:r>
          </a:p>
        </p:txBody>
      </p:sp>
      <p:pic>
        <p:nvPicPr>
          <p:cNvPr id="108546" name="Picture 2" descr="http://colah.github.io/posts/2015-08-Backprop/img/tree-eval-deriv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9853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5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A successful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Course-relevant topic. Proposed experiments or system address a challenging, unsolved SLP problem</a:t>
            </a:r>
          </a:p>
          <a:p>
            <a:r>
              <a:rPr lang="en-US" dirty="0"/>
              <a:t>Proposes and executes a sensible approach informed by previous related work</a:t>
            </a:r>
          </a:p>
          <a:p>
            <a:r>
              <a:rPr lang="en-US" dirty="0"/>
              <a:t>Performs error analysis to understand what aspects of the system are good/bad</a:t>
            </a:r>
          </a:p>
          <a:p>
            <a:r>
              <a:rPr lang="en-US" dirty="0"/>
              <a:t>Adapts system or introduces new hypotheses/components based on initial error analysis</a:t>
            </a:r>
          </a:p>
          <a:p>
            <a:r>
              <a:rPr lang="en-US" dirty="0"/>
              <a:t>Goes beyond simply combining existing components / tools to solve a standard problem</a:t>
            </a:r>
          </a:p>
        </p:txBody>
      </p:sp>
    </p:spTree>
    <p:extLst>
      <p:ext uri="{BB962C8B-B14F-4D97-AF65-F5344CB8AC3E}">
        <p14:creationId xmlns:p14="http://schemas.microsoft.com/office/powerpoint/2010/main" val="9797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Complexity and focus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SLP systems are some of the most complex in AI</a:t>
            </a:r>
          </a:p>
          <a:p>
            <a:r>
              <a:rPr lang="en-US" dirty="0"/>
              <a:t>Example: A simple voice command system contains:</a:t>
            </a:r>
          </a:p>
          <a:p>
            <a:pPr lvl="1"/>
            <a:r>
              <a:rPr lang="en-US" dirty="0"/>
              <a:t>Speech recognizer (Language model, pronunciation lexicon, acoustic model, decoder, lots of training options)</a:t>
            </a:r>
          </a:p>
          <a:p>
            <a:pPr lvl="1"/>
            <a:r>
              <a:rPr lang="en-US" dirty="0"/>
              <a:t>Intent/command slot filling (some combination of lexicon, rules, and ML to handle variation)</a:t>
            </a:r>
          </a:p>
          <a:p>
            <a:r>
              <a:rPr lang="en-US" dirty="0"/>
              <a:t>Get a complete baseline system working by milestone</a:t>
            </a:r>
          </a:p>
          <a:p>
            <a:r>
              <a:rPr lang="en-US" dirty="0"/>
              <a:t>Focus on a subset of all areas to make a bigger contribution there. APIs/tools are a great choice for areas not directly relevant to your focus</a:t>
            </a:r>
          </a:p>
        </p:txBody>
      </p:sp>
    </p:spTree>
    <p:extLst>
      <p:ext uri="{BB962C8B-B14F-4D97-AF65-F5344CB8AC3E}">
        <p14:creationId xmlns:p14="http://schemas.microsoft.com/office/powerpoint/2010/main" val="27368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Balancing scale and depth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Working on “real” scale datasets/problems is a plus…</a:t>
            </a:r>
          </a:p>
          <a:p>
            <a:r>
              <a:rPr lang="en-US" dirty="0"/>
              <a:t>But don’t let scale distract from getting to the meat of your technical contribution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Comparing some neural architectures for end-to-end speech recognition</a:t>
            </a:r>
          </a:p>
          <a:p>
            <a:pPr lvl="1"/>
            <a:r>
              <a:rPr lang="en-US" dirty="0"/>
              <a:t>Case 1: Use WSJ. Medium sized corpus, read speech. SOTA error rates ~3%</a:t>
            </a:r>
          </a:p>
          <a:p>
            <a:pPr lvl="1"/>
            <a:r>
              <a:rPr lang="en-US" dirty="0"/>
              <a:t>Case 2: Use Switchboard: Large, conversational corpus. SOTA error rates ~15%</a:t>
            </a:r>
          </a:p>
          <a:p>
            <a:r>
              <a:rPr lang="en-US" dirty="0"/>
              <a:t>Case 2 stronger overall </a:t>
            </a:r>
            <a:r>
              <a:rPr lang="en-US" i="1" dirty="0"/>
              <a:t>if you run the same experiments / error analysis. Don’t let scale prevent “thoughtful loops”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25736"/>
          </a:xfrm>
        </p:spPr>
        <p:txBody>
          <a:bodyPr/>
          <a:lstStyle/>
          <a:p>
            <a:r>
              <a:rPr lang="en-US" dirty="0"/>
              <a:t>Thoughtful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single loop:</a:t>
            </a:r>
          </a:p>
          <a:p>
            <a:pPr lvl="1"/>
            <a:r>
              <a:rPr lang="en-US" dirty="0"/>
              <a:t>Try something reasonable</a:t>
            </a:r>
          </a:p>
          <a:p>
            <a:pPr lvl="1"/>
            <a:r>
              <a:rPr lang="en-US" dirty="0"/>
              <a:t>Perform relatively detailed error analysis using what we know from the course</a:t>
            </a:r>
          </a:p>
          <a:p>
            <a:pPr lvl="1"/>
            <a:r>
              <a:rPr lang="en-US" dirty="0"/>
              <a:t>Propose a modification / new experiment based on what you find</a:t>
            </a:r>
          </a:p>
          <a:p>
            <a:pPr lvl="1"/>
            <a:r>
              <a:rPr lang="en-US" dirty="0"/>
              <a:t>Try it!</a:t>
            </a:r>
          </a:p>
          <a:p>
            <a:pPr lvl="1"/>
            <a:r>
              <a:rPr lang="en-US" dirty="0"/>
              <a:t>Repeat above</a:t>
            </a:r>
          </a:p>
          <a:p>
            <a:r>
              <a:rPr lang="en-US" dirty="0"/>
              <a:t>A successful project does this at least once</a:t>
            </a:r>
          </a:p>
          <a:p>
            <a:r>
              <a:rPr lang="en-US" dirty="0"/>
              <a:t>Scale introduces risk of overly slow loops</a:t>
            </a:r>
          </a:p>
          <a:p>
            <a:r>
              <a:rPr lang="en-US" dirty="0"/>
              <a:t>Ablative analysis or oracle experiments are a great way to guide what system component to work on</a:t>
            </a:r>
          </a:p>
        </p:txBody>
      </p:sp>
    </p:spTree>
    <p:extLst>
      <p:ext uri="{BB962C8B-B14F-4D97-AF65-F5344CB8AC3E}">
        <p14:creationId xmlns:p14="http://schemas.microsoft.com/office/powerpoint/2010/main" val="41838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experiments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2226" t="8668" r="22549" b="26377"/>
          <a:stretch/>
        </p:blipFill>
        <p:spPr>
          <a:xfrm>
            <a:off x="1181100" y="1556426"/>
            <a:ext cx="6781800" cy="4486844"/>
          </a:xfrm>
        </p:spPr>
      </p:pic>
      <p:sp>
        <p:nvSpPr>
          <p:cNvPr id="4" name="TextBox 3"/>
          <p:cNvSpPr txBox="1"/>
          <p:nvPr/>
        </p:nvSpPr>
        <p:spPr>
          <a:xfrm>
            <a:off x="5045719" y="634170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Andrew Ng’s CS229 lecture on applying ML</a:t>
            </a:r>
          </a:p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http://cs229.stanford.edu/materials/ML-advice.pdf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46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p(y=k;z) = \frac{\exp(w_k^T z)}{\sum_{j=1}^K \exp(w_j^T z)}&#10;\end{align*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sum_i ||\mathbf{\hat{y}} - \mathbf{y}||^2&#10;\end{align*}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1 = [0, x^1, x^2]&#10;\end{align*}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1)&#10;\end{align*}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1&#10;\end{align*}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mathbf X&#10;\end{align*}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2) &amp;= \sigma (W^{(1)}x_2 + b^{(1)} + U h^{(1)}(x_1))&#10;\end{align*}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2 &amp;= V h^{(1)}(x_2) + c &#10;\end{align*}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Loss(x,y;W,b) = -\sum_{k=1}^K (y=k)\log f(x)_k&#10;\end{align*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2 = [x^1, x^2, x^3]&#10;\end{align*}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2)&#10;\end{align*}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2&#10;\end{align*}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U)&#10;\end{align*}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1 = [0, x^1, x^2]&#10;\end{align*}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1)&#10;\end{align*}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2)}(x_1)&#10;\end{align*}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argmax_{W,b} \sum_{(x,y)\in D} Loss(x,y;W,b) &#10;\end{align*}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mathbf X&#10;\end{align*}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2) &amp;= \sigma (W^{(1)}x_2 + b^{(1)} + U h^{(1)}(x_1))&#10;\end{align*}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2 &amp;= V h^{(1)}(x_2) + c &#10;\end{align*}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2 = [x^1, x^2, x^3]&#10;\end{align*}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2)&#10;\end{align*}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U)&#10;\end{align*}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1&#10;\end{align*}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mathbf X&#10;\end{align*}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2)},b^{(2)})&#10;\end{align*}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2&#10;\end{align*}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2)},b^{(2)})&#10;\end{align*}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2)}(x_2) &amp;= \sigma (W^{(2)}h^{(1)}(x_2) + b^{(2)})&#10;\end{align*}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2)}(x_2)&#10;\end{align*}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1 = [0, x^1, x^2]&#10;\end{align*}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1)&#10;\end{align*}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1&#10;\end{align*}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1) &amp;= \sigma (W^{(1)}x_1 + b^{(1)})&#10;\end{align*}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1 &amp;= V h^{(1)}(x_1) + c &#10;\end{align*}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11558</TotalTime>
  <Words>1902</Words>
  <Application>Microsoft Macintosh PowerPoint</Application>
  <PresentationFormat>On-screen Show (4:3)</PresentationFormat>
  <Paragraphs>315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Franklin Gothic Book</vt:lpstr>
      <vt:lpstr>Franklin Gothic Book (Headings)</vt:lpstr>
      <vt:lpstr>ＭＳ Ｐゴシック</vt:lpstr>
      <vt:lpstr>Perpetua</vt:lpstr>
      <vt:lpstr>Times</vt:lpstr>
      <vt:lpstr>Times New Roman</vt:lpstr>
      <vt:lpstr>Wingdings 2</vt:lpstr>
      <vt:lpstr>4_Equity</vt:lpstr>
      <vt:lpstr>CS 224S / LINGUIST 285 Spoken Language Processing</vt:lpstr>
      <vt:lpstr>Outline for Today</vt:lpstr>
      <vt:lpstr>Silence models for HMM-GMM</vt:lpstr>
      <vt:lpstr>Course project goals</vt:lpstr>
      <vt:lpstr>A successful project</vt:lpstr>
      <vt:lpstr>Complexity and focus</vt:lpstr>
      <vt:lpstr>Balancing scale and depth</vt:lpstr>
      <vt:lpstr>Thoughtful loops</vt:lpstr>
      <vt:lpstr>Oracle experiments</vt:lpstr>
      <vt:lpstr>Ablation experiments</vt:lpstr>
      <vt:lpstr>Ablation experiments</vt:lpstr>
      <vt:lpstr>Pitfalls in project planning</vt:lpstr>
      <vt:lpstr>Deliverables</vt:lpstr>
      <vt:lpstr>Leveraging existing tools</vt:lpstr>
      <vt:lpstr>Error analysis with tools</vt:lpstr>
      <vt:lpstr>Sample of tools and APIs</vt:lpstr>
      <vt:lpstr>Sample project archetypes</vt:lpstr>
      <vt:lpstr>Speech recognition research</vt:lpstr>
      <vt:lpstr>Speech synthesis</vt:lpstr>
      <vt:lpstr>Extracting affect from speech</vt:lpstr>
      <vt:lpstr>Dialog systems</vt:lpstr>
      <vt:lpstr>Deep learning approaches</vt:lpstr>
      <vt:lpstr>Summary</vt:lpstr>
      <vt:lpstr>Discussion/Questions</vt:lpstr>
      <vt:lpstr>Outline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Propagation as a Single Function</vt:lpstr>
      <vt:lpstr>Objective Function for Learning</vt:lpstr>
      <vt:lpstr>The Learning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 with regression loss</vt:lpstr>
      <vt:lpstr>Recurrent Network</vt:lpstr>
      <vt:lpstr>Deep Recurrent Network</vt:lpstr>
      <vt:lpstr>Compute graphs</vt:lpstr>
    </vt:vector>
  </TitlesOfParts>
  <Manager/>
  <Company>Stanford University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224S Speech Recognition and Synthesis</dc:title>
  <dc:subject/>
  <dc:creator>Dan Jurafsky</dc:creator>
  <cp:keywords/>
  <dc:description/>
  <cp:lastModifiedBy>Andrew Maas</cp:lastModifiedBy>
  <cp:revision>394</cp:revision>
  <cp:lastPrinted>2017-04-21T07:04:35Z</cp:lastPrinted>
  <dcterms:created xsi:type="dcterms:W3CDTF">2009-02-04T20:05:36Z</dcterms:created>
  <dcterms:modified xsi:type="dcterms:W3CDTF">2017-04-21T07:04:53Z</dcterms:modified>
  <cp:category/>
</cp:coreProperties>
</file>