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331" r:id="rId2"/>
    <p:sldId id="284" r:id="rId3"/>
    <p:sldId id="369" r:id="rId4"/>
    <p:sldId id="370" r:id="rId5"/>
    <p:sldId id="371" r:id="rId6"/>
    <p:sldId id="285" r:id="rId7"/>
    <p:sldId id="257" r:id="rId8"/>
    <p:sldId id="407" r:id="rId9"/>
    <p:sldId id="372" r:id="rId10"/>
    <p:sldId id="373" r:id="rId11"/>
    <p:sldId id="374" r:id="rId12"/>
    <p:sldId id="375" r:id="rId13"/>
    <p:sldId id="379" r:id="rId14"/>
    <p:sldId id="414" r:id="rId15"/>
    <p:sldId id="381" r:id="rId16"/>
    <p:sldId id="416" r:id="rId17"/>
    <p:sldId id="417" r:id="rId18"/>
    <p:sldId id="380" r:id="rId19"/>
    <p:sldId id="376" r:id="rId20"/>
    <p:sldId id="377" r:id="rId21"/>
    <p:sldId id="378" r:id="rId22"/>
    <p:sldId id="383" r:id="rId23"/>
    <p:sldId id="408" r:id="rId24"/>
    <p:sldId id="382" r:id="rId25"/>
    <p:sldId id="385" r:id="rId26"/>
    <p:sldId id="409" r:id="rId27"/>
    <p:sldId id="384" r:id="rId28"/>
    <p:sldId id="386" r:id="rId29"/>
    <p:sldId id="410" r:id="rId30"/>
    <p:sldId id="388" r:id="rId31"/>
    <p:sldId id="389" r:id="rId32"/>
    <p:sldId id="390" r:id="rId33"/>
    <p:sldId id="392" r:id="rId34"/>
    <p:sldId id="393" r:id="rId35"/>
    <p:sldId id="394" r:id="rId36"/>
    <p:sldId id="395" r:id="rId37"/>
    <p:sldId id="397" r:id="rId38"/>
    <p:sldId id="398" r:id="rId39"/>
    <p:sldId id="399" r:id="rId40"/>
    <p:sldId id="400" r:id="rId41"/>
    <p:sldId id="401" r:id="rId42"/>
    <p:sldId id="402" r:id="rId43"/>
    <p:sldId id="404" r:id="rId44"/>
    <p:sldId id="405" r:id="rId45"/>
    <p:sldId id="406" r:id="rId46"/>
    <p:sldId id="412" r:id="rId47"/>
    <p:sldId id="411" r:id="rId48"/>
    <p:sldId id="413" r:id="rId49"/>
    <p:sldId id="415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8" autoAdjust="0"/>
    <p:restoredTop sz="97281" autoAdjust="0"/>
  </p:normalViewPr>
  <p:slideViewPr>
    <p:cSldViewPr>
      <p:cViewPr varScale="1">
        <p:scale>
          <a:sx n="153" d="100"/>
          <a:sy n="153" d="100"/>
        </p:scale>
        <p:origin x="450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9237314085739298E-2"/>
          <c:y val="2.3782424924157199E-2"/>
          <c:w val="0.792563320209974"/>
          <c:h val="0.8456162866005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Frame Error Rate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GMM</c:v>
                </c:pt>
                <c:pt idx="1">
                  <c:v>36M</c:v>
                </c:pt>
                <c:pt idx="2">
                  <c:v>100M</c:v>
                </c:pt>
                <c:pt idx="3">
                  <c:v>200M</c:v>
                </c:pt>
                <c:pt idx="4">
                  <c:v>400M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44.7</c:v>
                </c:pt>
                <c:pt idx="2">
                  <c:v>43.4</c:v>
                </c:pt>
                <c:pt idx="3">
                  <c:v>42.7</c:v>
                </c:pt>
                <c:pt idx="4">
                  <c:v>42.3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77-42BC-984B-310F1912C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304910640"/>
        <c:axId val="-13049185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Word Error Rate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GMM</c:v>
                </c:pt>
                <c:pt idx="1">
                  <c:v>36M</c:v>
                </c:pt>
                <c:pt idx="2">
                  <c:v>100M</c:v>
                </c:pt>
                <c:pt idx="3">
                  <c:v>200M</c:v>
                </c:pt>
                <c:pt idx="4">
                  <c:v>400M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39.5</c:v>
                </c:pt>
                <c:pt idx="1">
                  <c:v>37.4</c:v>
                </c:pt>
                <c:pt idx="2">
                  <c:v>36.700000000000003</c:v>
                </c:pt>
                <c:pt idx="3">
                  <c:v>36</c:v>
                </c:pt>
                <c:pt idx="4">
                  <c:v>35.9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77-42BC-984B-310F1912C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04896192"/>
        <c:axId val="-1304903216"/>
      </c:lineChart>
      <c:valAx>
        <c:axId val="-1304918512"/>
        <c:scaling>
          <c:orientation val="minMax"/>
          <c:min val="2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Frame Error Rate</a:t>
                </a:r>
              </a:p>
              <a:p>
                <a:pPr>
                  <a:defRPr/>
                </a:pPr>
                <a:endParaRPr 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1304910640"/>
        <c:crosses val="autoZero"/>
        <c:crossBetween val="between"/>
      </c:valAx>
      <c:catAx>
        <c:axId val="-13049106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Model Size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-1304918512"/>
        <c:crosses val="autoZero"/>
        <c:auto val="1"/>
        <c:lblAlgn val="ctr"/>
        <c:lblOffset val="100"/>
        <c:noMultiLvlLbl val="0"/>
      </c:catAx>
      <c:valAx>
        <c:axId val="-1304903216"/>
        <c:scaling>
          <c:orientation val="minMax"/>
          <c:min val="20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RT-03 Word Error Rate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1304896192"/>
        <c:crosses val="max"/>
        <c:crossBetween val="between"/>
      </c:valAx>
      <c:catAx>
        <c:axId val="-130489619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-1304903216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61603794838145198"/>
          <c:y val="2.7578314074377001E-2"/>
          <c:w val="0.21545177165354301"/>
          <c:h val="0.12015236731772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0.121201362987521"/>
          <c:y val="0.18288378714090001"/>
          <c:w val="0.86225606667587595"/>
          <c:h val="0.663965531240767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Character Error Rate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None</c:v>
                </c:pt>
                <c:pt idx="1">
                  <c:v>Lexicon</c:v>
                </c:pt>
                <c:pt idx="2">
                  <c:v>Bigram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8.5</c:v>
                </c:pt>
                <c:pt idx="2">
                  <c:v>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71-4388-938B-BECCE861A4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1924832"/>
        <c:axId val="-52858096"/>
      </c:barChart>
      <c:catAx>
        <c:axId val="-51924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52858096"/>
        <c:crosses val="autoZero"/>
        <c:auto val="1"/>
        <c:lblAlgn val="ctr"/>
        <c:lblOffset val="100"/>
        <c:noMultiLvlLbl val="0"/>
      </c:catAx>
      <c:valAx>
        <c:axId val="-52858096"/>
        <c:scaling>
          <c:orientation val="minMax"/>
          <c:max val="12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51924832"/>
        <c:crosses val="autoZero"/>
        <c:crossBetween val="between"/>
        <c:majorUnit val="4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0.119111684315323"/>
          <c:y val="0.20415062700495801"/>
          <c:w val="0.88088831568467696"/>
          <c:h val="0.62062955672207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Word Error Rate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None</c:v>
                </c:pt>
                <c:pt idx="1">
                  <c:v>Lexicon</c:v>
                </c:pt>
                <c:pt idx="2">
                  <c:v>Bigram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35.799999999999997</c:v>
                </c:pt>
                <c:pt idx="1">
                  <c:v>24.4</c:v>
                </c:pt>
                <c:pt idx="2">
                  <c:v>14.1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A7-47E8-AB1C-CB89949A28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52038656"/>
        <c:axId val="-52726464"/>
      </c:barChart>
      <c:catAx>
        <c:axId val="-520386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52726464"/>
        <c:crosses val="autoZero"/>
        <c:auto val="1"/>
        <c:lblAlgn val="ctr"/>
        <c:lblOffset val="100"/>
        <c:noMultiLvlLbl val="0"/>
      </c:catAx>
      <c:valAx>
        <c:axId val="-527264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52038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Swbd WER 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HMM-GMM</c:v>
                </c:pt>
                <c:pt idx="1">
                  <c:v>CTC No LM</c:v>
                </c:pt>
                <c:pt idx="2">
                  <c:v>CTC + 7-gram</c:v>
                </c:pt>
                <c:pt idx="3">
                  <c:v>CTC + NN LM</c:v>
                </c:pt>
                <c:pt idx="4">
                  <c:v>HMM-DNN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21.7</c:v>
                </c:pt>
                <c:pt idx="1">
                  <c:v>38</c:v>
                </c:pt>
                <c:pt idx="2">
                  <c:v>27.8</c:v>
                </c:pt>
                <c:pt idx="3">
                  <c:v>21.8</c:v>
                </c:pt>
                <c:pt idx="4">
                  <c:v>15.1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EA-49FD-A58D-3BCC305E87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42541120"/>
        <c:axId val="-42718288"/>
      </c:barChart>
      <c:catAx>
        <c:axId val="-425411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42718288"/>
        <c:crosses val="autoZero"/>
        <c:auto val="1"/>
        <c:lblAlgn val="ctr"/>
        <c:lblOffset val="100"/>
        <c:noMultiLvlLbl val="0"/>
      </c:catAx>
      <c:valAx>
        <c:axId val="-42718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425411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Switchboard Word</a:t>
            </a:r>
            <a:r>
              <a:rPr lang="en-US" baseline="0" dirty="0"/>
              <a:t> Error Rate</a:t>
            </a:r>
            <a:r>
              <a:rPr lang="en-US" dirty="0"/>
              <a:t> 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Swbd WER 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No LM</c:v>
                </c:pt>
                <c:pt idx="1">
                  <c:v>5-gram</c:v>
                </c:pt>
                <c:pt idx="2">
                  <c:v>7-gram</c:v>
                </c:pt>
                <c:pt idx="3">
                  <c:v>NN 1H</c:v>
                </c:pt>
                <c:pt idx="4">
                  <c:v>NN 3H</c:v>
                </c:pt>
                <c:pt idx="5">
                  <c:v>RNN 1H</c:v>
                </c:pt>
                <c:pt idx="6">
                  <c:v>RNN 3H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38</c:v>
                </c:pt>
                <c:pt idx="1">
                  <c:v>30.8</c:v>
                </c:pt>
                <c:pt idx="2">
                  <c:v>27.8</c:v>
                </c:pt>
                <c:pt idx="3">
                  <c:v>23.4</c:v>
                </c:pt>
                <c:pt idx="4">
                  <c:v>21.8</c:v>
                </c:pt>
                <c:pt idx="5">
                  <c:v>24.2</c:v>
                </c:pt>
                <c:pt idx="6">
                  <c:v>21.4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A8-4C3E-B80D-4D91608AE2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298157088"/>
        <c:axId val="-1298154768"/>
      </c:barChart>
      <c:catAx>
        <c:axId val="-12981570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1298154768"/>
        <c:crosses val="autoZero"/>
        <c:auto val="1"/>
        <c:lblAlgn val="ctr"/>
        <c:lblOffset val="100"/>
        <c:noMultiLvlLbl val="0"/>
      </c:catAx>
      <c:valAx>
        <c:axId val="-1298154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2981570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2D692-B464-4233-8253-3A224ED0DB6D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00C80-007A-471A-AB8E-32DE6A6EA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2DB9B85-B68A-EF48-B4BA-660863AA5D07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7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2" name="Shape 6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3214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Shape 64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978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Shape 6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5146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Shape 6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0512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0" name="Shape 6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Shape 68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933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-when 1 gpu isn’t enough, lots of gpus</a:t>
            </a:r>
          </a:p>
        </p:txBody>
      </p:sp>
      <p:sp>
        <p:nvSpPr>
          <p:cNvPr id="698" name="Shape 6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983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custom MPI algorithm and description</a:t>
            </a:r>
          </a:p>
        </p:txBody>
      </p:sp>
      <p:sp>
        <p:nvSpPr>
          <p:cNvPr id="744" name="Shape 74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4870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custom MPI algorithm and description</a:t>
            </a:r>
          </a:p>
        </p:txBody>
      </p:sp>
      <p:sp>
        <p:nvSpPr>
          <p:cNvPr id="753" name="Shape 7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668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9" name="Shape 7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Shape 76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4262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4" name="Shape 7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Shape 7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0369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185C032-625B-234F-8442-BF1320565DAE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0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1" name="Shape 7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Shape 78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6674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/>
              <a:t>custom MPI algorithm and description</a:t>
            </a:r>
          </a:p>
        </p:txBody>
      </p:sp>
      <p:sp>
        <p:nvSpPr>
          <p:cNvPr id="820" name="Shape 8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4412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D6F7AF5-CF16-2A42-93B7-1153AB0D0488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04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generative</a:t>
            </a:r>
            <a:r>
              <a:rPr lang="en-US" baseline="0" dirty="0"/>
              <a:t> model, meaning we need to understand all of how an HMM state ‘creates’ input features x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0C80-007A-471A-AB8E-32DE6A6EA3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09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4010A-1A7C-4CD3-800F-FB5576AA6A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93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first time that anyone has done well on Switchboard with just 2 neural networks and a very simple beam search</a:t>
            </a:r>
            <a:r>
              <a:rPr lang="en-US" baseline="0" dirty="0"/>
              <a:t> decoding</a:t>
            </a:r>
            <a:br>
              <a:rPr lang="en-US" baseline="0" dirty="0"/>
            </a:br>
            <a:endParaRPr lang="en-US" baseline="0" dirty="0"/>
          </a:p>
          <a:p>
            <a:r>
              <a:rPr lang="en-US" baseline="0" dirty="0"/>
              <a:t>Our system has 10x fewer lines of code than the HMM-GMM baseline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0C80-007A-471A-AB8E-32DE6A6EA3A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9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CTC is a test utterance with no</a:t>
            </a:r>
            <a:r>
              <a:rPr lang="en-US" baseline="0" dirty="0"/>
              <a:t> LM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Dan Ellis slides:</a:t>
            </a:r>
          </a:p>
          <a:p>
            <a:r>
              <a:rPr lang="en-US" dirty="0"/>
              <a:t>http://www.cs.ubc.ca/~murphyk/Software/HMM/E6820-L10-ASR-seq.pdf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0C80-007A-471A-AB8E-32DE6A6EA3A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8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621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3" name="Shape 6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84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210300" y="6191249"/>
            <a:ext cx="2476500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5B1F730-3220-4EF9-B766-91D2D2120C76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4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49"/>
            <a:ext cx="2476500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5B1F730-3220-4EF9-B766-91D2D2120C76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fld id="{24EB9FCB-4B0A-43C3-923F-3933E4FF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91249"/>
            <a:ext cx="2476500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5B1F730-3220-4EF9-B766-91D2D2120C76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fld id="{24EB9FCB-4B0A-43C3-923F-3933E4FF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3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83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6384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9229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152400"/>
            <a:ext cx="7924800" cy="5943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4800" y="6400800"/>
            <a:ext cx="518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8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2192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5B1F730-3220-4EF9-B766-91D2D2120C76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219200" y="6553200"/>
            <a:ext cx="7467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4EB9FCB-4B0A-43C3-923F-3933E4FF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6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9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248400" y="6477000"/>
            <a:ext cx="2899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Stanford CS224S Spring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3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"/>
        <a:defRPr sz="26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2"/>
        <a:buChar char=""/>
        <a:defRPr sz="24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2"/>
        <a:buChar char=""/>
        <a:defRPr sz="20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2"/>
        <a:buChar char=""/>
        <a:defRPr sz="20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12.png"/><Relationship Id="rId3" Type="http://schemas.openxmlformats.org/officeDocument/2006/relationships/tags" Target="../tags/tag3.xml"/><Relationship Id="rId21" Type="http://schemas.openxmlformats.org/officeDocument/2006/relationships/notesSlide" Target="../notesSlides/notesSlide5.xml"/><Relationship Id="rId34" Type="http://schemas.openxmlformats.org/officeDocument/2006/relationships/image" Target="../media/image20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11.png"/><Relationship Id="rId33" Type="http://schemas.openxmlformats.org/officeDocument/2006/relationships/image" Target="../media/image19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1.xml"/><Relationship Id="rId29" Type="http://schemas.openxmlformats.org/officeDocument/2006/relationships/image" Target="../media/image1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0.png"/><Relationship Id="rId32" Type="http://schemas.openxmlformats.org/officeDocument/2006/relationships/image" Target="../media/image18.png"/><Relationship Id="rId37" Type="http://schemas.openxmlformats.org/officeDocument/2006/relationships/image" Target="../media/image23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9.png"/><Relationship Id="rId28" Type="http://schemas.openxmlformats.org/officeDocument/2006/relationships/image" Target="../media/image14.png"/><Relationship Id="rId36" Type="http://schemas.openxmlformats.org/officeDocument/2006/relationships/image" Target="../media/image22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17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8.png"/><Relationship Id="rId27" Type="http://schemas.openxmlformats.org/officeDocument/2006/relationships/image" Target="../media/image13.png"/><Relationship Id="rId30" Type="http://schemas.openxmlformats.org/officeDocument/2006/relationships/image" Target="../media/image16.png"/><Relationship Id="rId35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4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16200" y="762000"/>
            <a:ext cx="6553200" cy="1143000"/>
          </a:xfrm>
        </p:spPr>
        <p:txBody>
          <a:bodyPr/>
          <a:lstStyle/>
          <a:p>
            <a:r>
              <a:rPr lang="en-US" sz="3400" b="1" dirty="0">
                <a:solidFill>
                  <a:schemeClr val="tx1"/>
                </a:solidFill>
                <a:latin typeface="Franklin Gothic Book (Headings)"/>
                <a:cs typeface="Franklin Gothic Book (Headings)"/>
              </a:rPr>
              <a:t>CS 224S / LINGUIST 285</a:t>
            </a:r>
            <a:br>
              <a:rPr lang="en-US" sz="3400" b="1" dirty="0">
                <a:solidFill>
                  <a:schemeClr val="tx1"/>
                </a:solidFill>
                <a:latin typeface="Franklin Gothic Book (Headings)"/>
                <a:cs typeface="Franklin Gothic Book (Headings)"/>
              </a:rPr>
            </a:br>
            <a:r>
              <a:rPr lang="en-US" sz="3400" b="1" dirty="0">
                <a:solidFill>
                  <a:schemeClr val="tx1"/>
                </a:solidFill>
                <a:latin typeface="Franklin Gothic Book (Headings)"/>
                <a:cs typeface="Franklin Gothic Book (Headings)"/>
              </a:rPr>
              <a:t>Spoken Language Processing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3048000"/>
            <a:ext cx="9144000" cy="3048000"/>
          </a:xfrm>
        </p:spPr>
        <p:txBody>
          <a:bodyPr>
            <a:normAutofit fontScale="62500" lnSpcReduction="20000"/>
          </a:bodyPr>
          <a:lstStyle/>
          <a:p>
            <a:r>
              <a:rPr lang="en-US" sz="5100" dirty="0">
                <a:solidFill>
                  <a:schemeClr val="accent1"/>
                </a:solidFill>
                <a:latin typeface="Calibri"/>
                <a:ea typeface="ＭＳ Ｐゴシック" charset="-128"/>
                <a:cs typeface="Calibri"/>
              </a:rPr>
              <a:t>Andrew Maas</a:t>
            </a:r>
          </a:p>
          <a:p>
            <a:r>
              <a:rPr lang="en-US" sz="5100" dirty="0">
                <a:solidFill>
                  <a:schemeClr val="accent1"/>
                </a:solidFill>
                <a:latin typeface="Calibri"/>
                <a:ea typeface="ＭＳ Ｐゴシック" charset="-128"/>
                <a:cs typeface="Calibri"/>
              </a:rPr>
              <a:t>Stanford University </a:t>
            </a:r>
          </a:p>
          <a:p>
            <a:r>
              <a:rPr lang="en-US" sz="5100" dirty="0">
                <a:solidFill>
                  <a:schemeClr val="accent1"/>
                </a:solidFill>
                <a:latin typeface="Calibri"/>
                <a:ea typeface="ＭＳ Ｐゴシック" charset="-128"/>
                <a:cs typeface="Calibri"/>
              </a:rPr>
              <a:t>Spring 2017</a:t>
            </a:r>
          </a:p>
          <a:p>
            <a:endParaRPr lang="en-US" sz="5800" dirty="0">
              <a:solidFill>
                <a:schemeClr val="accent1"/>
              </a:solidFill>
              <a:latin typeface="Calibri"/>
              <a:ea typeface="ＭＳ Ｐゴシック" charset="-128"/>
              <a:cs typeface="Calibri"/>
            </a:endParaRPr>
          </a:p>
          <a:p>
            <a:r>
              <a:rPr lang="en-US" sz="5800" b="1" dirty="0">
                <a:solidFill>
                  <a:schemeClr val="accent1">
                    <a:lumMod val="75000"/>
                  </a:schemeClr>
                </a:solidFill>
              </a:rPr>
              <a:t>Lecture 8: End-to-end neural network speech recognition</a:t>
            </a:r>
          </a:p>
          <a:p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 descr="94022a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2205593" cy="183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34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5" y="0"/>
            <a:ext cx="8804911" cy="762000"/>
          </a:xfrm>
        </p:spPr>
        <p:txBody>
          <a:bodyPr>
            <a:normAutofit/>
          </a:bodyPr>
          <a:lstStyle/>
          <a:p>
            <a:r>
              <a:rPr lang="en-US" i="1" dirty="0"/>
              <a:t>Deep </a:t>
            </a:r>
            <a:r>
              <a:rPr lang="en-US" dirty="0"/>
              <a:t>Recurrent Network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0960" y="5119774"/>
            <a:ext cx="1905000" cy="5981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3" y="5276938"/>
            <a:ext cx="1567815" cy="28384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80960" y="3808182"/>
            <a:ext cx="1905000" cy="5981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1" y="3956772"/>
            <a:ext cx="834390" cy="30099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  <a:endCxn id="9" idx="2"/>
          </p:cNvCxnSpPr>
          <p:nvPr/>
        </p:nvCxnSpPr>
        <p:spPr>
          <a:xfrm flipV="1">
            <a:off x="1033460" y="4406352"/>
            <a:ext cx="0" cy="71342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0960" y="2496590"/>
            <a:ext cx="1905000" cy="5981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5" y="2633123"/>
            <a:ext cx="834390" cy="30099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9" idx="0"/>
            <a:endCxn id="15" idx="2"/>
          </p:cNvCxnSpPr>
          <p:nvPr/>
        </p:nvCxnSpPr>
        <p:spPr>
          <a:xfrm flipV="1">
            <a:off x="1033460" y="3094760"/>
            <a:ext cx="0" cy="71342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82814" y="5185822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797" y="5566822"/>
            <a:ext cx="203835" cy="17526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182814" y="1219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Layer</a:t>
            </a: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39" y="4110450"/>
            <a:ext cx="4400550" cy="3009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442" y="1588532"/>
            <a:ext cx="2074545" cy="30099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182814" y="377496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Hidden Layer</a:t>
            </a:r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87" y="4612568"/>
            <a:ext cx="1186815" cy="30099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2702241" y="5115641"/>
            <a:ext cx="1905000" cy="5981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57" y="5272806"/>
            <a:ext cx="1701165" cy="283845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2702241" y="3804049"/>
            <a:ext cx="1905000" cy="5981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42" y="3952639"/>
            <a:ext cx="834390" cy="300990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stCxn id="24" idx="0"/>
            <a:endCxn id="36" idx="2"/>
          </p:cNvCxnSpPr>
          <p:nvPr/>
        </p:nvCxnSpPr>
        <p:spPr>
          <a:xfrm flipV="1">
            <a:off x="3654741" y="4402219"/>
            <a:ext cx="0" cy="71342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2702241" y="2492457"/>
            <a:ext cx="1905000" cy="5981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6" idx="0"/>
            <a:endCxn id="39" idx="2"/>
          </p:cNvCxnSpPr>
          <p:nvPr/>
        </p:nvCxnSpPr>
        <p:spPr>
          <a:xfrm flipV="1">
            <a:off x="3654741" y="3090627"/>
            <a:ext cx="0" cy="71342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468" y="4608435"/>
            <a:ext cx="1186815" cy="300990"/>
          </a:xfrm>
          <a:prstGeom prst="rect">
            <a:avLst/>
          </a:prstGeom>
        </p:spPr>
      </p:pic>
      <p:cxnSp>
        <p:nvCxnSpPr>
          <p:cNvPr id="44" name="Straight Arrow Connector 43"/>
          <p:cNvCxnSpPr>
            <a:stCxn id="9" idx="3"/>
            <a:endCxn id="36" idx="1"/>
          </p:cNvCxnSpPr>
          <p:nvPr/>
        </p:nvCxnSpPr>
        <p:spPr>
          <a:xfrm flipV="1">
            <a:off x="1985960" y="4103134"/>
            <a:ext cx="716281" cy="413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92" y="3701502"/>
            <a:ext cx="348615" cy="255270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80959" y="1219200"/>
            <a:ext cx="1905000" cy="5981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1" y="1383030"/>
            <a:ext cx="211455" cy="270510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15" idx="0"/>
            <a:endCxn id="31" idx="2"/>
          </p:cNvCxnSpPr>
          <p:nvPr/>
        </p:nvCxnSpPr>
        <p:spPr>
          <a:xfrm flipH="1" flipV="1">
            <a:off x="1033459" y="1817370"/>
            <a:ext cx="1" cy="67922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86" y="2046446"/>
            <a:ext cx="531495" cy="2552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87" y="3296843"/>
            <a:ext cx="1186815" cy="300990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2702239" y="1201763"/>
            <a:ext cx="1905000" cy="5981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011" y="1365593"/>
            <a:ext cx="217170" cy="270510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stCxn id="39" idx="0"/>
            <a:endCxn id="45" idx="2"/>
          </p:cNvCxnSpPr>
          <p:nvPr/>
        </p:nvCxnSpPr>
        <p:spPr>
          <a:xfrm flipH="1" flipV="1">
            <a:off x="3654739" y="1799933"/>
            <a:ext cx="2" cy="69252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466" y="2029009"/>
            <a:ext cx="531495" cy="25527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183" y="3300976"/>
            <a:ext cx="1186815" cy="30099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249" y="2761827"/>
            <a:ext cx="3630930" cy="30099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182814" y="242634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Hidden Layer</a:t>
            </a:r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546" y="2645180"/>
            <a:ext cx="834390" cy="3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1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591555"/>
          </a:xfrm>
        </p:spPr>
        <p:txBody>
          <a:bodyPr>
            <a:normAutofit fontScale="90000"/>
          </a:bodyPr>
          <a:lstStyle/>
          <a:p>
            <a:r>
              <a:rPr lang="en-US" dirty="0"/>
              <a:t>HMM-Free Recognition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09800" y="845286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Samson</a:t>
            </a:r>
          </a:p>
          <a:p>
            <a:r>
              <a:rPr lang="en-US" dirty="0"/>
              <a:t>S – AE – M – S –AH – N</a:t>
            </a:r>
          </a:p>
          <a:p>
            <a:r>
              <a:rPr lang="en-US" dirty="0"/>
              <a:t>942 – 6 – 37 – 8006 – 4422 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0" y="849464"/>
            <a:ext cx="1752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Transcription:</a:t>
            </a:r>
          </a:p>
          <a:p>
            <a:r>
              <a:rPr lang="en-US" b="1" dirty="0"/>
              <a:t>Pronunciation:</a:t>
            </a:r>
          </a:p>
          <a:p>
            <a:r>
              <a:rPr lang="en-US" b="1" dirty="0"/>
              <a:t>Sub-phones :</a:t>
            </a:r>
          </a:p>
          <a:p>
            <a:endParaRPr lang="en-US" b="1" dirty="0"/>
          </a:p>
          <a:p>
            <a:r>
              <a:rPr lang="en-US" b="1" dirty="0"/>
              <a:t>Hidden Markov Model (HMM):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Acoustic Model: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Audio Input: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1807175" y="1768616"/>
            <a:ext cx="1272027" cy="3369492"/>
            <a:chOff x="1493611" y="2168718"/>
            <a:chExt cx="1272027" cy="3369492"/>
          </a:xfrm>
        </p:grpSpPr>
        <p:grpSp>
          <p:nvGrpSpPr>
            <p:cNvPr id="37" name="Group 36"/>
            <p:cNvGrpSpPr/>
            <p:nvPr/>
          </p:nvGrpSpPr>
          <p:grpSpPr>
            <a:xfrm>
              <a:off x="1493611" y="3276600"/>
              <a:ext cx="1272027" cy="2261610"/>
              <a:chOff x="7620000" y="4555448"/>
              <a:chExt cx="1272027" cy="2261610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7625963" y="6473579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Features (x</a:t>
                </a:r>
                <a:r>
                  <a:rPr lang="en-US" sz="14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sz="1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7620000" y="5843807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/>
              <p:cNvCxnSpPr>
                <a:stCxn id="38" idx="0"/>
                <a:endCxn id="39" idx="2"/>
              </p:cNvCxnSpPr>
              <p:nvPr/>
            </p:nvCxnSpPr>
            <p:spPr>
              <a:xfrm flipH="1" flipV="1">
                <a:off x="8253032" y="6187286"/>
                <a:ext cx="5963" cy="286293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ounded Rectangle 40"/>
              <p:cNvSpPr/>
              <p:nvPr/>
            </p:nvSpPr>
            <p:spPr>
              <a:xfrm>
                <a:off x="7620000" y="5197349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Straight Arrow Connector 41"/>
              <p:cNvCxnSpPr>
                <a:stCxn id="39" idx="0"/>
                <a:endCxn id="41" idx="2"/>
              </p:cNvCxnSpPr>
              <p:nvPr/>
            </p:nvCxnSpPr>
            <p:spPr>
              <a:xfrm flipV="1">
                <a:off x="8253032" y="5540828"/>
                <a:ext cx="0" cy="302979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ounded Rectangle 42"/>
              <p:cNvSpPr/>
              <p:nvPr/>
            </p:nvSpPr>
            <p:spPr>
              <a:xfrm>
                <a:off x="7620000" y="4555448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P(s|x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cxnSp>
            <p:nvCxnSpPr>
              <p:cNvPr id="44" name="Straight Arrow Connector 43"/>
              <p:cNvCxnSpPr>
                <a:stCxn id="41" idx="0"/>
                <a:endCxn id="43" idx="2"/>
              </p:cNvCxnSpPr>
              <p:nvPr/>
            </p:nvCxnSpPr>
            <p:spPr>
              <a:xfrm flipV="1">
                <a:off x="8253032" y="4898927"/>
                <a:ext cx="0" cy="298422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Oval 50"/>
            <p:cNvSpPr/>
            <p:nvPr/>
          </p:nvSpPr>
          <p:spPr>
            <a:xfrm>
              <a:off x="1707543" y="2168718"/>
              <a:ext cx="838200" cy="76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942</a:t>
              </a:r>
            </a:p>
          </p:txBody>
        </p:sp>
        <p:cxnSp>
          <p:nvCxnSpPr>
            <p:cNvPr id="53" name="Straight Arrow Connector 52"/>
            <p:cNvCxnSpPr>
              <a:stCxn id="43" idx="0"/>
              <a:endCxn id="51" idx="4"/>
            </p:cNvCxnSpPr>
            <p:nvPr/>
          </p:nvCxnSpPr>
          <p:spPr>
            <a:xfrm flipV="1">
              <a:off x="2126643" y="2930718"/>
              <a:ext cx="0" cy="345882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8" t="31169" r="34175" b="45461"/>
          <a:stretch/>
        </p:blipFill>
        <p:spPr bwMode="auto">
          <a:xfrm>
            <a:off x="1635981" y="5257800"/>
            <a:ext cx="4500438" cy="134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" name="Group 83"/>
          <p:cNvGrpSpPr/>
          <p:nvPr/>
        </p:nvGrpSpPr>
        <p:grpSpPr>
          <a:xfrm>
            <a:off x="3268196" y="1768616"/>
            <a:ext cx="1272027" cy="3369492"/>
            <a:chOff x="1493611" y="2168718"/>
            <a:chExt cx="1272027" cy="3369492"/>
          </a:xfrm>
        </p:grpSpPr>
        <p:grpSp>
          <p:nvGrpSpPr>
            <p:cNvPr id="85" name="Group 84"/>
            <p:cNvGrpSpPr/>
            <p:nvPr/>
          </p:nvGrpSpPr>
          <p:grpSpPr>
            <a:xfrm>
              <a:off x="1493611" y="3276600"/>
              <a:ext cx="1272027" cy="2261610"/>
              <a:chOff x="7620000" y="4555448"/>
              <a:chExt cx="1272027" cy="2261610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7625963" y="6473579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Features (x</a:t>
                </a:r>
                <a:r>
                  <a:rPr lang="en-US" sz="14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sz="1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7620000" y="5843807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>
                <a:stCxn id="88" idx="0"/>
                <a:endCxn id="89" idx="2"/>
              </p:cNvCxnSpPr>
              <p:nvPr/>
            </p:nvCxnSpPr>
            <p:spPr>
              <a:xfrm flipH="1" flipV="1">
                <a:off x="8253032" y="6187286"/>
                <a:ext cx="5963" cy="286293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ounded Rectangle 90"/>
              <p:cNvSpPr/>
              <p:nvPr/>
            </p:nvSpPr>
            <p:spPr>
              <a:xfrm>
                <a:off x="7620000" y="5197349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2" name="Straight Arrow Connector 91"/>
              <p:cNvCxnSpPr>
                <a:stCxn id="89" idx="0"/>
                <a:endCxn id="91" idx="2"/>
              </p:cNvCxnSpPr>
              <p:nvPr/>
            </p:nvCxnSpPr>
            <p:spPr>
              <a:xfrm flipV="1">
                <a:off x="8253032" y="5540828"/>
                <a:ext cx="0" cy="302979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ounded Rectangle 92"/>
              <p:cNvSpPr/>
              <p:nvPr/>
            </p:nvSpPr>
            <p:spPr>
              <a:xfrm>
                <a:off x="7620000" y="4555448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P(s|x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cxnSp>
            <p:nvCxnSpPr>
              <p:cNvPr id="94" name="Straight Arrow Connector 93"/>
              <p:cNvCxnSpPr>
                <a:stCxn id="91" idx="0"/>
                <a:endCxn id="93" idx="2"/>
              </p:cNvCxnSpPr>
              <p:nvPr/>
            </p:nvCxnSpPr>
            <p:spPr>
              <a:xfrm flipV="1">
                <a:off x="8253032" y="4898927"/>
                <a:ext cx="0" cy="298422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Oval 85"/>
            <p:cNvSpPr/>
            <p:nvPr/>
          </p:nvSpPr>
          <p:spPr>
            <a:xfrm>
              <a:off x="1707543" y="2168718"/>
              <a:ext cx="838200" cy="76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942</a:t>
              </a:r>
            </a:p>
          </p:txBody>
        </p:sp>
        <p:cxnSp>
          <p:nvCxnSpPr>
            <p:cNvPr id="87" name="Straight Arrow Connector 86"/>
            <p:cNvCxnSpPr>
              <a:stCxn id="93" idx="0"/>
              <a:endCxn id="86" idx="4"/>
            </p:cNvCxnSpPr>
            <p:nvPr/>
          </p:nvCxnSpPr>
          <p:spPr>
            <a:xfrm flipV="1">
              <a:off x="2126643" y="2930718"/>
              <a:ext cx="0" cy="345882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724400" y="1768616"/>
            <a:ext cx="1272027" cy="3369492"/>
            <a:chOff x="1493611" y="2168718"/>
            <a:chExt cx="1272027" cy="3369492"/>
          </a:xfrm>
        </p:grpSpPr>
        <p:grpSp>
          <p:nvGrpSpPr>
            <p:cNvPr id="96" name="Group 95"/>
            <p:cNvGrpSpPr/>
            <p:nvPr/>
          </p:nvGrpSpPr>
          <p:grpSpPr>
            <a:xfrm>
              <a:off x="1493611" y="3276600"/>
              <a:ext cx="1272027" cy="2261610"/>
              <a:chOff x="7620000" y="4555448"/>
              <a:chExt cx="1272027" cy="2261610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7625963" y="6473579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Features (x</a:t>
                </a:r>
                <a:r>
                  <a:rPr lang="en-US" sz="14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sz="1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7620000" y="5843807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Arrow Connector 100"/>
              <p:cNvCxnSpPr>
                <a:stCxn id="99" idx="0"/>
                <a:endCxn id="100" idx="2"/>
              </p:cNvCxnSpPr>
              <p:nvPr/>
            </p:nvCxnSpPr>
            <p:spPr>
              <a:xfrm flipH="1" flipV="1">
                <a:off x="8253032" y="6187286"/>
                <a:ext cx="5963" cy="286293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ounded Rectangle 101"/>
              <p:cNvSpPr/>
              <p:nvPr/>
            </p:nvSpPr>
            <p:spPr>
              <a:xfrm>
                <a:off x="7620000" y="5197349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3" name="Straight Arrow Connector 102"/>
              <p:cNvCxnSpPr>
                <a:stCxn id="100" idx="0"/>
                <a:endCxn id="102" idx="2"/>
              </p:cNvCxnSpPr>
              <p:nvPr/>
            </p:nvCxnSpPr>
            <p:spPr>
              <a:xfrm flipV="1">
                <a:off x="8253032" y="5540828"/>
                <a:ext cx="0" cy="302979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ounded Rectangle 103"/>
              <p:cNvSpPr/>
              <p:nvPr/>
            </p:nvSpPr>
            <p:spPr>
              <a:xfrm>
                <a:off x="7620000" y="4555448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P(s|x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cxnSp>
            <p:nvCxnSpPr>
              <p:cNvPr id="105" name="Straight Arrow Connector 104"/>
              <p:cNvCxnSpPr>
                <a:stCxn id="102" idx="0"/>
                <a:endCxn id="104" idx="2"/>
              </p:cNvCxnSpPr>
              <p:nvPr/>
            </p:nvCxnSpPr>
            <p:spPr>
              <a:xfrm flipV="1">
                <a:off x="8253032" y="4898927"/>
                <a:ext cx="0" cy="298422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Oval 96"/>
            <p:cNvSpPr/>
            <p:nvPr/>
          </p:nvSpPr>
          <p:spPr>
            <a:xfrm>
              <a:off x="1707543" y="2168718"/>
              <a:ext cx="838200" cy="76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cxnSp>
          <p:nvCxnSpPr>
            <p:cNvPr id="98" name="Straight Arrow Connector 97"/>
            <p:cNvCxnSpPr>
              <a:stCxn id="104" idx="0"/>
              <a:endCxn id="97" idx="4"/>
            </p:cNvCxnSpPr>
            <p:nvPr/>
          </p:nvCxnSpPr>
          <p:spPr>
            <a:xfrm flipV="1">
              <a:off x="2126643" y="2930718"/>
              <a:ext cx="0" cy="345882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Arrow Connector 105"/>
          <p:cNvCxnSpPr>
            <a:stCxn id="51" idx="6"/>
            <a:endCxn id="86" idx="2"/>
          </p:cNvCxnSpPr>
          <p:nvPr/>
        </p:nvCxnSpPr>
        <p:spPr>
          <a:xfrm>
            <a:off x="2859307" y="2149616"/>
            <a:ext cx="622821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6" idx="6"/>
            <a:endCxn id="97" idx="2"/>
          </p:cNvCxnSpPr>
          <p:nvPr/>
        </p:nvCxnSpPr>
        <p:spPr>
          <a:xfrm>
            <a:off x="4320328" y="2149616"/>
            <a:ext cx="618004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-1" y="6553200"/>
            <a:ext cx="317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(Graves &amp; </a:t>
            </a:r>
            <a:r>
              <a:rPr lang="en-US" dirty="0" err="1"/>
              <a:t>Jaitly</a:t>
            </a:r>
            <a:r>
              <a:rPr lang="en-US" dirty="0"/>
              <a:t>. 2014)</a:t>
            </a:r>
          </a:p>
        </p:txBody>
      </p:sp>
      <p:sp>
        <p:nvSpPr>
          <p:cNvPr id="3" name="&quot;No&quot; Symbol 2"/>
          <p:cNvSpPr/>
          <p:nvPr/>
        </p:nvSpPr>
        <p:spPr>
          <a:xfrm>
            <a:off x="2859307" y="1134009"/>
            <a:ext cx="1592430" cy="1396607"/>
          </a:xfrm>
          <a:prstGeom prst="noSmoking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48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14"/>
    </mc:Choice>
    <mc:Fallback xmlns="">
      <p:transition xmlns:p14="http://schemas.microsoft.com/office/powerpoint/2010/main" spd="slow" advTm="2401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570647"/>
          </a:xfrm>
        </p:spPr>
        <p:txBody>
          <a:bodyPr>
            <a:normAutofit fontScale="90000"/>
          </a:bodyPr>
          <a:lstStyle/>
          <a:p>
            <a:r>
              <a:rPr lang="en-US" dirty="0"/>
              <a:t>HMM-Free Recognition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96798" y="84528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Samson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0" y="849464"/>
            <a:ext cx="1752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Transcription:</a:t>
            </a:r>
          </a:p>
          <a:p>
            <a:endParaRPr lang="en-US" b="1" dirty="0"/>
          </a:p>
          <a:p>
            <a:r>
              <a:rPr lang="en-US" b="1" dirty="0"/>
              <a:t>Characters:</a:t>
            </a:r>
          </a:p>
          <a:p>
            <a:endParaRPr lang="en-US" b="1" dirty="0"/>
          </a:p>
          <a:p>
            <a:r>
              <a:rPr lang="en-US" b="1" dirty="0"/>
              <a:t>Collapsing function: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Acoustic Model: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Audio Input: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807175" y="2876498"/>
            <a:ext cx="1272027" cy="2261610"/>
            <a:chOff x="7620000" y="4555448"/>
            <a:chExt cx="1272027" cy="2261610"/>
          </a:xfrm>
        </p:grpSpPr>
        <p:sp>
          <p:nvSpPr>
            <p:cNvPr id="38" name="Rounded Rectangle 37"/>
            <p:cNvSpPr/>
            <p:nvPr/>
          </p:nvSpPr>
          <p:spPr>
            <a:xfrm>
              <a:off x="7625963" y="6473579"/>
              <a:ext cx="1266064" cy="3434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Features (x</a:t>
              </a:r>
              <a:r>
                <a:rPr lang="en-US" sz="1400" baseline="-25000" dirty="0">
                  <a:solidFill>
                    <a:schemeClr val="tx1"/>
                  </a:solidFill>
                </a:rPr>
                <a:t>1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7620000" y="5843807"/>
              <a:ext cx="1266064" cy="3434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stCxn id="38" idx="0"/>
              <a:endCxn id="39" idx="2"/>
            </p:cNvCxnSpPr>
            <p:nvPr/>
          </p:nvCxnSpPr>
          <p:spPr>
            <a:xfrm flipH="1" flipV="1">
              <a:off x="8253032" y="6187286"/>
              <a:ext cx="5963" cy="28629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/>
            <p:cNvSpPr/>
            <p:nvPr/>
          </p:nvSpPr>
          <p:spPr>
            <a:xfrm>
              <a:off x="7620000" y="5197349"/>
              <a:ext cx="1266064" cy="3434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39" idx="0"/>
              <a:endCxn id="41" idx="2"/>
            </p:cNvCxnSpPr>
            <p:nvPr/>
          </p:nvCxnSpPr>
          <p:spPr>
            <a:xfrm flipV="1">
              <a:off x="8253032" y="5540828"/>
              <a:ext cx="0" cy="302979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7620000" y="4555448"/>
              <a:ext cx="1266064" cy="3434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P(a|x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44" name="Straight Arrow Connector 43"/>
            <p:cNvCxnSpPr>
              <a:stCxn id="41" idx="0"/>
              <a:endCxn id="43" idx="2"/>
            </p:cNvCxnSpPr>
            <p:nvPr/>
          </p:nvCxnSpPr>
          <p:spPr>
            <a:xfrm flipV="1">
              <a:off x="8253032" y="4898927"/>
              <a:ext cx="0" cy="298422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8" t="31169" r="34175" b="45461"/>
          <a:stretch/>
        </p:blipFill>
        <p:spPr bwMode="auto">
          <a:xfrm>
            <a:off x="1635981" y="5257800"/>
            <a:ext cx="4500438" cy="134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3268196" y="2876498"/>
            <a:ext cx="1272027" cy="2261610"/>
            <a:chOff x="7620000" y="4555448"/>
            <a:chExt cx="1272027" cy="2261610"/>
          </a:xfrm>
        </p:grpSpPr>
        <p:sp>
          <p:nvSpPr>
            <p:cNvPr id="88" name="Rounded Rectangle 87"/>
            <p:cNvSpPr/>
            <p:nvPr/>
          </p:nvSpPr>
          <p:spPr>
            <a:xfrm>
              <a:off x="7625963" y="6473579"/>
              <a:ext cx="1266064" cy="3434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Features (x</a:t>
              </a:r>
              <a:r>
                <a:rPr lang="en-US" sz="1400" baseline="-25000" dirty="0">
                  <a:solidFill>
                    <a:schemeClr val="tx1"/>
                  </a:solidFill>
                </a:rPr>
                <a:t>2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7620000" y="5843807"/>
              <a:ext cx="1266064" cy="3434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8" idx="0"/>
              <a:endCxn id="89" idx="2"/>
            </p:cNvCxnSpPr>
            <p:nvPr/>
          </p:nvCxnSpPr>
          <p:spPr>
            <a:xfrm flipH="1" flipV="1">
              <a:off x="8253032" y="6187286"/>
              <a:ext cx="5963" cy="28629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/>
            <p:cNvSpPr/>
            <p:nvPr/>
          </p:nvSpPr>
          <p:spPr>
            <a:xfrm>
              <a:off x="7620000" y="5197349"/>
              <a:ext cx="1266064" cy="3434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Straight Arrow Connector 91"/>
            <p:cNvCxnSpPr>
              <a:stCxn id="89" idx="0"/>
              <a:endCxn id="91" idx="2"/>
            </p:cNvCxnSpPr>
            <p:nvPr/>
          </p:nvCxnSpPr>
          <p:spPr>
            <a:xfrm flipV="1">
              <a:off x="8253032" y="5540828"/>
              <a:ext cx="0" cy="302979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ounded Rectangle 92"/>
            <p:cNvSpPr/>
            <p:nvPr/>
          </p:nvSpPr>
          <p:spPr>
            <a:xfrm>
              <a:off x="7620000" y="4555448"/>
              <a:ext cx="1266064" cy="3434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P(a|x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94" name="Straight Arrow Connector 93"/>
            <p:cNvCxnSpPr>
              <a:stCxn id="91" idx="0"/>
              <a:endCxn id="93" idx="2"/>
            </p:cNvCxnSpPr>
            <p:nvPr/>
          </p:nvCxnSpPr>
          <p:spPr>
            <a:xfrm flipV="1">
              <a:off x="8253032" y="4898927"/>
              <a:ext cx="0" cy="298422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724400" y="2876498"/>
            <a:ext cx="1272027" cy="2261610"/>
            <a:chOff x="7620000" y="4555448"/>
            <a:chExt cx="1272027" cy="2261610"/>
          </a:xfrm>
        </p:grpSpPr>
        <p:sp>
          <p:nvSpPr>
            <p:cNvPr id="99" name="Rounded Rectangle 98"/>
            <p:cNvSpPr/>
            <p:nvPr/>
          </p:nvSpPr>
          <p:spPr>
            <a:xfrm>
              <a:off x="7625963" y="6473579"/>
              <a:ext cx="1266064" cy="3434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Features (x</a:t>
              </a:r>
              <a:r>
                <a:rPr lang="en-US" sz="1400" baseline="-25000" dirty="0">
                  <a:solidFill>
                    <a:schemeClr val="tx1"/>
                  </a:solidFill>
                </a:rPr>
                <a:t>3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7620000" y="5843807"/>
              <a:ext cx="1266064" cy="3434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/>
            <p:cNvCxnSpPr>
              <a:stCxn id="99" idx="0"/>
              <a:endCxn id="100" idx="2"/>
            </p:cNvCxnSpPr>
            <p:nvPr/>
          </p:nvCxnSpPr>
          <p:spPr>
            <a:xfrm flipH="1" flipV="1">
              <a:off x="8253032" y="6187286"/>
              <a:ext cx="5963" cy="28629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ounded Rectangle 101"/>
            <p:cNvSpPr/>
            <p:nvPr/>
          </p:nvSpPr>
          <p:spPr>
            <a:xfrm>
              <a:off x="7620000" y="5197349"/>
              <a:ext cx="1266064" cy="3434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Straight Arrow Connector 102"/>
            <p:cNvCxnSpPr>
              <a:stCxn id="100" idx="0"/>
              <a:endCxn id="102" idx="2"/>
            </p:cNvCxnSpPr>
            <p:nvPr/>
          </p:nvCxnSpPr>
          <p:spPr>
            <a:xfrm flipV="1">
              <a:off x="8253032" y="5540828"/>
              <a:ext cx="0" cy="302979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ounded Rectangle 103"/>
            <p:cNvSpPr/>
            <p:nvPr/>
          </p:nvSpPr>
          <p:spPr>
            <a:xfrm>
              <a:off x="7620000" y="4555448"/>
              <a:ext cx="1266064" cy="3434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P(a|x</a:t>
              </a:r>
              <a:r>
                <a:rPr lang="en-US" baseline="-25000" dirty="0">
                  <a:solidFill>
                    <a:schemeClr val="tx1"/>
                  </a:solidFill>
                </a:rPr>
                <a:t>3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105" name="Straight Arrow Connector 104"/>
            <p:cNvCxnSpPr>
              <a:stCxn id="102" idx="0"/>
              <a:endCxn id="104" idx="2"/>
            </p:cNvCxnSpPr>
            <p:nvPr/>
          </p:nvCxnSpPr>
          <p:spPr>
            <a:xfrm flipV="1">
              <a:off x="8253032" y="4898927"/>
              <a:ext cx="0" cy="298422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/>
          <p:cNvSpPr txBox="1"/>
          <p:nvPr/>
        </p:nvSpPr>
        <p:spPr>
          <a:xfrm>
            <a:off x="6136199" y="2819400"/>
            <a:ext cx="3007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 DNN to approximate:</a:t>
            </a:r>
          </a:p>
          <a:p>
            <a:r>
              <a:rPr lang="en-US" dirty="0"/>
              <a:t>P(</a:t>
            </a:r>
            <a:r>
              <a:rPr lang="en-US" dirty="0" err="1"/>
              <a:t>a|x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 distribution over </a:t>
            </a:r>
            <a:r>
              <a:rPr lang="en-US" i="1" dirty="0"/>
              <a:t>characters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-1" y="6553200"/>
            <a:ext cx="317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(Graves &amp; </a:t>
            </a:r>
            <a:r>
              <a:rPr lang="en-US" dirty="0" err="1"/>
              <a:t>Jaitly</a:t>
            </a:r>
            <a:r>
              <a:rPr lang="en-US" dirty="0"/>
              <a:t>. 2014)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800" y="2510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78591" y="2510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99846" y="2510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96798" y="14478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SAMSON</a:t>
            </a:r>
          </a:p>
          <a:p>
            <a:endParaRPr lang="en-US" dirty="0"/>
          </a:p>
          <a:p>
            <a:r>
              <a:rPr lang="en-US" dirty="0"/>
              <a:t>SS___AA_M_S___O___NNNN</a:t>
            </a:r>
          </a:p>
        </p:txBody>
      </p:sp>
    </p:spTree>
    <p:extLst>
      <p:ext uri="{BB962C8B-B14F-4D97-AF65-F5344CB8AC3E}">
        <p14:creationId xmlns:p14="http://schemas.microsoft.com/office/powerpoint/2010/main" val="51640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145"/>
    </mc:Choice>
    <mc:Fallback xmlns="">
      <p:transition xmlns:p14="http://schemas.microsoft.com/office/powerpoint/2010/main" spd="slow" advTm="7714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Results (WSJ)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YET A REHBILITATION CRU IS ONHAND IN THE BUILDING LOOGGING BRICKS PLASTER AND BLUEPRINS FOUR FORTY TWO NEW BETIN EPARTMENTS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YET A REHABILITATION CREW IS ON HAND IN THE BUILDING LUGGING BRICKS PLASTER AND BLUEPRINTS FOR FORTY TWO NEW BEDROOM APARTMENTS 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/>
              <a:t>THIS PARCLE GUNA COME BACK ON THIS ILAND SOM DAY SOO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THE SPARKLE GONNA COME BACK ON THIS ISLAND SOMEDAY SOON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TRADE REPRESENTIGD JUIDER WARANTS THAT THE U S WONT BACKCOFF  ITS PUSH FOR TRADE BARIOR REDUCTIONS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TRADE REPRESENTATIVE YEUTTER WARNS THAT THE U S WONT BACK OFF ITS PUSH FOR TRADE BARRIER REDUCTIONS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TREASURY SECRETARY BAGER AT ROHIE WOS IN AUGGRAL PRESSED FOUR ARISE IN THE VALUE OF KOREAS CURRENCY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TREASURY SECRETARY BAKER AT ROH TAE WOOS INAUGURAL PRESSED FOR A RISE IN THE VALUE OF KOREAS CURRENCY </a:t>
            </a:r>
          </a:p>
        </p:txBody>
      </p:sp>
    </p:spTree>
    <p:extLst>
      <p:ext uri="{BB962C8B-B14F-4D97-AF65-F5344CB8AC3E}">
        <p14:creationId xmlns:p14="http://schemas.microsoft.com/office/powerpoint/2010/main" val="709259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815079"/>
          </a:xfrm>
        </p:spPr>
        <p:txBody>
          <a:bodyPr/>
          <a:lstStyle/>
          <a:p>
            <a:r>
              <a:rPr lang="en-US" dirty="0"/>
              <a:t>Earlier work on CTC with phonemes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6553200"/>
            <a:ext cx="4663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(Graves, Fernández, Gomez, &amp; </a:t>
            </a:r>
            <a:r>
              <a:rPr lang="en-US" dirty="0" err="1"/>
              <a:t>Schmidhuber</a:t>
            </a:r>
            <a:r>
              <a:rPr lang="en-US" dirty="0"/>
              <a:t>. 2006)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143000"/>
            <a:ext cx="9144000" cy="3044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665" y="4075185"/>
            <a:ext cx="47815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14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01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with a Language Model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379113" y="3877173"/>
            <a:ext cx="2225540" cy="1523329"/>
            <a:chOff x="685800" y="4953000"/>
            <a:chExt cx="2225540" cy="1523329"/>
          </a:xfrm>
        </p:grpSpPr>
        <p:pic>
          <p:nvPicPr>
            <p:cNvPr id="12" name="Picture 4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08" t="31169" r="59887" b="45461"/>
            <a:stretch/>
          </p:blipFill>
          <p:spPr bwMode="auto">
            <a:xfrm>
              <a:off x="762000" y="5804079"/>
              <a:ext cx="2149340" cy="67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" name="Group 49"/>
            <p:cNvGrpSpPr/>
            <p:nvPr/>
          </p:nvGrpSpPr>
          <p:grpSpPr>
            <a:xfrm>
              <a:off x="685800" y="4953000"/>
              <a:ext cx="633032" cy="851079"/>
              <a:chOff x="685800" y="4953000"/>
              <a:chExt cx="633032" cy="851079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685800" y="5257800"/>
                <a:ext cx="633032" cy="26570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Arrow Connector 37"/>
              <p:cNvCxnSpPr>
                <a:endCxn id="37" idx="2"/>
              </p:cNvCxnSpPr>
              <p:nvPr/>
            </p:nvCxnSpPr>
            <p:spPr>
              <a:xfrm flipV="1">
                <a:off x="1002316" y="5523504"/>
                <a:ext cx="0" cy="280575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7" idx="0"/>
              </p:cNvCxnSpPr>
              <p:nvPr/>
            </p:nvCxnSpPr>
            <p:spPr>
              <a:xfrm flipV="1">
                <a:off x="1002316" y="4953000"/>
                <a:ext cx="0" cy="30480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1482054" y="4953000"/>
              <a:ext cx="633032" cy="851079"/>
              <a:chOff x="685800" y="4953000"/>
              <a:chExt cx="633032" cy="851079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685800" y="5257800"/>
                <a:ext cx="633032" cy="26570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Straight Arrow Connector 52"/>
              <p:cNvCxnSpPr>
                <a:endCxn id="52" idx="2"/>
              </p:cNvCxnSpPr>
              <p:nvPr/>
            </p:nvCxnSpPr>
            <p:spPr>
              <a:xfrm flipV="1">
                <a:off x="1002316" y="5523504"/>
                <a:ext cx="0" cy="280575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52" idx="0"/>
              </p:cNvCxnSpPr>
              <p:nvPr/>
            </p:nvCxnSpPr>
            <p:spPr>
              <a:xfrm flipV="1">
                <a:off x="1002316" y="4953000"/>
                <a:ext cx="0" cy="30480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2278308" y="4953000"/>
              <a:ext cx="633032" cy="851079"/>
              <a:chOff x="685800" y="4953000"/>
              <a:chExt cx="633032" cy="851079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685800" y="5257800"/>
                <a:ext cx="633032" cy="26570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" name="Straight Arrow Connector 56"/>
              <p:cNvCxnSpPr>
                <a:endCxn id="56" idx="2"/>
              </p:cNvCxnSpPr>
              <p:nvPr/>
            </p:nvCxnSpPr>
            <p:spPr>
              <a:xfrm flipV="1">
                <a:off x="1002316" y="5523504"/>
                <a:ext cx="0" cy="280575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6" idx="0"/>
              </p:cNvCxnSpPr>
              <p:nvPr/>
            </p:nvCxnSpPr>
            <p:spPr>
              <a:xfrm flipV="1">
                <a:off x="1002316" y="4953000"/>
                <a:ext cx="0" cy="30480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TextBox 59"/>
          <p:cNvSpPr txBox="1"/>
          <p:nvPr/>
        </p:nvSpPr>
        <p:spPr>
          <a:xfrm>
            <a:off x="7513" y="3230842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Character</a:t>
            </a:r>
          </a:p>
          <a:p>
            <a:r>
              <a:rPr lang="en-US" b="1" dirty="0"/>
              <a:t>Probabilities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13" y="201434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Language</a:t>
            </a:r>
          </a:p>
          <a:p>
            <a:r>
              <a:rPr lang="en-US" b="1" dirty="0"/>
              <a:t>Model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607713" y="201434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p(“yeah” | “oh”)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607713" y="336934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__oo_h__</a:t>
            </a:r>
            <a:r>
              <a:rPr lang="en-US" dirty="0" err="1"/>
              <a:t>y_e_aa_h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513" y="1143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Lexicon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607713" y="1143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[a, …, zebra]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0" y="64770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</a:t>
            </a:r>
            <a:r>
              <a:rPr lang="en-US" sz="1600" dirty="0" err="1"/>
              <a:t>Hannun</a:t>
            </a:r>
            <a:r>
              <a:rPr lang="en-US" sz="1600" dirty="0"/>
              <a:t>, Maas, </a:t>
            </a:r>
            <a:r>
              <a:rPr lang="en-US" sz="1600" dirty="0" err="1"/>
              <a:t>Jurafsky</a:t>
            </a:r>
            <a:r>
              <a:rPr lang="en-US" sz="1600" dirty="0"/>
              <a:t>, &amp; Ng. 2014)</a:t>
            </a:r>
          </a:p>
        </p:txBody>
      </p:sp>
      <p:graphicFrame>
        <p:nvGraphicFramePr>
          <p:cNvPr id="72" name="Chart 71"/>
          <p:cNvGraphicFramePr/>
          <p:nvPr>
            <p:extLst/>
          </p:nvPr>
        </p:nvGraphicFramePr>
        <p:xfrm>
          <a:off x="5029200" y="5334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6" name="Chart 75"/>
          <p:cNvGraphicFramePr/>
          <p:nvPr>
            <p:extLst/>
          </p:nvPr>
        </p:nvGraphicFramePr>
        <p:xfrm>
          <a:off x="5029200" y="3554007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8700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584"/>
    </mc:Choice>
    <mc:Fallback xmlns="">
      <p:transition xmlns:p14="http://schemas.microsoft.com/office/powerpoint/2010/main" spd="slow" advTm="1225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4" grpId="0"/>
      <p:bldP spid="65" grpId="0"/>
      <p:bldGraphic spid="72" grpId="0">
        <p:bldAsOne/>
      </p:bldGraphic>
      <p:bldGraphic spid="76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 and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What function to fit</a:t>
            </a:r>
            <a:endParaRPr lang="en-US" dirty="0"/>
          </a:p>
          <a:p>
            <a:r>
              <a:rPr lang="en-US" dirty="0"/>
              <a:t>Loss function</a:t>
            </a:r>
          </a:p>
          <a:p>
            <a:r>
              <a:rPr lang="en-US" dirty="0"/>
              <a:t>HMM-DNN uses independent per-frame classification with force alignment hard labels</a:t>
            </a:r>
          </a:p>
          <a:p>
            <a:r>
              <a:rPr lang="en-US" dirty="0"/>
              <a:t>CTC independent per-frame but cleverly allows for multiple possible </a:t>
            </a:r>
            <a:r>
              <a:rPr lang="en-US" dirty="0" err="1"/>
              <a:t>labelings</a:t>
            </a:r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i="1" dirty="0"/>
              <a:t>How do we approximate that function</a:t>
            </a:r>
            <a:endParaRPr lang="en-US" dirty="0"/>
          </a:p>
          <a:p>
            <a:r>
              <a:rPr lang="en-US" dirty="0"/>
              <a:t>Neural network architecture</a:t>
            </a:r>
          </a:p>
          <a:p>
            <a:r>
              <a:rPr lang="en-US" dirty="0"/>
              <a:t>HMM-DNN typically fine with just DNN</a:t>
            </a:r>
          </a:p>
          <a:p>
            <a:r>
              <a:rPr lang="en-US" dirty="0"/>
              <a:t>CTC needs recurrent NN</a:t>
            </a:r>
          </a:p>
        </p:txBody>
      </p:sp>
    </p:spTree>
    <p:extLst>
      <p:ext uri="{BB962C8B-B14F-4D97-AF65-F5344CB8AC3E}">
        <p14:creationId xmlns:p14="http://schemas.microsoft.com/office/powerpoint/2010/main" val="247745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639761"/>
          </a:xfrm>
        </p:spPr>
        <p:txBody>
          <a:bodyPr/>
          <a:lstStyle/>
          <a:p>
            <a:r>
              <a:rPr lang="en-US" dirty="0"/>
              <a:t>CTC loss  during training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914400"/>
            <a:ext cx="4319587" cy="53930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6553200"/>
            <a:ext cx="4663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(Graves, Fernández, Gomez, &amp; </a:t>
            </a:r>
            <a:r>
              <a:rPr lang="en-US" dirty="0" err="1"/>
              <a:t>Schmidhuber</a:t>
            </a:r>
            <a:r>
              <a:rPr lang="en-US" dirty="0"/>
              <a:t>. 2006)</a:t>
            </a:r>
          </a:p>
        </p:txBody>
      </p:sp>
    </p:spTree>
    <p:extLst>
      <p:ext uri="{BB962C8B-B14F-4D97-AF65-F5344CB8AC3E}">
        <p14:creationId xmlns:p14="http://schemas.microsoft.com/office/powerpoint/2010/main" val="1182412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Recurrence Matters!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7394" y="2168724"/>
            <a:ext cx="1272027" cy="2261610"/>
            <a:chOff x="7620000" y="4555448"/>
            <a:chExt cx="1272027" cy="2261610"/>
          </a:xfrm>
        </p:grpSpPr>
        <p:sp>
          <p:nvSpPr>
            <p:cNvPr id="5" name="Rounded Rectangle 4"/>
            <p:cNvSpPr/>
            <p:nvPr/>
          </p:nvSpPr>
          <p:spPr>
            <a:xfrm>
              <a:off x="7625963" y="6473579"/>
              <a:ext cx="1266064" cy="3434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Features (x</a:t>
              </a:r>
              <a:r>
                <a:rPr lang="en-US" sz="1400" baseline="-25000" dirty="0">
                  <a:solidFill>
                    <a:schemeClr val="tx1"/>
                  </a:solidFill>
                </a:rPr>
                <a:t>1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620000" y="5843807"/>
              <a:ext cx="1266064" cy="3434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5" idx="0"/>
              <a:endCxn id="6" idx="2"/>
            </p:cNvCxnSpPr>
            <p:nvPr/>
          </p:nvCxnSpPr>
          <p:spPr>
            <a:xfrm flipH="1" flipV="1">
              <a:off x="8253032" y="6187286"/>
              <a:ext cx="5963" cy="28629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7620000" y="5197349"/>
              <a:ext cx="1266064" cy="3434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0"/>
              <a:endCxn id="8" idx="2"/>
            </p:cNvCxnSpPr>
            <p:nvPr/>
          </p:nvCxnSpPr>
          <p:spPr>
            <a:xfrm flipV="1">
              <a:off x="8253032" y="5540828"/>
              <a:ext cx="0" cy="302979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7620000" y="4555448"/>
              <a:ext cx="1266064" cy="3434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P(a|x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11" name="Straight Arrow Connector 10"/>
            <p:cNvCxnSpPr>
              <a:stCxn id="8" idx="0"/>
              <a:endCxn id="10" idx="2"/>
            </p:cNvCxnSpPr>
            <p:nvPr/>
          </p:nvCxnSpPr>
          <p:spPr>
            <a:xfrm flipV="1">
              <a:off x="8253032" y="4898927"/>
              <a:ext cx="0" cy="298422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8" t="31169" r="34175" b="45461"/>
          <a:stretch/>
        </p:blipFill>
        <p:spPr bwMode="auto">
          <a:xfrm>
            <a:off x="76200" y="4550026"/>
            <a:ext cx="4500438" cy="134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902183" y="2168724"/>
            <a:ext cx="1272027" cy="2261610"/>
            <a:chOff x="7620000" y="4555448"/>
            <a:chExt cx="1272027" cy="2261610"/>
          </a:xfrm>
        </p:grpSpPr>
        <p:sp>
          <p:nvSpPr>
            <p:cNvPr id="14" name="Rounded Rectangle 13"/>
            <p:cNvSpPr/>
            <p:nvPr/>
          </p:nvSpPr>
          <p:spPr>
            <a:xfrm>
              <a:off x="7625963" y="6473579"/>
              <a:ext cx="1266064" cy="3434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Features (x</a:t>
              </a:r>
              <a:r>
                <a:rPr lang="en-US" sz="1400" baseline="-25000" dirty="0">
                  <a:solidFill>
                    <a:schemeClr val="tx1"/>
                  </a:solidFill>
                </a:rPr>
                <a:t>2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620000" y="5843807"/>
              <a:ext cx="1266064" cy="3434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8253032" y="6187286"/>
              <a:ext cx="5963" cy="28629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7620000" y="5197349"/>
              <a:ext cx="1266064" cy="3434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5" idx="0"/>
              <a:endCxn id="17" idx="2"/>
            </p:cNvCxnSpPr>
            <p:nvPr/>
          </p:nvCxnSpPr>
          <p:spPr>
            <a:xfrm flipV="1">
              <a:off x="8253032" y="5540828"/>
              <a:ext cx="0" cy="302979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620000" y="4555448"/>
              <a:ext cx="1266064" cy="3434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P(a|x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20" name="Straight Arrow Connector 19"/>
            <p:cNvCxnSpPr>
              <a:stCxn id="17" idx="0"/>
              <a:endCxn id="19" idx="2"/>
            </p:cNvCxnSpPr>
            <p:nvPr/>
          </p:nvCxnSpPr>
          <p:spPr>
            <a:xfrm flipV="1">
              <a:off x="8253032" y="4898927"/>
              <a:ext cx="0" cy="298422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540065" y="2168724"/>
            <a:ext cx="1272027" cy="2261610"/>
            <a:chOff x="7620000" y="4555448"/>
            <a:chExt cx="1272027" cy="2261610"/>
          </a:xfrm>
        </p:grpSpPr>
        <p:sp>
          <p:nvSpPr>
            <p:cNvPr id="22" name="Rounded Rectangle 21"/>
            <p:cNvSpPr/>
            <p:nvPr/>
          </p:nvSpPr>
          <p:spPr>
            <a:xfrm>
              <a:off x="7625963" y="6473579"/>
              <a:ext cx="1266064" cy="3434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Features (x</a:t>
              </a:r>
              <a:r>
                <a:rPr lang="en-US" sz="1400" baseline="-25000" dirty="0">
                  <a:solidFill>
                    <a:schemeClr val="tx1"/>
                  </a:solidFill>
                </a:rPr>
                <a:t>3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620000" y="5843807"/>
              <a:ext cx="1266064" cy="3434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H="1" flipV="1">
              <a:off x="8253032" y="6187286"/>
              <a:ext cx="5963" cy="28629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7620000" y="5197349"/>
              <a:ext cx="1266064" cy="3434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3" idx="0"/>
              <a:endCxn id="25" idx="2"/>
            </p:cNvCxnSpPr>
            <p:nvPr/>
          </p:nvCxnSpPr>
          <p:spPr>
            <a:xfrm flipV="1">
              <a:off x="8253032" y="5540828"/>
              <a:ext cx="0" cy="302979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7620000" y="4555448"/>
              <a:ext cx="1266064" cy="3434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P(a|x</a:t>
              </a:r>
              <a:r>
                <a:rPr lang="en-US" baseline="-25000" dirty="0">
                  <a:solidFill>
                    <a:schemeClr val="tx1"/>
                  </a:solidFill>
                </a:rPr>
                <a:t>3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28" name="Straight Arrow Connector 27"/>
            <p:cNvCxnSpPr>
              <a:stCxn id="25" idx="0"/>
              <a:endCxn id="27" idx="2"/>
            </p:cNvCxnSpPr>
            <p:nvPr/>
          </p:nvCxnSpPr>
          <p:spPr>
            <a:xfrm flipV="1">
              <a:off x="8253032" y="4898927"/>
              <a:ext cx="0" cy="298422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50019" y="180310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18810" y="180310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44497" y="180310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23107" y="2982365"/>
            <a:ext cx="388725" cy="0"/>
          </a:xfrm>
          <a:prstGeom prst="straightConnector1">
            <a:avLst/>
          </a:prstGeom>
          <a:ln w="508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3"/>
            <a:endCxn id="25" idx="1"/>
          </p:cNvCxnSpPr>
          <p:nvPr/>
        </p:nvCxnSpPr>
        <p:spPr>
          <a:xfrm>
            <a:off x="3168247" y="2982365"/>
            <a:ext cx="371818" cy="0"/>
          </a:xfrm>
          <a:prstGeom prst="straightConnector1">
            <a:avLst/>
          </a:prstGeom>
          <a:ln w="508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481144" y="2810625"/>
            <a:ext cx="388725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124524" y="2824194"/>
            <a:ext cx="388725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/>
          </p:nvPr>
        </p:nvGraphicFramePr>
        <p:xfrm>
          <a:off x="5562600" y="2168724"/>
          <a:ext cx="2438400" cy="188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2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92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492">
                <a:tc>
                  <a:txBody>
                    <a:bodyPr/>
                    <a:lstStyle/>
                    <a:p>
                      <a:r>
                        <a:rPr lang="en-US" dirty="0"/>
                        <a:t>+ recurrence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492">
                <a:tc>
                  <a:txBody>
                    <a:bodyPr/>
                    <a:lstStyle/>
                    <a:p>
                      <a:r>
                        <a:rPr lang="en-US" dirty="0"/>
                        <a:t>+ bi-directional recurrence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64770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</a:t>
            </a:r>
            <a:r>
              <a:rPr lang="en-US" sz="1600" dirty="0" err="1"/>
              <a:t>Hannun</a:t>
            </a:r>
            <a:r>
              <a:rPr lang="en-US" sz="1600" dirty="0"/>
              <a:t>, Maas, </a:t>
            </a:r>
            <a:r>
              <a:rPr lang="en-US" sz="1600" dirty="0" err="1"/>
              <a:t>Jurafsky</a:t>
            </a:r>
            <a:r>
              <a:rPr lang="en-US" sz="1600" dirty="0"/>
              <a:t>, &amp; Ng. 2014)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89620" y="3408608"/>
            <a:ext cx="2667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0" y="3013489"/>
            <a:ext cx="3124200" cy="166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63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089"/>
    </mc:Choice>
    <mc:Fallback xmlns="">
      <p:transition xmlns:p14="http://schemas.microsoft.com/office/powerpoint/2010/main" spd="slow" advTm="680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CTC 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Maximum log likelihood training of transcript</a:t>
            </a:r>
          </a:p>
          <a:p>
            <a:r>
              <a:rPr lang="en-US" dirty="0"/>
              <a:t>Intuition: Alignments are unknown so integrate over all possible time-character alignments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W = “hi”, T = 3</a:t>
            </a:r>
            <a:br>
              <a:rPr lang="en-US" dirty="0"/>
            </a:br>
            <a:r>
              <a:rPr lang="en-US" dirty="0"/>
              <a:t>possible C such that K(C) = W:</a:t>
            </a:r>
            <a:br>
              <a:rPr lang="en-US" dirty="0"/>
            </a:br>
            <a:r>
              <a:rPr lang="en-US" dirty="0" err="1">
                <a:latin typeface="Courier" pitchFamily="49" charset="0"/>
              </a:rPr>
              <a:t>hhi</a:t>
            </a:r>
            <a:r>
              <a:rPr lang="en-US" dirty="0"/>
              <a:t>, </a:t>
            </a:r>
            <a:r>
              <a:rPr lang="en-US" dirty="0" err="1">
                <a:latin typeface="Courier" pitchFamily="49" charset="0"/>
              </a:rPr>
              <a:t>hii</a:t>
            </a:r>
            <a:r>
              <a:rPr lang="en-US" dirty="0"/>
              <a:t>, </a:t>
            </a:r>
            <a:r>
              <a:rPr lang="en-US" dirty="0">
                <a:latin typeface="Courier" pitchFamily="49" charset="0"/>
              </a:rPr>
              <a:t>_hi</a:t>
            </a:r>
            <a:r>
              <a:rPr lang="en-US" dirty="0"/>
              <a:t>, </a:t>
            </a:r>
            <a:r>
              <a:rPr lang="en-US" dirty="0" err="1">
                <a:latin typeface="Courier" pitchFamily="49" charset="0"/>
              </a:rPr>
              <a:t>h_i</a:t>
            </a:r>
            <a:r>
              <a:rPr lang="en-US" dirty="0"/>
              <a:t>, </a:t>
            </a:r>
            <a:r>
              <a:rPr lang="en-US" dirty="0">
                <a:latin typeface="Courier" pitchFamily="49" charset="0"/>
              </a:rPr>
              <a:t>hi_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" y="6553200"/>
            <a:ext cx="317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(Graves &amp; </a:t>
            </a:r>
            <a:r>
              <a:rPr lang="en-US" dirty="0" err="1"/>
              <a:t>Jaitly</a:t>
            </a:r>
            <a:r>
              <a:rPr lang="en-US" dirty="0"/>
              <a:t>. 2014)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293" y="2799676"/>
            <a:ext cx="3701415" cy="154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5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23"/>
    </mc:Choice>
    <mc:Fallback xmlns="">
      <p:transition spd="slow" advTm="11052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ASR discussion thus far</a:t>
            </a:r>
          </a:p>
          <a:p>
            <a:r>
              <a:rPr lang="en-US" dirty="0"/>
              <a:t>Connectionist temporal classification (CTC)</a:t>
            </a:r>
          </a:p>
          <a:p>
            <a:r>
              <a:rPr lang="en-US" dirty="0"/>
              <a:t>Lexicon-free CTC</a:t>
            </a:r>
          </a:p>
          <a:p>
            <a:r>
              <a:rPr lang="en-US" dirty="0"/>
              <a:t>Scaling up end-to-end neural approaches</a:t>
            </a:r>
          </a:p>
          <a:p>
            <a:r>
              <a:rPr lang="en-US" dirty="0"/>
              <a:t>Alternative end-to-end approaches</a:t>
            </a:r>
          </a:p>
          <a:p>
            <a:r>
              <a:rPr lang="en-US" dirty="0"/>
              <a:t>HW3 discussion</a:t>
            </a:r>
          </a:p>
        </p:txBody>
      </p:sp>
    </p:spTree>
    <p:extLst>
      <p:ext uri="{BB962C8B-B14F-4D97-AF65-F5344CB8AC3E}">
        <p14:creationId xmlns:p14="http://schemas.microsoft.com/office/powerpoint/2010/main" val="505851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490119"/>
            <a:ext cx="3657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CTC Objective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Labels at each time index are conditionally independent (like HMMs)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 over all time-level </a:t>
            </a:r>
            <a:r>
              <a:rPr lang="en-US" dirty="0" err="1"/>
              <a:t>labelings</a:t>
            </a:r>
            <a:r>
              <a:rPr lang="en-US" dirty="0"/>
              <a:t> consistent with the output label. </a:t>
            </a:r>
          </a:p>
          <a:p>
            <a:pPr marL="0" indent="0">
              <a:buNone/>
            </a:pPr>
            <a:r>
              <a:rPr lang="en-US" dirty="0"/>
              <a:t>Output label: AB</a:t>
            </a:r>
          </a:p>
          <a:p>
            <a:pPr marL="0" indent="0">
              <a:buNone/>
            </a:pPr>
            <a:r>
              <a:rPr lang="en-US" dirty="0"/>
              <a:t>Time-level </a:t>
            </a:r>
            <a:r>
              <a:rPr lang="en-US" dirty="0" err="1"/>
              <a:t>labelings</a:t>
            </a:r>
            <a:r>
              <a:rPr lang="en-US" dirty="0"/>
              <a:t>: AB, _AB, A_B, … _A_B_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Final objective maximizes probability of true labels: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51039"/>
            <a:ext cx="355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791200"/>
            <a:ext cx="372176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1" y="6553200"/>
            <a:ext cx="317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(Graves &amp; </a:t>
            </a:r>
            <a:r>
              <a:rPr lang="en-US" dirty="0" err="1"/>
              <a:t>Jaitly</a:t>
            </a:r>
            <a:r>
              <a:rPr lang="en-US" dirty="0"/>
              <a:t>, ICML 2014)</a:t>
            </a:r>
          </a:p>
        </p:txBody>
      </p:sp>
    </p:spTree>
    <p:extLst>
      <p:ext uri="{BB962C8B-B14F-4D97-AF65-F5344CB8AC3E}">
        <p14:creationId xmlns:p14="http://schemas.microsoft.com/office/powerpoint/2010/main" val="2025269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563561"/>
          </a:xfrm>
        </p:spPr>
        <p:txBody>
          <a:bodyPr>
            <a:normAutofit fontScale="90000"/>
          </a:bodyPr>
          <a:lstStyle/>
          <a:p>
            <a:r>
              <a:rPr lang="en-US" dirty="0"/>
              <a:t>Collapsing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</a:t>
            </a:r>
            <a:r>
              <a:rPr lang="en-US" sz="1600" dirty="0" err="1"/>
              <a:t>Hannun</a:t>
            </a:r>
            <a:r>
              <a:rPr lang="en-US" sz="1600" dirty="0"/>
              <a:t>, Maas, </a:t>
            </a:r>
            <a:r>
              <a:rPr lang="en-US" sz="1600" dirty="0" err="1"/>
              <a:t>Jurafsky</a:t>
            </a:r>
            <a:r>
              <a:rPr lang="en-US" sz="1600" dirty="0"/>
              <a:t>, &amp; Ng. 2014)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9144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Per-frame </a:t>
            </a:r>
            <a:r>
              <a:rPr lang="en-US" sz="1400" b="1" dirty="0" err="1"/>
              <a:t>argmax</a:t>
            </a:r>
            <a:r>
              <a:rPr lang="en-US" sz="1400" b="1" dirty="0"/>
              <a:t>:</a:t>
            </a:r>
          </a:p>
          <a:p>
            <a:r>
              <a:rPr lang="en-US" sz="1400" dirty="0"/>
              <a:t>____________________________________________________________________________________________________yy__ee_________tt_  ____________________________________________a_____  _rr__e________hh__________b___ii_______lll__i_____tt______aa______tt_______iio__n___  ___cc_____</a:t>
            </a:r>
            <a:r>
              <a:rPr lang="en-US" sz="1400" dirty="0" err="1"/>
              <a:t>rrr_u</a:t>
            </a:r>
            <a:r>
              <a:rPr lang="en-US" sz="1400" dirty="0"/>
              <a:t>_____________________  ________ii___</a:t>
            </a:r>
            <a:r>
              <a:rPr lang="en-US" sz="1400" dirty="0" err="1"/>
              <a:t>ss</a:t>
            </a:r>
            <a:r>
              <a:rPr lang="en-US" sz="1400" dirty="0"/>
              <a:t>  ______________o__________nn_____________hhh_a___________________nnddd  ________________</a:t>
            </a:r>
            <a:r>
              <a:rPr lang="en-US" sz="1400" dirty="0" err="1"/>
              <a:t>i</a:t>
            </a:r>
            <a:r>
              <a:rPr lang="en-US" sz="1400" dirty="0"/>
              <a:t>__n___ __</a:t>
            </a:r>
            <a:r>
              <a:rPr lang="en-US" sz="1400" dirty="0" err="1"/>
              <a:t>thh_e</a:t>
            </a:r>
            <a:r>
              <a:rPr lang="en-US" sz="1400" dirty="0"/>
              <a:t>_____  __________________________________________bb_uuii_______lllldd____ii____nng_____  ___________________________________l___o___o_g__g___ii____nng______  ____b___rr_ii________ck__s__________________________________________p___ll__a________sstt_________eerr__  ______a___</a:t>
            </a:r>
            <a:r>
              <a:rPr lang="en-US" sz="1400" dirty="0" err="1"/>
              <a:t>nnd</a:t>
            </a:r>
            <a:r>
              <a:rPr lang="en-US" sz="1400" dirty="0"/>
              <a:t>_  ___b___lll_</a:t>
            </a:r>
            <a:r>
              <a:rPr lang="en-US" sz="1400" dirty="0" err="1"/>
              <a:t>uu</a:t>
            </a:r>
            <a:r>
              <a:rPr lang="en-US" sz="1400" dirty="0"/>
              <a:t>____</a:t>
            </a:r>
            <a:r>
              <a:rPr lang="en-US" sz="1400" dirty="0" err="1"/>
              <a:t>ee</a:t>
            </a:r>
            <a:r>
              <a:rPr lang="en-US" sz="1400" dirty="0"/>
              <a:t>__pp___r___</a:t>
            </a:r>
            <a:r>
              <a:rPr lang="en-US" sz="1400" dirty="0" err="1"/>
              <a:t>i</a:t>
            </a:r>
            <a:r>
              <a:rPr lang="en-US" sz="1400" dirty="0"/>
              <a:t>________</a:t>
            </a:r>
            <a:r>
              <a:rPr lang="en-US" sz="1400" dirty="0" err="1"/>
              <a:t>nnss</a:t>
            </a:r>
            <a:r>
              <a:rPr lang="en-US" sz="1400" dirty="0"/>
              <a:t>_  ________________f______</a:t>
            </a:r>
            <a:r>
              <a:rPr lang="en-US" sz="1400" dirty="0" err="1"/>
              <a:t>oou</a:t>
            </a:r>
            <a:r>
              <a:rPr lang="en-US" sz="1400" dirty="0"/>
              <a:t>____________</a:t>
            </a:r>
            <a:r>
              <a:rPr lang="en-US" sz="1400" dirty="0" err="1"/>
              <a:t>rrr</a:t>
            </a:r>
            <a:r>
              <a:rPr lang="en-US" sz="1400" dirty="0"/>
              <a:t>________ _____________f_____</a:t>
            </a:r>
            <a:r>
              <a:rPr lang="en-US" sz="1400" dirty="0" err="1"/>
              <a:t>oo</a:t>
            </a:r>
            <a:r>
              <a:rPr lang="en-US" sz="1400" dirty="0"/>
              <a:t>__</a:t>
            </a:r>
            <a:r>
              <a:rPr lang="en-US" sz="1400" dirty="0" err="1"/>
              <a:t>rrr</a:t>
            </a:r>
            <a:r>
              <a:rPr lang="en-US" sz="1400" dirty="0"/>
              <a:t>__</a:t>
            </a:r>
            <a:r>
              <a:rPr lang="en-US" sz="1400" dirty="0" err="1"/>
              <a:t>tt_y</a:t>
            </a:r>
            <a:r>
              <a:rPr lang="en-US" sz="1400" dirty="0"/>
              <a:t>____  _____t____</a:t>
            </a:r>
            <a:r>
              <a:rPr lang="en-US" sz="1400" dirty="0" err="1"/>
              <a:t>www_oo</a:t>
            </a:r>
            <a:r>
              <a:rPr lang="en-US" sz="1400" dirty="0"/>
              <a:t>__________   ____</a:t>
            </a:r>
            <a:r>
              <a:rPr lang="en-US" sz="1400" dirty="0" err="1"/>
              <a:t>nn</a:t>
            </a:r>
            <a:r>
              <a:rPr lang="en-US" sz="1400" dirty="0"/>
              <a:t>___</a:t>
            </a:r>
            <a:r>
              <a:rPr lang="en-US" sz="1400" dirty="0" err="1"/>
              <a:t>ew</a:t>
            </a:r>
            <a:r>
              <a:rPr lang="en-US" sz="1400" dirty="0"/>
              <a:t>___________________  ______________________________________________________b___e_______t__________i____n___  ____e________pp_____aa___</a:t>
            </a:r>
            <a:r>
              <a:rPr lang="en-US" sz="1400" dirty="0" err="1"/>
              <a:t>rr</a:t>
            </a:r>
            <a:r>
              <a:rPr lang="en-US" sz="1400" dirty="0"/>
              <a:t>___</a:t>
            </a:r>
            <a:r>
              <a:rPr lang="en-US" sz="1400" dirty="0" err="1"/>
              <a:t>tt</a:t>
            </a:r>
            <a:r>
              <a:rPr lang="en-US" sz="1400" dirty="0"/>
              <a:t>____mm_</a:t>
            </a:r>
            <a:r>
              <a:rPr lang="en-US" sz="1400" dirty="0" err="1"/>
              <a:t>ee</a:t>
            </a:r>
            <a:r>
              <a:rPr lang="en-US" sz="1400" dirty="0"/>
              <a:t>___</a:t>
            </a:r>
            <a:r>
              <a:rPr lang="en-US" sz="1400" dirty="0" err="1"/>
              <a:t>nnntss</a:t>
            </a:r>
            <a:r>
              <a:rPr lang="en-US" sz="1400" dirty="0"/>
              <a:t>   _____________________________________________________________________________________________________________________________________ </a:t>
            </a:r>
          </a:p>
          <a:p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440674"/>
            <a:ext cx="906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After collapsing:</a:t>
            </a:r>
            <a:endParaRPr lang="en-US" sz="1400" dirty="0"/>
          </a:p>
          <a:p>
            <a:r>
              <a:rPr lang="en-US" sz="1400" dirty="0"/>
              <a:t>yet a </a:t>
            </a:r>
            <a:r>
              <a:rPr lang="en-US" sz="1400" dirty="0" err="1"/>
              <a:t>rehbilitation</a:t>
            </a:r>
            <a:r>
              <a:rPr lang="en-US" sz="1400" dirty="0"/>
              <a:t> cru is </a:t>
            </a:r>
            <a:r>
              <a:rPr lang="en-US" sz="1400" dirty="0" err="1"/>
              <a:t>onhand</a:t>
            </a:r>
            <a:r>
              <a:rPr lang="en-US" sz="1400" dirty="0"/>
              <a:t> in the building </a:t>
            </a:r>
            <a:r>
              <a:rPr lang="en-US" sz="1400" dirty="0" err="1"/>
              <a:t>loogging</a:t>
            </a:r>
            <a:r>
              <a:rPr lang="en-US" sz="1400" dirty="0"/>
              <a:t> bricks plaster and </a:t>
            </a:r>
            <a:r>
              <a:rPr lang="en-US" sz="1400" dirty="0" err="1"/>
              <a:t>blueprins</a:t>
            </a:r>
            <a:r>
              <a:rPr lang="en-US" sz="1400" dirty="0"/>
              <a:t> four forty two new </a:t>
            </a:r>
            <a:r>
              <a:rPr lang="en-US" sz="1400" dirty="0" err="1"/>
              <a:t>betin</a:t>
            </a:r>
            <a:r>
              <a:rPr lang="en-US" sz="1400" dirty="0"/>
              <a:t> </a:t>
            </a:r>
            <a:r>
              <a:rPr lang="en-US" sz="1400" dirty="0" err="1"/>
              <a:t>epartments</a:t>
            </a:r>
            <a:r>
              <a:rPr lang="en-US" sz="14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257800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Reference:</a:t>
            </a:r>
          </a:p>
          <a:p>
            <a:r>
              <a:rPr lang="en-US" sz="1400" dirty="0"/>
              <a:t>yet a rehabilitation crew is on hand in the building lugging bricks plaster and blueprints for forty two new bedroom apartments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890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687"/>
    </mc:Choice>
    <mc:Fallback xmlns="">
      <p:transition spd="slow" advTm="1046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513" y="1789331"/>
            <a:ext cx="3657600" cy="4257502"/>
            <a:chOff x="7513" y="1789331"/>
            <a:chExt cx="3657600" cy="4257502"/>
          </a:xfrm>
        </p:grpSpPr>
        <p:grpSp>
          <p:nvGrpSpPr>
            <p:cNvPr id="59" name="Group 58"/>
            <p:cNvGrpSpPr/>
            <p:nvPr/>
          </p:nvGrpSpPr>
          <p:grpSpPr>
            <a:xfrm>
              <a:off x="1379113" y="4523504"/>
              <a:ext cx="2225540" cy="1523329"/>
              <a:chOff x="685800" y="4953000"/>
              <a:chExt cx="2225540" cy="1523329"/>
            </a:xfrm>
          </p:grpSpPr>
          <p:pic>
            <p:nvPicPr>
              <p:cNvPr id="12" name="Picture 4"/>
              <p:cNvPicPr>
                <a:picLocks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08" t="31169" r="59887" b="45461"/>
              <a:stretch/>
            </p:blipFill>
            <p:spPr bwMode="auto">
              <a:xfrm>
                <a:off x="762000" y="5804079"/>
                <a:ext cx="2149340" cy="672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0" name="Group 49"/>
              <p:cNvGrpSpPr/>
              <p:nvPr/>
            </p:nvGrpSpPr>
            <p:grpSpPr>
              <a:xfrm>
                <a:off x="685800" y="4953000"/>
                <a:ext cx="633032" cy="851079"/>
                <a:chOff x="685800" y="4953000"/>
                <a:chExt cx="633032" cy="851079"/>
              </a:xfrm>
            </p:grpSpPr>
            <p:sp>
              <p:nvSpPr>
                <p:cNvPr id="37" name="Rounded Rectangle 36"/>
                <p:cNvSpPr/>
                <p:nvPr/>
              </p:nvSpPr>
              <p:spPr>
                <a:xfrm>
                  <a:off x="685800" y="5257800"/>
                  <a:ext cx="633032" cy="26570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8" name="Straight Arrow Connector 37"/>
                <p:cNvCxnSpPr>
                  <a:endCxn id="37" idx="2"/>
                </p:cNvCxnSpPr>
                <p:nvPr/>
              </p:nvCxnSpPr>
              <p:spPr>
                <a:xfrm flipV="1">
                  <a:off x="1002316" y="5523504"/>
                  <a:ext cx="0" cy="280575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>
                  <a:stCxn id="37" idx="0"/>
                </p:cNvCxnSpPr>
                <p:nvPr/>
              </p:nvCxnSpPr>
              <p:spPr>
                <a:xfrm flipV="1">
                  <a:off x="1002316" y="4953000"/>
                  <a:ext cx="0" cy="30480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/>
              <p:cNvGrpSpPr/>
              <p:nvPr/>
            </p:nvGrpSpPr>
            <p:grpSpPr>
              <a:xfrm>
                <a:off x="1482054" y="4953000"/>
                <a:ext cx="633032" cy="851079"/>
                <a:chOff x="685800" y="4953000"/>
                <a:chExt cx="633032" cy="851079"/>
              </a:xfrm>
            </p:grpSpPr>
            <p:sp>
              <p:nvSpPr>
                <p:cNvPr id="52" name="Rounded Rectangle 51"/>
                <p:cNvSpPr/>
                <p:nvPr/>
              </p:nvSpPr>
              <p:spPr>
                <a:xfrm>
                  <a:off x="685800" y="5257800"/>
                  <a:ext cx="633032" cy="26570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" name="Straight Arrow Connector 52"/>
                <p:cNvCxnSpPr>
                  <a:endCxn id="52" idx="2"/>
                </p:cNvCxnSpPr>
                <p:nvPr/>
              </p:nvCxnSpPr>
              <p:spPr>
                <a:xfrm flipV="1">
                  <a:off x="1002316" y="5523504"/>
                  <a:ext cx="0" cy="280575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>
                  <a:stCxn id="52" idx="0"/>
                </p:cNvCxnSpPr>
                <p:nvPr/>
              </p:nvCxnSpPr>
              <p:spPr>
                <a:xfrm flipV="1">
                  <a:off x="1002316" y="4953000"/>
                  <a:ext cx="0" cy="30480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/>
            </p:nvGrpSpPr>
            <p:grpSpPr>
              <a:xfrm>
                <a:off x="2278308" y="4953000"/>
                <a:ext cx="633032" cy="851079"/>
                <a:chOff x="685800" y="4953000"/>
                <a:chExt cx="633032" cy="851079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685800" y="5257800"/>
                  <a:ext cx="633032" cy="26570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7" name="Straight Arrow Connector 56"/>
                <p:cNvCxnSpPr>
                  <a:endCxn id="56" idx="2"/>
                </p:cNvCxnSpPr>
                <p:nvPr/>
              </p:nvCxnSpPr>
              <p:spPr>
                <a:xfrm flipV="1">
                  <a:off x="1002316" y="5523504"/>
                  <a:ext cx="0" cy="280575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>
                  <a:stCxn id="56" idx="0"/>
                </p:cNvCxnSpPr>
                <p:nvPr/>
              </p:nvCxnSpPr>
              <p:spPr>
                <a:xfrm flipV="1">
                  <a:off x="1002316" y="4953000"/>
                  <a:ext cx="0" cy="30480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0" name="TextBox 59"/>
            <p:cNvSpPr txBox="1"/>
            <p:nvPr/>
          </p:nvSpPr>
          <p:spPr>
            <a:xfrm>
              <a:off x="7513" y="3877173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Character</a:t>
              </a:r>
            </a:p>
            <a:p>
              <a:r>
                <a:rPr lang="en-US" b="1" dirty="0"/>
                <a:t>Probabilities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13" y="2660680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Language</a:t>
              </a:r>
            </a:p>
            <a:p>
              <a:r>
                <a:rPr lang="en-US" b="1" dirty="0"/>
                <a:t>Model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07713" y="2660679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p(“yeah” | “oh”)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07713" y="4015672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__oo_h__</a:t>
              </a:r>
              <a:r>
                <a:rPr lang="en-US" dirty="0" err="1"/>
                <a:t>y_e_aa_h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513" y="1789331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Lexicon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607713" y="1789331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[a, …, zebra]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804164" y="830606"/>
            <a:ext cx="4038600" cy="1562680"/>
            <a:chOff x="4094847" y="882857"/>
            <a:chExt cx="4038600" cy="1562680"/>
          </a:xfrm>
        </p:grpSpPr>
        <p:sp>
          <p:nvSpPr>
            <p:cNvPr id="28" name="Oval 27"/>
            <p:cNvSpPr/>
            <p:nvPr/>
          </p:nvSpPr>
          <p:spPr>
            <a:xfrm>
              <a:off x="4094847" y="882857"/>
              <a:ext cx="4038600" cy="1562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44603" y="1369532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syriza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64906" y="1611749"/>
              <a:ext cx="91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abo--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38174" y="1956519"/>
              <a:ext cx="2151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schmidhuber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18071" y="1377511"/>
              <a:ext cx="91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bae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23234" y="1016158"/>
              <a:ext cx="2581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Out of Vocabulary Words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05600" y="1796415"/>
              <a:ext cx="916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sof</a:t>
              </a:r>
              <a:r>
                <a:rPr lang="en-US" dirty="0"/>
                <a:t>--</a:t>
              </a:r>
            </a:p>
          </p:txBody>
        </p:sp>
      </p:grpSp>
      <p:sp>
        <p:nvSpPr>
          <p:cNvPr id="36" name="&quot;No&quot; Symbol 35"/>
          <p:cNvSpPr>
            <a:spLocks noChangeAspect="1"/>
          </p:cNvSpPr>
          <p:nvPr/>
        </p:nvSpPr>
        <p:spPr>
          <a:xfrm>
            <a:off x="122555" y="1547655"/>
            <a:ext cx="2388646" cy="2094910"/>
          </a:xfrm>
          <a:prstGeom prst="noSmoking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5242564" y="2660679"/>
            <a:ext cx="3657600" cy="3386154"/>
            <a:chOff x="7513" y="2660679"/>
            <a:chExt cx="3657600" cy="3386154"/>
          </a:xfrm>
        </p:grpSpPr>
        <p:grpSp>
          <p:nvGrpSpPr>
            <p:cNvPr id="123" name="Group 122"/>
            <p:cNvGrpSpPr/>
            <p:nvPr/>
          </p:nvGrpSpPr>
          <p:grpSpPr>
            <a:xfrm>
              <a:off x="1379113" y="4523504"/>
              <a:ext cx="2225540" cy="1523329"/>
              <a:chOff x="685800" y="4953000"/>
              <a:chExt cx="2225540" cy="1523329"/>
            </a:xfrm>
          </p:grpSpPr>
          <p:pic>
            <p:nvPicPr>
              <p:cNvPr id="130" name="Picture 4"/>
              <p:cNvPicPr>
                <a:picLocks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08" t="31169" r="59887" b="45461"/>
              <a:stretch/>
            </p:blipFill>
            <p:spPr bwMode="auto">
              <a:xfrm>
                <a:off x="762000" y="5804079"/>
                <a:ext cx="2149340" cy="672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31" name="Group 130"/>
              <p:cNvGrpSpPr/>
              <p:nvPr/>
            </p:nvGrpSpPr>
            <p:grpSpPr>
              <a:xfrm>
                <a:off x="685800" y="4953000"/>
                <a:ext cx="633032" cy="851079"/>
                <a:chOff x="685800" y="4953000"/>
                <a:chExt cx="633032" cy="851079"/>
              </a:xfrm>
            </p:grpSpPr>
            <p:sp>
              <p:nvSpPr>
                <p:cNvPr id="140" name="Rounded Rectangle 139"/>
                <p:cNvSpPr/>
                <p:nvPr/>
              </p:nvSpPr>
              <p:spPr>
                <a:xfrm>
                  <a:off x="685800" y="5257800"/>
                  <a:ext cx="633032" cy="26570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1" name="Straight Arrow Connector 140"/>
                <p:cNvCxnSpPr>
                  <a:endCxn id="140" idx="2"/>
                </p:cNvCxnSpPr>
                <p:nvPr/>
              </p:nvCxnSpPr>
              <p:spPr>
                <a:xfrm flipV="1">
                  <a:off x="1002316" y="5523504"/>
                  <a:ext cx="0" cy="280575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/>
                <p:cNvCxnSpPr>
                  <a:stCxn id="140" idx="0"/>
                </p:cNvCxnSpPr>
                <p:nvPr/>
              </p:nvCxnSpPr>
              <p:spPr>
                <a:xfrm flipV="1">
                  <a:off x="1002316" y="4953000"/>
                  <a:ext cx="0" cy="30480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/>
              <p:cNvGrpSpPr/>
              <p:nvPr/>
            </p:nvGrpSpPr>
            <p:grpSpPr>
              <a:xfrm>
                <a:off x="1482054" y="4953000"/>
                <a:ext cx="633032" cy="851079"/>
                <a:chOff x="685800" y="4953000"/>
                <a:chExt cx="633032" cy="851079"/>
              </a:xfrm>
            </p:grpSpPr>
            <p:sp>
              <p:nvSpPr>
                <p:cNvPr id="137" name="Rounded Rectangle 136"/>
                <p:cNvSpPr/>
                <p:nvPr/>
              </p:nvSpPr>
              <p:spPr>
                <a:xfrm>
                  <a:off x="685800" y="5257800"/>
                  <a:ext cx="633032" cy="26570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8" name="Straight Arrow Connector 137"/>
                <p:cNvCxnSpPr>
                  <a:endCxn id="137" idx="2"/>
                </p:cNvCxnSpPr>
                <p:nvPr/>
              </p:nvCxnSpPr>
              <p:spPr>
                <a:xfrm flipV="1">
                  <a:off x="1002316" y="5523504"/>
                  <a:ext cx="0" cy="280575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/>
                <p:cNvCxnSpPr>
                  <a:stCxn id="137" idx="0"/>
                </p:cNvCxnSpPr>
                <p:nvPr/>
              </p:nvCxnSpPr>
              <p:spPr>
                <a:xfrm flipV="1">
                  <a:off x="1002316" y="4953000"/>
                  <a:ext cx="0" cy="30480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/>
              <p:cNvGrpSpPr/>
              <p:nvPr/>
            </p:nvGrpSpPr>
            <p:grpSpPr>
              <a:xfrm>
                <a:off x="2278308" y="4953000"/>
                <a:ext cx="633032" cy="851079"/>
                <a:chOff x="685800" y="4953000"/>
                <a:chExt cx="633032" cy="851079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685800" y="5257800"/>
                  <a:ext cx="633032" cy="26570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5" name="Straight Arrow Connector 134"/>
                <p:cNvCxnSpPr>
                  <a:endCxn id="134" idx="2"/>
                </p:cNvCxnSpPr>
                <p:nvPr/>
              </p:nvCxnSpPr>
              <p:spPr>
                <a:xfrm flipV="1">
                  <a:off x="1002316" y="5523504"/>
                  <a:ext cx="0" cy="280575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>
                  <a:stCxn id="134" idx="0"/>
                </p:cNvCxnSpPr>
                <p:nvPr/>
              </p:nvCxnSpPr>
              <p:spPr>
                <a:xfrm flipV="1">
                  <a:off x="1002316" y="4953000"/>
                  <a:ext cx="0" cy="30480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4" name="TextBox 123"/>
            <p:cNvSpPr txBox="1"/>
            <p:nvPr/>
          </p:nvSpPr>
          <p:spPr>
            <a:xfrm>
              <a:off x="7513" y="3877173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Character</a:t>
              </a:r>
            </a:p>
            <a:p>
              <a:r>
                <a:rPr lang="en-US" b="1" dirty="0"/>
                <a:t>Probabilities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513" y="2660680"/>
              <a:ext cx="152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Character</a:t>
              </a:r>
            </a:p>
            <a:p>
              <a:r>
                <a:rPr lang="en-US" b="1" dirty="0"/>
                <a:t>Language</a:t>
              </a:r>
            </a:p>
            <a:p>
              <a:r>
                <a:rPr lang="en-US" b="1" dirty="0"/>
                <a:t>Model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607713" y="2660679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p(h | </a:t>
              </a:r>
              <a:r>
                <a:rPr lang="en-US" dirty="0" err="1"/>
                <a:t>o,h</a:t>
              </a:r>
              <a:r>
                <a:rPr lang="en-US" dirty="0"/>
                <a:t>, ,</a:t>
              </a:r>
              <a:r>
                <a:rPr lang="en-US" dirty="0" err="1"/>
                <a:t>y,e,a</a:t>
              </a:r>
              <a:r>
                <a:rPr lang="en-US" dirty="0"/>
                <a:t>,)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607713" y="4015672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__oo_h__</a:t>
              </a:r>
              <a:r>
                <a:rPr lang="en-US" dirty="0" err="1"/>
                <a:t>y_e_aa_h</a:t>
              </a:r>
              <a:endParaRPr lang="en-US" dirty="0"/>
            </a:p>
          </p:txBody>
        </p:sp>
      </p:grpSp>
      <p:sp>
        <p:nvSpPr>
          <p:cNvPr id="14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Rethinking Decoding</a:t>
            </a:r>
          </a:p>
        </p:txBody>
      </p:sp>
      <p:sp>
        <p:nvSpPr>
          <p:cNvPr id="66" name="Rectangle 65"/>
          <p:cNvSpPr/>
          <p:nvPr/>
        </p:nvSpPr>
        <p:spPr>
          <a:xfrm>
            <a:off x="0" y="6488668"/>
            <a:ext cx="3236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(Maas*, </a:t>
            </a:r>
            <a:r>
              <a:rPr lang="en-US" dirty="0" err="1"/>
              <a:t>Xie</a:t>
            </a:r>
            <a:r>
              <a:rPr lang="en-US" dirty="0"/>
              <a:t>*, </a:t>
            </a:r>
            <a:r>
              <a:rPr lang="en-US" dirty="0" err="1"/>
              <a:t>Jurafsky</a:t>
            </a:r>
            <a:r>
              <a:rPr lang="en-US" dirty="0"/>
              <a:t>, &amp; Ng. 2015)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600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886"/>
    </mc:Choice>
    <mc:Fallback xmlns="">
      <p:transition xmlns:p14="http://schemas.microsoft.com/office/powerpoint/2010/main" spd="slow" advTm="1698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9"/>
            <a:ext cx="7772400" cy="563561"/>
          </a:xfrm>
        </p:spPr>
        <p:txBody>
          <a:bodyPr>
            <a:normAutofit fontScale="90000"/>
          </a:bodyPr>
          <a:lstStyle/>
          <a:p>
            <a:r>
              <a:rPr lang="en-US" dirty="0"/>
              <a:t>Beam Search Decoding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80" y="685800"/>
            <a:ext cx="8874840" cy="5638800"/>
          </a:xfrm>
        </p:spPr>
      </p:pic>
    </p:spTree>
    <p:extLst>
      <p:ext uri="{BB962C8B-B14F-4D97-AF65-F5344CB8AC3E}">
        <p14:creationId xmlns:p14="http://schemas.microsoft.com/office/powerpoint/2010/main" val="419628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1"/>
            <a:ext cx="8305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Lexicon-Free &amp; HMM-Free on Switchboard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0" y="685800"/>
          <a:ext cx="91440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6488668"/>
            <a:ext cx="3236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(Maas*, </a:t>
            </a:r>
            <a:r>
              <a:rPr lang="en-US" dirty="0" err="1"/>
              <a:t>Xie</a:t>
            </a:r>
            <a:r>
              <a:rPr lang="en-US" dirty="0"/>
              <a:t>*, </a:t>
            </a:r>
            <a:r>
              <a:rPr lang="en-US" dirty="0" err="1"/>
              <a:t>Jurafsky</a:t>
            </a:r>
            <a:r>
              <a:rPr lang="en-US" dirty="0"/>
              <a:t>, &amp; Ng. 2015)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337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391"/>
    </mc:Choice>
    <mc:Fallback xmlns="">
      <p:transition xmlns:p14="http://schemas.microsoft.com/office/powerpoint/2010/main" spd="slow" advTm="1773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Results (Switchboard) ~19% 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don'tknow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don't know what the rain force have to do with it but you know their chop a those down </a:t>
            </a:r>
            <a:r>
              <a:rPr lang="en-US" sz="1800" dirty="0" err="1"/>
              <a:t>af</a:t>
            </a:r>
            <a:r>
              <a:rPr lang="en-US" sz="1800" dirty="0"/>
              <a:t> the </a:t>
            </a:r>
            <a:r>
              <a:rPr lang="en-US" sz="1800" dirty="0" err="1"/>
              <a:t>tr</a:t>
            </a:r>
            <a:r>
              <a:rPr lang="en-US" sz="1800" dirty="0"/>
              <a:t> </a:t>
            </a:r>
            <a:r>
              <a:rPr lang="en-US" sz="1800" dirty="0" err="1"/>
              <a:t>minusrat</a:t>
            </a:r>
            <a:r>
              <a:rPr lang="en-US" sz="1800" dirty="0"/>
              <a:t> everyday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</a:rPr>
              <a:t>i</a:t>
            </a:r>
            <a:r>
              <a:rPr lang="en-US" sz="1800" dirty="0">
                <a:solidFill>
                  <a:schemeClr val="accent1"/>
                </a:solidFill>
              </a:rPr>
              <a:t>- </a:t>
            </a:r>
            <a:r>
              <a:rPr lang="en-US" sz="1800" dirty="0" err="1">
                <a:solidFill>
                  <a:schemeClr val="accent1"/>
                </a:solidFill>
              </a:rPr>
              <a:t>i</a:t>
            </a:r>
            <a:r>
              <a:rPr lang="en-US" sz="1800" dirty="0">
                <a:solidFill>
                  <a:schemeClr val="accent1"/>
                </a:solidFill>
              </a:rPr>
              <a:t> don't </a:t>
            </a:r>
            <a:r>
              <a:rPr lang="en-US" sz="1800" dirty="0" err="1">
                <a:solidFill>
                  <a:schemeClr val="accent1"/>
                </a:solidFill>
              </a:rPr>
              <a:t>kn</a:t>
            </a:r>
            <a:r>
              <a:rPr lang="en-US" sz="1800" dirty="0">
                <a:solidFill>
                  <a:schemeClr val="accent1"/>
                </a:solidFill>
              </a:rPr>
              <a:t>- </a:t>
            </a:r>
            <a:r>
              <a:rPr lang="en-US" sz="1800" dirty="0" err="1">
                <a:solidFill>
                  <a:schemeClr val="accent1"/>
                </a:solidFill>
              </a:rPr>
              <a:t>i</a:t>
            </a:r>
            <a:r>
              <a:rPr lang="en-US" sz="1800" dirty="0">
                <a:solidFill>
                  <a:schemeClr val="accent1"/>
                </a:solidFill>
              </a:rPr>
              <a:t> don't know what the rain forests have to do with it but you know they're chopping those down at a tremendous rate everyday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/>
              <a:t>come home and get back in to regular </a:t>
            </a:r>
            <a:r>
              <a:rPr lang="en-US" sz="1800" dirty="0" err="1"/>
              <a:t>cloos</a:t>
            </a:r>
            <a:r>
              <a:rPr lang="en-US" sz="1800" dirty="0"/>
              <a:t> </a:t>
            </a:r>
            <a:r>
              <a:rPr lang="en-US" sz="1800" dirty="0" err="1"/>
              <a:t>aga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come home and get back into regular clothes again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i</a:t>
            </a:r>
            <a:r>
              <a:rPr lang="en-US" sz="1800" dirty="0"/>
              <a:t> guess </a:t>
            </a:r>
            <a:r>
              <a:rPr lang="en-US" sz="1800" dirty="0" err="1"/>
              <a:t>down't</a:t>
            </a:r>
            <a:r>
              <a:rPr lang="en-US" sz="1800" dirty="0"/>
              <a:t> here u we just recently move to </a:t>
            </a:r>
            <a:r>
              <a:rPr lang="en-US" sz="1800" dirty="0" err="1"/>
              <a:t>texas</a:t>
            </a:r>
            <a:r>
              <a:rPr lang="en-US" sz="1800" dirty="0"/>
              <a:t> so my </a:t>
            </a:r>
            <a:r>
              <a:rPr lang="en-US" sz="1800" dirty="0" err="1"/>
              <a:t>wor</a:t>
            </a:r>
            <a:r>
              <a:rPr lang="en-US" sz="1800" dirty="0"/>
              <a:t> op has change quite a bit </a:t>
            </a:r>
            <a:r>
              <a:rPr lang="en-US" sz="1800" dirty="0" err="1"/>
              <a:t>muh</a:t>
            </a:r>
            <a:r>
              <a:rPr lang="en-US" sz="1800" dirty="0"/>
              <a:t> we </a:t>
            </a:r>
            <a:r>
              <a:rPr lang="en-US" sz="1800" dirty="0" err="1"/>
              <a:t>ook</a:t>
            </a:r>
            <a:r>
              <a:rPr lang="en-US" sz="1800" dirty="0"/>
              <a:t> from </a:t>
            </a:r>
            <a:r>
              <a:rPr lang="en-US" sz="1800" dirty="0" err="1"/>
              <a:t>colorado</a:t>
            </a:r>
            <a:r>
              <a:rPr lang="en-US" sz="1800" dirty="0"/>
              <a:t> were and </a:t>
            </a:r>
            <a:r>
              <a:rPr lang="en-US" sz="1800" dirty="0" err="1"/>
              <a:t>i</a:t>
            </a:r>
            <a:r>
              <a:rPr lang="en-US" sz="1800" dirty="0"/>
              <a:t> have a </a:t>
            </a:r>
            <a:r>
              <a:rPr lang="en-US" sz="1800" dirty="0" err="1"/>
              <a:t>cloveful</a:t>
            </a:r>
            <a:r>
              <a:rPr lang="en-US" sz="1800" dirty="0"/>
              <a:t> of </a:t>
            </a:r>
            <a:r>
              <a:rPr lang="en-US" sz="1800" dirty="0" err="1"/>
              <a:t>sweatterso</a:t>
            </a:r>
            <a:r>
              <a:rPr lang="en-US" sz="1800" dirty="0"/>
              <a:t> </a:t>
            </a:r>
            <a:r>
              <a:rPr lang="en-US" sz="1800" dirty="0" err="1"/>
              <a:t>tuth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</a:rPr>
              <a:t>i</a:t>
            </a:r>
            <a:r>
              <a:rPr lang="en-US" sz="1800" dirty="0">
                <a:solidFill>
                  <a:schemeClr val="accent1"/>
                </a:solidFill>
              </a:rPr>
              <a:t> guess down here uh we just recently moved to </a:t>
            </a:r>
            <a:r>
              <a:rPr lang="en-US" sz="1800" dirty="0" err="1">
                <a:solidFill>
                  <a:schemeClr val="accent1"/>
                </a:solidFill>
              </a:rPr>
              <a:t>texas</a:t>
            </a:r>
            <a:r>
              <a:rPr lang="en-US" sz="1800" dirty="0">
                <a:solidFill>
                  <a:schemeClr val="accent1"/>
                </a:solidFill>
              </a:rPr>
              <a:t> so my wardrobe has changed quite a bit um we moved from </a:t>
            </a:r>
            <a:r>
              <a:rPr lang="en-US" sz="1800" dirty="0" err="1">
                <a:solidFill>
                  <a:schemeClr val="accent1"/>
                </a:solidFill>
              </a:rPr>
              <a:t>colorado</a:t>
            </a:r>
            <a:r>
              <a:rPr lang="en-US" sz="1800" dirty="0">
                <a:solidFill>
                  <a:schemeClr val="accent1"/>
                </a:solidFill>
              </a:rPr>
              <a:t> where and </a:t>
            </a:r>
            <a:r>
              <a:rPr lang="en-US" sz="1800" dirty="0" err="1">
                <a:solidFill>
                  <a:schemeClr val="accent1"/>
                </a:solidFill>
              </a:rPr>
              <a:t>i</a:t>
            </a:r>
            <a:r>
              <a:rPr lang="en-US" sz="1800" dirty="0">
                <a:solidFill>
                  <a:schemeClr val="accent1"/>
                </a:solidFill>
              </a:rPr>
              <a:t> have a closet full of sweaters that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i</a:t>
            </a:r>
            <a:r>
              <a:rPr lang="en-US" sz="1800" dirty="0"/>
              <a:t> don't know whether state lit state hood </a:t>
            </a:r>
            <a:r>
              <a:rPr lang="en-US" sz="1800" dirty="0" err="1"/>
              <a:t>whold</a:t>
            </a:r>
            <a:r>
              <a:rPr lang="en-US" sz="1800" dirty="0"/>
              <a:t> </a:t>
            </a:r>
            <a:r>
              <a:rPr lang="en-US" sz="1800" dirty="0" err="1"/>
              <a:t>itprove</a:t>
            </a:r>
            <a:r>
              <a:rPr lang="en-US" sz="1800" dirty="0"/>
              <a:t> there a </a:t>
            </a:r>
            <a:r>
              <a:rPr lang="en-US" sz="1800" dirty="0" err="1"/>
              <a:t>conomy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don't </a:t>
            </a:r>
            <a:r>
              <a:rPr lang="en-US" sz="1800" dirty="0" err="1"/>
              <a:t>i</a:t>
            </a:r>
            <a:r>
              <a:rPr lang="en-US" sz="1800" dirty="0"/>
              <a:t> don't know that to that the </a:t>
            </a:r>
            <a:r>
              <a:rPr lang="en-US" sz="1800" dirty="0" err="1"/>
              <a:t>actove</a:t>
            </a:r>
            <a:r>
              <a:rPr lang="en-US" sz="1800" dirty="0"/>
              <a:t> being a state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</a:rPr>
              <a:t>i</a:t>
            </a:r>
            <a:r>
              <a:rPr lang="en-US" sz="1800" dirty="0">
                <a:solidFill>
                  <a:schemeClr val="accent1"/>
                </a:solidFill>
              </a:rPr>
              <a:t> don't know whether state </a:t>
            </a:r>
            <a:r>
              <a:rPr lang="en-US" sz="1800" dirty="0" err="1">
                <a:solidFill>
                  <a:schemeClr val="accent1"/>
                </a:solidFill>
              </a:rPr>
              <a:t>woul</a:t>
            </a:r>
            <a:r>
              <a:rPr lang="en-US" sz="1800" dirty="0">
                <a:solidFill>
                  <a:schemeClr val="accent1"/>
                </a:solidFill>
              </a:rPr>
              <a:t>- statehood would improve their economy </a:t>
            </a:r>
            <a:r>
              <a:rPr lang="en-US" sz="1800" dirty="0" err="1">
                <a:solidFill>
                  <a:schemeClr val="accent1"/>
                </a:solidFill>
              </a:rPr>
              <a:t>i</a:t>
            </a:r>
            <a:r>
              <a:rPr lang="en-US" sz="1800" dirty="0">
                <a:solidFill>
                  <a:schemeClr val="accent1"/>
                </a:solidFill>
              </a:rPr>
              <a:t> don't </a:t>
            </a:r>
            <a:r>
              <a:rPr lang="en-US" sz="1800" dirty="0" err="1">
                <a:solidFill>
                  <a:schemeClr val="accent1"/>
                </a:solidFill>
              </a:rPr>
              <a:t>i</a:t>
            </a:r>
            <a:r>
              <a:rPr lang="en-US" sz="1800" dirty="0">
                <a:solidFill>
                  <a:schemeClr val="accent1"/>
                </a:solidFill>
              </a:rPr>
              <a:t> don't know that the </a:t>
            </a:r>
            <a:r>
              <a:rPr lang="en-US" sz="1800" dirty="0" err="1">
                <a:solidFill>
                  <a:schemeClr val="accent1"/>
                </a:solidFill>
              </a:rPr>
              <a:t>ve</a:t>
            </a:r>
            <a:r>
              <a:rPr lang="en-US" sz="1800" dirty="0">
                <a:solidFill>
                  <a:schemeClr val="accent1"/>
                </a:solidFill>
              </a:rPr>
              <a:t>- the act of being a state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3236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(Maas*, </a:t>
            </a:r>
            <a:r>
              <a:rPr lang="en-US" dirty="0" err="1"/>
              <a:t>Xie</a:t>
            </a:r>
            <a:r>
              <a:rPr lang="en-US" dirty="0"/>
              <a:t>*, </a:t>
            </a:r>
            <a:r>
              <a:rPr lang="en-US" dirty="0" err="1"/>
              <a:t>Jurafsky</a:t>
            </a:r>
            <a:r>
              <a:rPr lang="en-US" dirty="0"/>
              <a:t>, &amp; Ng. 2015)</a:t>
            </a:r>
          </a:p>
        </p:txBody>
      </p:sp>
    </p:spTree>
    <p:extLst>
      <p:ext uri="{BB962C8B-B14F-4D97-AF65-F5344CB8AC3E}">
        <p14:creationId xmlns:p14="http://schemas.microsoft.com/office/powerpoint/2010/main" val="332972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639761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CLMs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763108"/>
              </p:ext>
            </p:extLst>
          </p:nvPr>
        </p:nvGraphicFramePr>
        <p:xfrm>
          <a:off x="0" y="707767"/>
          <a:ext cx="91440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621613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NN models have 5M total parameters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(Maas*, </a:t>
            </a:r>
            <a:r>
              <a:rPr lang="en-US" sz="1600" dirty="0" err="1"/>
              <a:t>Xie</a:t>
            </a:r>
            <a:r>
              <a:rPr lang="en-US" sz="1600" dirty="0"/>
              <a:t>*, </a:t>
            </a:r>
            <a:r>
              <a:rPr lang="en-US" sz="1600" dirty="0" err="1"/>
              <a:t>Jurafsky</a:t>
            </a:r>
            <a:r>
              <a:rPr lang="en-US" sz="1600" dirty="0"/>
              <a:t>, &amp; Ng. 2015)</a:t>
            </a:r>
          </a:p>
        </p:txBody>
      </p:sp>
    </p:spTree>
    <p:extLst>
      <p:ext uri="{BB962C8B-B14F-4D97-AF65-F5344CB8AC3E}">
        <p14:creationId xmlns:p14="http://schemas.microsoft.com/office/powerpoint/2010/main" val="422323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639761"/>
          </a:xfrm>
        </p:spPr>
        <p:txBody>
          <a:bodyPr>
            <a:normAutofit fontScale="90000"/>
          </a:bodyPr>
          <a:lstStyle/>
          <a:p>
            <a:r>
              <a:rPr lang="en-US" dirty="0"/>
              <a:t>Transcribing Out of Vocabulary Words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914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Truth: yeah </a:t>
            </a:r>
            <a:r>
              <a:rPr lang="en-US" dirty="0" err="1"/>
              <a:t>i</a:t>
            </a:r>
            <a:r>
              <a:rPr lang="en-US" dirty="0"/>
              <a:t> went into the </a:t>
            </a:r>
            <a:r>
              <a:rPr lang="en-US" dirty="0" err="1"/>
              <a:t>i</a:t>
            </a:r>
            <a:r>
              <a:rPr lang="en-US" dirty="0"/>
              <a:t> do not know what you think of </a:t>
            </a:r>
            <a:r>
              <a:rPr lang="en-US" i="1" dirty="0"/>
              <a:t>fidelity</a:t>
            </a:r>
            <a:r>
              <a:rPr lang="en-US" dirty="0"/>
              <a:t> but</a:t>
            </a:r>
          </a:p>
          <a:p>
            <a:r>
              <a:rPr lang="en-US" dirty="0">
                <a:solidFill>
                  <a:schemeClr val="accent2"/>
                </a:solidFill>
              </a:rPr>
              <a:t>HMM-GMM: yeah when the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 don’t know what you think of </a:t>
            </a:r>
            <a:r>
              <a:rPr lang="en-US" b="1" dirty="0" err="1">
                <a:solidFill>
                  <a:schemeClr val="accent2"/>
                </a:solidFill>
              </a:rPr>
              <a:t>fidel</a:t>
            </a:r>
            <a:r>
              <a:rPr lang="en-US" b="1" dirty="0">
                <a:solidFill>
                  <a:schemeClr val="accent2"/>
                </a:solidFill>
              </a:rPr>
              <a:t> it even them</a:t>
            </a:r>
          </a:p>
          <a:p>
            <a:r>
              <a:rPr lang="en-US" dirty="0">
                <a:solidFill>
                  <a:schemeClr val="accent1"/>
                </a:solidFill>
              </a:rPr>
              <a:t>CTC-CLM: yeah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went to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don’t know what you think of </a:t>
            </a:r>
            <a:r>
              <a:rPr lang="en-US" b="1" dirty="0">
                <a:solidFill>
                  <a:schemeClr val="accent1"/>
                </a:solidFill>
              </a:rPr>
              <a:t>fidelity but 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32" y="256660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Truth: no </a:t>
            </a:r>
            <a:r>
              <a:rPr lang="en-US" dirty="0" err="1"/>
              <a:t>no</a:t>
            </a:r>
            <a:r>
              <a:rPr lang="en-US" dirty="0"/>
              <a:t> speaking of weather do you carry a altimeter slash </a:t>
            </a:r>
            <a:r>
              <a:rPr lang="en-US" i="1" dirty="0"/>
              <a:t>barometer</a:t>
            </a:r>
          </a:p>
          <a:p>
            <a:r>
              <a:rPr lang="en-US" dirty="0">
                <a:solidFill>
                  <a:schemeClr val="accent2"/>
                </a:solidFill>
              </a:rPr>
              <a:t>HMM-GMM: no </a:t>
            </a:r>
            <a:r>
              <a:rPr lang="en-US" dirty="0" err="1">
                <a:solidFill>
                  <a:schemeClr val="accent2"/>
                </a:solidFill>
              </a:rPr>
              <a:t>i’m</a:t>
            </a:r>
            <a:r>
              <a:rPr lang="en-US" dirty="0">
                <a:solidFill>
                  <a:schemeClr val="accent2"/>
                </a:solidFill>
              </a:rPr>
              <a:t> not all being the weather do you uh carry a </a:t>
            </a:r>
            <a:r>
              <a:rPr lang="en-US" b="1" dirty="0">
                <a:solidFill>
                  <a:schemeClr val="accent2"/>
                </a:solidFill>
              </a:rPr>
              <a:t>uh helped emitters last </a:t>
            </a:r>
            <a:r>
              <a:rPr lang="en-US" b="1" dirty="0" err="1">
                <a:solidFill>
                  <a:schemeClr val="accent2"/>
                </a:solidFill>
              </a:rPr>
              <a:t>brahms</a:t>
            </a:r>
            <a:r>
              <a:rPr lang="en-US" b="1" dirty="0">
                <a:solidFill>
                  <a:schemeClr val="accent2"/>
                </a:solidFill>
              </a:rPr>
              <a:t> her</a:t>
            </a:r>
          </a:p>
          <a:p>
            <a:r>
              <a:rPr lang="en-US" dirty="0">
                <a:solidFill>
                  <a:schemeClr val="accent1"/>
                </a:solidFill>
              </a:rPr>
              <a:t>CTC-CLM: no </a:t>
            </a:r>
            <a:r>
              <a:rPr lang="en-US" dirty="0" err="1">
                <a:solidFill>
                  <a:schemeClr val="accent1"/>
                </a:solidFill>
              </a:rPr>
              <a:t>no</a:t>
            </a:r>
            <a:r>
              <a:rPr lang="en-US" dirty="0">
                <a:solidFill>
                  <a:schemeClr val="accent1"/>
                </a:solidFill>
              </a:rPr>
              <a:t> beating of whether do you uh carry a </a:t>
            </a:r>
            <a:r>
              <a:rPr lang="en-US" b="1" dirty="0">
                <a:solidFill>
                  <a:schemeClr val="accent1"/>
                </a:solidFill>
              </a:rPr>
              <a:t>uh a time or less barometer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64" y="44958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Truth: </a:t>
            </a:r>
            <a:r>
              <a:rPr lang="en-US" dirty="0" err="1"/>
              <a:t>i</a:t>
            </a:r>
            <a:r>
              <a:rPr lang="en-US" dirty="0"/>
              <a:t> would </a:t>
            </a:r>
            <a:r>
              <a:rPr lang="en-US" dirty="0" err="1"/>
              <a:t>ima</a:t>
            </a:r>
            <a:r>
              <a:rPr lang="en-US" dirty="0"/>
              <a:t>- well yeah it is </a:t>
            </a:r>
            <a:r>
              <a:rPr lang="en-US" dirty="0" err="1"/>
              <a:t>i</a:t>
            </a:r>
            <a:r>
              <a:rPr lang="en-US" dirty="0"/>
              <a:t> know you are able to stay home with them</a:t>
            </a:r>
          </a:p>
          <a:p>
            <a:r>
              <a:rPr lang="en-US" dirty="0">
                <a:solidFill>
                  <a:schemeClr val="accent2"/>
                </a:solidFill>
              </a:rPr>
              <a:t>HMM-GMM: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 would </a:t>
            </a:r>
            <a:r>
              <a:rPr lang="en-US" b="1" dirty="0">
                <a:solidFill>
                  <a:schemeClr val="accent2"/>
                </a:solidFill>
              </a:rPr>
              <a:t>amount</a:t>
            </a:r>
            <a:r>
              <a:rPr lang="en-US" dirty="0">
                <a:solidFill>
                  <a:schemeClr val="accent2"/>
                </a:solidFill>
              </a:rPr>
              <a:t> well yeah it is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 know um you’re able to stay home with them</a:t>
            </a:r>
          </a:p>
          <a:p>
            <a:r>
              <a:rPr lang="en-US" dirty="0">
                <a:solidFill>
                  <a:schemeClr val="accent1"/>
                </a:solidFill>
              </a:rPr>
              <a:t>CTC-CLM: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would </a:t>
            </a:r>
            <a:r>
              <a:rPr lang="en-US" b="1" dirty="0" err="1">
                <a:solidFill>
                  <a:schemeClr val="accent1"/>
                </a:solidFill>
              </a:rPr>
              <a:t>ima</a:t>
            </a:r>
            <a:r>
              <a:rPr lang="en-US" b="1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chemeClr val="accent1"/>
                </a:solidFill>
              </a:rPr>
              <a:t> well yeah it is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know uh you’re able to stay home with them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88668"/>
            <a:ext cx="3236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(Maas*, </a:t>
            </a:r>
            <a:r>
              <a:rPr lang="en-US" dirty="0" err="1"/>
              <a:t>Xie</a:t>
            </a:r>
            <a:r>
              <a:rPr lang="en-US" dirty="0"/>
              <a:t>*, </a:t>
            </a:r>
            <a:r>
              <a:rPr lang="en-US" dirty="0" err="1"/>
              <a:t>Jurafsky</a:t>
            </a:r>
            <a:r>
              <a:rPr lang="en-US" dirty="0"/>
              <a:t>, &amp; Ng. 2015)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940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995"/>
    </mc:Choice>
    <mc:Fallback xmlns="">
      <p:transition xmlns:p14="http://schemas.microsoft.com/office/powerpoint/2010/main" spd="slow" advTm="809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Alignments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524000"/>
            <a:ext cx="31051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(HMM slide from Dan Ellis)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28800"/>
            <a:ext cx="42100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0050" y="5105400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HMM-GMM phone probabilities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67325" y="51054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CTC character probabilities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696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439"/>
    </mc:Choice>
    <mc:Fallback xmlns="">
      <p:transition xmlns:p14="http://schemas.microsoft.com/office/powerpoint/2010/main" spd="slow" advTm="1724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563561"/>
          </a:xfrm>
        </p:spPr>
        <p:txBody>
          <a:bodyPr>
            <a:normAutofit fontScale="90000"/>
          </a:bodyPr>
          <a:lstStyle/>
          <a:p>
            <a:r>
              <a:rPr lang="en-US" dirty="0"/>
              <a:t>Learning Phonemes and Timing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4800600" cy="5638800"/>
          </a:xfrm>
        </p:spPr>
        <p:txBody>
          <a:bodyPr>
            <a:normAutofit/>
          </a:bodyPr>
          <a:lstStyle/>
          <a:p>
            <a:r>
              <a:rPr lang="en-US" sz="2800" dirty="0"/>
              <a:t>Take all phone segments from HMM-GMM alignments (</a:t>
            </a:r>
            <a:r>
              <a:rPr lang="en-US" sz="2800" i="1" dirty="0"/>
              <a:t>k</a:t>
            </a:r>
            <a:r>
              <a:rPr lang="en-US" sz="2800" dirty="0"/>
              <a:t>)</a:t>
            </a:r>
          </a:p>
          <a:p>
            <a:r>
              <a:rPr lang="en-US" sz="2800" dirty="0"/>
              <a:t>Align all segments to start at the same time = 0</a:t>
            </a:r>
          </a:p>
          <a:p>
            <a:r>
              <a:rPr lang="en-US" sz="2800" dirty="0"/>
              <a:t>Compute the average CTC </a:t>
            </a:r>
            <a:r>
              <a:rPr lang="en-US" sz="2800" i="1" dirty="0"/>
              <a:t>character</a:t>
            </a:r>
            <a:r>
              <a:rPr lang="en-US" sz="2800" dirty="0"/>
              <a:t> probabilities during the segment (c, e, k)</a:t>
            </a:r>
          </a:p>
          <a:p>
            <a:r>
              <a:rPr lang="en-US" sz="2800" dirty="0"/>
              <a:t>Vertical line shows median end time of phone segment from HMM-GMM alignments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18" b="50000"/>
          <a:stretch/>
        </p:blipFill>
        <p:spPr bwMode="auto">
          <a:xfrm>
            <a:off x="4766310" y="2428342"/>
            <a:ext cx="4377690" cy="200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00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Noisy channel model</a:t>
            </a:r>
          </a:p>
        </p:txBody>
      </p:sp>
      <p:graphicFrame>
        <p:nvGraphicFramePr>
          <p:cNvPr id="36866" name="Object 2"/>
          <p:cNvGraphicFramePr>
            <a:graphicFrameLocks noGrp="1" noChangeAspect="1"/>
          </p:cNvGraphicFramePr>
          <p:nvPr>
            <p:ph sz="quarter" idx="1"/>
            <p:extLst/>
          </p:nvPr>
        </p:nvGraphicFramePr>
        <p:xfrm>
          <a:off x="1238250" y="3733800"/>
          <a:ext cx="60007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4" imgW="1714500" imgH="304800" progId="Equation.3">
                  <p:embed/>
                </p:oleObj>
              </mc:Choice>
              <mc:Fallback>
                <p:oleObj name="Equation" r:id="rId4" imgW="17145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3733800"/>
                        <a:ext cx="60007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4114800" y="2438400"/>
            <a:ext cx="1304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A50021"/>
                </a:solidFill>
                <a:latin typeface="Comic Sans MS" charset="0"/>
              </a:rPr>
              <a:t>likelihood</a:t>
            </a:r>
            <a:endParaRPr lang="en-US" sz="2000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6172200" y="2438400"/>
            <a:ext cx="768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A50021"/>
                </a:solidFill>
                <a:latin typeface="Comic Sans MS" charset="0"/>
              </a:rPr>
              <a:t>prior</a:t>
            </a:r>
            <a:endParaRPr lang="en-US"/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4648200" y="2971800"/>
            <a:ext cx="304800" cy="671513"/>
          </a:xfrm>
          <a:prstGeom prst="downArrow">
            <a:avLst>
              <a:gd name="adj1" fmla="val 50000"/>
              <a:gd name="adj2" fmla="val 550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6324600" y="3048000"/>
            <a:ext cx="304800" cy="671513"/>
          </a:xfrm>
          <a:prstGeom prst="downArrow">
            <a:avLst>
              <a:gd name="adj1" fmla="val 50000"/>
              <a:gd name="adj2" fmla="val 550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8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Phonemes and Timing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638300"/>
            <a:ext cx="77438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488668"/>
            <a:ext cx="3236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(Maas*, </a:t>
            </a:r>
            <a:r>
              <a:rPr lang="en-US" dirty="0" err="1"/>
              <a:t>Xie</a:t>
            </a:r>
            <a:r>
              <a:rPr lang="en-US" dirty="0"/>
              <a:t>*, </a:t>
            </a:r>
            <a:r>
              <a:rPr lang="en-US" dirty="0" err="1"/>
              <a:t>Jurafsky</a:t>
            </a:r>
            <a:r>
              <a:rPr lang="en-US" dirty="0"/>
              <a:t>, &amp; Ng. 2015)</a:t>
            </a:r>
          </a:p>
        </p:txBody>
      </p:sp>
    </p:spTree>
    <p:extLst>
      <p:ext uri="{BB962C8B-B14F-4D97-AF65-F5344CB8AC3E}">
        <p14:creationId xmlns:p14="http://schemas.microsoft.com/office/powerpoint/2010/main" val="1113382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end to end models: Baidu deep speech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17639"/>
            <a:ext cx="5322903" cy="1401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2914277"/>
            <a:ext cx="8086725" cy="3448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Hannun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2014)</a:t>
            </a:r>
          </a:p>
        </p:txBody>
      </p:sp>
    </p:spTree>
    <p:extLst>
      <p:ext uri="{BB962C8B-B14F-4D97-AF65-F5344CB8AC3E}">
        <p14:creationId xmlns:p14="http://schemas.microsoft.com/office/powerpoint/2010/main" val="2109702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Shape 6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699" y="988974"/>
            <a:ext cx="5853899" cy="5640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Shape 603"/>
          <p:cNvSpPr txBox="1">
            <a:spLocks noGrp="1"/>
          </p:cNvSpPr>
          <p:nvPr>
            <p:ph type="title"/>
          </p:nvPr>
        </p:nvSpPr>
        <p:spPr>
          <a:xfrm>
            <a:off x="84053" y="119067"/>
            <a:ext cx="6793800" cy="95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Speech – Deep RNN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36636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title"/>
          </p:nvPr>
        </p:nvSpPr>
        <p:spPr>
          <a:xfrm>
            <a:off x="84049" y="119075"/>
            <a:ext cx="7812600" cy="95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Speech –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Batch Norm for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RNN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</a:p>
        </p:txBody>
      </p:sp>
      <p:sp>
        <p:nvSpPr>
          <p:cNvPr id="616" name="Shape 616"/>
          <p:cNvSpPr/>
          <p:nvPr/>
        </p:nvSpPr>
        <p:spPr>
          <a:xfrm>
            <a:off x="1495750" y="3575750"/>
            <a:ext cx="507900" cy="4797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7" name="Shape 617"/>
          <p:cNvCxnSpPr>
            <a:stCxn id="618" idx="0"/>
            <a:endCxn id="616" idx="4"/>
          </p:cNvCxnSpPr>
          <p:nvPr/>
        </p:nvCxnSpPr>
        <p:spPr>
          <a:xfrm rot="10800000">
            <a:off x="1749700" y="4055450"/>
            <a:ext cx="0" cy="827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19" name="Shape 619"/>
          <p:cNvCxnSpPr>
            <a:stCxn id="616" idx="0"/>
            <a:endCxn id="620" idx="4"/>
          </p:cNvCxnSpPr>
          <p:nvPr/>
        </p:nvCxnSpPr>
        <p:spPr>
          <a:xfrm rot="10800000">
            <a:off x="1749700" y="2748650"/>
            <a:ext cx="0" cy="827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20" name="Shape 620"/>
          <p:cNvSpPr/>
          <p:nvPr/>
        </p:nvSpPr>
        <p:spPr>
          <a:xfrm>
            <a:off x="1495750" y="2268950"/>
            <a:ext cx="507900" cy="4797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21" name="Shape 621"/>
          <p:cNvCxnSpPr>
            <a:stCxn id="620" idx="0"/>
          </p:cNvCxnSpPr>
          <p:nvPr/>
        </p:nvCxnSpPr>
        <p:spPr>
          <a:xfrm rot="10800000" flipH="1">
            <a:off x="1749700" y="1470050"/>
            <a:ext cx="5100" cy="798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22" name="Shape 622"/>
          <p:cNvSpPr/>
          <p:nvPr/>
        </p:nvSpPr>
        <p:spPr>
          <a:xfrm>
            <a:off x="3005650" y="3575750"/>
            <a:ext cx="507900" cy="4797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23" name="Shape 623"/>
          <p:cNvCxnSpPr>
            <a:stCxn id="624" idx="0"/>
            <a:endCxn id="622" idx="4"/>
          </p:cNvCxnSpPr>
          <p:nvPr/>
        </p:nvCxnSpPr>
        <p:spPr>
          <a:xfrm rot="10800000">
            <a:off x="3259600" y="4055450"/>
            <a:ext cx="0" cy="827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5" name="Shape 625"/>
          <p:cNvCxnSpPr>
            <a:stCxn id="622" idx="0"/>
            <a:endCxn id="626" idx="4"/>
          </p:cNvCxnSpPr>
          <p:nvPr/>
        </p:nvCxnSpPr>
        <p:spPr>
          <a:xfrm rot="10800000">
            <a:off x="3259600" y="2748650"/>
            <a:ext cx="0" cy="827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26" name="Shape 626"/>
          <p:cNvSpPr/>
          <p:nvPr/>
        </p:nvSpPr>
        <p:spPr>
          <a:xfrm>
            <a:off x="3005650" y="2268950"/>
            <a:ext cx="507900" cy="4797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27" name="Shape 627"/>
          <p:cNvCxnSpPr>
            <a:stCxn id="620" idx="6"/>
            <a:endCxn id="626" idx="2"/>
          </p:cNvCxnSpPr>
          <p:nvPr/>
        </p:nvCxnSpPr>
        <p:spPr>
          <a:xfrm>
            <a:off x="2003650" y="2508800"/>
            <a:ext cx="10020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28" name="Shape 628"/>
          <p:cNvSpPr/>
          <p:nvPr/>
        </p:nvSpPr>
        <p:spPr>
          <a:xfrm>
            <a:off x="1217600" y="3090650"/>
            <a:ext cx="5407500" cy="310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US"/>
              <a:t>Normalize</a:t>
            </a:r>
          </a:p>
        </p:txBody>
      </p:sp>
      <p:sp>
        <p:nvSpPr>
          <p:cNvPr id="629" name="Shape 629"/>
          <p:cNvSpPr/>
          <p:nvPr/>
        </p:nvSpPr>
        <p:spPr>
          <a:xfrm>
            <a:off x="1217600" y="4398200"/>
            <a:ext cx="5407500" cy="310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-US"/>
              <a:t>Normalize</a:t>
            </a:r>
          </a:p>
        </p:txBody>
      </p:sp>
      <p:cxnSp>
        <p:nvCxnSpPr>
          <p:cNvPr id="630" name="Shape 630"/>
          <p:cNvCxnSpPr>
            <a:stCxn id="616" idx="6"/>
            <a:endCxn id="622" idx="2"/>
          </p:cNvCxnSpPr>
          <p:nvPr/>
        </p:nvCxnSpPr>
        <p:spPr>
          <a:xfrm>
            <a:off x="2003650" y="3815600"/>
            <a:ext cx="10020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1" name="Shape 631"/>
          <p:cNvCxnSpPr>
            <a:stCxn id="626" idx="0"/>
          </p:cNvCxnSpPr>
          <p:nvPr/>
        </p:nvCxnSpPr>
        <p:spPr>
          <a:xfrm rot="10800000">
            <a:off x="3253600" y="1434350"/>
            <a:ext cx="6000" cy="8346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24" name="Shape 624"/>
          <p:cNvSpPr/>
          <p:nvPr/>
        </p:nvSpPr>
        <p:spPr>
          <a:xfrm>
            <a:off x="3005650" y="4882550"/>
            <a:ext cx="507900" cy="4797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1495750" y="4882550"/>
            <a:ext cx="507900" cy="4797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4508250" y="3575750"/>
            <a:ext cx="507900" cy="4797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33" name="Shape 633"/>
          <p:cNvCxnSpPr>
            <a:stCxn id="634" idx="0"/>
            <a:endCxn id="632" idx="4"/>
          </p:cNvCxnSpPr>
          <p:nvPr/>
        </p:nvCxnSpPr>
        <p:spPr>
          <a:xfrm rot="10800000">
            <a:off x="4762200" y="4055450"/>
            <a:ext cx="0" cy="827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5" name="Shape 635"/>
          <p:cNvCxnSpPr>
            <a:stCxn id="632" idx="0"/>
            <a:endCxn id="636" idx="4"/>
          </p:cNvCxnSpPr>
          <p:nvPr/>
        </p:nvCxnSpPr>
        <p:spPr>
          <a:xfrm rot="10800000">
            <a:off x="4762200" y="2748650"/>
            <a:ext cx="0" cy="827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6" name="Shape 636"/>
          <p:cNvSpPr/>
          <p:nvPr/>
        </p:nvSpPr>
        <p:spPr>
          <a:xfrm>
            <a:off x="4508250" y="2268950"/>
            <a:ext cx="507900" cy="4797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37" name="Shape 637"/>
          <p:cNvCxnSpPr>
            <a:endCxn id="636" idx="2"/>
          </p:cNvCxnSpPr>
          <p:nvPr/>
        </p:nvCxnSpPr>
        <p:spPr>
          <a:xfrm>
            <a:off x="3506250" y="2508800"/>
            <a:ext cx="10020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8" name="Shape 638"/>
          <p:cNvCxnSpPr>
            <a:endCxn id="632" idx="2"/>
          </p:cNvCxnSpPr>
          <p:nvPr/>
        </p:nvCxnSpPr>
        <p:spPr>
          <a:xfrm>
            <a:off x="3506250" y="3815600"/>
            <a:ext cx="10020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9" name="Shape 639"/>
          <p:cNvCxnSpPr>
            <a:stCxn id="636" idx="0"/>
          </p:cNvCxnSpPr>
          <p:nvPr/>
        </p:nvCxnSpPr>
        <p:spPr>
          <a:xfrm rot="10800000">
            <a:off x="4756200" y="1434350"/>
            <a:ext cx="6000" cy="8346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4" name="Shape 634"/>
          <p:cNvSpPr/>
          <p:nvPr/>
        </p:nvSpPr>
        <p:spPr>
          <a:xfrm>
            <a:off x="4508250" y="4882550"/>
            <a:ext cx="507900" cy="4797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TextBox 26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5044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title"/>
          </p:nvPr>
        </p:nvSpPr>
        <p:spPr>
          <a:xfrm>
            <a:off x="84049" y="119075"/>
            <a:ext cx="7830300" cy="95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Speech –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Batch Norm for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RNN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</a:p>
        </p:txBody>
      </p:sp>
      <p:pic>
        <p:nvPicPr>
          <p:cNvPr id="645" name="Shape 6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62" y="1367937"/>
            <a:ext cx="7743825" cy="49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9806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title"/>
          </p:nvPr>
        </p:nvSpPr>
        <p:spPr>
          <a:xfrm>
            <a:off x="84049" y="119075"/>
            <a:ext cx="6594900" cy="95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8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Speech - Hours of speech data</a:t>
            </a:r>
          </a:p>
        </p:txBody>
      </p:sp>
      <p:graphicFrame>
        <p:nvGraphicFramePr>
          <p:cNvPr id="652" name="Shape 652"/>
          <p:cNvGraphicFramePr/>
          <p:nvPr/>
        </p:nvGraphicFramePr>
        <p:xfrm>
          <a:off x="1901500" y="1346950"/>
          <a:ext cx="5018650" cy="13715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Language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Hours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English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12,000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Mandarin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10,000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3" name="Shape 653"/>
          <p:cNvSpPr txBox="1"/>
          <p:nvPr/>
        </p:nvSpPr>
        <p:spPr>
          <a:xfrm>
            <a:off x="415625" y="3454675"/>
            <a:ext cx="8358300" cy="239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Where does the data come from?</a:t>
            </a:r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Public benchmarks (English)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Internal manually labelled data (English and Mandarin)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>
              <a:spcBef>
                <a:spcPts val="0"/>
              </a:spcBef>
              <a:buSzPct val="100000"/>
              <a:buChar char="●"/>
            </a:pPr>
            <a:r>
              <a:rPr lang="en-US" sz="2400"/>
              <a:t>Captioned videos (English and Mandarin)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5" name="TextBox 4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8769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>
            <a:spLocks noGrp="1"/>
          </p:cNvSpPr>
          <p:nvPr>
            <p:ph type="title"/>
          </p:nvPr>
        </p:nvSpPr>
        <p:spPr>
          <a:xfrm>
            <a:off x="84048" y="119075"/>
            <a:ext cx="8403300" cy="95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8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Speech - Captioned Video </a:t>
            </a:r>
            <a:r>
              <a:rPr lang="en-US" sz="28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Pipeline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447650" y="1368025"/>
            <a:ext cx="6535800" cy="368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Download publicly available video + captions.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Align caption to video with CTC Model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Segment at regions of silence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Use simple classifier to throw out very noisy samples.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5480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>
            <a:spLocks noGrp="1"/>
          </p:cNvSpPr>
          <p:nvPr>
            <p:ph type="title"/>
          </p:nvPr>
        </p:nvSpPr>
        <p:spPr>
          <a:xfrm>
            <a:off x="84048" y="119075"/>
            <a:ext cx="8403300" cy="95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8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Speech - Captioned Video </a:t>
            </a:r>
            <a:r>
              <a:rPr lang="en-US" sz="28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Pipeline</a:t>
            </a:r>
          </a:p>
        </p:txBody>
      </p:sp>
      <p:pic>
        <p:nvPicPr>
          <p:cNvPr id="674" name="Shape 674"/>
          <p:cNvPicPr preferRelativeResize="0"/>
          <p:nvPr/>
        </p:nvPicPr>
        <p:blipFill rotWithShape="1">
          <a:blip r:embed="rId3">
            <a:alphaModFix/>
          </a:blip>
          <a:srcRect l="19302"/>
          <a:stretch/>
        </p:blipFill>
        <p:spPr>
          <a:xfrm>
            <a:off x="2381499" y="4410375"/>
            <a:ext cx="4073724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Shape 675"/>
          <p:cNvPicPr preferRelativeResize="0"/>
          <p:nvPr/>
        </p:nvPicPr>
        <p:blipFill rotWithShape="1">
          <a:blip r:embed="rId4">
            <a:alphaModFix/>
          </a:blip>
          <a:srcRect l="42591"/>
          <a:stretch/>
        </p:blipFill>
        <p:spPr>
          <a:xfrm>
            <a:off x="2381494" y="1893975"/>
            <a:ext cx="4073725" cy="156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6" name="Shape 676"/>
          <p:cNvCxnSpPr>
            <a:stCxn id="675" idx="2"/>
            <a:endCxn id="674" idx="0"/>
          </p:cNvCxnSpPr>
          <p:nvPr/>
        </p:nvCxnSpPr>
        <p:spPr>
          <a:xfrm>
            <a:off x="4418357" y="3456075"/>
            <a:ext cx="0" cy="954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7" name="Shape 677"/>
          <p:cNvSpPr txBox="1"/>
          <p:nvPr/>
        </p:nvSpPr>
        <p:spPr>
          <a:xfrm>
            <a:off x="322300" y="1063625"/>
            <a:ext cx="5318100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Align with a model trained with CTC?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618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>
            <a:spLocks noGrp="1"/>
          </p:cNvSpPr>
          <p:nvPr>
            <p:ph type="title"/>
          </p:nvPr>
        </p:nvSpPr>
        <p:spPr>
          <a:xfrm>
            <a:off x="84049" y="119075"/>
            <a:ext cx="6111300" cy="95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Speech - Even more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ata!</a:t>
            </a:r>
          </a:p>
        </p:txBody>
      </p:sp>
      <p:pic>
        <p:nvPicPr>
          <p:cNvPr id="684" name="Shape 684"/>
          <p:cNvPicPr preferRelativeResize="0"/>
          <p:nvPr/>
        </p:nvPicPr>
        <p:blipFill rotWithShape="1">
          <a:blip r:embed="rId3">
            <a:alphaModFix/>
          </a:blip>
          <a:srcRect l="4057" r="4563"/>
          <a:stretch/>
        </p:blipFill>
        <p:spPr>
          <a:xfrm>
            <a:off x="1270094" y="1798637"/>
            <a:ext cx="5175000" cy="11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Shape 685"/>
          <p:cNvSpPr txBox="1"/>
          <p:nvPr/>
        </p:nvSpPr>
        <p:spPr>
          <a:xfrm>
            <a:off x="6904446" y="2096766"/>
            <a:ext cx="14457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</a:rPr>
              <a:t>Speech</a:t>
            </a:r>
          </a:p>
        </p:txBody>
      </p:sp>
      <p:grpSp>
        <p:nvGrpSpPr>
          <p:cNvPr id="686" name="Shape 686"/>
          <p:cNvGrpSpPr/>
          <p:nvPr/>
        </p:nvGrpSpPr>
        <p:grpSpPr>
          <a:xfrm>
            <a:off x="1270094" y="4379926"/>
            <a:ext cx="6782329" cy="1708678"/>
            <a:chOff x="1270094" y="3998926"/>
            <a:chExt cx="6782329" cy="1708678"/>
          </a:xfrm>
        </p:grpSpPr>
        <p:pic>
          <p:nvPicPr>
            <p:cNvPr id="687" name="Shape 68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70094" y="4500271"/>
              <a:ext cx="5174957" cy="12073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8" name="Shape 688"/>
            <p:cNvSpPr/>
            <p:nvPr/>
          </p:nvSpPr>
          <p:spPr>
            <a:xfrm rot="5400000">
              <a:off x="3472489" y="3998952"/>
              <a:ext cx="418861" cy="418809"/>
            </a:xfrm>
            <a:prstGeom prst="mathEqual">
              <a:avLst>
                <a:gd name="adj1" fmla="val 23520"/>
                <a:gd name="adj2" fmla="val 11760"/>
              </a:avLst>
            </a:prstGeom>
            <a:solidFill>
              <a:schemeClr val="dk1"/>
            </a:soli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Shape 689"/>
            <p:cNvSpPr txBox="1"/>
            <p:nvPr/>
          </p:nvSpPr>
          <p:spPr>
            <a:xfrm>
              <a:off x="6919695" y="4728489"/>
              <a:ext cx="1132727" cy="6463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000000"/>
                  </a:solidFill>
                </a:rPr>
                <a:t>Noisy Speech</a:t>
              </a:r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1270094" y="3043334"/>
            <a:ext cx="6715309" cy="1282604"/>
            <a:chOff x="1270094" y="2662334"/>
            <a:chExt cx="6715309" cy="1282604"/>
          </a:xfrm>
        </p:grpSpPr>
        <p:pic>
          <p:nvPicPr>
            <p:cNvPr id="691" name="Shape 691"/>
            <p:cNvPicPr preferRelativeResize="0"/>
            <p:nvPr/>
          </p:nvPicPr>
          <p:blipFill rotWithShape="1">
            <a:blip r:embed="rId5">
              <a:alphaModFix/>
            </a:blip>
            <a:srcRect l="2098" r="4653"/>
            <a:stretch/>
          </p:blipFill>
          <p:spPr>
            <a:xfrm>
              <a:off x="1270094" y="3275939"/>
              <a:ext cx="5175000" cy="669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2" name="Shape 692"/>
            <p:cNvSpPr/>
            <p:nvPr/>
          </p:nvSpPr>
          <p:spPr>
            <a:xfrm>
              <a:off x="3486001" y="2662334"/>
              <a:ext cx="418800" cy="445800"/>
            </a:xfrm>
            <a:prstGeom prst="mathPlus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  <a:effectLst>
              <a:outerShdw blurRad="39999" dist="23000" dir="5400000" rotWithShape="0">
                <a:srgbClr val="000000">
                  <a:alpha val="349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Shape 693"/>
            <p:cNvSpPr txBox="1"/>
            <p:nvPr/>
          </p:nvSpPr>
          <p:spPr>
            <a:xfrm>
              <a:off x="6972003" y="3391003"/>
              <a:ext cx="1013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rgbClr val="000000"/>
                  </a:solidFill>
                </a:rPr>
                <a:t>Noise</a:t>
              </a:r>
            </a:p>
          </p:txBody>
        </p:sp>
      </p:grpSp>
      <p:sp>
        <p:nvSpPr>
          <p:cNvPr id="694" name="Shape 694"/>
          <p:cNvSpPr txBox="1"/>
          <p:nvPr/>
        </p:nvSpPr>
        <p:spPr>
          <a:xfrm>
            <a:off x="371050" y="987425"/>
            <a:ext cx="7842900" cy="48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Augmentation: noise synthesis, reverb, time-stretching, pitch-shifting,...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70296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>
            <a:spLocks noGrp="1"/>
          </p:cNvSpPr>
          <p:nvPr>
            <p:ph type="title"/>
          </p:nvPr>
        </p:nvSpPr>
        <p:spPr>
          <a:xfrm>
            <a:off x="84049" y="119075"/>
            <a:ext cx="7615500" cy="95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8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Speech – Data Parallel GPU Scaling</a:t>
            </a:r>
          </a:p>
        </p:txBody>
      </p:sp>
      <p:pic>
        <p:nvPicPr>
          <p:cNvPr id="701" name="Shape 7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175" y="4932935"/>
            <a:ext cx="914400" cy="732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Shape 7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0715" y="4932935"/>
            <a:ext cx="914400" cy="732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Shape 7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175" y="4117473"/>
            <a:ext cx="914400" cy="732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Shape 7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1467" y="4117473"/>
            <a:ext cx="913647" cy="731726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Shape 705"/>
          <p:cNvSpPr/>
          <p:nvPr/>
        </p:nvSpPr>
        <p:spPr>
          <a:xfrm>
            <a:off x="981542" y="3990462"/>
            <a:ext cx="2165687" cy="183147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6" name="Shape 7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7996" y="4906198"/>
            <a:ext cx="914400" cy="732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Shape 7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5535" y="4906198"/>
            <a:ext cx="914400" cy="732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Shape 7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7996" y="4090737"/>
            <a:ext cx="914400" cy="732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Shape 7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6289" y="4090737"/>
            <a:ext cx="913647" cy="731726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Shape 710"/>
          <p:cNvSpPr/>
          <p:nvPr/>
        </p:nvSpPr>
        <p:spPr>
          <a:xfrm>
            <a:off x="5866364" y="3963726"/>
            <a:ext cx="2165687" cy="183147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1" name="Shape 7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7996" y="2719119"/>
            <a:ext cx="914400" cy="732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Shape 7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5535" y="2719119"/>
            <a:ext cx="914400" cy="732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Shape 7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7996" y="1903658"/>
            <a:ext cx="914400" cy="732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Shape 7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6289" y="1903658"/>
            <a:ext cx="913647" cy="731726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Shape 715"/>
          <p:cNvSpPr/>
          <p:nvPr/>
        </p:nvSpPr>
        <p:spPr>
          <a:xfrm>
            <a:off x="5866364" y="1776647"/>
            <a:ext cx="2165687" cy="183147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6" name="Shape 7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175" y="2685715"/>
            <a:ext cx="914400" cy="732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Shape 7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0715" y="2685715"/>
            <a:ext cx="914400" cy="732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Shape 7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175" y="1870252"/>
            <a:ext cx="914400" cy="732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Shape 7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1467" y="1870252"/>
            <a:ext cx="913647" cy="731726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Shape 720"/>
          <p:cNvSpPr/>
          <p:nvPr/>
        </p:nvSpPr>
        <p:spPr>
          <a:xfrm>
            <a:off x="981542" y="1743241"/>
            <a:ext cx="2165687" cy="183147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Shape 721"/>
          <p:cNvSpPr txBox="1"/>
          <p:nvPr/>
        </p:nvSpPr>
        <p:spPr>
          <a:xfrm>
            <a:off x="3611674" y="3458150"/>
            <a:ext cx="1803900" cy="523200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</a:rPr>
              <a:t>InfiniBand</a:t>
            </a:r>
          </a:p>
        </p:txBody>
      </p:sp>
      <p:cxnSp>
        <p:nvCxnSpPr>
          <p:cNvPr id="722" name="Shape 722"/>
          <p:cNvCxnSpPr>
            <a:stCxn id="715" idx="1"/>
          </p:cNvCxnSpPr>
          <p:nvPr/>
        </p:nvCxnSpPr>
        <p:spPr>
          <a:xfrm flipH="1">
            <a:off x="5320064" y="2692383"/>
            <a:ext cx="546300" cy="725699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23" name="Shape 723"/>
          <p:cNvCxnSpPr>
            <a:stCxn id="720" idx="3"/>
          </p:cNvCxnSpPr>
          <p:nvPr/>
        </p:nvCxnSpPr>
        <p:spPr>
          <a:xfrm>
            <a:off x="3147230" y="2658978"/>
            <a:ext cx="513300" cy="792600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24" name="Shape 724"/>
          <p:cNvCxnSpPr>
            <a:stCxn id="705" idx="3"/>
          </p:cNvCxnSpPr>
          <p:nvPr/>
        </p:nvCxnSpPr>
        <p:spPr>
          <a:xfrm rot="10800000" flipH="1">
            <a:off x="3147230" y="3963598"/>
            <a:ext cx="513300" cy="942600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725" name="Shape 725"/>
          <p:cNvCxnSpPr>
            <a:stCxn id="710" idx="1"/>
          </p:cNvCxnSpPr>
          <p:nvPr/>
        </p:nvCxnSpPr>
        <p:spPr>
          <a:xfrm rot="10800000">
            <a:off x="5320064" y="3981262"/>
            <a:ext cx="546300" cy="898200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grpSp>
        <p:nvGrpSpPr>
          <p:cNvPr id="726" name="Shape 726"/>
          <p:cNvGrpSpPr/>
          <p:nvPr/>
        </p:nvGrpSpPr>
        <p:grpSpPr>
          <a:xfrm>
            <a:off x="962894" y="1311934"/>
            <a:ext cx="2328454" cy="2310141"/>
            <a:chOff x="962894" y="1311934"/>
            <a:chExt cx="2328454" cy="2310141"/>
          </a:xfrm>
        </p:grpSpPr>
        <p:grpSp>
          <p:nvGrpSpPr>
            <p:cNvPr id="727" name="Shape 727"/>
            <p:cNvGrpSpPr/>
            <p:nvPr/>
          </p:nvGrpSpPr>
          <p:grpSpPr>
            <a:xfrm>
              <a:off x="962894" y="1312130"/>
              <a:ext cx="1175700" cy="2309945"/>
              <a:chOff x="962894" y="1312130"/>
              <a:chExt cx="1175700" cy="2309945"/>
            </a:xfrm>
          </p:grpSpPr>
          <p:sp>
            <p:nvSpPr>
              <p:cNvPr id="728" name="Shape 728"/>
              <p:cNvSpPr/>
              <p:nvPr/>
            </p:nvSpPr>
            <p:spPr>
              <a:xfrm>
                <a:off x="962894" y="1325891"/>
                <a:ext cx="1050501" cy="2296184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538CD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Shape 729"/>
              <p:cNvSpPr txBox="1"/>
              <p:nvPr/>
            </p:nvSpPr>
            <p:spPr>
              <a:xfrm>
                <a:off x="1022196" y="1312130"/>
                <a:ext cx="111639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rgbClr val="538CD5"/>
                    </a:solidFill>
                  </a:rPr>
                  <a:t>Model 1</a:t>
                </a:r>
              </a:p>
            </p:txBody>
          </p:sp>
        </p:grpSp>
        <p:grpSp>
          <p:nvGrpSpPr>
            <p:cNvPr id="730" name="Shape 730"/>
            <p:cNvGrpSpPr/>
            <p:nvPr/>
          </p:nvGrpSpPr>
          <p:grpSpPr>
            <a:xfrm>
              <a:off x="2115648" y="1311934"/>
              <a:ext cx="1175700" cy="2309945"/>
              <a:chOff x="962894" y="1312130"/>
              <a:chExt cx="1175700" cy="2309945"/>
            </a:xfrm>
          </p:grpSpPr>
          <p:sp>
            <p:nvSpPr>
              <p:cNvPr id="731" name="Shape 731"/>
              <p:cNvSpPr/>
              <p:nvPr/>
            </p:nvSpPr>
            <p:spPr>
              <a:xfrm>
                <a:off x="962894" y="1325891"/>
                <a:ext cx="1050501" cy="2296184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538CD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Shape 732"/>
              <p:cNvSpPr txBox="1"/>
              <p:nvPr/>
            </p:nvSpPr>
            <p:spPr>
              <a:xfrm>
                <a:off x="1022196" y="1312130"/>
                <a:ext cx="111639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rgbClr val="538CD5"/>
                    </a:solidFill>
                  </a:rPr>
                  <a:t>Model 2</a:t>
                </a:r>
              </a:p>
            </p:txBody>
          </p:sp>
        </p:grpSp>
      </p:grpSp>
      <p:grpSp>
        <p:nvGrpSpPr>
          <p:cNvPr id="733" name="Shape 733"/>
          <p:cNvGrpSpPr/>
          <p:nvPr/>
        </p:nvGrpSpPr>
        <p:grpSpPr>
          <a:xfrm>
            <a:off x="963289" y="3931292"/>
            <a:ext cx="2288672" cy="2299615"/>
            <a:chOff x="963289" y="3931292"/>
            <a:chExt cx="2288672" cy="2299615"/>
          </a:xfrm>
        </p:grpSpPr>
        <p:grpSp>
          <p:nvGrpSpPr>
            <p:cNvPr id="734" name="Shape 734"/>
            <p:cNvGrpSpPr/>
            <p:nvPr/>
          </p:nvGrpSpPr>
          <p:grpSpPr>
            <a:xfrm>
              <a:off x="963289" y="3931292"/>
              <a:ext cx="1137713" cy="2296184"/>
              <a:chOff x="962894" y="1325891"/>
              <a:chExt cx="1137713" cy="2296184"/>
            </a:xfrm>
          </p:grpSpPr>
          <p:sp>
            <p:nvSpPr>
              <p:cNvPr id="735" name="Shape 735"/>
              <p:cNvSpPr/>
              <p:nvPr/>
            </p:nvSpPr>
            <p:spPr>
              <a:xfrm>
                <a:off x="962894" y="1325891"/>
                <a:ext cx="1050501" cy="2296184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538CD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Shape 736"/>
              <p:cNvSpPr txBox="1"/>
              <p:nvPr/>
            </p:nvSpPr>
            <p:spPr>
              <a:xfrm>
                <a:off x="984209" y="3219119"/>
                <a:ext cx="111639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rgbClr val="538CD5"/>
                    </a:solidFill>
                  </a:rPr>
                  <a:t>Model 3</a:t>
                </a:r>
              </a:p>
            </p:txBody>
          </p:sp>
        </p:grpSp>
        <p:grpSp>
          <p:nvGrpSpPr>
            <p:cNvPr id="737" name="Shape 737"/>
            <p:cNvGrpSpPr/>
            <p:nvPr/>
          </p:nvGrpSpPr>
          <p:grpSpPr>
            <a:xfrm>
              <a:off x="2114248" y="3934723"/>
              <a:ext cx="1137713" cy="2296184"/>
              <a:chOff x="962894" y="1325891"/>
              <a:chExt cx="1137713" cy="2296184"/>
            </a:xfrm>
          </p:grpSpPr>
          <p:sp>
            <p:nvSpPr>
              <p:cNvPr id="738" name="Shape 738"/>
              <p:cNvSpPr/>
              <p:nvPr/>
            </p:nvSpPr>
            <p:spPr>
              <a:xfrm>
                <a:off x="962894" y="1325891"/>
                <a:ext cx="1050501" cy="2296184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rgbClr val="538CD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Shape 739"/>
              <p:cNvSpPr txBox="1"/>
              <p:nvPr/>
            </p:nvSpPr>
            <p:spPr>
              <a:xfrm>
                <a:off x="984209" y="3219119"/>
                <a:ext cx="111639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rgbClr val="538CD5"/>
                    </a:solidFill>
                  </a:rPr>
                  <a:t>Model 4</a:t>
                </a:r>
              </a:p>
            </p:txBody>
          </p:sp>
        </p:grpSp>
      </p:grpSp>
      <p:sp>
        <p:nvSpPr>
          <p:cNvPr id="740" name="Shape 740"/>
          <p:cNvSpPr txBox="1"/>
          <p:nvPr/>
        </p:nvSpPr>
        <p:spPr>
          <a:xfrm>
            <a:off x="3706500" y="2413800"/>
            <a:ext cx="1803900" cy="923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</a:rPr>
              <a:t>Share weight updates each iteration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893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7" descr="noisychannelasrg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9400"/>
            <a:ext cx="9144000" cy="381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noisy channel model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Ignoring the denominator leaves us with two factors: P(Source) and P(</a:t>
            </a:r>
            <a:r>
              <a:rPr lang="en-US" sz="3200" dirty="0" err="1"/>
              <a:t>Signal|Source</a:t>
            </a:r>
            <a:r>
              <a:rPr lang="en-US" sz="3200" dirty="0"/>
              <a:t>)</a:t>
            </a:r>
          </a:p>
          <a:p>
            <a:endParaRPr lang="en-US" dirty="0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H="1">
            <a:off x="1447800" y="2667000"/>
            <a:ext cx="19050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H="1">
            <a:off x="5943600" y="2743200"/>
            <a:ext cx="2286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29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xfrm>
            <a:off x="84049" y="119075"/>
            <a:ext cx="7597500" cy="95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8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Speech – Data Parallel GPU Scaling</a:t>
            </a:r>
          </a:p>
        </p:txBody>
      </p:sp>
      <p:graphicFrame>
        <p:nvGraphicFramePr>
          <p:cNvPr id="747" name="Shape 747"/>
          <p:cNvGraphicFramePr/>
          <p:nvPr/>
        </p:nvGraphicFramePr>
        <p:xfrm>
          <a:off x="847462" y="1942600"/>
          <a:ext cx="7239000" cy="210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6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# GPUs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OpenMPI All-reduce (s)*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Custom All-reduce (s)*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Factor Speedup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55359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2587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21.4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48881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2470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19.8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21562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1393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15.5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8" name="Shape 748"/>
          <p:cNvSpPr txBox="1"/>
          <p:nvPr/>
        </p:nvSpPr>
        <p:spPr>
          <a:xfrm>
            <a:off x="880450" y="4173800"/>
            <a:ext cx="5922000" cy="45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*Measures time spent in all-reduce for a single epoch.</a:t>
            </a:r>
          </a:p>
        </p:txBody>
      </p:sp>
      <p:sp>
        <p:nvSpPr>
          <p:cNvPr id="749" name="Shape 749"/>
          <p:cNvSpPr txBox="1"/>
          <p:nvPr/>
        </p:nvSpPr>
        <p:spPr>
          <a:xfrm>
            <a:off x="439375" y="982100"/>
            <a:ext cx="7392900" cy="76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/>
              <a:t>Custom Ring Reduce avoids extraneous copies to CPU memory.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4005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title"/>
          </p:nvPr>
        </p:nvSpPr>
        <p:spPr>
          <a:xfrm>
            <a:off x="84049" y="119075"/>
            <a:ext cx="7597500" cy="95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8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Speech – Data Parallel GPU Scaling</a:t>
            </a:r>
          </a:p>
        </p:txBody>
      </p:sp>
      <p:pic>
        <p:nvPicPr>
          <p:cNvPr id="756" name="Shape 7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25" y="1452162"/>
            <a:ext cx="7553325" cy="45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93356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>
            <a:spLocks noGrp="1"/>
          </p:cNvSpPr>
          <p:nvPr>
            <p:ph type="title"/>
          </p:nvPr>
        </p:nvSpPr>
        <p:spPr>
          <a:xfrm>
            <a:off x="84049" y="119075"/>
            <a:ext cx="7597500" cy="95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8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Speech – </a:t>
            </a:r>
            <a:r>
              <a:rPr lang="en-US" sz="28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results</a:t>
            </a:r>
          </a:p>
        </p:txBody>
      </p:sp>
      <p:graphicFrame>
        <p:nvGraphicFramePr>
          <p:cNvPr id="763" name="Shape 763"/>
          <p:cNvGraphicFramePr/>
          <p:nvPr/>
        </p:nvGraphicFramePr>
        <p:xfrm>
          <a:off x="786887" y="1545375"/>
          <a:ext cx="7570225" cy="28921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1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3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Architecture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English (WER)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Mandarin (WER)</a:t>
                      </a:r>
                    </a:p>
                  </a:txBody>
                  <a:tcPr marL="91425" marR="91425" marT="91425" marB="91425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3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5-layer 1-RNN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13.55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15.41</a:t>
                      </a:r>
                    </a:p>
                  </a:txBody>
                  <a:tcPr marL="91425" marR="91425" marT="91425" marB="91425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3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5-layer 3-RNN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11.61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11.85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3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5-layer 3-RNN + BatchNorm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10.56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9.39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69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9-layer 7-RNN + BatchNorm + Frequency Convolution</a:t>
                      </a:r>
                    </a:p>
                  </a:txBody>
                  <a:tcPr marL="91425" marR="91425" marT="91425" marB="91425"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9.52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7.93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6098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>
            <a:spLocks noGrp="1"/>
          </p:cNvSpPr>
          <p:nvPr>
            <p:ph type="title"/>
          </p:nvPr>
        </p:nvSpPr>
        <p:spPr>
          <a:xfrm>
            <a:off x="84053" y="119067"/>
            <a:ext cx="6758400" cy="95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8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Speech – </a:t>
            </a:r>
            <a:r>
              <a:rPr lang="en-US" sz="28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</a:p>
        </p:txBody>
      </p:sp>
      <p:sp>
        <p:nvSpPr>
          <p:cNvPr id="778" name="Shape 778"/>
          <p:cNvSpPr txBox="1"/>
          <p:nvPr/>
        </p:nvSpPr>
        <p:spPr>
          <a:xfrm>
            <a:off x="729175" y="1327625"/>
            <a:ext cx="7597200" cy="345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Bi-directional models give almost 10% relative boost … but we can’t deploy them.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ASR latencies for voice search &lt;50ms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For 3 second audio would need to decode 60x faster than realtime!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60954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84053" y="119067"/>
            <a:ext cx="6758400" cy="95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8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Speech – </a:t>
            </a:r>
            <a:r>
              <a:rPr lang="en-US" sz="28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Lookahead convolution</a:t>
            </a:r>
          </a:p>
        </p:txBody>
      </p:sp>
      <p:sp>
        <p:nvSpPr>
          <p:cNvPr id="785" name="Shape 785"/>
          <p:cNvSpPr/>
          <p:nvPr/>
        </p:nvSpPr>
        <p:spPr>
          <a:xfrm>
            <a:off x="1724350" y="3499550"/>
            <a:ext cx="507900" cy="4797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 baseline="-25000"/>
          </a:p>
        </p:txBody>
      </p:sp>
      <p:cxnSp>
        <p:nvCxnSpPr>
          <p:cNvPr id="786" name="Shape 786"/>
          <p:cNvCxnSpPr>
            <a:endCxn id="785" idx="4"/>
          </p:cNvCxnSpPr>
          <p:nvPr/>
        </p:nvCxnSpPr>
        <p:spPr>
          <a:xfrm rot="10800000">
            <a:off x="1978300" y="3979250"/>
            <a:ext cx="0" cy="750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88" name="Shape 788"/>
          <p:cNvCxnSpPr>
            <a:stCxn id="785" idx="0"/>
            <a:endCxn id="789" idx="4"/>
          </p:cNvCxnSpPr>
          <p:nvPr/>
        </p:nvCxnSpPr>
        <p:spPr>
          <a:xfrm rot="10800000">
            <a:off x="1978300" y="2824850"/>
            <a:ext cx="0" cy="6747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89" name="Shape 789"/>
          <p:cNvSpPr/>
          <p:nvPr/>
        </p:nvSpPr>
        <p:spPr>
          <a:xfrm>
            <a:off x="1724350" y="2345150"/>
            <a:ext cx="507900" cy="4797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90" name="Shape 790"/>
          <p:cNvCxnSpPr>
            <a:stCxn id="789" idx="0"/>
          </p:cNvCxnSpPr>
          <p:nvPr/>
        </p:nvCxnSpPr>
        <p:spPr>
          <a:xfrm rot="10800000" flipH="1">
            <a:off x="1978300" y="1564250"/>
            <a:ext cx="5100" cy="780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1" name="Shape 791"/>
          <p:cNvSpPr/>
          <p:nvPr/>
        </p:nvSpPr>
        <p:spPr>
          <a:xfrm>
            <a:off x="3081850" y="3499550"/>
            <a:ext cx="507900" cy="4797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baseline="-25000"/>
          </a:p>
        </p:txBody>
      </p:sp>
      <p:cxnSp>
        <p:nvCxnSpPr>
          <p:cNvPr id="792" name="Shape 792"/>
          <p:cNvCxnSpPr>
            <a:endCxn id="791" idx="4"/>
          </p:cNvCxnSpPr>
          <p:nvPr/>
        </p:nvCxnSpPr>
        <p:spPr>
          <a:xfrm rot="10800000">
            <a:off x="3335800" y="3979250"/>
            <a:ext cx="0" cy="750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4" name="Shape 794"/>
          <p:cNvCxnSpPr>
            <a:stCxn id="791" idx="0"/>
            <a:endCxn id="795" idx="4"/>
          </p:cNvCxnSpPr>
          <p:nvPr/>
        </p:nvCxnSpPr>
        <p:spPr>
          <a:xfrm rot="10800000">
            <a:off x="3335800" y="2824850"/>
            <a:ext cx="0" cy="6747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5" name="Shape 795"/>
          <p:cNvSpPr/>
          <p:nvPr/>
        </p:nvSpPr>
        <p:spPr>
          <a:xfrm>
            <a:off x="3081850" y="2345150"/>
            <a:ext cx="507900" cy="4797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6" name="Shape 796"/>
          <p:cNvSpPr/>
          <p:nvPr/>
        </p:nvSpPr>
        <p:spPr>
          <a:xfrm>
            <a:off x="4441900" y="3499550"/>
            <a:ext cx="507900" cy="4797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97" name="Shape 797"/>
          <p:cNvCxnSpPr>
            <a:endCxn id="796" idx="4"/>
          </p:cNvCxnSpPr>
          <p:nvPr/>
        </p:nvCxnSpPr>
        <p:spPr>
          <a:xfrm rot="10800000">
            <a:off x="4695850" y="3979250"/>
            <a:ext cx="0" cy="750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8" name="Shape 798"/>
          <p:cNvCxnSpPr>
            <a:stCxn id="796" idx="0"/>
            <a:endCxn id="799" idx="4"/>
          </p:cNvCxnSpPr>
          <p:nvPr/>
        </p:nvCxnSpPr>
        <p:spPr>
          <a:xfrm rot="10800000">
            <a:off x="4695850" y="2824850"/>
            <a:ext cx="0" cy="6747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9" name="Shape 799"/>
          <p:cNvSpPr/>
          <p:nvPr/>
        </p:nvSpPr>
        <p:spPr>
          <a:xfrm>
            <a:off x="4441900" y="2345150"/>
            <a:ext cx="507900" cy="4797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0" name="Shape 800"/>
          <p:cNvSpPr/>
          <p:nvPr/>
        </p:nvSpPr>
        <p:spPr>
          <a:xfrm>
            <a:off x="5799400" y="3499550"/>
            <a:ext cx="507900" cy="4797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01" name="Shape 801"/>
          <p:cNvCxnSpPr>
            <a:endCxn id="800" idx="4"/>
          </p:cNvCxnSpPr>
          <p:nvPr/>
        </p:nvCxnSpPr>
        <p:spPr>
          <a:xfrm rot="10800000">
            <a:off x="6053350" y="3979250"/>
            <a:ext cx="0" cy="750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2" name="Shape 802"/>
          <p:cNvCxnSpPr>
            <a:stCxn id="800" idx="0"/>
            <a:endCxn id="803" idx="4"/>
          </p:cNvCxnSpPr>
          <p:nvPr/>
        </p:nvCxnSpPr>
        <p:spPr>
          <a:xfrm rot="10800000">
            <a:off x="6053350" y="2824850"/>
            <a:ext cx="0" cy="6747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03" name="Shape 803"/>
          <p:cNvSpPr/>
          <p:nvPr/>
        </p:nvSpPr>
        <p:spPr>
          <a:xfrm>
            <a:off x="5799400" y="2345150"/>
            <a:ext cx="507900" cy="4797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04" name="Shape 804"/>
          <p:cNvCxnSpPr/>
          <p:nvPr/>
        </p:nvCxnSpPr>
        <p:spPr>
          <a:xfrm>
            <a:off x="4949800" y="3739400"/>
            <a:ext cx="8496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5" name="Shape 805"/>
          <p:cNvCxnSpPr/>
          <p:nvPr/>
        </p:nvCxnSpPr>
        <p:spPr>
          <a:xfrm>
            <a:off x="3589675" y="3739400"/>
            <a:ext cx="8523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6" name="Shape 806"/>
          <p:cNvCxnSpPr/>
          <p:nvPr/>
        </p:nvCxnSpPr>
        <p:spPr>
          <a:xfrm>
            <a:off x="6307300" y="3739400"/>
            <a:ext cx="8385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7" name="Shape 807"/>
          <p:cNvCxnSpPr/>
          <p:nvPr/>
        </p:nvCxnSpPr>
        <p:spPr>
          <a:xfrm>
            <a:off x="2232250" y="3739400"/>
            <a:ext cx="8496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8" name="Shape 808"/>
          <p:cNvCxnSpPr>
            <a:stCxn id="795" idx="0"/>
          </p:cNvCxnSpPr>
          <p:nvPr/>
        </p:nvCxnSpPr>
        <p:spPr>
          <a:xfrm rot="10800000" flipH="1">
            <a:off x="3335800" y="1586750"/>
            <a:ext cx="3900" cy="7584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9" name="Shape 809"/>
          <p:cNvCxnSpPr>
            <a:stCxn id="799" idx="0"/>
          </p:cNvCxnSpPr>
          <p:nvPr/>
        </p:nvCxnSpPr>
        <p:spPr>
          <a:xfrm rot="10800000" flipH="1">
            <a:off x="4695850" y="1602650"/>
            <a:ext cx="300" cy="7425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10" name="Shape 810"/>
          <p:cNvCxnSpPr>
            <a:stCxn id="803" idx="0"/>
          </p:cNvCxnSpPr>
          <p:nvPr/>
        </p:nvCxnSpPr>
        <p:spPr>
          <a:xfrm rot="10800000">
            <a:off x="6052450" y="1610450"/>
            <a:ext cx="900" cy="7347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11" name="Shape 811"/>
          <p:cNvCxnSpPr>
            <a:stCxn id="791" idx="1"/>
            <a:endCxn id="789" idx="4"/>
          </p:cNvCxnSpPr>
          <p:nvPr/>
        </p:nvCxnSpPr>
        <p:spPr>
          <a:xfrm rot="10800000">
            <a:off x="1978430" y="2824900"/>
            <a:ext cx="1177800" cy="744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12" name="Shape 812"/>
          <p:cNvCxnSpPr>
            <a:stCxn id="796" idx="1"/>
            <a:endCxn id="795" idx="4"/>
          </p:cNvCxnSpPr>
          <p:nvPr/>
        </p:nvCxnSpPr>
        <p:spPr>
          <a:xfrm rot="10800000">
            <a:off x="3335780" y="2824900"/>
            <a:ext cx="1180500" cy="744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13" name="Shape 813"/>
          <p:cNvCxnSpPr>
            <a:stCxn id="800" idx="1"/>
            <a:endCxn id="799" idx="4"/>
          </p:cNvCxnSpPr>
          <p:nvPr/>
        </p:nvCxnSpPr>
        <p:spPr>
          <a:xfrm rot="10800000">
            <a:off x="4695980" y="2824900"/>
            <a:ext cx="1177800" cy="744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14" name="Shape 814"/>
          <p:cNvCxnSpPr>
            <a:stCxn id="796" idx="1"/>
            <a:endCxn id="789" idx="5"/>
          </p:cNvCxnSpPr>
          <p:nvPr/>
        </p:nvCxnSpPr>
        <p:spPr>
          <a:xfrm rot="10800000">
            <a:off x="2157980" y="2754700"/>
            <a:ext cx="2358300" cy="815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15" name="Shape 815"/>
          <p:cNvCxnSpPr>
            <a:stCxn id="800" idx="1"/>
            <a:endCxn id="795" idx="5"/>
          </p:cNvCxnSpPr>
          <p:nvPr/>
        </p:nvCxnSpPr>
        <p:spPr>
          <a:xfrm rot="10800000">
            <a:off x="3515480" y="2754700"/>
            <a:ext cx="2358300" cy="8151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816" name="Shape 8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75" y="5209837"/>
            <a:ext cx="3771900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Box 32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453160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 txBox="1">
            <a:spLocks noGrp="1"/>
          </p:cNvSpPr>
          <p:nvPr>
            <p:ph type="title"/>
          </p:nvPr>
        </p:nvSpPr>
        <p:spPr>
          <a:xfrm>
            <a:off x="84049" y="119075"/>
            <a:ext cx="7311000" cy="95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288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Speech – </a:t>
            </a:r>
            <a:r>
              <a:rPr lang="en-US" sz="28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Lookahead convolution</a:t>
            </a:r>
          </a:p>
        </p:txBody>
      </p:sp>
      <p:graphicFrame>
        <p:nvGraphicFramePr>
          <p:cNvPr id="823" name="Shape 823"/>
          <p:cNvGraphicFramePr/>
          <p:nvPr/>
        </p:nvGraphicFramePr>
        <p:xfrm>
          <a:off x="823675" y="2631175"/>
          <a:ext cx="7695600" cy="1828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Model</a:t>
                      </a:r>
                    </a:p>
                  </a:txBody>
                  <a:tcPr marL="91425" marR="91425" marT="91425" marB="91425"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English (WER)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Chinese (WER)</a:t>
                      </a:r>
                    </a:p>
                  </a:txBody>
                  <a:tcPr marL="91425" marR="91425" marT="91425" marB="91425"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Forward only</a:t>
                      </a:r>
                    </a:p>
                  </a:txBody>
                  <a:tcPr marL="91425" marR="91425" marT="91425" marB="91425"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18.8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15.7</a:t>
                      </a:r>
                    </a:p>
                  </a:txBody>
                  <a:tcPr marL="91425" marR="91425" marT="91425" marB="91425"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Forward + Lookahead (+50k params)</a:t>
                      </a:r>
                    </a:p>
                  </a:txBody>
                  <a:tcPr marL="91425" marR="91425" marT="91425" marB="91425"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16.8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13.5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Bidirectional (+12M params)</a:t>
                      </a:r>
                    </a:p>
                  </a:txBody>
                  <a:tcPr marL="91425" marR="91425" marT="91425" marB="91425"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15.4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12.8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4" name="Shape 824"/>
          <p:cNvSpPr txBox="1"/>
          <p:nvPr/>
        </p:nvSpPr>
        <p:spPr>
          <a:xfrm>
            <a:off x="334850" y="1498325"/>
            <a:ext cx="7198200" cy="6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For a lookahead of 20 time-steps (about 800ms in the future)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Slides from </a:t>
            </a:r>
            <a:r>
              <a:rPr lang="en-US" sz="1400" dirty="0" err="1"/>
              <a:t>Awni</a:t>
            </a:r>
            <a:r>
              <a:rPr lang="en-US" sz="1400" dirty="0"/>
              <a:t> </a:t>
            </a:r>
            <a:r>
              <a:rPr lang="en-US" sz="1400" dirty="0" err="1"/>
              <a:t>Hannun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48769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792161"/>
          </a:xfrm>
        </p:spPr>
        <p:txBody>
          <a:bodyPr/>
          <a:lstStyle/>
          <a:p>
            <a:r>
              <a:rPr lang="en-US" dirty="0"/>
              <a:t>Listen, Attend, and Spell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(Chan, </a:t>
            </a:r>
            <a:r>
              <a:rPr lang="en-US" sz="1400" dirty="0" err="1"/>
              <a:t>Jaitly</a:t>
            </a:r>
            <a:r>
              <a:rPr lang="en-US" sz="1400" dirty="0"/>
              <a:t>, Le, &amp; </a:t>
            </a:r>
            <a:r>
              <a:rPr lang="en-US" sz="1400" dirty="0" err="1"/>
              <a:t>Vinyals</a:t>
            </a:r>
            <a:r>
              <a:rPr lang="en-US" sz="1400" dirty="0"/>
              <a:t>. 2015)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54719"/>
            <a:ext cx="5287881" cy="548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997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792161"/>
          </a:xfrm>
        </p:spPr>
        <p:txBody>
          <a:bodyPr/>
          <a:lstStyle/>
          <a:p>
            <a:r>
              <a:rPr lang="en-US" dirty="0"/>
              <a:t>Listen, Attend, and Spell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66800"/>
            <a:ext cx="6543675" cy="5495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(Chan, </a:t>
            </a:r>
            <a:r>
              <a:rPr lang="en-US" sz="1400" dirty="0" err="1"/>
              <a:t>Jaitly</a:t>
            </a:r>
            <a:r>
              <a:rPr lang="en-US" sz="1400" dirty="0"/>
              <a:t>, Le, &amp; </a:t>
            </a:r>
            <a:r>
              <a:rPr lang="en-US" sz="1400" dirty="0" err="1"/>
              <a:t>Vinyals</a:t>
            </a:r>
            <a:r>
              <a:rPr lang="en-US" sz="1400" dirty="0"/>
              <a:t>. 2015) </a:t>
            </a:r>
          </a:p>
        </p:txBody>
      </p:sp>
    </p:spTree>
    <p:extLst>
      <p:ext uri="{BB962C8B-B14F-4D97-AF65-F5344CB8AC3E}">
        <p14:creationId xmlns:p14="http://schemas.microsoft.com/office/powerpoint/2010/main" val="26386187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792161"/>
          </a:xfrm>
        </p:spPr>
        <p:txBody>
          <a:bodyPr/>
          <a:lstStyle/>
          <a:p>
            <a:r>
              <a:rPr lang="en-US" dirty="0"/>
              <a:t>Listen, Attend, and Spell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(Chan, </a:t>
            </a:r>
            <a:r>
              <a:rPr lang="en-US" sz="1400" dirty="0" err="1"/>
              <a:t>Jaitly</a:t>
            </a:r>
            <a:r>
              <a:rPr lang="en-US" sz="1400" dirty="0"/>
              <a:t>, Le, &amp; </a:t>
            </a:r>
            <a:r>
              <a:rPr lang="en-US" sz="1400" dirty="0" err="1"/>
              <a:t>Vinyals</a:t>
            </a:r>
            <a:r>
              <a:rPr lang="en-US" sz="1400" dirty="0"/>
              <a:t>. 2015)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185987"/>
            <a:ext cx="76962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80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en-US" dirty="0"/>
              <a:t>Attention-based sequence generation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Maximum likelihood conditional language model given the audio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194" y="6543521"/>
            <a:ext cx="4330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Bahdanau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2016)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971486"/>
            <a:ext cx="3018062" cy="3603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769" y="2657883"/>
            <a:ext cx="3395662" cy="362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3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0" y="76200"/>
            <a:ext cx="3352800" cy="2743200"/>
          </a:xfrm>
        </p:spPr>
        <p:txBody>
          <a:bodyPr/>
          <a:lstStyle/>
          <a:p>
            <a:r>
              <a:rPr lang="en-US" b="1" dirty="0"/>
              <a:t>HMM for the digit recognition task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5300" name="Picture 4" descr="digithm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400" y="25400"/>
            <a:ext cx="8401638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71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639761"/>
          </a:xfrm>
        </p:spPr>
        <p:txBody>
          <a:bodyPr>
            <a:normAutofit fontScale="90000"/>
          </a:bodyPr>
          <a:lstStyle/>
          <a:p>
            <a:r>
              <a:rPr lang="en-US" dirty="0"/>
              <a:t>Acoustic Modeling with GMMs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09800" y="845286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Samson</a:t>
            </a:r>
          </a:p>
          <a:p>
            <a:r>
              <a:rPr lang="en-US" dirty="0"/>
              <a:t>S – AE – M – S –AH – N</a:t>
            </a:r>
          </a:p>
          <a:p>
            <a:r>
              <a:rPr lang="en-US" dirty="0"/>
              <a:t>942 – 6 – 37 – 8006 – 4422 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0" y="849464"/>
            <a:ext cx="175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Transcription:</a:t>
            </a:r>
          </a:p>
          <a:p>
            <a:r>
              <a:rPr lang="en-US" b="1" dirty="0"/>
              <a:t>Pronunciation:</a:t>
            </a:r>
          </a:p>
          <a:p>
            <a:r>
              <a:rPr lang="en-US" b="1" dirty="0"/>
              <a:t>Sub-phones :</a:t>
            </a:r>
          </a:p>
          <a:p>
            <a:endParaRPr lang="en-US" b="1" dirty="0"/>
          </a:p>
          <a:p>
            <a:r>
              <a:rPr lang="en-US" b="1" dirty="0"/>
              <a:t>Hidden Markov Model (HMM):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Acoustic Model: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Audio Input: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815579" y="3962400"/>
            <a:ext cx="1266064" cy="3434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51" name="Oval 50"/>
          <p:cNvSpPr/>
          <p:nvPr/>
        </p:nvSpPr>
        <p:spPr>
          <a:xfrm>
            <a:off x="2021107" y="1768616"/>
            <a:ext cx="838200" cy="76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942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440207" y="2530616"/>
            <a:ext cx="0" cy="345882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8" t="31169" r="34175" b="45461"/>
          <a:stretch/>
        </p:blipFill>
        <p:spPr bwMode="auto">
          <a:xfrm>
            <a:off x="1752600" y="4419600"/>
            <a:ext cx="4500438" cy="134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Rounded Rectangle 87"/>
          <p:cNvSpPr/>
          <p:nvPr/>
        </p:nvSpPr>
        <p:spPr>
          <a:xfrm>
            <a:off x="3276600" y="3962400"/>
            <a:ext cx="1266064" cy="3434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86" name="Oval 85"/>
          <p:cNvSpPr/>
          <p:nvPr/>
        </p:nvSpPr>
        <p:spPr>
          <a:xfrm>
            <a:off x="3482128" y="1768616"/>
            <a:ext cx="838200" cy="76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942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3901228" y="2530616"/>
            <a:ext cx="0" cy="345882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4732804" y="3962400"/>
            <a:ext cx="1266064" cy="3434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97" name="Oval 96"/>
          <p:cNvSpPr/>
          <p:nvPr/>
        </p:nvSpPr>
        <p:spPr>
          <a:xfrm>
            <a:off x="4938332" y="1768616"/>
            <a:ext cx="838200" cy="76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6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357432" y="2530616"/>
            <a:ext cx="0" cy="345882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6"/>
            <a:endCxn id="86" idx="2"/>
          </p:cNvCxnSpPr>
          <p:nvPr/>
        </p:nvCxnSpPr>
        <p:spPr>
          <a:xfrm>
            <a:off x="2859307" y="2149616"/>
            <a:ext cx="622821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6" idx="6"/>
            <a:endCxn id="97" idx="2"/>
          </p:cNvCxnSpPr>
          <p:nvPr/>
        </p:nvCxnSpPr>
        <p:spPr>
          <a:xfrm>
            <a:off x="4320328" y="2149616"/>
            <a:ext cx="618004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3" descr="threehumps.ep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1" t="7349" r="9008" b="10608"/>
          <a:stretch/>
        </p:blipFill>
        <p:spPr bwMode="auto">
          <a:xfrm>
            <a:off x="1828800" y="2895600"/>
            <a:ext cx="1194226" cy="94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" descr="threehumps.ep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1" t="7349" r="9008" b="10608"/>
          <a:stretch/>
        </p:blipFill>
        <p:spPr bwMode="auto">
          <a:xfrm>
            <a:off x="3276600" y="2895600"/>
            <a:ext cx="1194226" cy="94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3" descr="threehumps.ep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1" t="7349" r="9008" b="10608"/>
          <a:stretch/>
        </p:blipFill>
        <p:spPr bwMode="auto">
          <a:xfrm flipH="1">
            <a:off x="4800600" y="2895600"/>
            <a:ext cx="1194226" cy="94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53200" y="27432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GMM models:</a:t>
            </a:r>
          </a:p>
          <a:p>
            <a:r>
              <a:rPr lang="en-US" dirty="0"/>
              <a:t>P(</a:t>
            </a:r>
            <a:r>
              <a:rPr lang="en-US" dirty="0" err="1"/>
              <a:t>x|s</a:t>
            </a:r>
            <a:r>
              <a:rPr lang="en-US" dirty="0"/>
              <a:t>)</a:t>
            </a:r>
          </a:p>
          <a:p>
            <a:r>
              <a:rPr lang="en-US" dirty="0"/>
              <a:t>x: input features</a:t>
            </a:r>
          </a:p>
          <a:p>
            <a:r>
              <a:rPr lang="en-US" dirty="0"/>
              <a:t>s: HMM state</a:t>
            </a:r>
          </a:p>
        </p:txBody>
      </p:sp>
    </p:spTree>
    <p:extLst>
      <p:ext uri="{BB962C8B-B14F-4D97-AF65-F5344CB8AC3E}">
        <p14:creationId xmlns:p14="http://schemas.microsoft.com/office/powerpoint/2010/main" val="302113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639761"/>
          </a:xfrm>
        </p:spPr>
        <p:txBody>
          <a:bodyPr>
            <a:normAutofit fontScale="90000"/>
          </a:bodyPr>
          <a:lstStyle/>
          <a:p>
            <a:r>
              <a:rPr lang="en-US" dirty="0"/>
              <a:t>DNN Hybrid Acoustic Models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09800" y="845286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Samson</a:t>
            </a:r>
          </a:p>
          <a:p>
            <a:r>
              <a:rPr lang="en-US" dirty="0"/>
              <a:t>S – AE – M – S –AH – N</a:t>
            </a:r>
          </a:p>
          <a:p>
            <a:r>
              <a:rPr lang="en-US" dirty="0"/>
              <a:t>942 – 6 – 37 – 8006 – 4422 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0" y="849464"/>
            <a:ext cx="1752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Transcription:</a:t>
            </a:r>
          </a:p>
          <a:p>
            <a:r>
              <a:rPr lang="en-US" b="1" dirty="0"/>
              <a:t>Pronunciation:</a:t>
            </a:r>
          </a:p>
          <a:p>
            <a:r>
              <a:rPr lang="en-US" b="1" dirty="0"/>
              <a:t>Sub-phones :</a:t>
            </a:r>
          </a:p>
          <a:p>
            <a:endParaRPr lang="en-US" b="1" dirty="0"/>
          </a:p>
          <a:p>
            <a:r>
              <a:rPr lang="en-US" b="1" dirty="0"/>
              <a:t>Hidden Markov Model (HMM):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Acoustic Model: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Audio Input: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1807175" y="1768616"/>
            <a:ext cx="1272027" cy="3369492"/>
            <a:chOff x="1493611" y="2168718"/>
            <a:chExt cx="1272027" cy="3369492"/>
          </a:xfrm>
        </p:grpSpPr>
        <p:grpSp>
          <p:nvGrpSpPr>
            <p:cNvPr id="37" name="Group 36"/>
            <p:cNvGrpSpPr/>
            <p:nvPr/>
          </p:nvGrpSpPr>
          <p:grpSpPr>
            <a:xfrm>
              <a:off x="1493611" y="3276600"/>
              <a:ext cx="1272027" cy="2261610"/>
              <a:chOff x="7620000" y="4555448"/>
              <a:chExt cx="1272027" cy="2261610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7625963" y="6473579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Features (x</a:t>
                </a:r>
                <a:r>
                  <a:rPr lang="en-US" sz="14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sz="1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7620000" y="5843807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/>
              <p:cNvCxnSpPr>
                <a:stCxn id="38" idx="0"/>
                <a:endCxn id="39" idx="2"/>
              </p:cNvCxnSpPr>
              <p:nvPr/>
            </p:nvCxnSpPr>
            <p:spPr>
              <a:xfrm flipH="1" flipV="1">
                <a:off x="8253032" y="6187286"/>
                <a:ext cx="5963" cy="286293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ounded Rectangle 40"/>
              <p:cNvSpPr/>
              <p:nvPr/>
            </p:nvSpPr>
            <p:spPr>
              <a:xfrm>
                <a:off x="7620000" y="5197349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Straight Arrow Connector 41"/>
              <p:cNvCxnSpPr>
                <a:stCxn id="39" idx="0"/>
                <a:endCxn id="41" idx="2"/>
              </p:cNvCxnSpPr>
              <p:nvPr/>
            </p:nvCxnSpPr>
            <p:spPr>
              <a:xfrm flipV="1">
                <a:off x="8253032" y="5540828"/>
                <a:ext cx="0" cy="302979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ounded Rectangle 42"/>
              <p:cNvSpPr/>
              <p:nvPr/>
            </p:nvSpPr>
            <p:spPr>
              <a:xfrm>
                <a:off x="7620000" y="4555448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P(s|x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cxnSp>
            <p:nvCxnSpPr>
              <p:cNvPr id="44" name="Straight Arrow Connector 43"/>
              <p:cNvCxnSpPr>
                <a:stCxn id="41" idx="0"/>
                <a:endCxn id="43" idx="2"/>
              </p:cNvCxnSpPr>
              <p:nvPr/>
            </p:nvCxnSpPr>
            <p:spPr>
              <a:xfrm flipV="1">
                <a:off x="8253032" y="4898927"/>
                <a:ext cx="0" cy="298422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Oval 50"/>
            <p:cNvSpPr/>
            <p:nvPr/>
          </p:nvSpPr>
          <p:spPr>
            <a:xfrm>
              <a:off x="1707543" y="2168718"/>
              <a:ext cx="838200" cy="76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942</a:t>
              </a:r>
            </a:p>
          </p:txBody>
        </p:sp>
        <p:cxnSp>
          <p:nvCxnSpPr>
            <p:cNvPr id="53" name="Straight Arrow Connector 52"/>
            <p:cNvCxnSpPr>
              <a:stCxn id="43" idx="0"/>
              <a:endCxn id="51" idx="4"/>
            </p:cNvCxnSpPr>
            <p:nvPr/>
          </p:nvCxnSpPr>
          <p:spPr>
            <a:xfrm flipV="1">
              <a:off x="2126643" y="2930718"/>
              <a:ext cx="0" cy="345882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8" t="31169" r="34175" b="45461"/>
          <a:stretch/>
        </p:blipFill>
        <p:spPr bwMode="auto">
          <a:xfrm>
            <a:off x="1635981" y="5257800"/>
            <a:ext cx="4500438" cy="134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" name="Group 83"/>
          <p:cNvGrpSpPr/>
          <p:nvPr/>
        </p:nvGrpSpPr>
        <p:grpSpPr>
          <a:xfrm>
            <a:off x="3268196" y="1768616"/>
            <a:ext cx="1272027" cy="3369492"/>
            <a:chOff x="1493611" y="2168718"/>
            <a:chExt cx="1272027" cy="3369492"/>
          </a:xfrm>
        </p:grpSpPr>
        <p:grpSp>
          <p:nvGrpSpPr>
            <p:cNvPr id="85" name="Group 84"/>
            <p:cNvGrpSpPr/>
            <p:nvPr/>
          </p:nvGrpSpPr>
          <p:grpSpPr>
            <a:xfrm>
              <a:off x="1493611" y="3276600"/>
              <a:ext cx="1272027" cy="2261610"/>
              <a:chOff x="7620000" y="4555448"/>
              <a:chExt cx="1272027" cy="2261610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7625963" y="6473579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Features (x</a:t>
                </a:r>
                <a:r>
                  <a:rPr lang="en-US" sz="14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sz="1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7620000" y="5843807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>
                <a:stCxn id="88" idx="0"/>
                <a:endCxn id="89" idx="2"/>
              </p:cNvCxnSpPr>
              <p:nvPr/>
            </p:nvCxnSpPr>
            <p:spPr>
              <a:xfrm flipH="1" flipV="1">
                <a:off x="8253032" y="6187286"/>
                <a:ext cx="5963" cy="286293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ounded Rectangle 90"/>
              <p:cNvSpPr/>
              <p:nvPr/>
            </p:nvSpPr>
            <p:spPr>
              <a:xfrm>
                <a:off x="7620000" y="5197349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2" name="Straight Arrow Connector 91"/>
              <p:cNvCxnSpPr>
                <a:stCxn id="89" idx="0"/>
                <a:endCxn id="91" idx="2"/>
              </p:cNvCxnSpPr>
              <p:nvPr/>
            </p:nvCxnSpPr>
            <p:spPr>
              <a:xfrm flipV="1">
                <a:off x="8253032" y="5540828"/>
                <a:ext cx="0" cy="302979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ounded Rectangle 92"/>
              <p:cNvSpPr/>
              <p:nvPr/>
            </p:nvSpPr>
            <p:spPr>
              <a:xfrm>
                <a:off x="7620000" y="4555448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P(s|x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cxnSp>
            <p:nvCxnSpPr>
              <p:cNvPr id="94" name="Straight Arrow Connector 93"/>
              <p:cNvCxnSpPr>
                <a:stCxn id="91" idx="0"/>
                <a:endCxn id="93" idx="2"/>
              </p:cNvCxnSpPr>
              <p:nvPr/>
            </p:nvCxnSpPr>
            <p:spPr>
              <a:xfrm flipV="1">
                <a:off x="8253032" y="4898927"/>
                <a:ext cx="0" cy="298422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Oval 85"/>
            <p:cNvSpPr/>
            <p:nvPr/>
          </p:nvSpPr>
          <p:spPr>
            <a:xfrm>
              <a:off x="1707543" y="2168718"/>
              <a:ext cx="838200" cy="76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942</a:t>
              </a:r>
            </a:p>
          </p:txBody>
        </p:sp>
        <p:cxnSp>
          <p:nvCxnSpPr>
            <p:cNvPr id="87" name="Straight Arrow Connector 86"/>
            <p:cNvCxnSpPr>
              <a:stCxn id="93" idx="0"/>
              <a:endCxn id="86" idx="4"/>
            </p:cNvCxnSpPr>
            <p:nvPr/>
          </p:nvCxnSpPr>
          <p:spPr>
            <a:xfrm flipV="1">
              <a:off x="2126643" y="2930718"/>
              <a:ext cx="0" cy="345882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724400" y="1768616"/>
            <a:ext cx="1272027" cy="3369492"/>
            <a:chOff x="1493611" y="2168718"/>
            <a:chExt cx="1272027" cy="3369492"/>
          </a:xfrm>
        </p:grpSpPr>
        <p:grpSp>
          <p:nvGrpSpPr>
            <p:cNvPr id="96" name="Group 95"/>
            <p:cNvGrpSpPr/>
            <p:nvPr/>
          </p:nvGrpSpPr>
          <p:grpSpPr>
            <a:xfrm>
              <a:off x="1493611" y="3276600"/>
              <a:ext cx="1272027" cy="2261610"/>
              <a:chOff x="7620000" y="4555448"/>
              <a:chExt cx="1272027" cy="2261610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7625963" y="6473579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Features (x</a:t>
                </a:r>
                <a:r>
                  <a:rPr lang="en-US" sz="14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sz="1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7620000" y="5843807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Arrow Connector 100"/>
              <p:cNvCxnSpPr>
                <a:stCxn id="99" idx="0"/>
                <a:endCxn id="100" idx="2"/>
              </p:cNvCxnSpPr>
              <p:nvPr/>
            </p:nvCxnSpPr>
            <p:spPr>
              <a:xfrm flipH="1" flipV="1">
                <a:off x="8253032" y="6187286"/>
                <a:ext cx="5963" cy="286293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ounded Rectangle 101"/>
              <p:cNvSpPr/>
              <p:nvPr/>
            </p:nvSpPr>
            <p:spPr>
              <a:xfrm>
                <a:off x="7620000" y="5197349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3" name="Straight Arrow Connector 102"/>
              <p:cNvCxnSpPr>
                <a:stCxn id="100" idx="0"/>
                <a:endCxn id="102" idx="2"/>
              </p:cNvCxnSpPr>
              <p:nvPr/>
            </p:nvCxnSpPr>
            <p:spPr>
              <a:xfrm flipV="1">
                <a:off x="8253032" y="5540828"/>
                <a:ext cx="0" cy="302979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ounded Rectangle 103"/>
              <p:cNvSpPr/>
              <p:nvPr/>
            </p:nvSpPr>
            <p:spPr>
              <a:xfrm>
                <a:off x="7620000" y="4555448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P(s|x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cxnSp>
            <p:nvCxnSpPr>
              <p:cNvPr id="105" name="Straight Arrow Connector 104"/>
              <p:cNvCxnSpPr>
                <a:stCxn id="102" idx="0"/>
                <a:endCxn id="104" idx="2"/>
              </p:cNvCxnSpPr>
              <p:nvPr/>
            </p:nvCxnSpPr>
            <p:spPr>
              <a:xfrm flipV="1">
                <a:off x="8253032" y="4898927"/>
                <a:ext cx="0" cy="298422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Oval 96"/>
            <p:cNvSpPr/>
            <p:nvPr/>
          </p:nvSpPr>
          <p:spPr>
            <a:xfrm>
              <a:off x="1707543" y="2168718"/>
              <a:ext cx="838200" cy="76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cxnSp>
          <p:nvCxnSpPr>
            <p:cNvPr id="98" name="Straight Arrow Connector 97"/>
            <p:cNvCxnSpPr>
              <a:stCxn id="104" idx="0"/>
              <a:endCxn id="97" idx="4"/>
            </p:cNvCxnSpPr>
            <p:nvPr/>
          </p:nvCxnSpPr>
          <p:spPr>
            <a:xfrm flipV="1">
              <a:off x="2126643" y="2930718"/>
              <a:ext cx="0" cy="345882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Arrow Connector 105"/>
          <p:cNvCxnSpPr>
            <a:stCxn id="51" idx="6"/>
            <a:endCxn id="86" idx="2"/>
          </p:cNvCxnSpPr>
          <p:nvPr/>
        </p:nvCxnSpPr>
        <p:spPr>
          <a:xfrm>
            <a:off x="2859307" y="2149616"/>
            <a:ext cx="622821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6" idx="6"/>
            <a:endCxn id="97" idx="2"/>
          </p:cNvCxnSpPr>
          <p:nvPr/>
        </p:nvCxnSpPr>
        <p:spPr>
          <a:xfrm>
            <a:off x="4320328" y="2149616"/>
            <a:ext cx="618004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136199" y="2819400"/>
            <a:ext cx="30075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 DNN to approximate:</a:t>
            </a:r>
          </a:p>
          <a:p>
            <a:r>
              <a:rPr lang="en-US" dirty="0"/>
              <a:t>P(</a:t>
            </a:r>
            <a:r>
              <a:rPr lang="en-US" dirty="0" err="1"/>
              <a:t>s|x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Apply Bayes’ Rule:</a:t>
            </a:r>
          </a:p>
          <a:p>
            <a:r>
              <a:rPr lang="en-US" dirty="0"/>
              <a:t>P(</a:t>
            </a:r>
            <a:r>
              <a:rPr lang="en-US" dirty="0" err="1"/>
              <a:t>x|s</a:t>
            </a:r>
            <a:r>
              <a:rPr lang="en-US" dirty="0"/>
              <a:t>) = P(</a:t>
            </a:r>
            <a:r>
              <a:rPr lang="en-US" dirty="0" err="1"/>
              <a:t>s|x</a:t>
            </a:r>
            <a:r>
              <a:rPr lang="en-US" dirty="0"/>
              <a:t>) * P(x) / P(s)</a:t>
            </a:r>
          </a:p>
          <a:p>
            <a:endParaRPr lang="en-US" dirty="0"/>
          </a:p>
          <a:p>
            <a:r>
              <a:rPr lang="en-US" dirty="0"/>
              <a:t>  DNN * Constant / State prior</a:t>
            </a:r>
          </a:p>
        </p:txBody>
      </p:sp>
    </p:spTree>
    <p:extLst>
      <p:ext uri="{BB962C8B-B14F-4D97-AF65-F5344CB8AC3E}">
        <p14:creationId xmlns:p14="http://schemas.microsoft.com/office/powerpoint/2010/main" val="175717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Framework + Isolated Training Limitations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0" y="685800"/>
          <a:ext cx="9144000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477000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(Maas, Qi, </a:t>
            </a:r>
            <a:r>
              <a:rPr lang="en-US" sz="1600" dirty="0" err="1"/>
              <a:t>Xie</a:t>
            </a:r>
            <a:r>
              <a:rPr lang="en-US" sz="1600" dirty="0"/>
              <a:t>, </a:t>
            </a:r>
            <a:r>
              <a:rPr lang="en-US" sz="1600" dirty="0" err="1"/>
              <a:t>Hannun</a:t>
            </a:r>
            <a:r>
              <a:rPr lang="en-US" sz="1600" dirty="0"/>
              <a:t>, </a:t>
            </a:r>
            <a:r>
              <a:rPr lang="en-US" sz="1600" dirty="0" err="1"/>
              <a:t>Lengerich</a:t>
            </a:r>
            <a:r>
              <a:rPr lang="en-US" sz="1600" dirty="0"/>
              <a:t>, </a:t>
            </a:r>
            <a:r>
              <a:rPr lang="en-US" sz="1600" dirty="0" err="1"/>
              <a:t>Jurafsky</a:t>
            </a:r>
            <a:r>
              <a:rPr lang="en-US" sz="1600" dirty="0"/>
              <a:t>, &amp; Ng. 2017)</a:t>
            </a:r>
          </a:p>
        </p:txBody>
      </p:sp>
    </p:spTree>
    <p:extLst>
      <p:ext uri="{BB962C8B-B14F-4D97-AF65-F5344CB8AC3E}">
        <p14:creationId xmlns:p14="http://schemas.microsoft.com/office/powerpoint/2010/main" val="126861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35"/>
    </mc:Choice>
    <mc:Fallback xmlns="">
      <p:transition xmlns:p14="http://schemas.microsoft.com/office/powerpoint/2010/main" spd="slow" advTm="3073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721" y="44099"/>
            <a:ext cx="7772400" cy="639761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Recurrent </a:t>
            </a:r>
            <a:r>
              <a:rPr lang="en-US" dirty="0"/>
              <a:t>DNN Hybrid Acoustic Models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09800" y="845286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Samson</a:t>
            </a:r>
          </a:p>
          <a:p>
            <a:r>
              <a:rPr lang="en-US" dirty="0"/>
              <a:t>S – AE – M – S –AH – N</a:t>
            </a:r>
          </a:p>
          <a:p>
            <a:r>
              <a:rPr lang="en-US" dirty="0"/>
              <a:t>942 – 6 – 37 – 8006 – 4422 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0" y="849464"/>
            <a:ext cx="1752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Transcription:</a:t>
            </a:r>
          </a:p>
          <a:p>
            <a:r>
              <a:rPr lang="en-US" b="1" dirty="0"/>
              <a:t>Pronunciation:</a:t>
            </a:r>
          </a:p>
          <a:p>
            <a:r>
              <a:rPr lang="en-US" b="1" dirty="0"/>
              <a:t>Sub-phones :</a:t>
            </a:r>
          </a:p>
          <a:p>
            <a:endParaRPr lang="en-US" b="1" dirty="0"/>
          </a:p>
          <a:p>
            <a:r>
              <a:rPr lang="en-US" b="1" dirty="0"/>
              <a:t>Hidden Markov Model (HMM):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Acoustic Model: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Audio Input: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1807175" y="1768616"/>
            <a:ext cx="1272027" cy="3369492"/>
            <a:chOff x="1493611" y="2168718"/>
            <a:chExt cx="1272027" cy="3369492"/>
          </a:xfrm>
        </p:grpSpPr>
        <p:grpSp>
          <p:nvGrpSpPr>
            <p:cNvPr id="37" name="Group 36"/>
            <p:cNvGrpSpPr/>
            <p:nvPr/>
          </p:nvGrpSpPr>
          <p:grpSpPr>
            <a:xfrm>
              <a:off x="1493611" y="3276600"/>
              <a:ext cx="1272027" cy="2261610"/>
              <a:chOff x="7620000" y="4555448"/>
              <a:chExt cx="1272027" cy="2261610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7625963" y="6473579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Features (x</a:t>
                </a:r>
                <a:r>
                  <a:rPr lang="en-US" sz="14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sz="1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7620000" y="5843807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/>
              <p:cNvCxnSpPr>
                <a:stCxn id="38" idx="0"/>
                <a:endCxn id="39" idx="2"/>
              </p:cNvCxnSpPr>
              <p:nvPr/>
            </p:nvCxnSpPr>
            <p:spPr>
              <a:xfrm flipH="1" flipV="1">
                <a:off x="8253032" y="6187286"/>
                <a:ext cx="5963" cy="286293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ounded Rectangle 40"/>
              <p:cNvSpPr/>
              <p:nvPr/>
            </p:nvSpPr>
            <p:spPr>
              <a:xfrm>
                <a:off x="7620000" y="5197349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Straight Arrow Connector 41"/>
              <p:cNvCxnSpPr>
                <a:stCxn id="39" idx="0"/>
                <a:endCxn id="41" idx="2"/>
              </p:cNvCxnSpPr>
              <p:nvPr/>
            </p:nvCxnSpPr>
            <p:spPr>
              <a:xfrm flipV="1">
                <a:off x="8253032" y="5540828"/>
                <a:ext cx="0" cy="302979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ounded Rectangle 42"/>
              <p:cNvSpPr/>
              <p:nvPr/>
            </p:nvSpPr>
            <p:spPr>
              <a:xfrm>
                <a:off x="7620000" y="4555448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P(s|x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cxnSp>
            <p:nvCxnSpPr>
              <p:cNvPr id="44" name="Straight Arrow Connector 43"/>
              <p:cNvCxnSpPr>
                <a:stCxn id="41" idx="0"/>
                <a:endCxn id="43" idx="2"/>
              </p:cNvCxnSpPr>
              <p:nvPr/>
            </p:nvCxnSpPr>
            <p:spPr>
              <a:xfrm flipV="1">
                <a:off x="8253032" y="4898927"/>
                <a:ext cx="0" cy="298422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Oval 50"/>
            <p:cNvSpPr/>
            <p:nvPr/>
          </p:nvSpPr>
          <p:spPr>
            <a:xfrm>
              <a:off x="1707543" y="2168718"/>
              <a:ext cx="838200" cy="76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942</a:t>
              </a:r>
            </a:p>
          </p:txBody>
        </p:sp>
        <p:cxnSp>
          <p:nvCxnSpPr>
            <p:cNvPr id="53" name="Straight Arrow Connector 52"/>
            <p:cNvCxnSpPr>
              <a:stCxn id="43" idx="0"/>
              <a:endCxn id="51" idx="4"/>
            </p:cNvCxnSpPr>
            <p:nvPr/>
          </p:nvCxnSpPr>
          <p:spPr>
            <a:xfrm flipV="1">
              <a:off x="2126643" y="2930718"/>
              <a:ext cx="0" cy="345882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8" t="31169" r="34175" b="45461"/>
          <a:stretch/>
        </p:blipFill>
        <p:spPr bwMode="auto">
          <a:xfrm>
            <a:off x="1635981" y="5257800"/>
            <a:ext cx="4500438" cy="134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" name="Group 83"/>
          <p:cNvGrpSpPr/>
          <p:nvPr/>
        </p:nvGrpSpPr>
        <p:grpSpPr>
          <a:xfrm>
            <a:off x="3268196" y="1768616"/>
            <a:ext cx="1272027" cy="3369492"/>
            <a:chOff x="1493611" y="2168718"/>
            <a:chExt cx="1272027" cy="3369492"/>
          </a:xfrm>
        </p:grpSpPr>
        <p:grpSp>
          <p:nvGrpSpPr>
            <p:cNvPr id="85" name="Group 84"/>
            <p:cNvGrpSpPr/>
            <p:nvPr/>
          </p:nvGrpSpPr>
          <p:grpSpPr>
            <a:xfrm>
              <a:off x="1493611" y="3276600"/>
              <a:ext cx="1272027" cy="2261610"/>
              <a:chOff x="7620000" y="4555448"/>
              <a:chExt cx="1272027" cy="2261610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7625963" y="6473579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Features (x</a:t>
                </a:r>
                <a:r>
                  <a:rPr lang="en-US" sz="14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sz="1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7620000" y="5843807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Arrow Connector 89"/>
              <p:cNvCxnSpPr>
                <a:stCxn id="88" idx="0"/>
                <a:endCxn id="89" idx="2"/>
              </p:cNvCxnSpPr>
              <p:nvPr/>
            </p:nvCxnSpPr>
            <p:spPr>
              <a:xfrm flipH="1" flipV="1">
                <a:off x="8253032" y="6187286"/>
                <a:ext cx="5963" cy="286293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ounded Rectangle 90"/>
              <p:cNvSpPr/>
              <p:nvPr/>
            </p:nvSpPr>
            <p:spPr>
              <a:xfrm>
                <a:off x="7620000" y="5197349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2" name="Straight Arrow Connector 91"/>
              <p:cNvCxnSpPr>
                <a:stCxn id="89" idx="0"/>
                <a:endCxn id="91" idx="2"/>
              </p:cNvCxnSpPr>
              <p:nvPr/>
            </p:nvCxnSpPr>
            <p:spPr>
              <a:xfrm flipV="1">
                <a:off x="8253032" y="5540828"/>
                <a:ext cx="0" cy="302979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ounded Rectangle 92"/>
              <p:cNvSpPr/>
              <p:nvPr/>
            </p:nvSpPr>
            <p:spPr>
              <a:xfrm>
                <a:off x="7620000" y="4555448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P(s|x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cxnSp>
            <p:nvCxnSpPr>
              <p:cNvPr id="94" name="Straight Arrow Connector 93"/>
              <p:cNvCxnSpPr>
                <a:stCxn id="91" idx="0"/>
                <a:endCxn id="93" idx="2"/>
              </p:cNvCxnSpPr>
              <p:nvPr/>
            </p:nvCxnSpPr>
            <p:spPr>
              <a:xfrm flipV="1">
                <a:off x="8253032" y="4898927"/>
                <a:ext cx="0" cy="298422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Oval 85"/>
            <p:cNvSpPr/>
            <p:nvPr/>
          </p:nvSpPr>
          <p:spPr>
            <a:xfrm>
              <a:off x="1707543" y="2168718"/>
              <a:ext cx="838200" cy="76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942</a:t>
              </a:r>
            </a:p>
          </p:txBody>
        </p:sp>
        <p:cxnSp>
          <p:nvCxnSpPr>
            <p:cNvPr id="87" name="Straight Arrow Connector 86"/>
            <p:cNvCxnSpPr>
              <a:stCxn id="93" idx="0"/>
              <a:endCxn id="86" idx="4"/>
            </p:cNvCxnSpPr>
            <p:nvPr/>
          </p:nvCxnSpPr>
          <p:spPr>
            <a:xfrm flipV="1">
              <a:off x="2126643" y="2930718"/>
              <a:ext cx="0" cy="345882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724400" y="1768616"/>
            <a:ext cx="1272027" cy="3369492"/>
            <a:chOff x="1493611" y="2168718"/>
            <a:chExt cx="1272027" cy="3369492"/>
          </a:xfrm>
        </p:grpSpPr>
        <p:grpSp>
          <p:nvGrpSpPr>
            <p:cNvPr id="96" name="Group 95"/>
            <p:cNvGrpSpPr/>
            <p:nvPr/>
          </p:nvGrpSpPr>
          <p:grpSpPr>
            <a:xfrm>
              <a:off x="1493611" y="3276600"/>
              <a:ext cx="1272027" cy="2261610"/>
              <a:chOff x="7620000" y="4555448"/>
              <a:chExt cx="1272027" cy="2261610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7625963" y="6473579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Features (x</a:t>
                </a:r>
                <a:r>
                  <a:rPr lang="en-US" sz="14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sz="1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7620000" y="5843807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Arrow Connector 100"/>
              <p:cNvCxnSpPr>
                <a:stCxn id="99" idx="0"/>
                <a:endCxn id="100" idx="2"/>
              </p:cNvCxnSpPr>
              <p:nvPr/>
            </p:nvCxnSpPr>
            <p:spPr>
              <a:xfrm flipH="1" flipV="1">
                <a:off x="8253032" y="6187286"/>
                <a:ext cx="5963" cy="286293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ounded Rectangle 101"/>
              <p:cNvSpPr/>
              <p:nvPr/>
            </p:nvSpPr>
            <p:spPr>
              <a:xfrm>
                <a:off x="7620000" y="5197349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3" name="Straight Arrow Connector 102"/>
              <p:cNvCxnSpPr>
                <a:stCxn id="100" idx="0"/>
                <a:endCxn id="102" idx="2"/>
              </p:cNvCxnSpPr>
              <p:nvPr/>
            </p:nvCxnSpPr>
            <p:spPr>
              <a:xfrm flipV="1">
                <a:off x="8253032" y="5540828"/>
                <a:ext cx="0" cy="302979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ounded Rectangle 103"/>
              <p:cNvSpPr/>
              <p:nvPr/>
            </p:nvSpPr>
            <p:spPr>
              <a:xfrm>
                <a:off x="7620000" y="4555448"/>
                <a:ext cx="1266064" cy="34347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P(s|x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cxnSp>
            <p:nvCxnSpPr>
              <p:cNvPr id="105" name="Straight Arrow Connector 104"/>
              <p:cNvCxnSpPr>
                <a:stCxn id="102" idx="0"/>
                <a:endCxn id="104" idx="2"/>
              </p:cNvCxnSpPr>
              <p:nvPr/>
            </p:nvCxnSpPr>
            <p:spPr>
              <a:xfrm flipV="1">
                <a:off x="8253032" y="4898927"/>
                <a:ext cx="0" cy="298422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Oval 96"/>
            <p:cNvSpPr/>
            <p:nvPr/>
          </p:nvSpPr>
          <p:spPr>
            <a:xfrm>
              <a:off x="1707543" y="2168718"/>
              <a:ext cx="838200" cy="76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cxnSp>
          <p:nvCxnSpPr>
            <p:cNvPr id="98" name="Straight Arrow Connector 97"/>
            <p:cNvCxnSpPr>
              <a:stCxn id="104" idx="0"/>
              <a:endCxn id="97" idx="4"/>
            </p:cNvCxnSpPr>
            <p:nvPr/>
          </p:nvCxnSpPr>
          <p:spPr>
            <a:xfrm flipV="1">
              <a:off x="2126643" y="2930718"/>
              <a:ext cx="0" cy="345882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Arrow Connector 105"/>
          <p:cNvCxnSpPr>
            <a:stCxn id="51" idx="6"/>
            <a:endCxn id="86" idx="2"/>
          </p:cNvCxnSpPr>
          <p:nvPr/>
        </p:nvCxnSpPr>
        <p:spPr>
          <a:xfrm>
            <a:off x="2859307" y="2149616"/>
            <a:ext cx="622821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6" idx="6"/>
            <a:endCxn id="97" idx="2"/>
          </p:cNvCxnSpPr>
          <p:nvPr/>
        </p:nvCxnSpPr>
        <p:spPr>
          <a:xfrm>
            <a:off x="4320328" y="2149616"/>
            <a:ext cx="618004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3"/>
            <a:endCxn id="91" idx="1"/>
          </p:cNvCxnSpPr>
          <p:nvPr/>
        </p:nvCxnSpPr>
        <p:spPr>
          <a:xfrm>
            <a:off x="3073239" y="3690139"/>
            <a:ext cx="194957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529443" y="3692198"/>
            <a:ext cx="194957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0669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x_1 = [0, x^1, x^2]&#10;\end{align*}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(W^{(1)},b^{(1)})&#10;\end{align*}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(U)&#10;\end{align*}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\hat{y}^1&#10;\end{align*}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(V,c)&#10;\end{align*}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(W^{(2)},b^{(2)})&#10;\end{align*}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\hat{y}^2&#10;\end{align*}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(V,c)&#10;\end{align*}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(W^{(2)},b^{(2)})&#10;\end{align*}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h^{(2)}(x_2) &amp;= \sigma (W^{(2)}h^{(1)}(x_2) + b^{(2)})&#10;\end{align*}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h^{(2)}(x_2)&#10;\end{align*}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h^{(1)}(x_1)&#10;\end{align*}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8.8|48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|14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\begin{split}&#10;  \mathcal{L}_\text{CTC}(X,W) = \sum_{C :\ \kappa(C)=W}  p(C|X) \\&#10;  = \sum_{C :\ \kappa(C)=W}  \prod_{t=1}^{T} p(c_t | X).&#10;\end{split}&#10;\end{align*}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19.6|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110.7|7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18.7|50.9|53.8|18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34.8|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59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h^{(2)}(x_1)&#10;\end{align*}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\mathbf X&#10;\end{align*}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h^{(1)}(x_2) &amp;= \sigma (W^{(1)}x_2 + b^{(1)} + U h^{(1)}(x_1))&#10;\end{align*}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\hat{y}^2 &amp;= V h^{(1)}(x_2) + c &#10;\end{align*}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(W^{(1)},b^{(1)})&#10;\end{align*}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x_2 = [x^1, x^2, x^3]&#10;\end{align*}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*}&#10;h^{(1)}(x_2)&#10;\end{align*}&#10;&#10;\end{document}"/>
  <p:tag name="IGUANATEXSIZE" val="3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old_224s_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2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ld_224s_theme" id="{7E056A84-7BB8-4742-AC34-FC45F57FE9CB}" vid="{EAF2D1D8-EFBE-4B01-A6F7-2352A0A5F0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old_224s_theme</Template>
  <TotalTime>2899</TotalTime>
  <Words>2460</Words>
  <Application>Microsoft Office PowerPoint</Application>
  <PresentationFormat>On-screen Show (4:3)</PresentationFormat>
  <Paragraphs>484</Paragraphs>
  <Slides>49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2" baseType="lpstr">
      <vt:lpstr>ＭＳ Ｐゴシック</vt:lpstr>
      <vt:lpstr>Arial</vt:lpstr>
      <vt:lpstr>Calibri</vt:lpstr>
      <vt:lpstr>Comic Sans MS</vt:lpstr>
      <vt:lpstr>Courier</vt:lpstr>
      <vt:lpstr>Franklin Gothic Book</vt:lpstr>
      <vt:lpstr>Franklin Gothic Book (Headings)</vt:lpstr>
      <vt:lpstr>Perpetua</vt:lpstr>
      <vt:lpstr>Times</vt:lpstr>
      <vt:lpstr>Times New Roman</vt:lpstr>
      <vt:lpstr>Wingdings 2</vt:lpstr>
      <vt:lpstr>old_224s_theme</vt:lpstr>
      <vt:lpstr>Equation</vt:lpstr>
      <vt:lpstr>CS 224S / LINGUIST 285 Spoken Language Processing</vt:lpstr>
      <vt:lpstr>Outline</vt:lpstr>
      <vt:lpstr>Noisy channel model</vt:lpstr>
      <vt:lpstr>The noisy channel model</vt:lpstr>
      <vt:lpstr>HMM for the digit recognition task</vt:lpstr>
      <vt:lpstr>Acoustic Modeling with GMMs</vt:lpstr>
      <vt:lpstr>DNN Hybrid Acoustic Models</vt:lpstr>
      <vt:lpstr>Framework + Isolated Training Limitations</vt:lpstr>
      <vt:lpstr>Recurrent DNN Hybrid Acoustic Models</vt:lpstr>
      <vt:lpstr>Deep Recurrent Network</vt:lpstr>
      <vt:lpstr>HMM-Free Recognition</vt:lpstr>
      <vt:lpstr>HMM-Free Recognition</vt:lpstr>
      <vt:lpstr>Example Results (WSJ)</vt:lpstr>
      <vt:lpstr>Earlier work on CTC with phonemes</vt:lpstr>
      <vt:lpstr>Decoding with a Language Model</vt:lpstr>
      <vt:lpstr>Loss functions and architecture</vt:lpstr>
      <vt:lpstr>CTC loss  during training</vt:lpstr>
      <vt:lpstr>Recurrence Matters!</vt:lpstr>
      <vt:lpstr>CTC Loss Function</vt:lpstr>
      <vt:lpstr>CTC Objective Function</vt:lpstr>
      <vt:lpstr>Collapsing Example</vt:lpstr>
      <vt:lpstr>Rethinking Decoding</vt:lpstr>
      <vt:lpstr>Beam Search Decoding</vt:lpstr>
      <vt:lpstr>Lexicon-Free &amp; HMM-Free on Switchboard</vt:lpstr>
      <vt:lpstr>Example Results (Switchboard) ~19% CER</vt:lpstr>
      <vt:lpstr>Comparing CLMs</vt:lpstr>
      <vt:lpstr>Transcribing Out of Vocabulary Words</vt:lpstr>
      <vt:lpstr>Comparing Alignments</vt:lpstr>
      <vt:lpstr>Learning Phonemes and Timing</vt:lpstr>
      <vt:lpstr>Learning Phonemes and Timing</vt:lpstr>
      <vt:lpstr>Scaling end to end models: Baidu deep speech</vt:lpstr>
      <vt:lpstr>Deep Speech – Deep RNN</vt:lpstr>
      <vt:lpstr>Deep Speech – Batch Norm for RNNs</vt:lpstr>
      <vt:lpstr>Deep Speech – Batch Norm for RNNs</vt:lpstr>
      <vt:lpstr>Deep Speech - Hours of speech data</vt:lpstr>
      <vt:lpstr>Deep Speech - Captioned Video Data Pipeline</vt:lpstr>
      <vt:lpstr>Deep Speech - Captioned Video Data Pipeline</vt:lpstr>
      <vt:lpstr>Deep Speech - Even more data!</vt:lpstr>
      <vt:lpstr>Deep Speech – Data Parallel GPU Scaling</vt:lpstr>
      <vt:lpstr>Deep Speech – Data Parallel GPU Scaling</vt:lpstr>
      <vt:lpstr>Deep Speech – Data Parallel GPU Scaling</vt:lpstr>
      <vt:lpstr>Deep Speech – Some results</vt:lpstr>
      <vt:lpstr>Deep Speech – Deployment</vt:lpstr>
      <vt:lpstr>Deep Speech – Lookahead convolution</vt:lpstr>
      <vt:lpstr>Deep Speech – Lookahead convolution</vt:lpstr>
      <vt:lpstr>Listen, Attend, and Spell</vt:lpstr>
      <vt:lpstr>Listen, Attend, and Spell</vt:lpstr>
      <vt:lpstr>Listen, Attend, and Spell</vt:lpstr>
      <vt:lpstr>Attention-based sequence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properties of deep neural network acoustic models</dc:title>
  <dc:creator>amaas</dc:creator>
  <cp:lastModifiedBy>Andrew Maas</cp:lastModifiedBy>
  <cp:revision>171</cp:revision>
  <cp:lastPrinted>2017-04-24T22:51:02Z</cp:lastPrinted>
  <dcterms:created xsi:type="dcterms:W3CDTF">2014-04-21T20:15:40Z</dcterms:created>
  <dcterms:modified xsi:type="dcterms:W3CDTF">2017-04-26T22:40:44Z</dcterms:modified>
</cp:coreProperties>
</file>