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is where it becomes apparent that tensorflow is another level of abstraction above the python program, that these operations are what define your computations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Google is developing their own integrated circuit to process tensorflow graphs orders of magnitude more quickly. </a:t>
            </a:r>
          </a:p>
          <a:p>
            <a:pPr lvl="0">
              <a:spcBef>
                <a:spcPts val="0"/>
              </a:spcBef>
              <a:buNone/>
            </a:pPr>
            <a:r>
              <a:t/>
            </a:r>
            <a:endParaRPr/>
          </a:p>
          <a:p>
            <a:pPr lvl="0">
              <a:spcBef>
                <a:spcPts val="0"/>
              </a:spcBef>
              <a:buNone/>
            </a:pPr>
            <a:r>
              <a:rPr lang="en"/>
              <a:t>A session is an environment that supports the execution of all the operations in your graph.</a:t>
            </a:r>
          </a:p>
          <a:p>
            <a:pPr lvl="0">
              <a:spcBef>
                <a:spcPts val="0"/>
              </a:spcBef>
              <a:buNone/>
            </a:pPr>
            <a:r>
              <a:t/>
            </a:r>
            <a:endParaRPr/>
          </a:p>
          <a:p>
            <a:pPr lvl="0" rtl="0">
              <a:spcBef>
                <a:spcPts val="0"/>
              </a:spcBef>
              <a:buNone/>
            </a:pPr>
            <a:r>
              <a:rPr lang="en"/>
              <a:t>Tensor processing units, used in AlphaGo match.</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Way we get output is to build a session object, and then to call run on that session with two arguments: fetches and feeds.</a:t>
            </a:r>
          </a:p>
          <a:p>
            <a:pPr lvl="0">
              <a:spcBef>
                <a:spcPts val="0"/>
              </a:spcBef>
              <a:buNone/>
            </a:pPr>
            <a:r>
              <a:t/>
            </a:r>
            <a:endParaRPr/>
          </a:p>
          <a:p>
            <a:pPr lvl="0">
              <a:spcBef>
                <a:spcPts val="0"/>
              </a:spcBef>
              <a:buNone/>
            </a:pPr>
            <a:r>
              <a:rPr lang="en"/>
              <a:t>Fetches represent the list of graph nodes, ie operations, and returns the outputs of these nodes.</a:t>
            </a:r>
          </a:p>
          <a:p>
            <a:pPr lvl="0">
              <a:spcBef>
                <a:spcPts val="0"/>
              </a:spcBef>
              <a:buNone/>
            </a:pPr>
            <a:r>
              <a:t/>
            </a:r>
            <a:endParaRPr/>
          </a:p>
          <a:p>
            <a:pPr lvl="0">
              <a:spcBef>
                <a:spcPts val="0"/>
              </a:spcBef>
              <a:buNone/>
            </a:pPr>
            <a:r>
              <a:rPr lang="en"/>
              <a:t>Feeds are dictionary maps of graph nodes to values. This is where you fill in your placeholder values. Nodes that depend on placeholders cannot run if its value is not fed. </a:t>
            </a:r>
          </a:p>
          <a:p>
            <a:pPr lvl="0">
              <a:spcBef>
                <a:spcPts val="0"/>
              </a:spcBef>
              <a:buNone/>
            </a:pPr>
            <a:r>
              <a:t/>
            </a:r>
            <a:endParaRPr/>
          </a:p>
          <a:p>
            <a:pPr lvl="0">
              <a:spcBef>
                <a:spcPts val="0"/>
              </a:spcBef>
              <a:buNone/>
            </a:pPr>
            <a:r>
              <a:rPr lang="en"/>
              <a:t>First build a session object. It might seem strange that we don’t have as an input to this session object any graph items, but that is because every time we define these operations they are added to the underlying default graph. </a:t>
            </a:r>
          </a:p>
          <a:p>
            <a:pPr lvl="0">
              <a:spcBef>
                <a:spcPts val="0"/>
              </a:spcBef>
              <a:buNone/>
            </a:pPr>
            <a:r>
              <a:t/>
            </a:r>
            <a:endParaRPr/>
          </a:p>
          <a:p>
            <a:pPr lvl="0">
              <a:spcBef>
                <a:spcPts val="0"/>
              </a:spcBef>
              <a:buNone/>
            </a:pPr>
            <a:r>
              <a:rPr lang="en" sz="1150">
                <a:solidFill>
                  <a:srgbClr val="242729"/>
                </a:solidFill>
                <a:highlight>
                  <a:srgbClr val="FFFFFF"/>
                </a:highlight>
              </a:rPr>
              <a:t>An important concept of Tensorflow is lazy evaluation, evaluation of the graph only happens at session.run. It’s a tf.assign operation.</a:t>
            </a:r>
          </a:p>
          <a:p>
            <a:pPr lvl="0">
              <a:spcBef>
                <a:spcPts val="0"/>
              </a:spcBef>
              <a:buNone/>
            </a:pPr>
            <a:r>
              <a:t/>
            </a:r>
            <a:endParaRPr sz="1150">
              <a:solidFill>
                <a:srgbClr val="242729"/>
              </a:solidFill>
              <a:highlight>
                <a:srgbClr val="FFFFFF"/>
              </a:highlight>
            </a:endParaRPr>
          </a:p>
          <a:p>
            <a:pPr lvl="0" rtl="0">
              <a:spcBef>
                <a:spcPts val="0"/>
              </a:spcBef>
              <a:buNone/>
            </a:pPr>
            <a:r>
              <a:t/>
            </a:r>
            <a:endParaRPr sz="1150">
              <a:solidFill>
                <a:srgbClr val="242729"/>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first thing we need to do to train is to build a loss node. We use placeholders for labels since these are values that are fed in at runtime. And like of the other machine learning frameworks, this means that we would first go ahead and define the loss and then also see the placeholder</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next thing we have to do is compute gradients. The way this is done in tensorflow is by creating an optimizer object that has methods to compute various optimization algorithms, in this case gradient descent.</a:t>
            </a:r>
          </a:p>
          <a:p>
            <a:pPr lvl="0">
              <a:spcBef>
                <a:spcPts val="0"/>
              </a:spcBef>
              <a:buNone/>
            </a:pPr>
            <a:r>
              <a:t/>
            </a:r>
            <a:endParaRPr/>
          </a:p>
          <a:p>
            <a:pPr lvl="0">
              <a:spcBef>
                <a:spcPts val="0"/>
              </a:spcBef>
              <a:buNone/>
            </a:pPr>
            <a:r>
              <a:rPr lang="en"/>
              <a:t>GradientDescentOptimizer is a subclass of the general Optimizer class</a:t>
            </a:r>
          </a:p>
          <a:p>
            <a:pPr lvl="0">
              <a:spcBef>
                <a:spcPts val="0"/>
              </a:spcBef>
              <a:buNone/>
            </a:pPr>
            <a:r>
              <a:t/>
            </a:r>
            <a:endParaRPr/>
          </a:p>
          <a:p>
            <a:pPr lvl="0">
              <a:spcBef>
                <a:spcPts val="0"/>
              </a:spcBef>
              <a:buNone/>
            </a:pPr>
            <a:r>
              <a:rPr lang="en"/>
              <a:t>The next thing we do is build an optimization operation that is appended to our computation graph by calling on the function “minimize” that takes as an argument the node we are trying to minimize.</a:t>
            </a:r>
          </a:p>
          <a:p>
            <a:pPr lvl="0">
              <a:spcBef>
                <a:spcPts val="0"/>
              </a:spcBef>
              <a:buNone/>
            </a:pPr>
            <a:r>
              <a:t/>
            </a:r>
            <a:endParaRPr/>
          </a:p>
          <a:p>
            <a:pPr lvl="0">
              <a:spcBef>
                <a:spcPts val="0"/>
              </a:spcBef>
              <a:buNone/>
            </a:pPr>
            <a:r>
              <a:rPr lang="en"/>
              <a:t>Remember, this minimize operation, called train_step above, when you call it, actually applies gradient updates to your variables.</a:t>
            </a:r>
          </a:p>
          <a:p>
            <a:pPr lvl="0" rtl="0">
              <a:spcBef>
                <a:spcPts val="0"/>
              </a:spcBef>
              <a:buNone/>
            </a:pPr>
            <a:r>
              <a:rPr lang="en"/>
              <a:t>It combines calls of two other tensorflow functions: compute gradients and apply gradients.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If we introduce the code line from the previous slide, we add an optimization node to the graph. </a:t>
            </a:r>
          </a:p>
          <a:p>
            <a:pPr lvl="0">
              <a:spcBef>
                <a:spcPts val="0"/>
              </a:spcBef>
              <a:buNone/>
            </a:pPr>
            <a:r>
              <a:t/>
            </a:r>
            <a:endParaRPr/>
          </a:p>
          <a:p>
            <a:pPr lvl="0" rtl="0">
              <a:spcBef>
                <a:spcPts val="0"/>
              </a:spcBef>
              <a:buNone/>
            </a:pPr>
            <a:r>
              <a:rPr lang="en"/>
              <a:t>Evaluating at runtime this “train_step” python variable will automatically apply gradients to all of the variables in our graph.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Now that we’ve created the train_step node, let us look at how we can train it. </a:t>
            </a:r>
          </a:p>
          <a:p>
            <a:pPr lvl="0">
              <a:spcBef>
                <a:spcPts val="0"/>
              </a:spcBef>
              <a:buNone/>
            </a:pPr>
            <a:r>
              <a:t/>
            </a:r>
            <a:endParaRPr/>
          </a:p>
          <a:p>
            <a:pPr lvl="0" rtl="0">
              <a:spcBef>
                <a:spcPts val="0"/>
              </a:spcBef>
              <a:buNone/>
            </a:pPr>
            <a:r>
              <a:rPr lang="en"/>
              <a:t>The only thing we have left to do is figure out how to create some sort of iterating training schedule that feeds in data, labels, and trains our model by applying gradients to the variables.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One naive way to do this is to define your shared variables at the top of your program and then use those python variables in your model. </a:t>
            </a:r>
          </a:p>
          <a:p>
            <a:pPr lvl="0">
              <a:spcBef>
                <a:spcPts val="0"/>
              </a:spcBef>
              <a:buNone/>
            </a:pPr>
            <a:r>
              <a:t/>
            </a:r>
            <a:endParaRPr/>
          </a:p>
          <a:p>
            <a:pPr lvl="0">
              <a:spcBef>
                <a:spcPts val="0"/>
              </a:spcBef>
              <a:buNone/>
            </a:pPr>
            <a:r>
              <a:rPr lang="en"/>
              <a:t>But this breaks encapsulation! The code that builds the graph should always document the names, types, and shapes of your variables in its block, and this information is lost. When the code changes you also get bad things with changing variable names, as well as inconsitencies.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TensorFlow introduces something called variable scope that provides a simple name-spacing scheme to avoid clashes and to help in sharing variables.</a:t>
            </a:r>
          </a:p>
          <a:p>
            <a:pPr lvl="0">
              <a:spcBef>
                <a:spcPts val="0"/>
              </a:spcBef>
              <a:buNone/>
            </a:pPr>
            <a:r>
              <a:t/>
            </a:r>
            <a:endParaRPr/>
          </a:p>
          <a:p>
            <a:pPr lvl="0">
              <a:spcBef>
                <a:spcPts val="0"/>
              </a:spcBef>
              <a:buNone/>
            </a:pPr>
            <a:r>
              <a:rPr lang="en"/>
              <a:t>What variable scope allows you to do is to easily share named variables when you construct a graph.</a:t>
            </a:r>
          </a:p>
          <a:p>
            <a:pPr lvl="0">
              <a:spcBef>
                <a:spcPts val="0"/>
              </a:spcBef>
              <a:buNone/>
            </a:pPr>
            <a:r>
              <a:t/>
            </a:r>
            <a:endParaRPr/>
          </a:p>
          <a:p>
            <a:pPr lvl="0" rtl="0">
              <a:spcBef>
                <a:spcPts val="0"/>
              </a:spcBef>
              <a:buNone/>
            </a:pPr>
            <a:r>
              <a:rPr lang="en"/>
              <a:t>Program will crash telling you that foo slash v : 0 already exists.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Basic structure of RNNs; input, state, output. Unrolled.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don’t know how many is ‘many’.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Dynamic allows for batches of variable size + faster.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 going to introduce the main ideas of tensorflow as well as its mechanics</a:t>
            </a:r>
          </a:p>
          <a:p>
            <a:pPr lvl="0">
              <a:spcBef>
                <a:spcPts val="0"/>
              </a:spcBef>
              <a:buNone/>
            </a:pPr>
            <a:r>
              <a:t/>
            </a:r>
            <a:endParaRPr/>
          </a:p>
          <a:p>
            <a:pPr lvl="0">
              <a:spcBef>
                <a:spcPts val="0"/>
              </a:spcBef>
              <a:buNone/>
            </a:pPr>
            <a:r>
              <a:rPr lang="en"/>
              <a:t>Biggest idea to understanding TensorFlow is that computation in this environment is expressed as a graph. </a:t>
            </a:r>
          </a:p>
          <a:p>
            <a:pPr lvl="0">
              <a:spcBef>
                <a:spcPts val="0"/>
              </a:spcBef>
              <a:buNone/>
            </a:pPr>
            <a:r>
              <a:rPr lang="en"/>
              <a:t>One important idea to get out of this presentation: Backbone to any tensorflow program is a graph</a:t>
            </a:r>
          </a:p>
          <a:p>
            <a:pPr lvl="0">
              <a:spcBef>
                <a:spcPts val="0"/>
              </a:spcBef>
              <a:buNone/>
            </a:pPr>
            <a:r>
              <a:t/>
            </a:r>
            <a:endParaRPr/>
          </a:p>
          <a:p>
            <a:pPr lvl="0">
              <a:spcBef>
                <a:spcPts val="0"/>
              </a:spcBef>
              <a:buNone/>
            </a:pPr>
            <a:r>
              <a:rPr lang="en"/>
              <a:t>Nodes in the graph represent operations, which takes tensors as inputs and outputs a new tensor.</a:t>
            </a:r>
          </a:p>
          <a:p>
            <a:pPr lvl="0">
              <a:spcBef>
                <a:spcPts val="0"/>
              </a:spcBef>
              <a:buNone/>
            </a:pPr>
            <a:r>
              <a:rPr lang="en"/>
              <a:t>Edges are the tensors which flow between nodes. You can think of tensors as n-dimensional arrays.</a:t>
            </a:r>
          </a:p>
          <a:p>
            <a:pPr lvl="0">
              <a:spcBef>
                <a:spcPts val="0"/>
              </a:spcBef>
              <a:buNone/>
            </a:pPr>
            <a:r>
              <a:t/>
            </a:r>
            <a:endParaRPr/>
          </a:p>
          <a:p>
            <a:pPr lvl="0">
              <a:spcBef>
                <a:spcPts val="0"/>
              </a:spcBef>
              <a:buNone/>
            </a:pPr>
            <a:r>
              <a:rPr lang="en"/>
              <a:t>The advantage of using flow graphs as your framework is that it allows you to build complex models in terms of smaller operations in the graph, which makes gradient calculations simple. You’ll be very very grateful for this in large projects!</a:t>
            </a:r>
          </a:p>
          <a:p>
            <a:pPr lvl="0">
              <a:spcBef>
                <a:spcPts val="0"/>
              </a:spcBef>
              <a:buNone/>
            </a:pPr>
            <a:r>
              <a:t/>
            </a:r>
            <a:endParaRPr/>
          </a:p>
          <a:p>
            <a:pPr lvl="0" rtl="0">
              <a:spcBef>
                <a:spcPts val="0"/>
              </a:spcBef>
              <a:buNone/>
            </a:pPr>
            <a:r>
              <a:rPr lang="en"/>
              <a:t>Another way of thinking about a TensorFlow graph is that each node is a function whose value can be computed in runtime.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Neural network with one hidden layer</a:t>
            </a:r>
          </a:p>
          <a:p>
            <a:pPr lvl="0">
              <a:spcBef>
                <a:spcPts val="0"/>
              </a:spcBef>
              <a:buNone/>
            </a:pPr>
            <a:r>
              <a:t/>
            </a:r>
            <a:endParaRPr/>
          </a:p>
          <a:p>
            <a:pPr lvl="0">
              <a:spcBef>
                <a:spcPts val="0"/>
              </a:spcBef>
              <a:buNone/>
            </a:pPr>
            <a:r>
              <a:rPr lang="en"/>
              <a:t>The function we are computing is on the left. Relu is an activation function that takes the max of 0 and your input, applies a nonlinearity to your network.</a:t>
            </a:r>
          </a:p>
          <a:p>
            <a:pPr lvl="0">
              <a:spcBef>
                <a:spcPts val="0"/>
              </a:spcBef>
              <a:buNone/>
            </a:pPr>
            <a:r>
              <a:t/>
            </a:r>
            <a:endParaRPr/>
          </a:p>
          <a:p>
            <a:pPr lvl="0">
              <a:spcBef>
                <a:spcPts val="0"/>
              </a:spcBef>
              <a:buNone/>
            </a:pPr>
            <a:r>
              <a:rPr lang="en"/>
              <a:t>The graph on the right is how this function would look like in a tensorflow graph.</a:t>
            </a:r>
          </a:p>
          <a:p>
            <a:pPr lvl="0">
              <a:spcBef>
                <a:spcPts val="0"/>
              </a:spcBef>
              <a:buNone/>
            </a:pPr>
            <a:r>
              <a:t/>
            </a:r>
            <a:endParaRPr/>
          </a:p>
          <a:p>
            <a:pPr lvl="0" rtl="0">
              <a:spcBef>
                <a:spcPts val="0"/>
              </a:spcBef>
              <a:buNone/>
            </a:pPr>
            <a:r>
              <a:rPr lang="en"/>
              <a:t>Let us break down the nodes in the graph into three types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have two variables in this graph, the bias and W matrix.</a:t>
            </a:r>
          </a:p>
          <a:p>
            <a:pPr lvl="0">
              <a:spcBef>
                <a:spcPts val="0"/>
              </a:spcBef>
              <a:buNone/>
            </a:pPr>
            <a:r>
              <a:t/>
            </a:r>
            <a:endParaRPr/>
          </a:p>
          <a:p>
            <a:pPr lvl="0">
              <a:spcBef>
                <a:spcPts val="0"/>
              </a:spcBef>
              <a:buNone/>
            </a:pPr>
            <a:r>
              <a:rPr lang="en"/>
              <a:t>What we mean by saying that variables are stateful is that they retain their current value over multiple executions, and it’s easy to restore saved values to variables.</a:t>
            </a:r>
          </a:p>
          <a:p>
            <a:pPr lvl="0">
              <a:spcBef>
                <a:spcPts val="0"/>
              </a:spcBef>
              <a:buNone/>
            </a:pPr>
            <a:r>
              <a:t/>
            </a:r>
            <a:endParaRPr/>
          </a:p>
          <a:p>
            <a:pPr lvl="0">
              <a:spcBef>
                <a:spcPts val="0"/>
              </a:spcBef>
              <a:buNone/>
            </a:pPr>
            <a:r>
              <a:rPr lang="en"/>
              <a:t>Variables have a number of other useful features. They can be saved to disk during and after training, and gradient updates will by default apply over all the variables in your graph</a:t>
            </a:r>
          </a:p>
          <a:p>
            <a:pPr lvl="0">
              <a:spcBef>
                <a:spcPts val="0"/>
              </a:spcBef>
              <a:buNone/>
            </a:pPr>
            <a:r>
              <a:t/>
            </a:r>
            <a:endParaRPr/>
          </a:p>
          <a:p>
            <a:pPr lvl="0">
              <a:spcBef>
                <a:spcPts val="0"/>
              </a:spcBef>
              <a:buNone/>
            </a:pPr>
            <a:r>
              <a:rPr lang="en"/>
              <a:t>V</a:t>
            </a:r>
            <a:r>
              <a:rPr lang="en"/>
              <a:t>ariables are still operations (nodes = operations!). When you run a variable you get the value of its state. </a:t>
            </a:r>
          </a:p>
          <a:p>
            <a:pPr lvl="0">
              <a:spcBef>
                <a:spcPts val="0"/>
              </a:spcBef>
              <a:buNone/>
            </a:pPr>
            <a:r>
              <a:t/>
            </a:r>
            <a:endParaRPr/>
          </a:p>
          <a:p>
            <a:pPr lvl="0" rtl="0">
              <a:spcBef>
                <a:spcPts val="0"/>
              </a:spcBef>
              <a:buNone/>
            </a:pPr>
            <a:r>
              <a:rPr lang="en"/>
              <a:t>The variables in your graph are going to be your parameters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second important node type is placeholders. If you have inputs into your network that depend on some external data, you want to be able to build your graph without depending on any real values yet, as those are passed in at run time. </a:t>
            </a:r>
          </a:p>
          <a:p>
            <a:pPr lvl="0">
              <a:spcBef>
                <a:spcPts val="0"/>
              </a:spcBef>
              <a:buNone/>
            </a:pPr>
            <a:r>
              <a:t/>
            </a:r>
            <a:endParaRPr/>
          </a:p>
          <a:p>
            <a:pPr lvl="0">
              <a:spcBef>
                <a:spcPts val="0"/>
              </a:spcBef>
              <a:buNone/>
            </a:pPr>
            <a:r>
              <a:rPr lang="en"/>
              <a:t>Placeholders, unlike variables that have initial assignment, expect as arguments a data type and a shape of a tensor.</a:t>
            </a:r>
          </a:p>
          <a:p>
            <a:pPr lvl="0">
              <a:spcBef>
                <a:spcPts val="0"/>
              </a:spcBef>
              <a:buNone/>
            </a:pPr>
            <a:r>
              <a:t/>
            </a:r>
            <a:endParaRPr/>
          </a:p>
          <a:p>
            <a:pPr lvl="0" rtl="0">
              <a:spcBef>
                <a:spcPts val="0"/>
              </a:spcBef>
              <a:buNone/>
            </a:pPr>
            <a:r>
              <a:rPr lang="en"/>
              <a:t>Inputs, labels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other nodes are mathematical operations that you are familiar with. Matmul, addition, and relu are all operations in your graph that combine your inputs and parameters to produce new nodes.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So let us actually look at how this is implemented in code.</a:t>
            </a:r>
          </a:p>
          <a:p>
            <a:pPr lvl="0">
              <a:spcBef>
                <a:spcPts val="0"/>
              </a:spcBef>
              <a:buNone/>
            </a:pPr>
            <a:r>
              <a:rPr lang="en"/>
              <a:t>[Explain]</a:t>
            </a:r>
          </a:p>
          <a:p>
            <a:pPr lvl="0">
              <a:spcBef>
                <a:spcPts val="0"/>
              </a:spcBef>
              <a:buNone/>
            </a:pPr>
            <a:r>
              <a:rPr lang="en"/>
              <a:t>The key thing to remember about symbolic programming language is that, up to what what we have written here, no data is actually being computed. X is just a placeholder for data. The graph merely defines a function.</a:t>
            </a:r>
          </a:p>
          <a:p>
            <a:pPr lvl="0">
              <a:spcBef>
                <a:spcPts val="0"/>
              </a:spcBef>
              <a:buNone/>
            </a:pPr>
            <a:r>
              <a:t/>
            </a:r>
            <a:endParaRPr/>
          </a:p>
          <a:p>
            <a:pPr lvl="0" rtl="0">
              <a:spcBef>
                <a:spcPts val="0"/>
              </a:spcBef>
              <a:buNone/>
            </a:pPr>
            <a:r>
              <a:rPr lang="en"/>
              <a:t>You cannot print out h and get it’s value, ‘h’ represents a node in the graph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github.com/pbhatnagar3/cs224s-tensorflow-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184775"/>
            <a:ext cx="8222100" cy="933600"/>
          </a:xfrm>
          <a:prstGeom prst="rect">
            <a:avLst/>
          </a:prstGeom>
        </p:spPr>
        <p:txBody>
          <a:bodyPr anchorCtr="0" anchor="b" bIns="91425" lIns="91425" rIns="91425" tIns="91425">
            <a:noAutofit/>
          </a:bodyPr>
          <a:lstStyle/>
          <a:p>
            <a:pPr lvl="0" rtl="0">
              <a:spcBef>
                <a:spcPts val="0"/>
              </a:spcBef>
              <a:buNone/>
            </a:pPr>
            <a:r>
              <a:rPr lang="en"/>
              <a:t>CS 224S: TensorFlow Tutorial</a:t>
            </a:r>
          </a:p>
        </p:txBody>
      </p:sp>
      <p:sp>
        <p:nvSpPr>
          <p:cNvPr id="68" name="Shape 68"/>
          <p:cNvSpPr txBox="1"/>
          <p:nvPr>
            <p:ph idx="1" type="subTitle"/>
          </p:nvPr>
        </p:nvSpPr>
        <p:spPr>
          <a:xfrm>
            <a:off x="390525" y="3140120"/>
            <a:ext cx="8222100" cy="842400"/>
          </a:xfrm>
          <a:prstGeom prst="rect">
            <a:avLst/>
          </a:prstGeom>
        </p:spPr>
        <p:txBody>
          <a:bodyPr anchorCtr="0" anchor="t" bIns="91425" lIns="91425" rIns="91425" tIns="91425">
            <a:noAutofit/>
          </a:bodyPr>
          <a:lstStyle/>
          <a:p>
            <a:pPr lvl="0">
              <a:spcBef>
                <a:spcPts val="0"/>
              </a:spcBef>
              <a:buNone/>
            </a:pPr>
            <a:r>
              <a:rPr lang="en"/>
              <a:t>Pujun Bhatnagar</a:t>
            </a:r>
          </a:p>
          <a:p>
            <a:pPr lvl="0">
              <a:spcBef>
                <a:spcPts val="0"/>
              </a:spcBef>
              <a:buNone/>
            </a:pPr>
            <a:r>
              <a:rPr lang="en"/>
              <a:t>Rishabh Bhargava</a:t>
            </a:r>
          </a:p>
          <a:p>
            <a:pPr lvl="0" rtl="0">
              <a:spcBef>
                <a:spcPts val="0"/>
              </a:spcBef>
              <a:buNone/>
            </a:pPr>
            <a:r>
              <a:t/>
            </a:r>
            <a:endParaRPr/>
          </a:p>
        </p:txBody>
      </p:sp>
      <p:sp>
        <p:nvSpPr>
          <p:cNvPr id="69" name="Shape 69"/>
          <p:cNvSpPr txBox="1"/>
          <p:nvPr>
            <p:ph idx="1" type="subTitle"/>
          </p:nvPr>
        </p:nvSpPr>
        <p:spPr>
          <a:xfrm>
            <a:off x="460950" y="2054720"/>
            <a:ext cx="8222100" cy="842400"/>
          </a:xfrm>
          <a:prstGeom prst="rect">
            <a:avLst/>
          </a:prstGeom>
        </p:spPr>
        <p:txBody>
          <a:bodyPr anchorCtr="0" anchor="t" bIns="91425" lIns="91425" rIns="91425" tIns="91425">
            <a:noAutofit/>
          </a:bodyPr>
          <a:lstStyle/>
          <a:p>
            <a:pPr lvl="0" rtl="0" algn="r">
              <a:spcBef>
                <a:spcPts val="0"/>
              </a:spcBef>
              <a:buNone/>
            </a:pPr>
            <a:r>
              <a:rPr i="1" lang="en"/>
              <a:t>Lecture and Live Demo</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But where is the graph?</a:t>
            </a:r>
          </a:p>
        </p:txBody>
      </p:sp>
      <p:pic>
        <p:nvPicPr>
          <p:cNvPr id="137" name="Shape 137"/>
          <p:cNvPicPr preferRelativeResize="0"/>
          <p:nvPr/>
        </p:nvPicPr>
        <p:blipFill>
          <a:blip r:embed="rId3">
            <a:alphaModFix/>
          </a:blip>
          <a:stretch>
            <a:fillRect/>
          </a:stretch>
        </p:blipFill>
        <p:spPr>
          <a:xfrm>
            <a:off x="6754828" y="2076887"/>
            <a:ext cx="2028175" cy="2759375"/>
          </a:xfrm>
          <a:prstGeom prst="rect">
            <a:avLst/>
          </a:prstGeom>
          <a:noFill/>
          <a:ln cap="flat" cmpd="sng" w="19050">
            <a:solidFill>
              <a:schemeClr val="dk2"/>
            </a:solidFill>
            <a:prstDash val="solid"/>
            <a:round/>
            <a:headEnd len="med" w="med" type="none"/>
            <a:tailEnd len="med" w="med" type="none"/>
          </a:ln>
        </p:spPr>
      </p:pic>
      <p:sp>
        <p:nvSpPr>
          <p:cNvPr id="138" name="Shape 138"/>
          <p:cNvSpPr txBox="1"/>
          <p:nvPr/>
        </p:nvSpPr>
        <p:spPr>
          <a:xfrm>
            <a:off x="362875" y="1982200"/>
            <a:ext cx="6247800" cy="2759400"/>
          </a:xfrm>
          <a:prstGeom prst="rect">
            <a:avLst/>
          </a:prstGeom>
          <a:noFill/>
          <a:ln>
            <a:noFill/>
          </a:ln>
        </p:spPr>
        <p:txBody>
          <a:bodyPr anchorCtr="0" anchor="t" bIns="91425" lIns="91425" rIns="91425" tIns="91425">
            <a:noAutofit/>
          </a:bodyPr>
          <a:lstStyle/>
          <a:p>
            <a:pPr lvl="0" rtl="0">
              <a:lnSpc>
                <a:spcPct val="110795"/>
              </a:lnSpc>
              <a:spcBef>
                <a:spcPts val="0"/>
              </a:spcBef>
              <a:buNone/>
            </a:pPr>
            <a:r>
              <a:rPr lang="en" sz="1800">
                <a:solidFill>
                  <a:srgbClr val="333333"/>
                </a:solidFill>
                <a:latin typeface="Roboto"/>
                <a:ea typeface="Roboto"/>
                <a:cs typeface="Roboto"/>
                <a:sym typeface="Roboto"/>
              </a:rPr>
              <a:t>New nodes are automatically built into the underlying graph!</a:t>
            </a:r>
          </a:p>
          <a:p>
            <a:pPr lvl="0" rtl="0">
              <a:lnSpc>
                <a:spcPct val="110795"/>
              </a:lnSpc>
              <a:spcBef>
                <a:spcPts val="0"/>
              </a:spcBef>
              <a:buNone/>
            </a:pPr>
            <a:r>
              <a:rPr lang="en" sz="1800">
                <a:solidFill>
                  <a:srgbClr val="333333"/>
                </a:solidFill>
                <a:latin typeface="Roboto"/>
                <a:ea typeface="Roboto"/>
                <a:cs typeface="Roboto"/>
                <a:sym typeface="Roboto"/>
              </a:rPr>
              <a:t>tf.get_default_graph().get_operations():</a:t>
            </a:r>
          </a:p>
          <a:p>
            <a:pPr lvl="0" rtl="0">
              <a:lnSpc>
                <a:spcPct val="110795"/>
              </a:lnSpc>
              <a:spcBef>
                <a:spcPts val="0"/>
              </a:spcBef>
              <a:buNone/>
            </a:pPr>
            <a:r>
              <a:t/>
            </a:r>
            <a:endParaRPr sz="1800">
              <a:solidFill>
                <a:srgbClr val="333333"/>
              </a:solidFill>
              <a:latin typeface="Roboto"/>
              <a:ea typeface="Roboto"/>
              <a:cs typeface="Roboto"/>
              <a:sym typeface="Roboto"/>
            </a:endParaRPr>
          </a:p>
          <a:p>
            <a:pPr lvl="0" rtl="0">
              <a:lnSpc>
                <a:spcPct val="110795"/>
              </a:lnSpc>
              <a:spcBef>
                <a:spcPts val="0"/>
              </a:spcBef>
              <a:buNone/>
            </a:pPr>
            <a:r>
              <a:t/>
            </a:r>
            <a:endParaRPr sz="1800">
              <a:solidFill>
                <a:srgbClr val="333333"/>
              </a:solidFill>
              <a:latin typeface="Roboto"/>
              <a:ea typeface="Roboto"/>
              <a:cs typeface="Roboto"/>
              <a:sym typeface="Roboto"/>
            </a:endParaRPr>
          </a:p>
          <a:p>
            <a:pPr lvl="0" rtl="0">
              <a:lnSpc>
                <a:spcPct val="110795"/>
              </a:lnSpc>
              <a:spcBef>
                <a:spcPts val="0"/>
              </a:spcBef>
              <a:buNone/>
            </a:pPr>
            <a:r>
              <a:t/>
            </a:r>
            <a:endParaRPr>
              <a:solidFill>
                <a:srgbClr val="333333"/>
              </a:solidFill>
              <a:latin typeface="Consolas"/>
              <a:ea typeface="Consolas"/>
              <a:cs typeface="Consolas"/>
              <a:sym typeface="Consolas"/>
            </a:endParaRPr>
          </a:p>
        </p:txBody>
      </p:sp>
      <p:sp>
        <p:nvSpPr>
          <p:cNvPr id="139" name="Shape 139"/>
          <p:cNvSpPr txBox="1"/>
          <p:nvPr/>
        </p:nvSpPr>
        <p:spPr>
          <a:xfrm>
            <a:off x="471900" y="2530825"/>
            <a:ext cx="2982000" cy="2759400"/>
          </a:xfrm>
          <a:prstGeom prst="rect">
            <a:avLst/>
          </a:prstGeom>
          <a:noFill/>
          <a:ln>
            <a:noFill/>
          </a:ln>
        </p:spPr>
        <p:txBody>
          <a:bodyPr anchorCtr="0" anchor="ctr" bIns="91425" lIns="91425" rIns="91425" tIns="91425">
            <a:noAutofit/>
          </a:bodyPr>
          <a:lstStyle/>
          <a:p>
            <a:pPr lvl="0" rtl="0">
              <a:spcBef>
                <a:spcPts val="0"/>
              </a:spcBef>
              <a:buNone/>
            </a:pPr>
            <a:r>
              <a:rPr lang="en"/>
              <a:t>zeros/shape</a:t>
            </a:r>
          </a:p>
          <a:p>
            <a:pPr lvl="0" rtl="0">
              <a:spcBef>
                <a:spcPts val="0"/>
              </a:spcBef>
              <a:buNone/>
            </a:pPr>
            <a:r>
              <a:rPr lang="en"/>
              <a:t>zeros/Const</a:t>
            </a:r>
          </a:p>
          <a:p>
            <a:pPr lvl="0" rtl="0">
              <a:spcBef>
                <a:spcPts val="0"/>
              </a:spcBef>
              <a:buNone/>
            </a:pPr>
            <a:r>
              <a:rPr lang="en"/>
              <a:t>zeros</a:t>
            </a:r>
          </a:p>
          <a:p>
            <a:pPr lvl="0" rtl="0">
              <a:spcBef>
                <a:spcPts val="0"/>
              </a:spcBef>
              <a:buNone/>
            </a:pPr>
            <a:r>
              <a:rPr lang="en"/>
              <a:t>Variable</a:t>
            </a:r>
          </a:p>
          <a:p>
            <a:pPr lvl="0" rtl="0">
              <a:spcBef>
                <a:spcPts val="0"/>
              </a:spcBef>
              <a:buNone/>
            </a:pPr>
            <a:r>
              <a:rPr lang="en"/>
              <a:t>Variable/Assign</a:t>
            </a:r>
          </a:p>
          <a:p>
            <a:pPr lvl="0" rtl="0">
              <a:spcBef>
                <a:spcPts val="0"/>
              </a:spcBef>
              <a:buNone/>
            </a:pPr>
            <a:r>
              <a:rPr lang="en"/>
              <a:t>Variable/read</a:t>
            </a:r>
          </a:p>
          <a:p>
            <a:pPr lvl="0" rtl="0">
              <a:spcBef>
                <a:spcPts val="0"/>
              </a:spcBef>
              <a:buNone/>
            </a:pPr>
            <a:r>
              <a:rPr lang="en"/>
              <a:t>random_uniform/shape</a:t>
            </a:r>
          </a:p>
          <a:p>
            <a:pPr lvl="0" rtl="0">
              <a:spcBef>
                <a:spcPts val="0"/>
              </a:spcBef>
              <a:buNone/>
            </a:pPr>
            <a:r>
              <a:rPr lang="en"/>
              <a:t>random_uniform/min</a:t>
            </a:r>
          </a:p>
          <a:p>
            <a:pPr lvl="0" rtl="0">
              <a:spcBef>
                <a:spcPts val="0"/>
              </a:spcBef>
              <a:buNone/>
            </a:pPr>
            <a:r>
              <a:rPr lang="en"/>
              <a:t>random_uniform/max</a:t>
            </a:r>
          </a:p>
          <a:p>
            <a:pPr lvl="0" rtl="0">
              <a:spcBef>
                <a:spcPts val="0"/>
              </a:spcBef>
              <a:buNone/>
            </a:pPr>
            <a:r>
              <a:rPr lang="en"/>
              <a:t>random_uniform/RandomUniform</a:t>
            </a:r>
          </a:p>
          <a:p>
            <a:pPr lvl="0" rtl="0">
              <a:spcBef>
                <a:spcPts val="0"/>
              </a:spcBef>
              <a:buNone/>
            </a:pPr>
            <a:r>
              <a:t/>
            </a:r>
            <a:endParaRPr/>
          </a:p>
        </p:txBody>
      </p:sp>
      <p:sp>
        <p:nvSpPr>
          <p:cNvPr id="140" name="Shape 140"/>
          <p:cNvSpPr txBox="1"/>
          <p:nvPr/>
        </p:nvSpPr>
        <p:spPr>
          <a:xfrm>
            <a:off x="3954775" y="2187325"/>
            <a:ext cx="2982000" cy="3102900"/>
          </a:xfrm>
          <a:prstGeom prst="rect">
            <a:avLst/>
          </a:prstGeom>
          <a:noFill/>
          <a:ln>
            <a:noFill/>
          </a:ln>
        </p:spPr>
        <p:txBody>
          <a:bodyPr anchorCtr="0" anchor="ctr" bIns="91425" lIns="91425" rIns="91425" tIns="91425">
            <a:noAutofit/>
          </a:bodyPr>
          <a:lstStyle/>
          <a:p>
            <a:pPr lvl="0" rtl="0">
              <a:spcBef>
                <a:spcPts val="0"/>
              </a:spcBef>
              <a:buNone/>
            </a:pPr>
            <a:r>
              <a:t/>
            </a:r>
            <a:endParaRPr/>
          </a:p>
          <a:p>
            <a:pPr lvl="0" rtl="0">
              <a:spcBef>
                <a:spcPts val="0"/>
              </a:spcBef>
              <a:buNone/>
            </a:pPr>
            <a:r>
              <a:rPr lang="en"/>
              <a:t>random_uniform/sub</a:t>
            </a:r>
          </a:p>
          <a:p>
            <a:pPr lvl="0" rtl="0">
              <a:spcBef>
                <a:spcPts val="0"/>
              </a:spcBef>
              <a:buNone/>
            </a:pPr>
            <a:r>
              <a:rPr lang="en"/>
              <a:t>random_uniform/mul</a:t>
            </a:r>
          </a:p>
          <a:p>
            <a:pPr lvl="0" rtl="0">
              <a:spcBef>
                <a:spcPts val="0"/>
              </a:spcBef>
              <a:buNone/>
            </a:pPr>
            <a:r>
              <a:rPr lang="en"/>
              <a:t>random_uniform</a:t>
            </a:r>
          </a:p>
          <a:p>
            <a:pPr lvl="0" rtl="0">
              <a:spcBef>
                <a:spcPts val="0"/>
              </a:spcBef>
              <a:buNone/>
            </a:pPr>
            <a:r>
              <a:rPr lang="en"/>
              <a:t>Variable_1</a:t>
            </a:r>
          </a:p>
          <a:p>
            <a:pPr lvl="0" rtl="0">
              <a:spcBef>
                <a:spcPts val="0"/>
              </a:spcBef>
              <a:buNone/>
            </a:pPr>
            <a:r>
              <a:rPr lang="en"/>
              <a:t>Variable_1/Assign</a:t>
            </a:r>
          </a:p>
          <a:p>
            <a:pPr lvl="0" rtl="0">
              <a:spcBef>
                <a:spcPts val="0"/>
              </a:spcBef>
              <a:buNone/>
            </a:pPr>
            <a:r>
              <a:rPr lang="en"/>
              <a:t>Variable_1/read</a:t>
            </a:r>
          </a:p>
          <a:p>
            <a:pPr lvl="0" rtl="0">
              <a:spcBef>
                <a:spcPts val="0"/>
              </a:spcBef>
              <a:buNone/>
            </a:pPr>
            <a:r>
              <a:rPr lang="en"/>
              <a:t>Placeholder</a:t>
            </a:r>
          </a:p>
          <a:p>
            <a:pPr lvl="0" rtl="0">
              <a:spcBef>
                <a:spcPts val="0"/>
              </a:spcBef>
              <a:buNone/>
            </a:pPr>
            <a:r>
              <a:rPr lang="en"/>
              <a:t>MatMul</a:t>
            </a:r>
          </a:p>
          <a:p>
            <a:pPr lvl="0" rtl="0">
              <a:spcBef>
                <a:spcPts val="0"/>
              </a:spcBef>
              <a:buNone/>
            </a:pPr>
            <a:r>
              <a:rPr lang="en"/>
              <a:t>add</a:t>
            </a:r>
          </a:p>
          <a:p>
            <a:pPr lvl="0">
              <a:spcBef>
                <a:spcPts val="0"/>
              </a:spcBef>
              <a:buNone/>
            </a:pPr>
            <a:r>
              <a:rPr b="1" lang="en"/>
              <a:t>Relu</a:t>
            </a:r>
            <a:r>
              <a:rPr lang="en"/>
              <a:t> == h          </a:t>
            </a:r>
          </a:p>
          <a:p>
            <a:pPr indent="0" lvl="0" marL="914400" rtl="0">
              <a:spcBef>
                <a:spcPts val="0"/>
              </a:spcBef>
              <a:buNone/>
            </a:pPr>
            <a:r>
              <a:rPr lang="en"/>
              <a:t>    h refers to an op!</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do we run it?</a:t>
            </a:r>
          </a:p>
        </p:txBody>
      </p:sp>
      <p:sp>
        <p:nvSpPr>
          <p:cNvPr id="146" name="Shape 146"/>
          <p:cNvSpPr txBox="1"/>
          <p:nvPr>
            <p:ph idx="1" type="body"/>
          </p:nvPr>
        </p:nvSpPr>
        <p:spPr>
          <a:xfrm>
            <a:off x="251000" y="2614350"/>
            <a:ext cx="4356000" cy="1567800"/>
          </a:xfrm>
          <a:prstGeom prst="rect">
            <a:avLst/>
          </a:prstGeom>
        </p:spPr>
        <p:txBody>
          <a:bodyPr anchorCtr="0" anchor="t" bIns="91425" lIns="91425" rIns="91425" tIns="91425">
            <a:noAutofit/>
          </a:bodyPr>
          <a:lstStyle/>
          <a:p>
            <a:pPr lvl="0" rtl="0">
              <a:spcBef>
                <a:spcPts val="0"/>
              </a:spcBef>
              <a:buNone/>
            </a:pPr>
            <a:r>
              <a:rPr lang="en"/>
              <a:t>So far we have defined a </a:t>
            </a:r>
            <a:r>
              <a:rPr b="1" lang="en"/>
              <a:t>graph</a:t>
            </a:r>
            <a:r>
              <a:rPr lang="en"/>
              <a:t>.</a:t>
            </a:r>
          </a:p>
          <a:p>
            <a:pPr lvl="0" rtl="0">
              <a:spcBef>
                <a:spcPts val="0"/>
              </a:spcBef>
              <a:buNone/>
            </a:pPr>
            <a:r>
              <a:rPr lang="en"/>
              <a:t>We can deploy this graph with a </a:t>
            </a:r>
            <a:r>
              <a:rPr b="1" lang="en"/>
              <a:t>session</a:t>
            </a:r>
            <a:r>
              <a:rPr lang="en"/>
              <a:t>: a binding to a particular execution context (e.g. CPU, GPU)</a:t>
            </a:r>
          </a:p>
        </p:txBody>
      </p:sp>
      <p:pic>
        <p:nvPicPr>
          <p:cNvPr id="147" name="Shape 147"/>
          <p:cNvPicPr preferRelativeResize="0"/>
          <p:nvPr/>
        </p:nvPicPr>
        <p:blipFill>
          <a:blip r:embed="rId3">
            <a:alphaModFix/>
          </a:blip>
          <a:stretch>
            <a:fillRect/>
          </a:stretch>
        </p:blipFill>
        <p:spPr>
          <a:xfrm>
            <a:off x="4721628" y="2018562"/>
            <a:ext cx="2028175" cy="2759375"/>
          </a:xfrm>
          <a:prstGeom prst="rect">
            <a:avLst/>
          </a:prstGeom>
          <a:noFill/>
          <a:ln cap="flat" cmpd="sng" w="19050">
            <a:solidFill>
              <a:schemeClr val="dk2"/>
            </a:solidFill>
            <a:prstDash val="solid"/>
            <a:round/>
            <a:headEnd len="med" w="med" type="none"/>
            <a:tailEnd len="med" w="med" type="none"/>
          </a:ln>
        </p:spPr>
      </p:pic>
      <p:sp>
        <p:nvSpPr>
          <p:cNvPr id="148" name="Shape 148"/>
          <p:cNvSpPr txBox="1"/>
          <p:nvPr/>
        </p:nvSpPr>
        <p:spPr>
          <a:xfrm>
            <a:off x="7573275" y="2429725"/>
            <a:ext cx="1262100" cy="662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spcAft>
                <a:spcPts val="1600"/>
              </a:spcAft>
              <a:buNone/>
            </a:pPr>
            <a:r>
              <a:rPr b="1" lang="en" sz="3600">
                <a:latin typeface="Roboto"/>
                <a:ea typeface="Roboto"/>
                <a:cs typeface="Roboto"/>
                <a:sym typeface="Roboto"/>
              </a:rPr>
              <a:t>CPU</a:t>
            </a:r>
          </a:p>
        </p:txBody>
      </p:sp>
      <p:sp>
        <p:nvSpPr>
          <p:cNvPr id="149" name="Shape 149"/>
          <p:cNvSpPr txBox="1"/>
          <p:nvPr/>
        </p:nvSpPr>
        <p:spPr>
          <a:xfrm>
            <a:off x="7573275" y="3591875"/>
            <a:ext cx="1262100" cy="6627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spcAft>
                <a:spcPts val="1600"/>
              </a:spcAft>
              <a:buNone/>
            </a:pPr>
            <a:r>
              <a:rPr b="1" lang="en" sz="3600">
                <a:latin typeface="Roboto"/>
                <a:ea typeface="Roboto"/>
                <a:cs typeface="Roboto"/>
                <a:sym typeface="Roboto"/>
              </a:rPr>
              <a:t>G</a:t>
            </a:r>
            <a:r>
              <a:rPr b="1" lang="en" sz="3600">
                <a:latin typeface="Roboto"/>
                <a:ea typeface="Roboto"/>
                <a:cs typeface="Roboto"/>
                <a:sym typeface="Roboto"/>
              </a:rPr>
              <a:t>PU</a:t>
            </a:r>
          </a:p>
        </p:txBody>
      </p:sp>
      <p:cxnSp>
        <p:nvCxnSpPr>
          <p:cNvPr id="150" name="Shape 150"/>
          <p:cNvCxnSpPr>
            <a:stCxn id="147" idx="3"/>
            <a:endCxn id="148" idx="1"/>
          </p:cNvCxnSpPr>
          <p:nvPr/>
        </p:nvCxnSpPr>
        <p:spPr>
          <a:xfrm flipH="1" rot="10800000">
            <a:off x="6749804" y="2761050"/>
            <a:ext cx="823500" cy="637200"/>
          </a:xfrm>
          <a:prstGeom prst="straightConnector1">
            <a:avLst/>
          </a:prstGeom>
          <a:noFill/>
          <a:ln cap="flat" cmpd="sng" w="9525">
            <a:solidFill>
              <a:schemeClr val="dk2"/>
            </a:solidFill>
            <a:prstDash val="solid"/>
            <a:round/>
            <a:headEnd len="lg" w="lg" type="none"/>
            <a:tailEnd len="lg" w="lg" type="triangle"/>
          </a:ln>
        </p:spPr>
      </p:cxnSp>
      <p:cxnSp>
        <p:nvCxnSpPr>
          <p:cNvPr id="151" name="Shape 151"/>
          <p:cNvCxnSpPr>
            <a:stCxn id="147" idx="3"/>
            <a:endCxn id="149" idx="1"/>
          </p:cNvCxnSpPr>
          <p:nvPr/>
        </p:nvCxnSpPr>
        <p:spPr>
          <a:xfrm>
            <a:off x="6749804" y="3398250"/>
            <a:ext cx="823500" cy="525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a:t>Getting output</a:t>
            </a:r>
          </a:p>
        </p:txBody>
      </p:sp>
      <p:sp>
        <p:nvSpPr>
          <p:cNvPr id="157" name="Shape 157"/>
          <p:cNvSpPr txBox="1"/>
          <p:nvPr>
            <p:ph idx="1" type="body"/>
          </p:nvPr>
        </p:nvSpPr>
        <p:spPr>
          <a:xfrm>
            <a:off x="226075" y="1465800"/>
            <a:ext cx="2808000" cy="3163500"/>
          </a:xfrm>
          <a:prstGeom prst="rect">
            <a:avLst/>
          </a:prstGeom>
        </p:spPr>
        <p:txBody>
          <a:bodyPr anchorCtr="0" anchor="t" bIns="91425" lIns="91425" rIns="91425" tIns="91425">
            <a:noAutofit/>
          </a:bodyPr>
          <a:lstStyle/>
          <a:p>
            <a:pPr lvl="0" rtl="0" algn="ctr">
              <a:spcBef>
                <a:spcPts val="0"/>
              </a:spcBef>
              <a:buNone/>
            </a:pPr>
            <a:r>
              <a:rPr lang="en" sz="1400">
                <a:latin typeface="Consolas"/>
                <a:ea typeface="Consolas"/>
                <a:cs typeface="Consolas"/>
                <a:sym typeface="Consolas"/>
              </a:rPr>
              <a:t>sess.run(fetches, feeds)</a:t>
            </a:r>
          </a:p>
          <a:p>
            <a:pPr lvl="0" rtl="0">
              <a:spcBef>
                <a:spcPts val="0"/>
              </a:spcBef>
              <a:buNone/>
            </a:pPr>
            <a:r>
              <a:rPr b="1" lang="en" sz="1400"/>
              <a:t>Fetches:</a:t>
            </a:r>
            <a:r>
              <a:rPr lang="en" sz="1400"/>
              <a:t> List of graph nodes. Return the outputs of these nodes.</a:t>
            </a:r>
          </a:p>
          <a:p>
            <a:pPr lvl="0" rtl="0">
              <a:spcBef>
                <a:spcPts val="0"/>
              </a:spcBef>
              <a:buNone/>
            </a:pPr>
            <a:r>
              <a:rPr b="1" lang="en" sz="1400"/>
              <a:t>Feeds:</a:t>
            </a:r>
            <a:r>
              <a:rPr lang="en" sz="1400"/>
              <a:t> Dictionary mapping from graph nodes to concrete values. Specifies the value of each graph node given in the dictionary.</a:t>
            </a:r>
          </a:p>
        </p:txBody>
      </p:sp>
      <p:sp>
        <p:nvSpPr>
          <p:cNvPr id="158" name="Shape 158"/>
          <p:cNvSpPr txBox="1"/>
          <p:nvPr>
            <p:ph idx="1" type="body"/>
          </p:nvPr>
        </p:nvSpPr>
        <p:spPr>
          <a:xfrm>
            <a:off x="3874700" y="522625"/>
            <a:ext cx="4619400" cy="2324100"/>
          </a:xfrm>
          <a:prstGeom prst="rect">
            <a:avLst/>
          </a:prstGeom>
        </p:spPr>
        <p:txBody>
          <a:bodyPr anchorCtr="0" anchor="t" bIns="91425" lIns="91425" rIns="91425" tIns="91425">
            <a:noAutofit/>
          </a:bodyPr>
          <a:lstStyle/>
          <a:p>
            <a:pPr lvl="0" rtl="0">
              <a:lnSpc>
                <a:spcPct val="110795"/>
              </a:lnSpc>
              <a:spcBef>
                <a:spcPts val="0"/>
              </a:spcBef>
              <a:spcAft>
                <a:spcPts val="0"/>
              </a:spcAft>
              <a:buNone/>
            </a:pPr>
            <a:r>
              <a:rPr b="1" lang="en" sz="1400">
                <a:solidFill>
                  <a:srgbClr val="000080"/>
                </a:solidFill>
                <a:latin typeface="Consolas"/>
                <a:ea typeface="Consolas"/>
                <a:cs typeface="Consolas"/>
                <a:sym typeface="Consolas"/>
              </a:rPr>
              <a:t>import</a:t>
            </a:r>
            <a:r>
              <a:rPr lang="en" sz="1400">
                <a:solidFill>
                  <a:srgbClr val="333333"/>
                </a:solidFill>
                <a:latin typeface="Consolas"/>
                <a:ea typeface="Consolas"/>
                <a:cs typeface="Consolas"/>
                <a:sym typeface="Consolas"/>
              </a:rPr>
              <a:t> numpy </a:t>
            </a:r>
            <a:r>
              <a:rPr b="1" lang="en" sz="1400">
                <a:solidFill>
                  <a:srgbClr val="000080"/>
                </a:solidFill>
                <a:latin typeface="Consolas"/>
                <a:ea typeface="Consolas"/>
                <a:cs typeface="Consolas"/>
                <a:sym typeface="Consolas"/>
              </a:rPr>
              <a:t>as</a:t>
            </a:r>
            <a:r>
              <a:rPr lang="en" sz="1400">
                <a:solidFill>
                  <a:srgbClr val="333333"/>
                </a:solidFill>
                <a:latin typeface="Consolas"/>
                <a:ea typeface="Consolas"/>
                <a:cs typeface="Consolas"/>
                <a:sym typeface="Consolas"/>
              </a:rPr>
              <a:t> np</a:t>
            </a:r>
            <a:br>
              <a:rPr lang="en" sz="1400">
                <a:solidFill>
                  <a:srgbClr val="333333"/>
                </a:solidFill>
                <a:latin typeface="Consolas"/>
                <a:ea typeface="Consolas"/>
                <a:cs typeface="Consolas"/>
                <a:sym typeface="Consolas"/>
              </a:rPr>
            </a:br>
            <a:r>
              <a:rPr b="1" lang="en" sz="1400">
                <a:solidFill>
                  <a:srgbClr val="000080"/>
                </a:solidFill>
                <a:latin typeface="Consolas"/>
                <a:ea typeface="Consolas"/>
                <a:cs typeface="Consolas"/>
                <a:sym typeface="Consolas"/>
              </a:rPr>
              <a:t>import</a:t>
            </a:r>
            <a:r>
              <a:rPr lang="en" sz="1400">
                <a:solidFill>
                  <a:srgbClr val="333333"/>
                </a:solidFill>
                <a:latin typeface="Consolas"/>
                <a:ea typeface="Consolas"/>
                <a:cs typeface="Consolas"/>
                <a:sym typeface="Consolas"/>
              </a:rPr>
              <a:t> tensorflow </a:t>
            </a:r>
            <a:r>
              <a:rPr b="1" lang="en" sz="1400">
                <a:solidFill>
                  <a:srgbClr val="000080"/>
                </a:solidFill>
                <a:latin typeface="Consolas"/>
                <a:ea typeface="Consolas"/>
                <a:cs typeface="Consolas"/>
                <a:sym typeface="Consolas"/>
              </a:rPr>
              <a:t>as</a:t>
            </a:r>
            <a:r>
              <a:rPr lang="en" sz="1400">
                <a:solidFill>
                  <a:srgbClr val="333333"/>
                </a:solidFill>
                <a:latin typeface="Consolas"/>
                <a:ea typeface="Consolas"/>
                <a:cs typeface="Consolas"/>
                <a:sym typeface="Consolas"/>
              </a:rPr>
              <a:t> tf</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b = tf.Variable(tf.zeros((</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a:t>
            </a:r>
          </a:p>
          <a:p>
            <a:pPr lvl="0" rtl="0">
              <a:lnSpc>
                <a:spcPct val="110795"/>
              </a:lnSpc>
              <a:spcBef>
                <a:spcPts val="0"/>
              </a:spcBef>
              <a:spcAft>
                <a:spcPts val="0"/>
              </a:spcAft>
              <a:buNone/>
            </a:pPr>
            <a:r>
              <a:rPr lang="en" sz="1400">
                <a:solidFill>
                  <a:srgbClr val="333333"/>
                </a:solidFill>
                <a:latin typeface="Consolas"/>
                <a:ea typeface="Consolas"/>
                <a:cs typeface="Consolas"/>
                <a:sym typeface="Consolas"/>
              </a:rPr>
              <a:t>W = tf.Variable(tf.random_uniform((</a:t>
            </a:r>
            <a:r>
              <a:rPr lang="en" sz="1400">
                <a:solidFill>
                  <a:srgbClr val="0000FF"/>
                </a:solidFill>
                <a:latin typeface="Consolas"/>
                <a:ea typeface="Consolas"/>
                <a:cs typeface="Consolas"/>
                <a:sym typeface="Consolas"/>
              </a:rPr>
              <a:t>784</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a:t>
            </a:r>
          </a:p>
          <a:p>
            <a:pPr lvl="0" rtl="0">
              <a:lnSpc>
                <a:spcPct val="110795"/>
              </a:lnSpc>
              <a:spcBef>
                <a:spcPts val="0"/>
              </a:spcBef>
              <a:spcAft>
                <a:spcPts val="0"/>
              </a:spcAft>
              <a:buNone/>
            </a:pPr>
            <a:r>
              <a:rPr lang="en" sz="1400">
                <a:solidFill>
                  <a:srgbClr val="333333"/>
                </a:solidFill>
                <a:latin typeface="Consolas"/>
                <a:ea typeface="Consolas"/>
                <a:cs typeface="Consolas"/>
                <a:sym typeface="Consolas"/>
              </a:rPr>
              <a:t>                -1, 1))</a:t>
            </a:r>
          </a:p>
          <a:p>
            <a:pPr lvl="0" rtl="0">
              <a:lnSpc>
                <a:spcPct val="110795"/>
              </a:lnSpc>
              <a:spcBef>
                <a:spcPts val="0"/>
              </a:spcBef>
              <a:spcAft>
                <a:spcPts val="0"/>
              </a:spcAft>
              <a:buNone/>
            </a:pPr>
            <a:r>
              <a:t/>
            </a:r>
            <a:endParaRPr sz="1400">
              <a:solidFill>
                <a:srgbClr val="333333"/>
              </a:solidFill>
              <a:latin typeface="Consolas"/>
              <a:ea typeface="Consolas"/>
              <a:cs typeface="Consolas"/>
              <a:sym typeface="Consolas"/>
            </a:endParaRPr>
          </a:p>
          <a:p>
            <a:pPr lvl="0" rtl="0">
              <a:lnSpc>
                <a:spcPct val="110795"/>
              </a:lnSpc>
              <a:spcBef>
                <a:spcPts val="0"/>
              </a:spcBef>
              <a:spcAft>
                <a:spcPts val="0"/>
              </a:spcAft>
              <a:buNone/>
            </a:pPr>
            <a:r>
              <a:rPr lang="en" sz="1400">
                <a:solidFill>
                  <a:srgbClr val="333333"/>
                </a:solidFill>
                <a:latin typeface="Consolas"/>
                <a:ea typeface="Consolas"/>
                <a:cs typeface="Consolas"/>
                <a:sym typeface="Consolas"/>
              </a:rPr>
              <a:t>x = tf.placeholder(tf.float32, (</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784</a:t>
            </a:r>
            <a:r>
              <a:rPr lang="en" sz="1400">
                <a:solidFill>
                  <a:srgbClr val="333333"/>
                </a:solidFill>
                <a:latin typeface="Consolas"/>
                <a:ea typeface="Consolas"/>
                <a:cs typeface="Consolas"/>
                <a:sym typeface="Consolas"/>
              </a:rPr>
              <a:t>))</a:t>
            </a:r>
          </a:p>
          <a:p>
            <a:pPr lvl="0" rtl="0">
              <a:lnSpc>
                <a:spcPct val="110795"/>
              </a:lnSpc>
              <a:spcBef>
                <a:spcPts val="0"/>
              </a:spcBef>
              <a:spcAft>
                <a:spcPts val="0"/>
              </a:spcAft>
              <a:buNone/>
            </a:pPr>
            <a:r>
              <a:rPr lang="en" sz="1400">
                <a:solidFill>
                  <a:srgbClr val="333333"/>
                </a:solidFill>
                <a:latin typeface="Consolas"/>
                <a:ea typeface="Consolas"/>
                <a:cs typeface="Consolas"/>
                <a:sym typeface="Consolas"/>
              </a:rPr>
              <a:t>h = tf.nn.relu(tf.matmul(x, W) + b)</a:t>
            </a:r>
          </a:p>
          <a:p>
            <a:pPr lvl="0" rtl="0">
              <a:lnSpc>
                <a:spcPct val="110795"/>
              </a:lnSpc>
              <a:spcBef>
                <a:spcPts val="0"/>
              </a:spcBef>
              <a:spcAft>
                <a:spcPts val="0"/>
              </a:spcAft>
              <a:buNone/>
            </a:pPr>
            <a:r>
              <a:t/>
            </a:r>
            <a:endParaRPr sz="1400">
              <a:solidFill>
                <a:srgbClr val="333333"/>
              </a:solidFill>
              <a:latin typeface="Consolas"/>
              <a:ea typeface="Consolas"/>
              <a:cs typeface="Consolas"/>
              <a:sym typeface="Consolas"/>
            </a:endParaRPr>
          </a:p>
          <a:p>
            <a:pPr lvl="0" rtl="0">
              <a:lnSpc>
                <a:spcPct val="110795"/>
              </a:lnSpc>
              <a:spcBef>
                <a:spcPts val="0"/>
              </a:spcBef>
              <a:spcAft>
                <a:spcPts val="0"/>
              </a:spcAft>
              <a:buNone/>
            </a:pPr>
            <a:r>
              <a:t/>
            </a:r>
            <a:endParaRPr b="1" sz="1400">
              <a:solidFill>
                <a:srgbClr val="000080"/>
              </a:solidFill>
              <a:latin typeface="Consolas"/>
              <a:ea typeface="Consolas"/>
              <a:cs typeface="Consolas"/>
              <a:sym typeface="Consolas"/>
            </a:endParaRPr>
          </a:p>
        </p:txBody>
      </p:sp>
      <p:sp>
        <p:nvSpPr>
          <p:cNvPr id="159" name="Shape 159"/>
          <p:cNvSpPr txBox="1"/>
          <p:nvPr/>
        </p:nvSpPr>
        <p:spPr>
          <a:xfrm>
            <a:off x="3874700" y="2976125"/>
            <a:ext cx="4639500" cy="1365000"/>
          </a:xfrm>
          <a:prstGeom prst="rect">
            <a:avLst/>
          </a:prstGeom>
          <a:noFill/>
          <a:ln>
            <a:noFill/>
          </a:ln>
        </p:spPr>
        <p:txBody>
          <a:bodyPr anchorCtr="0" anchor="t" bIns="91425" lIns="91425" rIns="91425" tIns="91425">
            <a:noAutofit/>
          </a:bodyPr>
          <a:lstStyle/>
          <a:p>
            <a:pPr lvl="0" rtl="0">
              <a:lnSpc>
                <a:spcPct val="110795"/>
              </a:lnSpc>
              <a:spcBef>
                <a:spcPts val="0"/>
              </a:spcBef>
              <a:buNone/>
            </a:pPr>
            <a:r>
              <a:rPr lang="en">
                <a:solidFill>
                  <a:srgbClr val="333333"/>
                </a:solidFill>
                <a:latin typeface="Consolas"/>
                <a:ea typeface="Consolas"/>
                <a:cs typeface="Consolas"/>
                <a:sym typeface="Consolas"/>
              </a:rPr>
              <a:t>sess = tf.Session()</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sess.run(tf.initialize_all_variables())</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sess.run(h, {x: np.random.random(</a:t>
            </a:r>
            <a:r>
              <a:rPr lang="en">
                <a:solidFill>
                  <a:srgbClr val="0000FF"/>
                </a:solidFill>
                <a:latin typeface="Consolas"/>
                <a:ea typeface="Consolas"/>
                <a:cs typeface="Consolas"/>
                <a:sym typeface="Consolas"/>
              </a:rPr>
              <a:t>100</a:t>
            </a:r>
            <a:r>
              <a:rPr lang="en">
                <a:solidFill>
                  <a:srgbClr val="333333"/>
                </a:solidFill>
                <a:latin typeface="Consolas"/>
                <a:ea typeface="Consolas"/>
                <a:cs typeface="Consolas"/>
                <a:sym typeface="Consolas"/>
              </a:rPr>
              <a:t>, </a:t>
            </a:r>
            <a:r>
              <a:rPr lang="en">
                <a:solidFill>
                  <a:srgbClr val="0000FF"/>
                </a:solidFill>
                <a:latin typeface="Consolas"/>
                <a:ea typeface="Consolas"/>
                <a:cs typeface="Consolas"/>
                <a:sym typeface="Consolas"/>
              </a:rPr>
              <a:t>784)</a:t>
            </a:r>
            <a:r>
              <a:rPr lang="en">
                <a:solidFill>
                  <a:srgbClr val="333333"/>
                </a:solidFill>
                <a:latin typeface="Consolas"/>
                <a:ea typeface="Consolas"/>
                <a:cs typeface="Consolas"/>
                <a:sym typeface="Consolas"/>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So what have we covered so far?</a:t>
            </a:r>
          </a:p>
        </p:txBody>
      </p:sp>
      <p:sp>
        <p:nvSpPr>
          <p:cNvPr id="165" name="Shape 165"/>
          <p:cNvSpPr txBox="1"/>
          <p:nvPr>
            <p:ph idx="1" type="body"/>
          </p:nvPr>
        </p:nvSpPr>
        <p:spPr>
          <a:xfrm>
            <a:off x="471900" y="2236625"/>
            <a:ext cx="8446500" cy="2466600"/>
          </a:xfrm>
          <a:prstGeom prst="rect">
            <a:avLst/>
          </a:prstGeom>
        </p:spPr>
        <p:txBody>
          <a:bodyPr anchorCtr="0" anchor="t" bIns="91425" lIns="91425" rIns="91425" tIns="91425">
            <a:noAutofit/>
          </a:bodyPr>
          <a:lstStyle/>
          <a:p>
            <a:pPr lvl="0" rtl="0">
              <a:spcBef>
                <a:spcPts val="0"/>
              </a:spcBef>
              <a:buNone/>
            </a:pPr>
            <a:r>
              <a:rPr lang="en">
                <a:solidFill>
                  <a:srgbClr val="000000"/>
                </a:solidFill>
              </a:rPr>
              <a:t>We first built a </a:t>
            </a:r>
            <a:r>
              <a:rPr b="1" lang="en">
                <a:solidFill>
                  <a:srgbClr val="000000"/>
                </a:solidFill>
              </a:rPr>
              <a:t>graph</a:t>
            </a:r>
            <a:r>
              <a:rPr lang="en">
                <a:solidFill>
                  <a:srgbClr val="000000"/>
                </a:solidFill>
              </a:rPr>
              <a:t> using </a:t>
            </a:r>
            <a:r>
              <a:rPr b="1" lang="en">
                <a:solidFill>
                  <a:srgbClr val="000000"/>
                </a:solidFill>
              </a:rPr>
              <a:t>variables </a:t>
            </a:r>
            <a:r>
              <a:rPr lang="en">
                <a:solidFill>
                  <a:srgbClr val="000000"/>
                </a:solidFill>
              </a:rPr>
              <a:t>and </a:t>
            </a:r>
            <a:r>
              <a:rPr b="1" lang="en">
                <a:solidFill>
                  <a:srgbClr val="000000"/>
                </a:solidFill>
              </a:rPr>
              <a:t>placeholders</a:t>
            </a:r>
          </a:p>
          <a:p>
            <a:pPr lvl="0" rtl="0">
              <a:spcBef>
                <a:spcPts val="0"/>
              </a:spcBef>
              <a:buNone/>
            </a:pPr>
            <a:r>
              <a:rPr lang="en">
                <a:solidFill>
                  <a:srgbClr val="000000"/>
                </a:solidFill>
              </a:rPr>
              <a:t>We then deployed the graph onto a </a:t>
            </a:r>
            <a:r>
              <a:rPr b="1" lang="en">
                <a:solidFill>
                  <a:srgbClr val="000000"/>
                </a:solidFill>
              </a:rPr>
              <a:t>session</a:t>
            </a:r>
            <a:r>
              <a:rPr lang="en">
                <a:solidFill>
                  <a:srgbClr val="000000"/>
                </a:solidFill>
              </a:rPr>
              <a:t>, which is the </a:t>
            </a:r>
            <a:r>
              <a:rPr b="1" lang="en">
                <a:solidFill>
                  <a:srgbClr val="000000"/>
                </a:solidFill>
              </a:rPr>
              <a:t>execution environment</a:t>
            </a:r>
          </a:p>
          <a:p>
            <a:pPr lvl="0" rtl="0">
              <a:spcBef>
                <a:spcPts val="0"/>
              </a:spcBef>
              <a:buNone/>
            </a:pPr>
            <a:r>
              <a:t/>
            </a:r>
            <a:endParaRPr>
              <a:solidFill>
                <a:srgbClr val="000000"/>
              </a:solidFill>
            </a:endParaRPr>
          </a:p>
          <a:p>
            <a:pPr lvl="0" rtl="0" algn="r">
              <a:spcBef>
                <a:spcPts val="0"/>
              </a:spcBef>
              <a:buNone/>
            </a:pPr>
            <a:r>
              <a:rPr lang="en">
                <a:solidFill>
                  <a:srgbClr val="000000"/>
                </a:solidFill>
              </a:rPr>
              <a:t>Next we will see how to </a:t>
            </a:r>
            <a:r>
              <a:rPr b="1" lang="en">
                <a:solidFill>
                  <a:srgbClr val="000000"/>
                </a:solidFill>
              </a:rPr>
              <a:t>train</a:t>
            </a:r>
            <a:r>
              <a:rPr lang="en">
                <a:solidFill>
                  <a:srgbClr val="000000"/>
                </a:solidFill>
              </a:rPr>
              <a:t> the</a:t>
            </a:r>
            <a:r>
              <a:rPr b="1" lang="en">
                <a:solidFill>
                  <a:srgbClr val="000000"/>
                </a:solidFill>
              </a:rPr>
              <a:t> model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do we define the loss?</a:t>
            </a:r>
          </a:p>
        </p:txBody>
      </p:sp>
      <p:sp>
        <p:nvSpPr>
          <p:cNvPr id="171" name="Shape 171"/>
          <p:cNvSpPr txBox="1"/>
          <p:nvPr/>
        </p:nvSpPr>
        <p:spPr>
          <a:xfrm>
            <a:off x="471900" y="3317500"/>
            <a:ext cx="8604000" cy="1365000"/>
          </a:xfrm>
          <a:prstGeom prst="rect">
            <a:avLst/>
          </a:prstGeom>
          <a:noFill/>
          <a:ln>
            <a:noFill/>
          </a:ln>
        </p:spPr>
        <p:txBody>
          <a:bodyPr anchorCtr="0" anchor="t" bIns="91425" lIns="91425" rIns="91425" tIns="91425">
            <a:noAutofit/>
          </a:bodyPr>
          <a:lstStyle/>
          <a:p>
            <a:pPr lvl="0" rtl="0">
              <a:lnSpc>
                <a:spcPct val="110795"/>
              </a:lnSpc>
              <a:spcBef>
                <a:spcPts val="0"/>
              </a:spcBef>
              <a:buNone/>
            </a:pPr>
            <a:r>
              <a:rPr lang="en">
                <a:solidFill>
                  <a:srgbClr val="333333"/>
                </a:solidFill>
                <a:latin typeface="Consolas"/>
                <a:ea typeface="Consolas"/>
                <a:cs typeface="Consolas"/>
                <a:sym typeface="Consolas"/>
              </a:rPr>
              <a:t>prediction = tf.nn.softmax(...)  #Output of neural network</a:t>
            </a:r>
          </a:p>
          <a:p>
            <a:pPr lvl="0" rtl="0">
              <a:lnSpc>
                <a:spcPct val="110795"/>
              </a:lnSpc>
              <a:spcBef>
                <a:spcPts val="0"/>
              </a:spcBef>
              <a:buNone/>
            </a:pPr>
            <a:r>
              <a:rPr lang="en">
                <a:solidFill>
                  <a:srgbClr val="333333"/>
                </a:solidFill>
                <a:latin typeface="Consolas"/>
                <a:ea typeface="Consolas"/>
                <a:cs typeface="Consolas"/>
                <a:sym typeface="Consolas"/>
              </a:rPr>
              <a:t>label = </a:t>
            </a:r>
            <a:r>
              <a:rPr lang="en">
                <a:solidFill>
                  <a:srgbClr val="37474F"/>
                </a:solidFill>
                <a:highlight>
                  <a:srgbClr val="F7F7F7"/>
                </a:highlight>
                <a:latin typeface="Consolas"/>
                <a:ea typeface="Consolas"/>
                <a:cs typeface="Consolas"/>
                <a:sym typeface="Consolas"/>
              </a:rPr>
              <a:t>tf.placeholder(tf.float32, [</a:t>
            </a:r>
            <a:r>
              <a:rPr lang="en">
                <a:solidFill>
                  <a:srgbClr val="3B78E7"/>
                </a:solidFill>
                <a:highlight>
                  <a:srgbClr val="F7F7F7"/>
                </a:highlight>
                <a:latin typeface="Consolas"/>
                <a:ea typeface="Consolas"/>
                <a:cs typeface="Consolas"/>
                <a:sym typeface="Consolas"/>
              </a:rPr>
              <a:t>100</a:t>
            </a:r>
            <a:r>
              <a:rPr lang="en">
                <a:solidFill>
                  <a:srgbClr val="37474F"/>
                </a:solidFill>
                <a:highlight>
                  <a:srgbClr val="F7F7F7"/>
                </a:highlight>
                <a:latin typeface="Consolas"/>
                <a:ea typeface="Consolas"/>
                <a:cs typeface="Consolas"/>
                <a:sym typeface="Consolas"/>
              </a:rPr>
              <a:t>, </a:t>
            </a:r>
            <a:r>
              <a:rPr lang="en">
                <a:solidFill>
                  <a:srgbClr val="C53929"/>
                </a:solidFill>
                <a:highlight>
                  <a:srgbClr val="F7F7F7"/>
                </a:highlight>
                <a:latin typeface="Consolas"/>
                <a:ea typeface="Consolas"/>
                <a:cs typeface="Consolas"/>
                <a:sym typeface="Consolas"/>
              </a:rPr>
              <a:t>10</a:t>
            </a:r>
            <a:r>
              <a:rPr lang="en">
                <a:solidFill>
                  <a:srgbClr val="37474F"/>
                </a:solidFill>
                <a:highlight>
                  <a:srgbClr val="F7F7F7"/>
                </a:highlight>
                <a:latin typeface="Consolas"/>
                <a:ea typeface="Consolas"/>
                <a:cs typeface="Consolas"/>
                <a:sym typeface="Consolas"/>
              </a:rPr>
              <a:t>])</a:t>
            </a:r>
          </a:p>
          <a:p>
            <a:pPr indent="0" lvl="0" marL="0" rtl="0">
              <a:lnSpc>
                <a:spcPct val="110795"/>
              </a:lnSpc>
              <a:spcBef>
                <a:spcPts val="0"/>
              </a:spcBef>
              <a:buNone/>
            </a:pPr>
            <a:r>
              <a:t/>
            </a:r>
            <a:endParaRPr>
              <a:solidFill>
                <a:srgbClr val="333333"/>
              </a:solidFill>
              <a:latin typeface="Consolas"/>
              <a:ea typeface="Consolas"/>
              <a:cs typeface="Consolas"/>
              <a:sym typeface="Consolas"/>
            </a:endParaRPr>
          </a:p>
          <a:p>
            <a:pPr indent="0" lvl="0" marL="0" rtl="0">
              <a:lnSpc>
                <a:spcPct val="110795"/>
              </a:lnSpc>
              <a:spcBef>
                <a:spcPts val="0"/>
              </a:spcBef>
              <a:buNone/>
            </a:pPr>
            <a:r>
              <a:rPr lang="en">
                <a:solidFill>
                  <a:srgbClr val="333333"/>
                </a:solidFill>
                <a:latin typeface="Consolas"/>
                <a:ea typeface="Consolas"/>
                <a:cs typeface="Consolas"/>
                <a:sym typeface="Consolas"/>
              </a:rPr>
              <a:t>cross_entropy = -tf.reduce_sum(label * tf.log(prediction), axis=1)</a:t>
            </a: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spcBef>
                <a:spcPts val="0"/>
              </a:spcBef>
              <a:buNone/>
            </a:pPr>
            <a:r>
              <a:t/>
            </a:r>
            <a:endParaRPr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a:solidFill>
                <a:srgbClr val="333333"/>
              </a:solidFill>
              <a:latin typeface="Consolas"/>
              <a:ea typeface="Consolas"/>
              <a:cs typeface="Consolas"/>
              <a:sym typeface="Consolas"/>
            </a:endParaRPr>
          </a:p>
        </p:txBody>
      </p:sp>
      <p:sp>
        <p:nvSpPr>
          <p:cNvPr id="172" name="Shape 172"/>
          <p:cNvSpPr txBox="1"/>
          <p:nvPr>
            <p:ph idx="1" type="body"/>
          </p:nvPr>
        </p:nvSpPr>
        <p:spPr>
          <a:xfrm>
            <a:off x="471900" y="2076000"/>
            <a:ext cx="8222100" cy="9915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000000"/>
                </a:solidFill>
              </a:rPr>
              <a:t>Use </a:t>
            </a:r>
            <a:r>
              <a:rPr b="1" lang="en">
                <a:solidFill>
                  <a:srgbClr val="000000"/>
                </a:solidFill>
              </a:rPr>
              <a:t>placeholder</a:t>
            </a:r>
            <a:r>
              <a:rPr lang="en">
                <a:solidFill>
                  <a:srgbClr val="000000"/>
                </a:solidFill>
              </a:rPr>
              <a:t> for </a:t>
            </a:r>
            <a:r>
              <a:rPr b="1" lang="en">
                <a:solidFill>
                  <a:srgbClr val="000000"/>
                </a:solidFill>
              </a:rPr>
              <a:t>labels</a:t>
            </a:r>
          </a:p>
          <a:p>
            <a:pPr lvl="0" marR="0" rtl="0" algn="l">
              <a:lnSpc>
                <a:spcPct val="115000"/>
              </a:lnSpc>
              <a:spcBef>
                <a:spcPts val="0"/>
              </a:spcBef>
              <a:spcAft>
                <a:spcPts val="1600"/>
              </a:spcAft>
              <a:buNone/>
            </a:pPr>
            <a:r>
              <a:rPr lang="en">
                <a:solidFill>
                  <a:srgbClr val="000000"/>
                </a:solidFill>
              </a:rPr>
              <a:t>Build loss node using labels and </a:t>
            </a:r>
            <a:r>
              <a:rPr b="1" lang="en">
                <a:solidFill>
                  <a:srgbClr val="000000"/>
                </a:solidFill>
              </a:rPr>
              <a:t>prediction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How do we compute Gradients?</a:t>
            </a:r>
          </a:p>
        </p:txBody>
      </p:sp>
      <p:sp>
        <p:nvSpPr>
          <p:cNvPr id="178" name="Shape 178"/>
          <p:cNvSpPr txBox="1"/>
          <p:nvPr/>
        </p:nvSpPr>
        <p:spPr>
          <a:xfrm>
            <a:off x="361775" y="1859325"/>
            <a:ext cx="8604000" cy="1774200"/>
          </a:xfrm>
          <a:prstGeom prst="rect">
            <a:avLst/>
          </a:prstGeom>
          <a:noFill/>
          <a:ln>
            <a:noFill/>
          </a:ln>
        </p:spPr>
        <p:txBody>
          <a:bodyPr anchorCtr="0" anchor="t" bIns="91425" lIns="91425" rIns="91425" tIns="91425">
            <a:noAutofit/>
          </a:bodyPr>
          <a:lstStyle/>
          <a:p>
            <a:pPr lvl="0" rtl="0">
              <a:spcBef>
                <a:spcPts val="0"/>
              </a:spcBef>
              <a:buNone/>
            </a:pPr>
            <a:r>
              <a:t/>
            </a:r>
            <a:endParaRPr b="1"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b="1">
              <a:solidFill>
                <a:srgbClr val="333333"/>
              </a:solidFill>
              <a:latin typeface="Consolas"/>
              <a:ea typeface="Consolas"/>
              <a:cs typeface="Consolas"/>
              <a:sym typeface="Consolas"/>
            </a:endParaRPr>
          </a:p>
          <a:p>
            <a:pPr lvl="0" rtl="0">
              <a:lnSpc>
                <a:spcPct val="110795"/>
              </a:lnSpc>
              <a:spcBef>
                <a:spcPts val="0"/>
              </a:spcBef>
              <a:buNone/>
            </a:pPr>
            <a:r>
              <a:t/>
            </a:r>
            <a:endParaRPr b="1">
              <a:solidFill>
                <a:srgbClr val="333333"/>
              </a:solidFill>
              <a:latin typeface="Consolas"/>
              <a:ea typeface="Consolas"/>
              <a:cs typeface="Consolas"/>
              <a:sym typeface="Consolas"/>
            </a:endParaRPr>
          </a:p>
          <a:p>
            <a:pPr lvl="0" rtl="0">
              <a:spcBef>
                <a:spcPts val="0"/>
              </a:spcBef>
              <a:buNone/>
            </a:pPr>
            <a:r>
              <a:t/>
            </a:r>
            <a:endParaRPr b="1"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b="1">
              <a:solidFill>
                <a:srgbClr val="333333"/>
              </a:solidFill>
              <a:latin typeface="Consolas"/>
              <a:ea typeface="Consolas"/>
              <a:cs typeface="Consolas"/>
              <a:sym typeface="Consolas"/>
            </a:endParaRPr>
          </a:p>
        </p:txBody>
      </p:sp>
      <p:sp>
        <p:nvSpPr>
          <p:cNvPr id="179" name="Shape 179"/>
          <p:cNvSpPr txBox="1"/>
          <p:nvPr/>
        </p:nvSpPr>
        <p:spPr>
          <a:xfrm>
            <a:off x="10950" y="1859325"/>
            <a:ext cx="9133200" cy="456000"/>
          </a:xfrm>
          <a:prstGeom prst="rect">
            <a:avLst/>
          </a:prstGeom>
          <a:noFill/>
          <a:ln>
            <a:noFill/>
          </a:ln>
        </p:spPr>
        <p:txBody>
          <a:bodyPr anchorCtr="0" anchor="t" bIns="91425" lIns="91425" rIns="91425" tIns="91425">
            <a:noAutofit/>
          </a:bodyPr>
          <a:lstStyle/>
          <a:p>
            <a:pPr lvl="0" rtl="0" algn="ctr">
              <a:lnSpc>
                <a:spcPct val="110795"/>
              </a:lnSpc>
              <a:spcBef>
                <a:spcPts val="0"/>
              </a:spcBef>
              <a:buNone/>
            </a:pPr>
            <a:r>
              <a:rPr lang="en" sz="1600">
                <a:solidFill>
                  <a:srgbClr val="333333"/>
                </a:solidFill>
                <a:latin typeface="Consolas"/>
                <a:ea typeface="Consolas"/>
                <a:cs typeface="Consolas"/>
                <a:sym typeface="Consolas"/>
              </a:rPr>
              <a:t>train_step = tf.train.GradientDescentOptimizer(0.5).minimize(cross_entropy)</a:t>
            </a:r>
          </a:p>
          <a:p>
            <a:pPr lvl="0">
              <a:spcBef>
                <a:spcPts val="0"/>
              </a:spcBef>
              <a:buNone/>
            </a:pPr>
            <a:r>
              <a:t/>
            </a:r>
            <a:endParaRPr/>
          </a:p>
        </p:txBody>
      </p:sp>
      <p:sp>
        <p:nvSpPr>
          <p:cNvPr id="180" name="Shape 180"/>
          <p:cNvSpPr txBox="1"/>
          <p:nvPr>
            <p:ph idx="1" type="body"/>
          </p:nvPr>
        </p:nvSpPr>
        <p:spPr>
          <a:xfrm>
            <a:off x="78750" y="2409700"/>
            <a:ext cx="8886900" cy="1223700"/>
          </a:xfrm>
          <a:prstGeom prst="rect">
            <a:avLst/>
          </a:prstGeom>
        </p:spPr>
        <p:txBody>
          <a:bodyPr anchorCtr="0" anchor="t" bIns="91425" lIns="91425" rIns="91425" tIns="91425">
            <a:noAutofit/>
          </a:bodyPr>
          <a:lstStyle/>
          <a:p>
            <a:pPr indent="-228600" lvl="0" marL="457200" rtl="0">
              <a:spcBef>
                <a:spcPts val="0"/>
              </a:spcBef>
            </a:pPr>
            <a:r>
              <a:rPr lang="en">
                <a:latin typeface="Consolas"/>
                <a:ea typeface="Consolas"/>
                <a:cs typeface="Consolas"/>
                <a:sym typeface="Consolas"/>
              </a:rPr>
              <a:t>tf.train.GradientDescentOptimizer</a:t>
            </a:r>
            <a:r>
              <a:rPr lang="en"/>
              <a:t> is an </a:t>
            </a:r>
            <a:r>
              <a:rPr b="1" lang="en"/>
              <a:t>O</a:t>
            </a:r>
            <a:r>
              <a:rPr b="1" lang="en"/>
              <a:t>ptimizer</a:t>
            </a:r>
            <a:r>
              <a:rPr lang="en"/>
              <a:t> object</a:t>
            </a:r>
          </a:p>
          <a:p>
            <a:pPr indent="-228600" lvl="0" marL="457200" rtl="0">
              <a:spcBef>
                <a:spcPts val="0"/>
              </a:spcBef>
              <a:buFont typeface="Consolas"/>
            </a:pPr>
            <a:r>
              <a:rPr lang="en">
                <a:latin typeface="Consolas"/>
                <a:ea typeface="Consolas"/>
                <a:cs typeface="Consolas"/>
                <a:sym typeface="Consolas"/>
              </a:rPr>
              <a:t>tf.train.GradientDescentOptimizer(lr).minimize(cross_entropy) </a:t>
            </a:r>
            <a:r>
              <a:rPr lang="en"/>
              <a:t>adds optimization </a:t>
            </a:r>
            <a:r>
              <a:rPr b="1" lang="en"/>
              <a:t>operation</a:t>
            </a:r>
            <a:r>
              <a:rPr lang="en"/>
              <a:t> to computation graph</a:t>
            </a:r>
          </a:p>
          <a:p>
            <a:pPr lvl="0" rtl="0" algn="ctr">
              <a:spcBef>
                <a:spcPts val="0"/>
              </a:spcBef>
              <a:buNone/>
            </a:pPr>
            <a:r>
              <a:t/>
            </a:r>
            <a:endParaRPr b="1">
              <a:solidFill>
                <a:srgbClr val="000000"/>
              </a:solidFill>
            </a:endParaRPr>
          </a:p>
        </p:txBody>
      </p:sp>
      <p:sp>
        <p:nvSpPr>
          <p:cNvPr id="181" name="Shape 181"/>
          <p:cNvSpPr txBox="1"/>
          <p:nvPr/>
        </p:nvSpPr>
        <p:spPr>
          <a:xfrm>
            <a:off x="7193975" y="4608700"/>
            <a:ext cx="1771800" cy="456000"/>
          </a:xfrm>
          <a:prstGeom prst="rect">
            <a:avLst/>
          </a:prstGeom>
          <a:noFill/>
          <a:ln>
            <a:noFill/>
          </a:ln>
        </p:spPr>
        <p:txBody>
          <a:bodyPr anchorCtr="0" anchor="t" bIns="91425" lIns="91425" rIns="91425" tIns="91425">
            <a:noAutofit/>
          </a:bodyPr>
          <a:lstStyle/>
          <a:p>
            <a:pPr lvl="0" rtl="0">
              <a:spcBef>
                <a:spcPts val="0"/>
              </a:spcBef>
              <a:buNone/>
            </a:pPr>
            <a:r>
              <a:rPr b="1" i="1" lang="en" sz="1800">
                <a:latin typeface="Roboto"/>
                <a:ea typeface="Roboto"/>
                <a:cs typeface="Roboto"/>
                <a:sym typeface="Roboto"/>
              </a:rPr>
              <a:t>...automatically</a:t>
            </a:r>
          </a:p>
        </p:txBody>
      </p:sp>
      <p:sp>
        <p:nvSpPr>
          <p:cNvPr id="182" name="Shape 182"/>
          <p:cNvSpPr txBox="1"/>
          <p:nvPr>
            <p:ph idx="1" type="body"/>
          </p:nvPr>
        </p:nvSpPr>
        <p:spPr>
          <a:xfrm>
            <a:off x="220325" y="3055975"/>
            <a:ext cx="8886900" cy="1459200"/>
          </a:xfrm>
          <a:prstGeom prst="rect">
            <a:avLst/>
          </a:prstGeom>
        </p:spPr>
        <p:txBody>
          <a:bodyPr anchorCtr="0" anchor="t" bIns="91425" lIns="91425" rIns="91425" tIns="91425">
            <a:noAutofit/>
          </a:bodyPr>
          <a:lstStyle/>
          <a:p>
            <a:pPr lvl="0" rtl="0">
              <a:spcBef>
                <a:spcPts val="0"/>
              </a:spcBef>
              <a:buNone/>
            </a:pPr>
            <a:r>
              <a:t/>
            </a:r>
            <a:endParaRPr/>
          </a:p>
          <a:p>
            <a:pPr lvl="0" rtl="0" algn="ctr">
              <a:spcBef>
                <a:spcPts val="0"/>
              </a:spcBef>
              <a:buNone/>
            </a:pPr>
            <a:r>
              <a:rPr lang="en">
                <a:solidFill>
                  <a:srgbClr val="000000"/>
                </a:solidFill>
              </a:rPr>
              <a:t>TensorFlow graph </a:t>
            </a:r>
            <a:r>
              <a:rPr b="1" lang="en">
                <a:solidFill>
                  <a:srgbClr val="000000"/>
                </a:solidFill>
              </a:rPr>
              <a:t>nodes</a:t>
            </a:r>
            <a:r>
              <a:rPr lang="en">
                <a:solidFill>
                  <a:srgbClr val="000000"/>
                </a:solidFill>
              </a:rPr>
              <a:t> have </a:t>
            </a:r>
            <a:r>
              <a:rPr b="1" lang="en">
                <a:solidFill>
                  <a:srgbClr val="000000"/>
                </a:solidFill>
              </a:rPr>
              <a:t>attached gradient operations</a:t>
            </a:r>
          </a:p>
          <a:p>
            <a:pPr lvl="0" rtl="0" algn="ctr">
              <a:spcBef>
                <a:spcPts val="0"/>
              </a:spcBef>
              <a:buNone/>
            </a:pPr>
            <a:r>
              <a:rPr lang="en">
                <a:solidFill>
                  <a:srgbClr val="000000"/>
                </a:solidFill>
              </a:rPr>
              <a:t>Gradient with respect to </a:t>
            </a:r>
            <a:r>
              <a:rPr b="1" lang="en">
                <a:solidFill>
                  <a:srgbClr val="000000"/>
                </a:solidFill>
              </a:rPr>
              <a:t>parameters</a:t>
            </a:r>
            <a:r>
              <a:rPr lang="en">
                <a:solidFill>
                  <a:srgbClr val="000000"/>
                </a:solidFill>
              </a:rPr>
              <a:t> computed with </a:t>
            </a:r>
            <a:r>
              <a:rPr b="1" lang="en">
                <a:solidFill>
                  <a:srgbClr val="000000"/>
                </a:solidFill>
              </a:rPr>
              <a:t>backpropagation</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Creating the train_step op</a:t>
            </a:r>
          </a:p>
        </p:txBody>
      </p:sp>
      <p:sp>
        <p:nvSpPr>
          <p:cNvPr id="188" name="Shape 188"/>
          <p:cNvSpPr txBox="1"/>
          <p:nvPr/>
        </p:nvSpPr>
        <p:spPr>
          <a:xfrm>
            <a:off x="348275" y="2501875"/>
            <a:ext cx="8604000" cy="1962900"/>
          </a:xfrm>
          <a:prstGeom prst="rect">
            <a:avLst/>
          </a:prstGeom>
          <a:noFill/>
          <a:ln>
            <a:noFill/>
          </a:ln>
        </p:spPr>
        <p:txBody>
          <a:bodyPr anchorCtr="0" anchor="t" bIns="91425" lIns="91425" rIns="91425" tIns="91425">
            <a:noAutofit/>
          </a:bodyPr>
          <a:lstStyle/>
          <a:p>
            <a:pPr lvl="0" rtl="0">
              <a:lnSpc>
                <a:spcPct val="110795"/>
              </a:lnSpc>
              <a:spcBef>
                <a:spcPts val="0"/>
              </a:spcBef>
              <a:buNone/>
            </a:pPr>
            <a:r>
              <a:rPr lang="en">
                <a:solidFill>
                  <a:srgbClr val="333333"/>
                </a:solidFill>
                <a:latin typeface="Consolas"/>
                <a:ea typeface="Consolas"/>
                <a:cs typeface="Consolas"/>
                <a:sym typeface="Consolas"/>
              </a:rPr>
              <a:t>prediction = tf.nn.softmax(...)</a:t>
            </a:r>
          </a:p>
          <a:p>
            <a:pPr lvl="0" rtl="0">
              <a:lnSpc>
                <a:spcPct val="110795"/>
              </a:lnSpc>
              <a:spcBef>
                <a:spcPts val="0"/>
              </a:spcBef>
              <a:buNone/>
            </a:pPr>
            <a:r>
              <a:rPr lang="en">
                <a:solidFill>
                  <a:srgbClr val="333333"/>
                </a:solidFill>
                <a:latin typeface="Consolas"/>
                <a:ea typeface="Consolas"/>
                <a:cs typeface="Consolas"/>
                <a:sym typeface="Consolas"/>
              </a:rPr>
              <a:t>label = tf.placeholder(tf.float32, [None, 10])</a:t>
            </a:r>
          </a:p>
          <a:p>
            <a:pPr indent="0" lvl="0" marL="0" rtl="0">
              <a:lnSpc>
                <a:spcPct val="110795"/>
              </a:lnSpc>
              <a:spcBef>
                <a:spcPts val="0"/>
              </a:spcBef>
              <a:buNone/>
            </a:pPr>
            <a:r>
              <a:t/>
            </a:r>
            <a:endParaRPr>
              <a:solidFill>
                <a:srgbClr val="333333"/>
              </a:solidFill>
              <a:latin typeface="Consolas"/>
              <a:ea typeface="Consolas"/>
              <a:cs typeface="Consolas"/>
              <a:sym typeface="Consolas"/>
            </a:endParaRPr>
          </a:p>
          <a:p>
            <a:pPr indent="0" lvl="0" marL="0" rtl="0">
              <a:lnSpc>
                <a:spcPct val="110795"/>
              </a:lnSpc>
              <a:spcBef>
                <a:spcPts val="0"/>
              </a:spcBef>
              <a:buNone/>
            </a:pPr>
            <a:r>
              <a:rPr lang="en">
                <a:solidFill>
                  <a:srgbClr val="333333"/>
                </a:solidFill>
                <a:latin typeface="Consolas"/>
                <a:ea typeface="Consolas"/>
                <a:cs typeface="Consolas"/>
                <a:sym typeface="Consolas"/>
              </a:rPr>
              <a:t>cross_entropy = tf.reduce_mean(-tf.reduce_sum(label * tf.log(prediction), reduction_indices=[1]))</a:t>
            </a:r>
          </a:p>
          <a:p>
            <a:pPr indent="0" lvl="0" marL="0" rtl="0">
              <a:lnSpc>
                <a:spcPct val="110795"/>
              </a:lnSpc>
              <a:spcBef>
                <a:spcPts val="0"/>
              </a:spcBef>
              <a:buNone/>
            </a:pPr>
            <a:r>
              <a:t/>
            </a:r>
            <a:endParaRPr>
              <a:solidFill>
                <a:srgbClr val="333333"/>
              </a:solidFill>
              <a:latin typeface="Consolas"/>
              <a:ea typeface="Consolas"/>
              <a:cs typeface="Consolas"/>
              <a:sym typeface="Consolas"/>
            </a:endParaRPr>
          </a:p>
          <a:p>
            <a:pPr indent="0" lvl="0" marL="0" rtl="0">
              <a:lnSpc>
                <a:spcPct val="110795"/>
              </a:lnSpc>
              <a:spcBef>
                <a:spcPts val="0"/>
              </a:spcBef>
              <a:buNone/>
            </a:pPr>
            <a:r>
              <a:rPr lang="en">
                <a:solidFill>
                  <a:srgbClr val="333333"/>
                </a:solidFill>
                <a:latin typeface="Consolas"/>
                <a:ea typeface="Consolas"/>
                <a:cs typeface="Consolas"/>
                <a:sym typeface="Consolas"/>
              </a:rPr>
              <a:t>train_step = tf.train.GradientDescentOptimizer(0.5).minimize(cross_entropy)</a:t>
            </a: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spcBef>
                <a:spcPts val="0"/>
              </a:spcBef>
              <a:buNone/>
            </a:pPr>
            <a:r>
              <a:t/>
            </a:r>
            <a:endParaRPr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spcBef>
                <a:spcPts val="0"/>
              </a:spcBef>
              <a:buNone/>
            </a:pPr>
            <a:r>
              <a:t/>
            </a:r>
            <a:endParaRPr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a:solidFill>
                <a:srgbClr val="333333"/>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a:t>Training the Model</a:t>
            </a:r>
          </a:p>
        </p:txBody>
      </p:sp>
      <p:sp>
        <p:nvSpPr>
          <p:cNvPr id="194" name="Shape 194"/>
          <p:cNvSpPr txBox="1"/>
          <p:nvPr>
            <p:ph idx="1" type="body"/>
          </p:nvPr>
        </p:nvSpPr>
        <p:spPr>
          <a:xfrm>
            <a:off x="108000" y="1465800"/>
            <a:ext cx="3037500" cy="3163500"/>
          </a:xfrm>
          <a:prstGeom prst="rect">
            <a:avLst/>
          </a:prstGeom>
        </p:spPr>
        <p:txBody>
          <a:bodyPr anchorCtr="0" anchor="t" bIns="91425" lIns="91425" rIns="91425" tIns="91425">
            <a:noAutofit/>
          </a:bodyPr>
          <a:lstStyle/>
          <a:p>
            <a:pPr lvl="0" rtl="0" algn="ctr">
              <a:spcBef>
                <a:spcPts val="0"/>
              </a:spcBef>
              <a:buNone/>
            </a:pPr>
            <a:r>
              <a:rPr lang="en" sz="1400">
                <a:latin typeface="Consolas"/>
                <a:ea typeface="Consolas"/>
                <a:cs typeface="Consolas"/>
                <a:sym typeface="Consolas"/>
              </a:rPr>
              <a:t>sess.run(train_step, feeds)</a:t>
            </a:r>
          </a:p>
          <a:p>
            <a:pPr lvl="0" rtl="0" algn="ctr">
              <a:spcBef>
                <a:spcPts val="0"/>
              </a:spcBef>
              <a:buNone/>
            </a:pPr>
            <a:r>
              <a:t/>
            </a:r>
            <a:endParaRPr sz="1400">
              <a:latin typeface="Consolas"/>
              <a:ea typeface="Consolas"/>
              <a:cs typeface="Consolas"/>
              <a:sym typeface="Consolas"/>
            </a:endParaRPr>
          </a:p>
          <a:p>
            <a:pPr indent="-317500" lvl="0" marL="457200" rtl="0">
              <a:spcBef>
                <a:spcPts val="0"/>
              </a:spcBef>
              <a:buSzPct val="100000"/>
              <a:buAutoNum type="arabicPeriod"/>
            </a:pPr>
            <a:r>
              <a:rPr lang="en" sz="1400"/>
              <a:t>Create Session</a:t>
            </a:r>
            <a:br>
              <a:rPr lang="en" sz="1400"/>
            </a:br>
          </a:p>
          <a:p>
            <a:pPr indent="-317500" lvl="0" marL="457200" rtl="0">
              <a:spcBef>
                <a:spcPts val="0"/>
              </a:spcBef>
              <a:buSzPct val="100000"/>
              <a:buAutoNum type="arabicPeriod"/>
            </a:pPr>
            <a:r>
              <a:rPr lang="en" sz="1400"/>
              <a:t>Build training schedule</a:t>
            </a:r>
            <a:br>
              <a:rPr lang="en" sz="1400"/>
            </a:br>
          </a:p>
          <a:p>
            <a:pPr indent="-317500" lvl="0" marL="457200" rtl="0">
              <a:spcBef>
                <a:spcPts val="0"/>
              </a:spcBef>
              <a:buSzPct val="100000"/>
              <a:buAutoNum type="arabicPeriod"/>
            </a:pPr>
            <a:r>
              <a:rPr lang="en" sz="1400"/>
              <a:t>Run </a:t>
            </a:r>
            <a:r>
              <a:rPr lang="en" sz="1400">
                <a:latin typeface="Consolas"/>
                <a:ea typeface="Consolas"/>
                <a:cs typeface="Consolas"/>
                <a:sym typeface="Consolas"/>
              </a:rPr>
              <a:t>train_step</a:t>
            </a:r>
          </a:p>
        </p:txBody>
      </p:sp>
      <p:sp>
        <p:nvSpPr>
          <p:cNvPr id="195" name="Shape 195"/>
          <p:cNvSpPr txBox="1"/>
          <p:nvPr/>
        </p:nvSpPr>
        <p:spPr>
          <a:xfrm>
            <a:off x="3658500" y="1743775"/>
            <a:ext cx="5400000" cy="1774200"/>
          </a:xfrm>
          <a:prstGeom prst="rect">
            <a:avLst/>
          </a:prstGeom>
          <a:noFill/>
          <a:ln>
            <a:noFill/>
          </a:ln>
        </p:spPr>
        <p:txBody>
          <a:bodyPr anchorCtr="0" anchor="t" bIns="91425" lIns="91425" rIns="91425" tIns="91425">
            <a:noAutofit/>
          </a:bodyPr>
          <a:lstStyle/>
          <a:p>
            <a:pPr lvl="0" rtl="0">
              <a:lnSpc>
                <a:spcPct val="110795"/>
              </a:lnSpc>
              <a:spcBef>
                <a:spcPts val="0"/>
              </a:spcBef>
              <a:buNone/>
            </a:pPr>
            <a:r>
              <a:rPr lang="en">
                <a:solidFill>
                  <a:srgbClr val="333333"/>
                </a:solidFill>
                <a:latin typeface="Consolas"/>
                <a:ea typeface="Consolas"/>
                <a:cs typeface="Consolas"/>
                <a:sym typeface="Consolas"/>
              </a:rPr>
              <a:t>sess = tf.Session()</a:t>
            </a:r>
            <a:br>
              <a:rPr lang="en">
                <a:solidFill>
                  <a:srgbClr val="333333"/>
                </a:solidFill>
                <a:latin typeface="Consolas"/>
                <a:ea typeface="Consolas"/>
                <a:cs typeface="Consolas"/>
                <a:sym typeface="Consolas"/>
              </a:rPr>
            </a:br>
            <a:r>
              <a:rPr lang="en">
                <a:solidFill>
                  <a:srgbClr val="333333"/>
                </a:solidFill>
                <a:latin typeface="Consolas"/>
                <a:ea typeface="Consolas"/>
                <a:cs typeface="Consolas"/>
                <a:sym typeface="Consolas"/>
              </a:rPr>
              <a:t>sess.run(tf.initialize_all_variables())</a:t>
            </a: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lnSpc>
                <a:spcPct val="110795"/>
              </a:lnSpc>
              <a:spcBef>
                <a:spcPts val="0"/>
              </a:spcBef>
              <a:buNone/>
            </a:pPr>
            <a:r>
              <a:rPr lang="en">
                <a:solidFill>
                  <a:srgbClr val="333333"/>
                </a:solidFill>
                <a:latin typeface="Consolas"/>
                <a:ea typeface="Consolas"/>
                <a:cs typeface="Consolas"/>
                <a:sym typeface="Consolas"/>
              </a:rPr>
              <a:t>for i in range(1000):</a:t>
            </a:r>
          </a:p>
          <a:p>
            <a:pPr lvl="0" rtl="0">
              <a:lnSpc>
                <a:spcPct val="110795"/>
              </a:lnSpc>
              <a:spcBef>
                <a:spcPts val="0"/>
              </a:spcBef>
              <a:buNone/>
            </a:pPr>
            <a:r>
              <a:rPr lang="en">
                <a:solidFill>
                  <a:srgbClr val="333333"/>
                </a:solidFill>
                <a:latin typeface="Consolas"/>
                <a:ea typeface="Consolas"/>
                <a:cs typeface="Consolas"/>
                <a:sym typeface="Consolas"/>
              </a:rPr>
              <a:t>	batch_x, batch_label = data.next_batch()</a:t>
            </a:r>
          </a:p>
          <a:p>
            <a:pPr lvl="0" rtl="0">
              <a:lnSpc>
                <a:spcPct val="110795"/>
              </a:lnSpc>
              <a:spcBef>
                <a:spcPts val="0"/>
              </a:spcBef>
              <a:buNone/>
            </a:pPr>
            <a:r>
              <a:rPr lang="en">
                <a:solidFill>
                  <a:srgbClr val="333333"/>
                </a:solidFill>
                <a:latin typeface="Consolas"/>
                <a:ea typeface="Consolas"/>
                <a:cs typeface="Consolas"/>
                <a:sym typeface="Consolas"/>
              </a:rPr>
              <a:t>	sess.run(train_step, feed_dict={x: batch_x, </a:t>
            </a:r>
          </a:p>
          <a:p>
            <a:pPr indent="0" lvl="0" marL="2743200" rtl="0">
              <a:lnSpc>
                <a:spcPct val="110795"/>
              </a:lnSpc>
              <a:spcBef>
                <a:spcPts val="0"/>
              </a:spcBef>
              <a:buNone/>
            </a:pPr>
            <a:r>
              <a:rPr lang="en">
                <a:solidFill>
                  <a:srgbClr val="333333"/>
                </a:solidFill>
                <a:latin typeface="Consolas"/>
                <a:ea typeface="Consolas"/>
                <a:cs typeface="Consolas"/>
                <a:sym typeface="Consolas"/>
              </a:rPr>
              <a:t>      label: batch_label}</a:t>
            </a:r>
          </a:p>
          <a:p>
            <a:pPr lvl="0" rtl="0">
              <a:spcBef>
                <a:spcPts val="0"/>
              </a:spcBef>
              <a:buNone/>
            </a:pPr>
            <a:r>
              <a:t/>
            </a:r>
            <a:endParaRPr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lnSpc>
                <a:spcPct val="110795"/>
              </a:lnSpc>
              <a:spcBef>
                <a:spcPts val="0"/>
              </a:spcBef>
              <a:buNone/>
            </a:pPr>
            <a:r>
              <a:t/>
            </a:r>
            <a:endParaRPr>
              <a:solidFill>
                <a:srgbClr val="333333"/>
              </a:solidFill>
              <a:latin typeface="Consolas"/>
              <a:ea typeface="Consolas"/>
              <a:cs typeface="Consolas"/>
              <a:sym typeface="Consolas"/>
            </a:endParaRPr>
          </a:p>
          <a:p>
            <a:pPr lvl="0" rtl="0">
              <a:spcBef>
                <a:spcPts val="0"/>
              </a:spcBef>
              <a:buNone/>
            </a:pPr>
            <a:r>
              <a:t/>
            </a:r>
            <a:endParaRPr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a:solidFill>
                <a:srgbClr val="333333"/>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Variable sharing: naive way</a:t>
            </a:r>
          </a:p>
        </p:txBody>
      </p:sp>
      <p:sp>
        <p:nvSpPr>
          <p:cNvPr id="201" name="Shape 201"/>
          <p:cNvSpPr txBox="1"/>
          <p:nvPr>
            <p:ph idx="1" type="body"/>
          </p:nvPr>
        </p:nvSpPr>
        <p:spPr>
          <a:xfrm>
            <a:off x="471900" y="2155725"/>
            <a:ext cx="8222100" cy="1457400"/>
          </a:xfrm>
          <a:prstGeom prst="rect">
            <a:avLst/>
          </a:prstGeom>
        </p:spPr>
        <p:txBody>
          <a:bodyPr anchorCtr="0" anchor="t" bIns="91425" lIns="91425" rIns="91425" tIns="91425">
            <a:noAutofit/>
          </a:bodyPr>
          <a:lstStyle/>
          <a:p>
            <a:pPr lvl="0" rtl="0">
              <a:lnSpc>
                <a:spcPct val="100000"/>
              </a:lnSpc>
              <a:spcBef>
                <a:spcPts val="1200"/>
              </a:spcBef>
              <a:spcAft>
                <a:spcPts val="1200"/>
              </a:spcAft>
              <a:buNone/>
            </a:pPr>
            <a:r>
              <a:rPr lang="en" sz="1400">
                <a:solidFill>
                  <a:srgbClr val="37474F"/>
                </a:solidFill>
                <a:highlight>
                  <a:srgbClr val="F7F7F7"/>
                </a:highlight>
                <a:latin typeface="Consolas"/>
                <a:ea typeface="Consolas"/>
                <a:cs typeface="Consolas"/>
                <a:sym typeface="Consolas"/>
              </a:rPr>
              <a:t>variables_dict = {</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a:t>
            </a:r>
            <a:r>
              <a:rPr lang="en" sz="1400">
                <a:solidFill>
                  <a:srgbClr val="0D904F"/>
                </a:solidFill>
                <a:highlight>
                  <a:srgbClr val="F7F7F7"/>
                </a:highlight>
                <a:latin typeface="Consolas"/>
                <a:ea typeface="Consolas"/>
                <a:cs typeface="Consolas"/>
                <a:sym typeface="Consolas"/>
              </a:rPr>
              <a:t>"weights"</a:t>
            </a:r>
            <a:r>
              <a:rPr lang="en" sz="1400">
                <a:solidFill>
                  <a:srgbClr val="37474F"/>
                </a:solidFill>
                <a:highlight>
                  <a:srgbClr val="F7F7F7"/>
                </a:highlight>
                <a:latin typeface="Consolas"/>
                <a:ea typeface="Consolas"/>
                <a:cs typeface="Consolas"/>
                <a:sym typeface="Consolas"/>
              </a:rPr>
              <a:t>: tf.</a:t>
            </a:r>
            <a:r>
              <a:rPr lang="en" sz="1400">
                <a:solidFill>
                  <a:srgbClr val="9C27B0"/>
                </a:solidFill>
                <a:highlight>
                  <a:srgbClr val="F7F7F7"/>
                </a:highlight>
                <a:latin typeface="Consolas"/>
                <a:ea typeface="Consolas"/>
                <a:cs typeface="Consolas"/>
                <a:sym typeface="Consolas"/>
              </a:rPr>
              <a:t>Variable</a:t>
            </a:r>
            <a:r>
              <a:rPr lang="en" sz="1400">
                <a:solidFill>
                  <a:srgbClr val="37474F"/>
                </a:solidFill>
                <a:highlight>
                  <a:srgbClr val="F7F7F7"/>
                </a:highlight>
                <a:latin typeface="Consolas"/>
                <a:ea typeface="Consolas"/>
                <a:cs typeface="Consolas"/>
                <a:sym typeface="Consolas"/>
              </a:rPr>
              <a:t>(tf.random_normal([</a:t>
            </a:r>
            <a:r>
              <a:rPr lang="en" sz="1400">
                <a:solidFill>
                  <a:srgbClr val="C53929"/>
                </a:solidFill>
                <a:highlight>
                  <a:srgbClr val="F7F7F7"/>
                </a:highlight>
                <a:latin typeface="Consolas"/>
                <a:ea typeface="Consolas"/>
                <a:cs typeface="Consolas"/>
                <a:sym typeface="Consolas"/>
              </a:rPr>
              <a:t>782</a:t>
            </a:r>
            <a:r>
              <a:rPr lang="en" sz="1400">
                <a:solidFill>
                  <a:srgbClr val="37474F"/>
                </a:solidFill>
                <a:highlight>
                  <a:srgbClr val="F7F7F7"/>
                </a:highlight>
                <a:latin typeface="Consolas"/>
                <a:ea typeface="Consolas"/>
                <a:cs typeface="Consolas"/>
                <a:sym typeface="Consolas"/>
              </a:rPr>
              <a:t>, </a:t>
            </a:r>
            <a:r>
              <a:rPr lang="en" sz="1400">
                <a:solidFill>
                  <a:srgbClr val="C53929"/>
                </a:solidFill>
                <a:highlight>
                  <a:srgbClr val="F7F7F7"/>
                </a:highlight>
                <a:latin typeface="Consolas"/>
                <a:ea typeface="Consolas"/>
                <a:cs typeface="Consolas"/>
                <a:sym typeface="Consolas"/>
              </a:rPr>
              <a:t>100</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name=</a:t>
            </a:r>
            <a:r>
              <a:rPr lang="en" sz="1400">
                <a:solidFill>
                  <a:srgbClr val="0D904F"/>
                </a:solidFill>
                <a:highlight>
                  <a:srgbClr val="F7F7F7"/>
                </a:highlight>
                <a:latin typeface="Consolas"/>
                <a:ea typeface="Consolas"/>
                <a:cs typeface="Consolas"/>
                <a:sym typeface="Consolas"/>
              </a:rPr>
              <a:t>"weights"</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a:t>
            </a:r>
            <a:r>
              <a:rPr lang="en" sz="1400">
                <a:solidFill>
                  <a:srgbClr val="0D904F"/>
                </a:solidFill>
                <a:highlight>
                  <a:srgbClr val="F7F7F7"/>
                </a:highlight>
                <a:latin typeface="Consolas"/>
                <a:ea typeface="Consolas"/>
                <a:cs typeface="Consolas"/>
                <a:sym typeface="Consolas"/>
              </a:rPr>
              <a:t>"biases"</a:t>
            </a:r>
            <a:r>
              <a:rPr lang="en" sz="1400">
                <a:solidFill>
                  <a:srgbClr val="37474F"/>
                </a:solidFill>
                <a:highlight>
                  <a:srgbClr val="F7F7F7"/>
                </a:highlight>
                <a:latin typeface="Consolas"/>
                <a:ea typeface="Consolas"/>
                <a:cs typeface="Consolas"/>
                <a:sym typeface="Consolas"/>
              </a:rPr>
              <a:t>: tf.</a:t>
            </a:r>
            <a:r>
              <a:rPr lang="en" sz="1400">
                <a:solidFill>
                  <a:srgbClr val="9C27B0"/>
                </a:solidFill>
                <a:highlight>
                  <a:srgbClr val="F7F7F7"/>
                </a:highlight>
                <a:latin typeface="Consolas"/>
                <a:ea typeface="Consolas"/>
                <a:cs typeface="Consolas"/>
                <a:sym typeface="Consolas"/>
              </a:rPr>
              <a:t>Variable</a:t>
            </a:r>
            <a:r>
              <a:rPr lang="en" sz="1400">
                <a:solidFill>
                  <a:srgbClr val="37474F"/>
                </a:solidFill>
                <a:highlight>
                  <a:srgbClr val="F7F7F7"/>
                </a:highlight>
                <a:latin typeface="Consolas"/>
                <a:ea typeface="Consolas"/>
                <a:cs typeface="Consolas"/>
                <a:sym typeface="Consolas"/>
              </a:rPr>
              <a:t>(tf.zeros([</a:t>
            </a:r>
            <a:r>
              <a:rPr lang="en" sz="1400">
                <a:solidFill>
                  <a:srgbClr val="C53929"/>
                </a:solidFill>
                <a:highlight>
                  <a:srgbClr val="F7F7F7"/>
                </a:highlight>
                <a:latin typeface="Consolas"/>
                <a:ea typeface="Consolas"/>
                <a:cs typeface="Consolas"/>
                <a:sym typeface="Consolas"/>
              </a:rPr>
              <a:t>100</a:t>
            </a:r>
            <a:r>
              <a:rPr lang="en" sz="1400">
                <a:solidFill>
                  <a:srgbClr val="37474F"/>
                </a:solidFill>
                <a:highlight>
                  <a:srgbClr val="F7F7F7"/>
                </a:highlight>
                <a:latin typeface="Consolas"/>
                <a:ea typeface="Consolas"/>
                <a:cs typeface="Consolas"/>
                <a:sym typeface="Consolas"/>
              </a:rPr>
              <a:t>]), name=</a:t>
            </a:r>
            <a:r>
              <a:rPr lang="en" sz="1400">
                <a:solidFill>
                  <a:srgbClr val="0D904F"/>
                </a:solidFill>
                <a:highlight>
                  <a:srgbClr val="F7F7F7"/>
                </a:highlight>
                <a:latin typeface="Consolas"/>
                <a:ea typeface="Consolas"/>
                <a:cs typeface="Consolas"/>
                <a:sym typeface="Consolas"/>
              </a:rPr>
              <a:t>"biases"</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a:t>
            </a:r>
          </a:p>
        </p:txBody>
      </p:sp>
      <p:sp>
        <p:nvSpPr>
          <p:cNvPr id="202" name="Shape 202"/>
          <p:cNvSpPr txBox="1"/>
          <p:nvPr/>
        </p:nvSpPr>
        <p:spPr>
          <a:xfrm>
            <a:off x="2224650" y="3770850"/>
            <a:ext cx="4354500" cy="767700"/>
          </a:xfrm>
          <a:prstGeom prst="rect">
            <a:avLst/>
          </a:prstGeom>
          <a:noFill/>
          <a:ln>
            <a:noFill/>
          </a:ln>
        </p:spPr>
        <p:txBody>
          <a:bodyPr anchorCtr="0" anchor="t" bIns="91425" lIns="91425" rIns="91425" tIns="91425">
            <a:noAutofit/>
          </a:bodyPr>
          <a:lstStyle/>
          <a:p>
            <a:pPr lvl="0" rtl="0" algn="ctr">
              <a:spcBef>
                <a:spcPts val="1200"/>
              </a:spcBef>
              <a:spcAft>
                <a:spcPts val="1200"/>
              </a:spcAft>
              <a:buNone/>
            </a:pPr>
            <a:r>
              <a:rPr lang="en" sz="1800">
                <a:solidFill>
                  <a:srgbClr val="37474F"/>
                </a:solidFill>
                <a:highlight>
                  <a:srgbClr val="F7F7F7"/>
                </a:highlight>
                <a:latin typeface="Roboto"/>
                <a:ea typeface="Roboto"/>
                <a:cs typeface="Roboto"/>
                <a:sym typeface="Roboto"/>
              </a:rPr>
              <a:t>Not good for encapsulation!</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What’s in a Name?</a:t>
            </a:r>
          </a:p>
        </p:txBody>
      </p:sp>
      <p:sp>
        <p:nvSpPr>
          <p:cNvPr id="208" name="Shape 208"/>
          <p:cNvSpPr txBox="1"/>
          <p:nvPr/>
        </p:nvSpPr>
        <p:spPr>
          <a:xfrm>
            <a:off x="361775" y="2077950"/>
            <a:ext cx="8782200" cy="987600"/>
          </a:xfrm>
          <a:prstGeom prst="rect">
            <a:avLst/>
          </a:prstGeom>
          <a:noFill/>
          <a:ln>
            <a:noFill/>
          </a:ln>
        </p:spPr>
        <p:txBody>
          <a:bodyPr anchorCtr="0" anchor="t" bIns="91425" lIns="91425" rIns="91425" tIns="91425">
            <a:noAutofit/>
          </a:bodyPr>
          <a:lstStyle/>
          <a:p>
            <a:pPr lvl="0">
              <a:spcBef>
                <a:spcPts val="0"/>
              </a:spcBef>
              <a:buNone/>
            </a:pPr>
            <a:r>
              <a:rPr lang="en" sz="1800">
                <a:highlight>
                  <a:srgbClr val="F7F7F7"/>
                </a:highlight>
                <a:latin typeface="Consolas"/>
                <a:ea typeface="Consolas"/>
                <a:cs typeface="Consolas"/>
                <a:sym typeface="Consolas"/>
              </a:rPr>
              <a:t>tf.variable_scope()</a:t>
            </a:r>
            <a:r>
              <a:rPr lang="en" sz="1800">
                <a:highlight>
                  <a:srgbClr val="F7F7F7"/>
                </a:highlight>
                <a:latin typeface="Roboto"/>
                <a:ea typeface="Roboto"/>
                <a:cs typeface="Roboto"/>
                <a:sym typeface="Roboto"/>
              </a:rPr>
              <a:t> 	provides simple name-spacing to avoid clashes</a:t>
            </a:r>
          </a:p>
          <a:p>
            <a:pPr lvl="0">
              <a:spcBef>
                <a:spcPts val="0"/>
              </a:spcBef>
              <a:buNone/>
            </a:pPr>
            <a:r>
              <a:t/>
            </a:r>
            <a:endParaRPr sz="1800">
              <a:highlight>
                <a:srgbClr val="F7F7F7"/>
              </a:highlight>
              <a:latin typeface="Roboto"/>
              <a:ea typeface="Roboto"/>
              <a:cs typeface="Roboto"/>
              <a:sym typeface="Roboto"/>
            </a:endParaRPr>
          </a:p>
          <a:p>
            <a:pPr lvl="0" rtl="0">
              <a:spcBef>
                <a:spcPts val="0"/>
              </a:spcBef>
              <a:buNone/>
            </a:pPr>
            <a:r>
              <a:rPr lang="en" sz="1800">
                <a:highlight>
                  <a:srgbClr val="F7F7F7"/>
                </a:highlight>
                <a:latin typeface="Consolas"/>
                <a:ea typeface="Consolas"/>
                <a:cs typeface="Consolas"/>
                <a:sym typeface="Consolas"/>
              </a:rPr>
              <a:t>tf.get_variable()</a:t>
            </a:r>
            <a:r>
              <a:rPr lang="en" sz="1800">
                <a:highlight>
                  <a:srgbClr val="F7F7F7"/>
                </a:highlight>
                <a:latin typeface="Roboto"/>
                <a:ea typeface="Roboto"/>
                <a:cs typeface="Roboto"/>
                <a:sym typeface="Roboto"/>
              </a:rPr>
              <a:t> 		creates/accesses variables from within a variable scope</a:t>
            </a:r>
          </a:p>
          <a:p>
            <a:pPr lvl="0" rtl="0">
              <a:lnSpc>
                <a:spcPct val="110795"/>
              </a:lnSpc>
              <a:spcBef>
                <a:spcPts val="0"/>
              </a:spcBef>
              <a:buNone/>
            </a:pPr>
            <a:r>
              <a:t/>
            </a:r>
            <a:endParaRPr b="1">
              <a:solidFill>
                <a:srgbClr val="333333"/>
              </a:solidFill>
              <a:latin typeface="Consolas"/>
              <a:ea typeface="Consolas"/>
              <a:cs typeface="Consolas"/>
              <a:sym typeface="Consolas"/>
            </a:endParaRPr>
          </a:p>
          <a:p>
            <a:pPr lvl="0" rtl="0">
              <a:lnSpc>
                <a:spcPct val="110795"/>
              </a:lnSpc>
              <a:spcBef>
                <a:spcPts val="0"/>
              </a:spcBef>
              <a:buNone/>
            </a:pPr>
            <a:r>
              <a:t/>
            </a:r>
            <a:endParaRPr b="1">
              <a:solidFill>
                <a:srgbClr val="333333"/>
              </a:solidFill>
              <a:latin typeface="Consolas"/>
              <a:ea typeface="Consolas"/>
              <a:cs typeface="Consolas"/>
              <a:sym typeface="Consolas"/>
            </a:endParaRPr>
          </a:p>
          <a:p>
            <a:pPr lvl="0" rtl="0">
              <a:spcBef>
                <a:spcPts val="0"/>
              </a:spcBef>
              <a:buNone/>
            </a:pPr>
            <a:r>
              <a:t/>
            </a:r>
            <a:endParaRPr b="1" sz="1050">
              <a:solidFill>
                <a:srgbClr val="37474F"/>
              </a:solidFill>
              <a:highlight>
                <a:srgbClr val="F7F7F7"/>
              </a:highlight>
              <a:latin typeface="Verdana"/>
              <a:ea typeface="Verdana"/>
              <a:cs typeface="Verdana"/>
              <a:sym typeface="Verdana"/>
            </a:endParaRPr>
          </a:p>
          <a:p>
            <a:pPr lvl="0" rtl="0">
              <a:lnSpc>
                <a:spcPct val="110795"/>
              </a:lnSpc>
              <a:spcBef>
                <a:spcPts val="0"/>
              </a:spcBef>
              <a:buNone/>
            </a:pPr>
            <a:r>
              <a:t/>
            </a:r>
            <a:endParaRPr b="1">
              <a:solidFill>
                <a:srgbClr val="333333"/>
              </a:solidFill>
              <a:latin typeface="Consolas"/>
              <a:ea typeface="Consolas"/>
              <a:cs typeface="Consolas"/>
              <a:sym typeface="Consolas"/>
            </a:endParaRPr>
          </a:p>
        </p:txBody>
      </p:sp>
      <p:sp>
        <p:nvSpPr>
          <p:cNvPr id="209" name="Shape 209"/>
          <p:cNvSpPr txBox="1"/>
          <p:nvPr>
            <p:ph idx="1" type="body"/>
          </p:nvPr>
        </p:nvSpPr>
        <p:spPr>
          <a:xfrm>
            <a:off x="361775" y="3065550"/>
            <a:ext cx="7290000" cy="2015100"/>
          </a:xfrm>
          <a:prstGeom prst="rect">
            <a:avLst/>
          </a:prstGeom>
        </p:spPr>
        <p:txBody>
          <a:bodyPr anchorCtr="0" anchor="t" bIns="91425" lIns="91425" rIns="91425" tIns="91425">
            <a:noAutofit/>
          </a:bodyPr>
          <a:lstStyle/>
          <a:p>
            <a:pPr lvl="0" rtl="0">
              <a:lnSpc>
                <a:spcPct val="100000"/>
              </a:lnSpc>
              <a:spcBef>
                <a:spcPts val="1200"/>
              </a:spcBef>
              <a:spcAft>
                <a:spcPts val="1200"/>
              </a:spcAft>
              <a:buNone/>
            </a:pPr>
            <a:r>
              <a:rPr lang="en" sz="1400">
                <a:solidFill>
                  <a:srgbClr val="3B78E7"/>
                </a:solidFill>
                <a:highlight>
                  <a:srgbClr val="F7F7F7"/>
                </a:highlight>
                <a:latin typeface="Consolas"/>
                <a:ea typeface="Consolas"/>
                <a:cs typeface="Consolas"/>
                <a:sym typeface="Consolas"/>
              </a:rPr>
              <a:t>with</a:t>
            </a:r>
            <a:r>
              <a:rPr lang="en" sz="1400">
                <a:solidFill>
                  <a:srgbClr val="37474F"/>
                </a:solidFill>
                <a:highlight>
                  <a:srgbClr val="F7F7F7"/>
                </a:highlight>
                <a:latin typeface="Consolas"/>
                <a:ea typeface="Consolas"/>
                <a:cs typeface="Consolas"/>
                <a:sym typeface="Consolas"/>
              </a:rPr>
              <a:t> tf.variable_scope(</a:t>
            </a:r>
            <a:r>
              <a:rPr lang="en" sz="1400">
                <a:solidFill>
                  <a:srgbClr val="0D904F"/>
                </a:solidFill>
                <a:highlight>
                  <a:srgbClr val="F7F7F7"/>
                </a:highlight>
                <a:latin typeface="Consolas"/>
                <a:ea typeface="Consolas"/>
                <a:cs typeface="Consolas"/>
                <a:sym typeface="Consolas"/>
              </a:rPr>
              <a:t>"foo"</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v = tf.get_variable(</a:t>
            </a:r>
            <a:r>
              <a:rPr lang="en" sz="1400">
                <a:solidFill>
                  <a:srgbClr val="0D904F"/>
                </a:solidFill>
                <a:highlight>
                  <a:srgbClr val="F7F7F7"/>
                </a:highlight>
                <a:latin typeface="Consolas"/>
                <a:ea typeface="Consolas"/>
                <a:cs typeface="Consolas"/>
                <a:sym typeface="Consolas"/>
              </a:rPr>
              <a:t>"v"</a:t>
            </a:r>
            <a:r>
              <a:rPr lang="en" sz="1400">
                <a:solidFill>
                  <a:srgbClr val="37474F"/>
                </a:solidFill>
                <a:highlight>
                  <a:srgbClr val="F7F7F7"/>
                </a:highlight>
                <a:latin typeface="Consolas"/>
                <a:ea typeface="Consolas"/>
                <a:cs typeface="Consolas"/>
                <a:sym typeface="Consolas"/>
              </a:rPr>
              <a:t>, shape=[</a:t>
            </a:r>
            <a:r>
              <a:rPr lang="en" sz="1400">
                <a:solidFill>
                  <a:srgbClr val="C53929"/>
                </a:solidFill>
                <a:highlight>
                  <a:srgbClr val="F7F7F7"/>
                </a:highlight>
                <a:latin typeface="Consolas"/>
                <a:ea typeface="Consolas"/>
                <a:cs typeface="Consolas"/>
                <a:sym typeface="Consolas"/>
              </a:rPr>
              <a:t>1</a:t>
            </a:r>
            <a:r>
              <a:rPr lang="en" sz="1400">
                <a:solidFill>
                  <a:srgbClr val="37474F"/>
                </a:solidFill>
                <a:highlight>
                  <a:srgbClr val="F7F7F7"/>
                </a:highlight>
                <a:latin typeface="Consolas"/>
                <a:ea typeface="Consolas"/>
                <a:cs typeface="Consolas"/>
                <a:sym typeface="Consolas"/>
              </a:rPr>
              <a:t>])  </a:t>
            </a:r>
            <a:r>
              <a:rPr lang="en" sz="1400">
                <a:solidFill>
                  <a:srgbClr val="D81B60"/>
                </a:solidFill>
                <a:highlight>
                  <a:srgbClr val="F7F7F7"/>
                </a:highlight>
                <a:latin typeface="Consolas"/>
                <a:ea typeface="Consolas"/>
                <a:cs typeface="Consolas"/>
                <a:sym typeface="Consolas"/>
              </a:rPr>
              <a:t># v.name == "foo/v:0"</a:t>
            </a:r>
          </a:p>
          <a:p>
            <a:pPr lvl="0" rtl="0">
              <a:lnSpc>
                <a:spcPct val="100000"/>
              </a:lnSpc>
              <a:spcBef>
                <a:spcPts val="1200"/>
              </a:spcBef>
              <a:spcAft>
                <a:spcPts val="1200"/>
              </a:spcAft>
              <a:buNone/>
            </a:pPr>
            <a:r>
              <a:rPr lang="en" sz="1400">
                <a:solidFill>
                  <a:srgbClr val="3B78E7"/>
                </a:solidFill>
                <a:highlight>
                  <a:srgbClr val="F7F7F7"/>
                </a:highlight>
                <a:latin typeface="Consolas"/>
                <a:ea typeface="Consolas"/>
                <a:cs typeface="Consolas"/>
                <a:sym typeface="Consolas"/>
              </a:rPr>
              <a:t>with</a:t>
            </a:r>
            <a:r>
              <a:rPr lang="en" sz="1400">
                <a:solidFill>
                  <a:srgbClr val="37474F"/>
                </a:solidFill>
                <a:highlight>
                  <a:srgbClr val="F7F7F7"/>
                </a:highlight>
                <a:latin typeface="Consolas"/>
                <a:ea typeface="Consolas"/>
                <a:cs typeface="Consolas"/>
                <a:sym typeface="Consolas"/>
              </a:rPr>
              <a:t> tf.variable_scope(</a:t>
            </a:r>
            <a:r>
              <a:rPr lang="en" sz="1400">
                <a:solidFill>
                  <a:srgbClr val="0D904F"/>
                </a:solidFill>
                <a:highlight>
                  <a:srgbClr val="F7F7F7"/>
                </a:highlight>
                <a:latin typeface="Consolas"/>
                <a:ea typeface="Consolas"/>
                <a:cs typeface="Consolas"/>
                <a:sym typeface="Consolas"/>
              </a:rPr>
              <a:t>"foo"</a:t>
            </a:r>
            <a:r>
              <a:rPr lang="en" sz="1400">
                <a:solidFill>
                  <a:srgbClr val="37474F"/>
                </a:solidFill>
                <a:highlight>
                  <a:srgbClr val="F7F7F7"/>
                </a:highlight>
                <a:latin typeface="Consolas"/>
                <a:ea typeface="Consolas"/>
                <a:cs typeface="Consolas"/>
                <a:sym typeface="Consolas"/>
              </a:rPr>
              <a:t>, reuse=</a:t>
            </a:r>
            <a:r>
              <a:rPr lang="en" sz="1400">
                <a:solidFill>
                  <a:srgbClr val="3B78E7"/>
                </a:solidFill>
                <a:highlight>
                  <a:srgbClr val="F7F7F7"/>
                </a:highlight>
                <a:latin typeface="Consolas"/>
                <a:ea typeface="Consolas"/>
                <a:cs typeface="Consolas"/>
                <a:sym typeface="Consolas"/>
              </a:rPr>
              <a:t>True</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v1 = tf.get_variable(</a:t>
            </a:r>
            <a:r>
              <a:rPr lang="en" sz="1400">
                <a:solidFill>
                  <a:srgbClr val="0D904F"/>
                </a:solidFill>
                <a:highlight>
                  <a:srgbClr val="F7F7F7"/>
                </a:highlight>
                <a:latin typeface="Consolas"/>
                <a:ea typeface="Consolas"/>
                <a:cs typeface="Consolas"/>
                <a:sym typeface="Consolas"/>
              </a:rPr>
              <a:t>"v"</a:t>
            </a:r>
            <a:r>
              <a:rPr lang="en" sz="1400">
                <a:solidFill>
                  <a:srgbClr val="37474F"/>
                </a:solidFill>
                <a:highlight>
                  <a:srgbClr val="F7F7F7"/>
                </a:highlight>
                <a:latin typeface="Consolas"/>
                <a:ea typeface="Consolas"/>
                <a:cs typeface="Consolas"/>
                <a:sym typeface="Consolas"/>
              </a:rPr>
              <a:t>) 	   </a:t>
            </a:r>
            <a:r>
              <a:rPr lang="en" sz="1400">
                <a:solidFill>
                  <a:srgbClr val="D81B60"/>
                </a:solidFill>
                <a:highlight>
                  <a:srgbClr val="F7F7F7"/>
                </a:highlight>
                <a:latin typeface="Consolas"/>
                <a:ea typeface="Consolas"/>
                <a:cs typeface="Consolas"/>
                <a:sym typeface="Consolas"/>
              </a:rPr>
              <a:t># Shared variable found!</a:t>
            </a:r>
          </a:p>
          <a:p>
            <a:pPr lvl="0" rtl="0">
              <a:lnSpc>
                <a:spcPct val="100000"/>
              </a:lnSpc>
              <a:spcBef>
                <a:spcPts val="1200"/>
              </a:spcBef>
              <a:spcAft>
                <a:spcPts val="1200"/>
              </a:spcAft>
              <a:buNone/>
            </a:pPr>
            <a:r>
              <a:rPr lang="en" sz="1400">
                <a:solidFill>
                  <a:srgbClr val="3B78E7"/>
                </a:solidFill>
                <a:highlight>
                  <a:srgbClr val="F7F7F7"/>
                </a:highlight>
                <a:latin typeface="Consolas"/>
                <a:ea typeface="Consolas"/>
                <a:cs typeface="Consolas"/>
                <a:sym typeface="Consolas"/>
              </a:rPr>
              <a:t>with</a:t>
            </a:r>
            <a:r>
              <a:rPr lang="en" sz="1400">
                <a:solidFill>
                  <a:srgbClr val="37474F"/>
                </a:solidFill>
                <a:highlight>
                  <a:srgbClr val="F7F7F7"/>
                </a:highlight>
                <a:latin typeface="Consolas"/>
                <a:ea typeface="Consolas"/>
                <a:cs typeface="Consolas"/>
                <a:sym typeface="Consolas"/>
              </a:rPr>
              <a:t> tf.variable_scope(</a:t>
            </a:r>
            <a:r>
              <a:rPr lang="en" sz="1400">
                <a:solidFill>
                  <a:srgbClr val="0D904F"/>
                </a:solidFill>
                <a:highlight>
                  <a:srgbClr val="F7F7F7"/>
                </a:highlight>
                <a:latin typeface="Consolas"/>
                <a:ea typeface="Consolas"/>
                <a:cs typeface="Consolas"/>
                <a:sym typeface="Consolas"/>
              </a:rPr>
              <a:t>"foo"</a:t>
            </a:r>
            <a:r>
              <a:rPr lang="en" sz="1400">
                <a:solidFill>
                  <a:srgbClr val="37474F"/>
                </a:solidFill>
                <a:highlight>
                  <a:srgbClr val="F7F7F7"/>
                </a:highlight>
                <a:latin typeface="Consolas"/>
                <a:ea typeface="Consolas"/>
                <a:cs typeface="Consolas"/>
                <a:sym typeface="Consolas"/>
              </a:rPr>
              <a:t>, reuse=</a:t>
            </a:r>
            <a:r>
              <a:rPr lang="en" sz="1400">
                <a:solidFill>
                  <a:srgbClr val="3B78E7"/>
                </a:solidFill>
                <a:highlight>
                  <a:srgbClr val="F7F7F7"/>
                </a:highlight>
                <a:latin typeface="Consolas"/>
                <a:ea typeface="Consolas"/>
                <a:cs typeface="Consolas"/>
                <a:sym typeface="Consolas"/>
              </a:rPr>
              <a:t>False</a:t>
            </a:r>
            <a:r>
              <a:rPr lang="en" sz="1400">
                <a:solidFill>
                  <a:srgbClr val="37474F"/>
                </a:solidFill>
                <a:highlight>
                  <a:srgbClr val="F7F7F7"/>
                </a:highlight>
                <a:latin typeface="Consolas"/>
                <a:ea typeface="Consolas"/>
                <a:cs typeface="Consolas"/>
                <a:sym typeface="Consolas"/>
              </a:rPr>
              <a:t>):</a:t>
            </a:r>
            <a:br>
              <a:rPr lang="en" sz="1400">
                <a:solidFill>
                  <a:srgbClr val="37474F"/>
                </a:solidFill>
                <a:highlight>
                  <a:srgbClr val="F7F7F7"/>
                </a:highlight>
                <a:latin typeface="Consolas"/>
                <a:ea typeface="Consolas"/>
                <a:cs typeface="Consolas"/>
                <a:sym typeface="Consolas"/>
              </a:rPr>
            </a:br>
            <a:r>
              <a:rPr lang="en" sz="1400">
                <a:solidFill>
                  <a:srgbClr val="37474F"/>
                </a:solidFill>
                <a:highlight>
                  <a:srgbClr val="F7F7F7"/>
                </a:highlight>
                <a:latin typeface="Consolas"/>
                <a:ea typeface="Consolas"/>
                <a:cs typeface="Consolas"/>
                <a:sym typeface="Consolas"/>
              </a:rPr>
              <a:t>	v1 = tf.get_variable(</a:t>
            </a:r>
            <a:r>
              <a:rPr lang="en" sz="1400">
                <a:solidFill>
                  <a:srgbClr val="0D904F"/>
                </a:solidFill>
                <a:highlight>
                  <a:srgbClr val="F7F7F7"/>
                </a:highlight>
                <a:latin typeface="Consolas"/>
                <a:ea typeface="Consolas"/>
                <a:cs typeface="Consolas"/>
                <a:sym typeface="Consolas"/>
              </a:rPr>
              <a:t>"v"</a:t>
            </a:r>
            <a:r>
              <a:rPr lang="en" sz="1400">
                <a:solidFill>
                  <a:srgbClr val="37474F"/>
                </a:solidFill>
                <a:highlight>
                  <a:srgbClr val="F7F7F7"/>
                </a:highlight>
                <a:latin typeface="Consolas"/>
                <a:ea typeface="Consolas"/>
                <a:cs typeface="Consolas"/>
                <a:sym typeface="Consolas"/>
              </a:rPr>
              <a:t>) 	   </a:t>
            </a:r>
            <a:r>
              <a:rPr lang="en" sz="1400">
                <a:solidFill>
                  <a:srgbClr val="D81B60"/>
                </a:solidFill>
                <a:highlight>
                  <a:srgbClr val="F7F7F7"/>
                </a:highlight>
                <a:latin typeface="Consolas"/>
                <a:ea typeface="Consolas"/>
                <a:cs typeface="Consolas"/>
                <a:sym typeface="Consolas"/>
              </a:rPr>
              <a:t># CRASH foo/v:0 already exists!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 to Deep Learning Frameworks</a:t>
            </a:r>
          </a:p>
        </p:txBody>
      </p:sp>
      <p:sp>
        <p:nvSpPr>
          <p:cNvPr id="75" name="Shape 75"/>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Scales machine learning code</a:t>
            </a:r>
          </a:p>
          <a:p>
            <a:pPr indent="-228600" lvl="0" marL="457200" rtl="0">
              <a:spcBef>
                <a:spcPts val="0"/>
              </a:spcBef>
              <a:buClr>
                <a:srgbClr val="000000"/>
              </a:buClr>
            </a:pPr>
            <a:r>
              <a:rPr lang="en">
                <a:solidFill>
                  <a:srgbClr val="000000"/>
                </a:solidFill>
              </a:rPr>
              <a:t>Computes gradients!</a:t>
            </a:r>
          </a:p>
          <a:p>
            <a:pPr indent="-228600" lvl="0" marL="457200" rtl="0">
              <a:spcBef>
                <a:spcPts val="0"/>
              </a:spcBef>
              <a:buClr>
                <a:srgbClr val="000000"/>
              </a:buClr>
            </a:pPr>
            <a:r>
              <a:rPr lang="en">
                <a:solidFill>
                  <a:srgbClr val="000000"/>
                </a:solidFill>
              </a:rPr>
              <a:t>Standardizes machine learning applications for sharing</a:t>
            </a:r>
          </a:p>
          <a:p>
            <a:pPr indent="-228600" lvl="0" marL="457200" rtl="0">
              <a:spcBef>
                <a:spcPts val="0"/>
              </a:spcBef>
              <a:buClr>
                <a:srgbClr val="000000"/>
              </a:buClr>
            </a:pPr>
            <a:r>
              <a:rPr lang="en">
                <a:solidFill>
                  <a:srgbClr val="000000"/>
                </a:solidFill>
              </a:rPr>
              <a:t>Zoo of Deep Learning frameworks available with different advantages, paradigms, levels of abstraction, programming languages, etc</a:t>
            </a:r>
          </a:p>
          <a:p>
            <a:pPr indent="-228600" lvl="0" marL="457200" rtl="0">
              <a:spcBef>
                <a:spcPts val="0"/>
              </a:spcBef>
              <a:buClr>
                <a:srgbClr val="000000"/>
              </a:buClr>
            </a:pPr>
            <a:r>
              <a:rPr lang="en">
                <a:solidFill>
                  <a:srgbClr val="000000"/>
                </a:solidFill>
              </a:rPr>
              <a:t>Interface with GPUs for parallel processing</a:t>
            </a:r>
          </a:p>
          <a:p>
            <a:pPr lvl="0">
              <a:spcBef>
                <a:spcPts val="0"/>
              </a:spcBef>
              <a:buNone/>
            </a:pPr>
            <a:r>
              <a:rPr lang="en">
                <a:solidFill>
                  <a:srgbClr val="000000"/>
                </a:solidFill>
              </a:rPr>
              <a:t>In some ways, rightfully gives Deep Learning its name as a separate </a:t>
            </a:r>
            <a:r>
              <a:rPr i="1" lang="en">
                <a:solidFill>
                  <a:srgbClr val="000000"/>
                </a:solidFill>
              </a:rPr>
              <a:t>practice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Live Demo: Learning the MNIST dataset</a:t>
            </a:r>
          </a:p>
        </p:txBody>
      </p:sp>
      <p:pic>
        <p:nvPicPr>
          <p:cNvPr id="215" name="Shape 215"/>
          <p:cNvPicPr preferRelativeResize="0"/>
          <p:nvPr/>
        </p:nvPicPr>
        <p:blipFill>
          <a:blip r:embed="rId3">
            <a:alphaModFix/>
          </a:blip>
          <a:stretch>
            <a:fillRect/>
          </a:stretch>
        </p:blipFill>
        <p:spPr>
          <a:xfrm>
            <a:off x="762000" y="1735025"/>
            <a:ext cx="7235271" cy="333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RNNs</a:t>
            </a:r>
          </a:p>
        </p:txBody>
      </p:sp>
      <p:sp>
        <p:nvSpPr>
          <p:cNvPr id="221" name="Shape 221"/>
          <p:cNvSpPr txBox="1"/>
          <p:nvPr>
            <p:ph idx="1" type="body"/>
          </p:nvPr>
        </p:nvSpPr>
        <p:spPr>
          <a:xfrm>
            <a:off x="6648925" y="2155000"/>
            <a:ext cx="2045100" cy="2485200"/>
          </a:xfrm>
          <a:prstGeom prst="rect">
            <a:avLst/>
          </a:prstGeom>
        </p:spPr>
        <p:txBody>
          <a:bodyPr anchorCtr="0" anchor="t" bIns="91425" lIns="91425" rIns="91425" tIns="91425">
            <a:noAutofit/>
          </a:bodyPr>
          <a:lstStyle/>
          <a:p>
            <a:pPr lvl="0" rtl="0">
              <a:spcBef>
                <a:spcPts val="0"/>
              </a:spcBef>
              <a:buNone/>
            </a:pPr>
            <a:r>
              <a:rPr lang="en">
                <a:solidFill>
                  <a:srgbClr val="000000"/>
                </a:solidFill>
              </a:rPr>
              <a:t>Cell types:</a:t>
            </a:r>
          </a:p>
          <a:p>
            <a:pPr indent="-228600" lvl="0" marL="457200" rtl="0">
              <a:spcBef>
                <a:spcPts val="0"/>
              </a:spcBef>
              <a:buClr>
                <a:srgbClr val="000000"/>
              </a:buClr>
            </a:pPr>
            <a:r>
              <a:rPr lang="en">
                <a:solidFill>
                  <a:srgbClr val="000000"/>
                </a:solidFill>
              </a:rPr>
              <a:t>Vanilla</a:t>
            </a:r>
          </a:p>
          <a:p>
            <a:pPr indent="-228600" lvl="0" marL="457200" rtl="0">
              <a:spcBef>
                <a:spcPts val="0"/>
              </a:spcBef>
              <a:buClr>
                <a:srgbClr val="000000"/>
              </a:buClr>
            </a:pPr>
            <a:r>
              <a:rPr lang="en">
                <a:solidFill>
                  <a:srgbClr val="000000"/>
                </a:solidFill>
              </a:rPr>
              <a:t>LSTM</a:t>
            </a:r>
          </a:p>
          <a:p>
            <a:pPr indent="-228600" lvl="0" marL="457200" rtl="0">
              <a:spcBef>
                <a:spcPts val="0"/>
              </a:spcBef>
              <a:buClr>
                <a:srgbClr val="000000"/>
              </a:buClr>
            </a:pPr>
            <a:r>
              <a:rPr lang="en">
                <a:solidFill>
                  <a:srgbClr val="000000"/>
                </a:solidFill>
              </a:rPr>
              <a:t>GRU</a:t>
            </a:r>
          </a:p>
        </p:txBody>
      </p:sp>
      <p:pic>
        <p:nvPicPr>
          <p:cNvPr id="222" name="Shape 222"/>
          <p:cNvPicPr preferRelativeResize="0"/>
          <p:nvPr/>
        </p:nvPicPr>
        <p:blipFill>
          <a:blip r:embed="rId3">
            <a:alphaModFix/>
          </a:blip>
          <a:stretch>
            <a:fillRect/>
          </a:stretch>
        </p:blipFill>
        <p:spPr>
          <a:xfrm>
            <a:off x="0" y="2098983"/>
            <a:ext cx="6472699" cy="2597229"/>
          </a:xfrm>
          <a:prstGeom prst="rect">
            <a:avLst/>
          </a:prstGeom>
          <a:noFill/>
          <a:ln>
            <a:noFill/>
          </a:ln>
        </p:spPr>
      </p:pic>
      <p:sp>
        <p:nvSpPr>
          <p:cNvPr id="223" name="Shape 223"/>
          <p:cNvSpPr txBox="1"/>
          <p:nvPr/>
        </p:nvSpPr>
        <p:spPr>
          <a:xfrm>
            <a:off x="156825" y="4829875"/>
            <a:ext cx="6021600" cy="702600"/>
          </a:xfrm>
          <a:prstGeom prst="rect">
            <a:avLst/>
          </a:prstGeom>
          <a:noFill/>
          <a:ln>
            <a:noFill/>
          </a:ln>
        </p:spPr>
        <p:txBody>
          <a:bodyPr anchorCtr="0" anchor="t" bIns="91425" lIns="91425" rIns="91425" tIns="91425">
            <a:noAutofit/>
          </a:bodyPr>
          <a:lstStyle/>
          <a:p>
            <a:pPr lvl="0">
              <a:spcBef>
                <a:spcPts val="0"/>
              </a:spcBef>
              <a:buNone/>
            </a:pPr>
            <a:r>
              <a:rPr lang="en" sz="800"/>
              <a:t>http://www.wildml.com/2015/09/recurrent-neural-networks-tutorial-part-1-introduction-to-rnns/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RNN sequences</a:t>
            </a:r>
          </a:p>
        </p:txBody>
      </p:sp>
      <p:sp>
        <p:nvSpPr>
          <p:cNvPr id="229" name="Shape 229"/>
          <p:cNvSpPr txBox="1"/>
          <p:nvPr>
            <p:ph idx="1" type="body"/>
          </p:nvPr>
        </p:nvSpPr>
        <p:spPr>
          <a:xfrm>
            <a:off x="471900" y="2155000"/>
            <a:ext cx="8222100" cy="24852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p:txBody>
      </p:sp>
      <p:pic>
        <p:nvPicPr>
          <p:cNvPr descr="Screen Shot 2017-05-01 at 12.23.16 AM.png" id="230" name="Shape 230"/>
          <p:cNvPicPr preferRelativeResize="0"/>
          <p:nvPr/>
        </p:nvPicPr>
        <p:blipFill>
          <a:blip r:embed="rId3">
            <a:alphaModFix/>
          </a:blip>
          <a:stretch>
            <a:fillRect/>
          </a:stretch>
        </p:blipFill>
        <p:spPr>
          <a:xfrm>
            <a:off x="0" y="1891460"/>
            <a:ext cx="9143998" cy="2884578"/>
          </a:xfrm>
          <a:prstGeom prst="rect">
            <a:avLst/>
          </a:prstGeom>
          <a:noFill/>
          <a:ln>
            <a:noFill/>
          </a:ln>
        </p:spPr>
      </p:pic>
      <p:sp>
        <p:nvSpPr>
          <p:cNvPr id="231" name="Shape 231"/>
          <p:cNvSpPr txBox="1"/>
          <p:nvPr/>
        </p:nvSpPr>
        <p:spPr>
          <a:xfrm>
            <a:off x="156825" y="4829875"/>
            <a:ext cx="6021600" cy="702600"/>
          </a:xfrm>
          <a:prstGeom prst="rect">
            <a:avLst/>
          </a:prstGeom>
          <a:noFill/>
          <a:ln>
            <a:noFill/>
          </a:ln>
        </p:spPr>
        <p:txBody>
          <a:bodyPr anchorCtr="0" anchor="t" bIns="91425" lIns="91425" rIns="91425" tIns="91425">
            <a:noAutofit/>
          </a:bodyPr>
          <a:lstStyle/>
          <a:p>
            <a:pPr lvl="0" rtl="0">
              <a:spcBef>
                <a:spcPts val="0"/>
              </a:spcBef>
              <a:buNone/>
            </a:pPr>
            <a:r>
              <a:rPr lang="en" sz="800"/>
              <a:t>http://karpathy.github.io/2015/05/21/rnn-effectiveness/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RNN + Tensorflow</a:t>
            </a:r>
          </a:p>
        </p:txBody>
      </p:sp>
      <p:sp>
        <p:nvSpPr>
          <p:cNvPr id="237" name="Shape 237"/>
          <p:cNvSpPr txBox="1"/>
          <p:nvPr>
            <p:ph idx="1" type="body"/>
          </p:nvPr>
        </p:nvSpPr>
        <p:spPr>
          <a:xfrm>
            <a:off x="471900" y="1998175"/>
            <a:ext cx="8222100" cy="24852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Most calculations are performed on a per-batch basis</a:t>
            </a:r>
          </a:p>
          <a:p>
            <a:pPr indent="-228600" lvl="0" marL="457200" rtl="0">
              <a:spcBef>
                <a:spcPts val="0"/>
              </a:spcBef>
              <a:buClr>
                <a:srgbClr val="000000"/>
              </a:buClr>
            </a:pPr>
            <a:r>
              <a:rPr lang="en">
                <a:solidFill>
                  <a:srgbClr val="000000"/>
                </a:solidFill>
              </a:rPr>
              <a:t>RNNs expects tensors of shape [B, T, ..] as input, where B is batch size, T is length in time of each input. </a:t>
            </a:r>
          </a:p>
          <a:p>
            <a:pPr indent="-228600" lvl="0" marL="457200" rtl="0">
              <a:spcBef>
                <a:spcPts val="0"/>
              </a:spcBef>
              <a:buClr>
                <a:srgbClr val="000000"/>
              </a:buClr>
            </a:pPr>
            <a:r>
              <a:rPr b="1" lang="en">
                <a:solidFill>
                  <a:srgbClr val="000000"/>
                </a:solidFill>
              </a:rPr>
              <a:t>What if each sequence is not the same length T? </a:t>
            </a:r>
          </a:p>
          <a:p>
            <a:pPr lvl="0" rtl="0">
              <a:spcBef>
                <a:spcPts val="0"/>
              </a:spcBef>
              <a:buNone/>
            </a:pPr>
            <a:r>
              <a:t/>
            </a:r>
            <a:endParaRPr b="1">
              <a:solidFill>
                <a:srgbClr val="000000"/>
              </a:solidFill>
            </a:endParaRPr>
          </a:p>
          <a:p>
            <a:pPr indent="-228600" lvl="0" marL="457200" rtl="0">
              <a:spcBef>
                <a:spcPts val="0"/>
              </a:spcBef>
              <a:buClr>
                <a:srgbClr val="000000"/>
              </a:buClr>
            </a:pPr>
            <a:r>
              <a:rPr lang="en">
                <a:solidFill>
                  <a:srgbClr val="000000"/>
                </a:solidFill>
              </a:rPr>
              <a:t>Solution: </a:t>
            </a:r>
            <a:r>
              <a:rPr b="1" lang="en">
                <a:solidFill>
                  <a:srgbClr val="000000"/>
                </a:solidFill>
              </a:rPr>
              <a:t>Batching and</a:t>
            </a:r>
            <a:r>
              <a:rPr lang="en">
                <a:solidFill>
                  <a:srgbClr val="000000"/>
                </a:solidFill>
              </a:rPr>
              <a:t> </a:t>
            </a:r>
            <a:r>
              <a:rPr b="1" lang="en">
                <a:solidFill>
                  <a:srgbClr val="000000"/>
                </a:solidFill>
              </a:rPr>
              <a:t>Padding</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Batching and Padding</a:t>
            </a:r>
          </a:p>
        </p:txBody>
      </p:sp>
      <p:sp>
        <p:nvSpPr>
          <p:cNvPr id="243" name="Shape 243"/>
          <p:cNvSpPr txBox="1"/>
          <p:nvPr>
            <p:ph idx="1" type="body"/>
          </p:nvPr>
        </p:nvSpPr>
        <p:spPr>
          <a:xfrm>
            <a:off x="471900" y="2155000"/>
            <a:ext cx="8222100" cy="24852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Imagine one of your sequences is of length 1000, but the average sequence length is 20. </a:t>
            </a:r>
          </a:p>
          <a:p>
            <a:pPr indent="-228600" lvl="1" marL="914400" rtl="0">
              <a:spcBef>
                <a:spcPts val="0"/>
              </a:spcBef>
              <a:buClr>
                <a:srgbClr val="000000"/>
              </a:buClr>
            </a:pPr>
            <a:r>
              <a:rPr lang="en">
                <a:solidFill>
                  <a:srgbClr val="000000"/>
                </a:solidFill>
              </a:rPr>
              <a:t>Pad all sequences to length 1000 -- huge waste of memory and time! </a:t>
            </a:r>
          </a:p>
          <a:p>
            <a:pPr indent="-228600" lvl="1" marL="914400" rtl="0">
              <a:spcBef>
                <a:spcPts val="0"/>
              </a:spcBef>
              <a:buClr>
                <a:srgbClr val="000000"/>
              </a:buClr>
            </a:pPr>
            <a:r>
              <a:rPr lang="en">
                <a:solidFill>
                  <a:srgbClr val="000000"/>
                </a:solidFill>
              </a:rPr>
              <a:t>Make batches of size 32, and pad all examples in the batch to maximum sequence length in batch. Only one batch suffers!</a:t>
            </a:r>
          </a:p>
          <a:p>
            <a:pPr indent="-228600" lvl="1" marL="914400" rtl="0">
              <a:spcBef>
                <a:spcPts val="0"/>
              </a:spcBef>
              <a:buClr>
                <a:srgbClr val="000000"/>
              </a:buClr>
            </a:pPr>
            <a:r>
              <a:rPr lang="en">
                <a:solidFill>
                  <a:srgbClr val="000000"/>
                </a:solidFill>
              </a:rPr>
              <a:t>Padding: Appending 0’s to shorter sequences in a batch to make them equal length. </a:t>
            </a:r>
          </a:p>
          <a:p>
            <a:pPr indent="-228600" lvl="0" marL="457200" rtl="0">
              <a:spcBef>
                <a:spcPts val="0"/>
              </a:spcBef>
              <a:buClr>
                <a:srgbClr val="000000"/>
              </a:buClr>
            </a:pPr>
            <a:r>
              <a:rPr lang="en">
                <a:solidFill>
                  <a:srgbClr val="000000"/>
                </a:solidFill>
              </a:rPr>
              <a:t>Dynamically unroll the RNN (example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dynamic_rnn</a:t>
            </a:r>
          </a:p>
        </p:txBody>
      </p:sp>
      <p:sp>
        <p:nvSpPr>
          <p:cNvPr id="249" name="Shape 249"/>
          <p:cNvSpPr txBox="1"/>
          <p:nvPr>
            <p:ph idx="1" type="body"/>
          </p:nvPr>
        </p:nvSpPr>
        <p:spPr>
          <a:xfrm>
            <a:off x="471900" y="2155000"/>
            <a:ext cx="8222100" cy="24852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p:txBody>
      </p:sp>
      <p:pic>
        <p:nvPicPr>
          <p:cNvPr descr="Screen Shot 2017-05-01 at 3.23.03 AM.png" id="250" name="Shape 250"/>
          <p:cNvPicPr preferRelativeResize="0"/>
          <p:nvPr/>
        </p:nvPicPr>
        <p:blipFill>
          <a:blip r:embed="rId3">
            <a:alphaModFix/>
          </a:blip>
          <a:stretch>
            <a:fillRect/>
          </a:stretch>
        </p:blipFill>
        <p:spPr>
          <a:xfrm>
            <a:off x="852900" y="1699075"/>
            <a:ext cx="6164826" cy="3254300"/>
          </a:xfrm>
          <a:prstGeom prst="rect">
            <a:avLst/>
          </a:prstGeom>
          <a:noFill/>
          <a:ln>
            <a:noFill/>
          </a:ln>
        </p:spPr>
      </p:pic>
      <p:sp>
        <p:nvSpPr>
          <p:cNvPr id="251" name="Shape 251"/>
          <p:cNvSpPr txBox="1"/>
          <p:nvPr/>
        </p:nvSpPr>
        <p:spPr>
          <a:xfrm>
            <a:off x="167325" y="4871700"/>
            <a:ext cx="6021600" cy="702600"/>
          </a:xfrm>
          <a:prstGeom prst="rect">
            <a:avLst/>
          </a:prstGeom>
          <a:noFill/>
          <a:ln>
            <a:noFill/>
          </a:ln>
        </p:spPr>
        <p:txBody>
          <a:bodyPr anchorCtr="0" anchor="t" bIns="91425" lIns="91425" rIns="91425" tIns="91425">
            <a:noAutofit/>
          </a:bodyPr>
          <a:lstStyle/>
          <a:p>
            <a:pPr lvl="0" rtl="0">
              <a:spcBef>
                <a:spcPts val="0"/>
              </a:spcBef>
              <a:buNone/>
            </a:pPr>
            <a:r>
              <a:rPr lang="en" sz="800"/>
              <a:t>http://www.wildml.com/2016/08/rnns-in-tensorflow-a-practical-guide-and-undocumented-features/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In Summary:</a:t>
            </a:r>
          </a:p>
        </p:txBody>
      </p:sp>
      <p:sp>
        <p:nvSpPr>
          <p:cNvPr id="257" name="Shape 257"/>
          <p:cNvSpPr txBox="1"/>
          <p:nvPr>
            <p:ph idx="1" type="body"/>
          </p:nvPr>
        </p:nvSpPr>
        <p:spPr>
          <a:xfrm>
            <a:off x="471900" y="2155000"/>
            <a:ext cx="8222100" cy="2485200"/>
          </a:xfrm>
          <a:prstGeom prst="rect">
            <a:avLst/>
          </a:prstGeom>
        </p:spPr>
        <p:txBody>
          <a:bodyPr anchorCtr="0" anchor="t" bIns="91425" lIns="91425" rIns="91425" tIns="91425">
            <a:noAutofit/>
          </a:bodyPr>
          <a:lstStyle/>
          <a:p>
            <a:pPr indent="-228600" lvl="0" marL="457200" rtl="0">
              <a:spcBef>
                <a:spcPts val="0"/>
              </a:spcBef>
              <a:buClr>
                <a:srgbClr val="000000"/>
              </a:buClr>
              <a:buAutoNum type="arabicPeriod"/>
            </a:pPr>
            <a:r>
              <a:rPr lang="en">
                <a:solidFill>
                  <a:srgbClr val="000000"/>
                </a:solidFill>
              </a:rPr>
              <a:t>Build a graph</a:t>
            </a:r>
          </a:p>
          <a:p>
            <a:pPr indent="-228600" lvl="1" marL="914400" rtl="0">
              <a:spcBef>
                <a:spcPts val="0"/>
              </a:spcBef>
              <a:buClr>
                <a:srgbClr val="000000"/>
              </a:buClr>
              <a:buAutoNum type="alphaLcPeriod"/>
            </a:pPr>
            <a:r>
              <a:rPr lang="en">
                <a:solidFill>
                  <a:srgbClr val="000000"/>
                </a:solidFill>
              </a:rPr>
              <a:t>Feedforward / Prediction</a:t>
            </a:r>
          </a:p>
          <a:p>
            <a:pPr indent="-228600" lvl="1" marL="914400" rtl="0">
              <a:spcBef>
                <a:spcPts val="0"/>
              </a:spcBef>
              <a:buClr>
                <a:srgbClr val="000000"/>
              </a:buClr>
              <a:buAutoNum type="alphaLcPeriod"/>
            </a:pPr>
            <a:r>
              <a:rPr lang="en">
                <a:solidFill>
                  <a:srgbClr val="000000"/>
                </a:solidFill>
              </a:rPr>
              <a:t>Optimization (gradients and train_step operation)</a:t>
            </a:r>
            <a:br>
              <a:rPr lang="en">
                <a:solidFill>
                  <a:srgbClr val="000000"/>
                </a:solidFill>
              </a:rPr>
            </a:br>
          </a:p>
          <a:p>
            <a:pPr indent="-228600" lvl="0" marL="457200" rtl="0">
              <a:spcBef>
                <a:spcPts val="0"/>
              </a:spcBef>
              <a:buClr>
                <a:srgbClr val="000000"/>
              </a:buClr>
              <a:buAutoNum type="arabicPeriod"/>
            </a:pPr>
            <a:r>
              <a:rPr lang="en">
                <a:solidFill>
                  <a:srgbClr val="000000"/>
                </a:solidFill>
              </a:rPr>
              <a:t>Initialize a session</a:t>
            </a:r>
            <a:br>
              <a:rPr lang="en">
                <a:solidFill>
                  <a:srgbClr val="000000"/>
                </a:solidFill>
              </a:rPr>
            </a:br>
          </a:p>
          <a:p>
            <a:pPr indent="-228600" lvl="0" marL="457200" rtl="0">
              <a:spcBef>
                <a:spcPts val="0"/>
              </a:spcBef>
              <a:buClr>
                <a:srgbClr val="000000"/>
              </a:buClr>
              <a:buAutoNum type="arabicPeriod"/>
            </a:pPr>
            <a:r>
              <a:rPr lang="en">
                <a:solidFill>
                  <a:srgbClr val="000000"/>
                </a:solidFill>
              </a:rPr>
              <a:t>Train with </a:t>
            </a:r>
            <a:r>
              <a:rPr lang="en">
                <a:solidFill>
                  <a:srgbClr val="000000"/>
                </a:solidFill>
                <a:latin typeface="Consolas"/>
                <a:ea typeface="Consolas"/>
                <a:cs typeface="Consolas"/>
                <a:sym typeface="Consolas"/>
              </a:rPr>
              <a:t>session.run(train_step, feed_dict)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Questions? </a:t>
            </a:r>
          </a:p>
        </p:txBody>
      </p:sp>
      <p:sp>
        <p:nvSpPr>
          <p:cNvPr id="263" name="Shape 263"/>
          <p:cNvSpPr txBox="1"/>
          <p:nvPr>
            <p:ph idx="1" type="body"/>
          </p:nvPr>
        </p:nvSpPr>
        <p:spPr>
          <a:xfrm>
            <a:off x="471900" y="2155000"/>
            <a:ext cx="8222100" cy="24852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Acknowledgments</a:t>
            </a:r>
          </a:p>
        </p:txBody>
      </p:sp>
      <p:sp>
        <p:nvSpPr>
          <p:cNvPr id="269" name="Shape 269"/>
          <p:cNvSpPr txBox="1"/>
          <p:nvPr>
            <p:ph idx="4294967295" type="body"/>
          </p:nvPr>
        </p:nvSpPr>
        <p:spPr>
          <a:xfrm>
            <a:off x="582900" y="892650"/>
            <a:ext cx="8222100" cy="3111300"/>
          </a:xfrm>
          <a:prstGeom prst="rect">
            <a:avLst/>
          </a:prstGeom>
        </p:spPr>
        <p:txBody>
          <a:bodyPr anchorCtr="0" anchor="t" bIns="91425" lIns="91425" rIns="91425" tIns="91425">
            <a:noAutofit/>
          </a:bodyPr>
          <a:lstStyle/>
          <a:p>
            <a:pPr lvl="0">
              <a:spcBef>
                <a:spcPts val="0"/>
              </a:spcBef>
              <a:buNone/>
            </a:pPr>
            <a:r>
              <a:rPr lang="en">
                <a:solidFill>
                  <a:srgbClr val="000000"/>
                </a:solidFill>
              </a:rPr>
              <a:t>Barak Oshri, Nishith Khandwala, CS224N CAs last quarter</a:t>
            </a:r>
          </a:p>
          <a:p>
            <a:pPr lvl="0">
              <a:spcBef>
                <a:spcPts val="0"/>
              </a:spcBef>
              <a:buNone/>
            </a:pPr>
            <a:r>
              <a:t/>
            </a:r>
            <a:endParaRPr>
              <a:solidFill>
                <a:srgbClr val="000000"/>
              </a:solidFill>
            </a:endParaRPr>
          </a:p>
          <a:p>
            <a:pPr lvl="0">
              <a:spcBef>
                <a:spcPts val="0"/>
              </a:spcBef>
              <a:buNone/>
            </a:pPr>
            <a:r>
              <a:rPr lang="en">
                <a:solidFill>
                  <a:srgbClr val="000000"/>
                </a:solidFill>
              </a:rPr>
              <a:t>Jon Gauthier, Natural Language Processing Group, Symbolic Systems</a:t>
            </a:r>
          </a:p>
          <a:p>
            <a:pPr lvl="0">
              <a:spcBef>
                <a:spcPts val="0"/>
              </a:spcBef>
              <a:buNone/>
            </a:pPr>
            <a:r>
              <a:t/>
            </a:r>
            <a:endParaRPr>
              <a:solidFill>
                <a:srgbClr val="000000"/>
              </a:solidFill>
            </a:endParaRPr>
          </a:p>
          <a:p>
            <a:pPr lvl="0">
              <a:spcBef>
                <a:spcPts val="0"/>
              </a:spcBef>
              <a:buNone/>
            </a:pPr>
            <a:r>
              <a:rPr lang="en">
                <a:solidFill>
                  <a:srgbClr val="000000"/>
                </a:solidFill>
              </a:rPr>
              <a:t>Bharath Ramsundar, PhD Student, Drug Discovery Research</a:t>
            </a:r>
          </a:p>
          <a:p>
            <a:pPr lvl="0">
              <a:spcBef>
                <a:spcPts val="0"/>
              </a:spcBef>
              <a:buNone/>
            </a:pPr>
            <a:r>
              <a:t/>
            </a:r>
            <a:endParaRPr>
              <a:solidFill>
                <a:srgbClr val="000000"/>
              </a:solidFill>
            </a:endParaRPr>
          </a:p>
          <a:p>
            <a:pPr lvl="0" rtl="0">
              <a:spcBef>
                <a:spcPts val="0"/>
              </a:spcBef>
              <a:buNone/>
            </a:pPr>
            <a:r>
              <a:rPr lang="en">
                <a:solidFill>
                  <a:srgbClr val="000000"/>
                </a:solidFill>
              </a:rPr>
              <a:t>Chip Huyen, Undergraduate, teaching CS20SI: TensorFlow for Deep Learning Research last quarter</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98250" y="16350"/>
            <a:ext cx="8826600" cy="602700"/>
          </a:xfrm>
          <a:prstGeom prst="rect">
            <a:avLst/>
          </a:prstGeom>
        </p:spPr>
        <p:txBody>
          <a:bodyPr anchorCtr="0" anchor="ctr" bIns="91425" lIns="91425" rIns="91425" tIns="91425">
            <a:noAutofit/>
          </a:bodyPr>
          <a:lstStyle/>
          <a:p>
            <a:pPr lvl="0">
              <a:spcBef>
                <a:spcPts val="0"/>
              </a:spcBef>
              <a:buNone/>
            </a:pPr>
            <a:r>
              <a:rPr lang="en"/>
              <a:t>Live Demo: Tackling MNIST using Tensorflow</a:t>
            </a:r>
          </a:p>
        </p:txBody>
      </p:sp>
      <p:sp>
        <p:nvSpPr>
          <p:cNvPr id="275" name="Shape 275"/>
          <p:cNvSpPr txBox="1"/>
          <p:nvPr/>
        </p:nvSpPr>
        <p:spPr>
          <a:xfrm>
            <a:off x="552800" y="1521800"/>
            <a:ext cx="6571500" cy="1951500"/>
          </a:xfrm>
          <a:prstGeom prst="rect">
            <a:avLst/>
          </a:prstGeom>
          <a:noFill/>
          <a:ln>
            <a:noFill/>
          </a:ln>
        </p:spPr>
        <p:txBody>
          <a:bodyPr anchorCtr="0" anchor="t" bIns="91425" lIns="91425" rIns="91425" tIns="91425">
            <a:noAutofit/>
          </a:bodyPr>
          <a:lstStyle/>
          <a:p>
            <a:pPr lvl="0">
              <a:spcBef>
                <a:spcPts val="0"/>
              </a:spcBef>
              <a:buNone/>
            </a:pPr>
            <a:r>
              <a:rPr lang="en"/>
              <a:t>Insert link to the ipython notebook</a:t>
            </a:r>
          </a:p>
          <a:p>
            <a:pPr lvl="0">
              <a:spcBef>
                <a:spcPts val="0"/>
              </a:spcBef>
              <a:buNone/>
            </a:pPr>
            <a:r>
              <a:rPr lang="en"/>
              <a:t>Link to the github repo: </a:t>
            </a:r>
            <a:r>
              <a:rPr lang="en" u="sng">
                <a:solidFill>
                  <a:schemeClr val="hlink"/>
                </a:solidFill>
                <a:hlinkClick r:id="rId3"/>
              </a:rPr>
              <a:t>https://github.com/pbhatnagar3/cs224s-tensorflow-tutorial</a:t>
            </a:r>
            <a:r>
              <a:rPr lang="en"/>
              <a:t> </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60950" y="306725"/>
            <a:ext cx="8222100" cy="767700"/>
          </a:xfrm>
          <a:prstGeom prst="rect">
            <a:avLst/>
          </a:prstGeom>
        </p:spPr>
        <p:txBody>
          <a:bodyPr anchorCtr="0" anchor="b" bIns="91425" lIns="91425" rIns="91425" tIns="91425">
            <a:noAutofit/>
          </a:bodyPr>
          <a:lstStyle/>
          <a:p>
            <a:pPr lvl="0" rtl="0">
              <a:spcBef>
                <a:spcPts val="0"/>
              </a:spcBef>
              <a:buNone/>
            </a:pPr>
            <a:r>
              <a:rPr lang="en"/>
              <a:t>What is TensorFlow?</a:t>
            </a:r>
          </a:p>
        </p:txBody>
      </p:sp>
      <p:pic>
        <p:nvPicPr>
          <p:cNvPr id="81" name="Shape 81"/>
          <p:cNvPicPr preferRelativeResize="0"/>
          <p:nvPr/>
        </p:nvPicPr>
        <p:blipFill>
          <a:blip r:embed="rId3">
            <a:alphaModFix/>
          </a:blip>
          <a:stretch>
            <a:fillRect/>
          </a:stretch>
        </p:blipFill>
        <p:spPr>
          <a:xfrm>
            <a:off x="0" y="1172824"/>
            <a:ext cx="9144000" cy="1939085"/>
          </a:xfrm>
          <a:prstGeom prst="rect">
            <a:avLst/>
          </a:prstGeom>
          <a:noFill/>
          <a:ln>
            <a:noFill/>
          </a:ln>
        </p:spPr>
      </p:pic>
      <p:sp>
        <p:nvSpPr>
          <p:cNvPr id="82" name="Shape 82"/>
          <p:cNvSpPr txBox="1"/>
          <p:nvPr/>
        </p:nvSpPr>
        <p:spPr>
          <a:xfrm>
            <a:off x="145200" y="3210300"/>
            <a:ext cx="8853600" cy="1779300"/>
          </a:xfrm>
          <a:prstGeom prst="rect">
            <a:avLst/>
          </a:prstGeom>
          <a:noFill/>
          <a:ln>
            <a:noFill/>
          </a:ln>
        </p:spPr>
        <p:txBody>
          <a:bodyPr anchorCtr="0" anchor="t" bIns="91425" lIns="91425" rIns="91425" tIns="91425">
            <a:noAutofit/>
          </a:bodyPr>
          <a:lstStyle/>
          <a:p>
            <a:pPr indent="-342900" lvl="0" marL="457200" rtl="0">
              <a:spcBef>
                <a:spcPts val="0"/>
              </a:spcBef>
              <a:buSzPct val="100000"/>
              <a:buFont typeface="Roboto"/>
              <a:buChar char="●"/>
            </a:pPr>
            <a:r>
              <a:rPr lang="en" sz="1800">
                <a:latin typeface="Roboto"/>
                <a:ea typeface="Roboto"/>
                <a:cs typeface="Roboto"/>
                <a:sym typeface="Roboto"/>
              </a:rPr>
              <a:t>Open source software library for numerical computation using data flow graphs</a:t>
            </a:r>
          </a:p>
          <a:p>
            <a:pPr lvl="0" rtl="0">
              <a:spcBef>
                <a:spcPts val="0"/>
              </a:spcBef>
              <a:buNone/>
            </a:pPr>
            <a:r>
              <a:t/>
            </a:r>
            <a:endParaRPr sz="1800">
              <a:latin typeface="Roboto"/>
              <a:ea typeface="Roboto"/>
              <a:cs typeface="Roboto"/>
              <a:sym typeface="Roboto"/>
            </a:endParaRPr>
          </a:p>
          <a:p>
            <a:pPr indent="-342900" lvl="0" marL="457200" rtl="0">
              <a:spcBef>
                <a:spcPts val="0"/>
              </a:spcBef>
              <a:buSzPct val="100000"/>
              <a:buFont typeface="Roboto"/>
              <a:buChar char="●"/>
            </a:pPr>
            <a:r>
              <a:rPr lang="en" sz="1800">
                <a:latin typeface="Roboto"/>
                <a:ea typeface="Roboto"/>
                <a:cs typeface="Roboto"/>
                <a:sym typeface="Roboto"/>
              </a:rPr>
              <a:t>Originally developed by Google Brain Team to conduct machine learning research</a:t>
            </a:r>
          </a:p>
          <a:p>
            <a:pPr lvl="0" rtl="0">
              <a:spcBef>
                <a:spcPts val="0"/>
              </a:spcBef>
              <a:buNone/>
            </a:pPr>
            <a:r>
              <a:t/>
            </a:r>
            <a:endParaRPr sz="1800">
              <a:latin typeface="Roboto"/>
              <a:ea typeface="Roboto"/>
              <a:cs typeface="Roboto"/>
              <a:sym typeface="Roboto"/>
            </a:endParaRPr>
          </a:p>
          <a:p>
            <a:pPr indent="-342900" lvl="0" marL="457200" rtl="0">
              <a:spcBef>
                <a:spcPts val="0"/>
              </a:spcBef>
              <a:buSzPct val="100000"/>
              <a:buFont typeface="Roboto"/>
              <a:buChar char="●"/>
            </a:pPr>
            <a:r>
              <a:rPr lang="en" sz="1800">
                <a:latin typeface="Roboto"/>
                <a:ea typeface="Roboto"/>
                <a:cs typeface="Roboto"/>
                <a:sym typeface="Roboto"/>
              </a:rPr>
              <a:t>“Tensorflow is an interface for expressing machine learning algorithms, and an implementation for executing such algorithms”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Programming model</a:t>
            </a:r>
          </a:p>
        </p:txBody>
      </p:sp>
      <p:sp>
        <p:nvSpPr>
          <p:cNvPr id="88" name="Shape 88"/>
          <p:cNvSpPr txBox="1"/>
          <p:nvPr>
            <p:ph idx="1" type="body"/>
          </p:nvPr>
        </p:nvSpPr>
        <p:spPr>
          <a:xfrm>
            <a:off x="471900" y="2472575"/>
            <a:ext cx="8222100" cy="1982400"/>
          </a:xfrm>
          <a:prstGeom prst="rect">
            <a:avLst/>
          </a:prstGeom>
        </p:spPr>
        <p:txBody>
          <a:bodyPr anchorCtr="0" anchor="t" bIns="91425" lIns="91425" rIns="91425" tIns="91425">
            <a:noAutofit/>
          </a:bodyPr>
          <a:lstStyle/>
          <a:p>
            <a:pPr lvl="0" rtl="0" algn="ctr">
              <a:spcBef>
                <a:spcPts val="0"/>
              </a:spcBef>
              <a:buNone/>
            </a:pPr>
            <a:r>
              <a:rPr lang="en">
                <a:solidFill>
                  <a:srgbClr val="000000"/>
                </a:solidFill>
              </a:rPr>
              <a:t>Big idea: express a numeric computation as a </a:t>
            </a:r>
            <a:r>
              <a:rPr b="1" lang="en">
                <a:solidFill>
                  <a:srgbClr val="000000"/>
                </a:solidFill>
              </a:rPr>
              <a:t>graph</a:t>
            </a:r>
            <a:r>
              <a:rPr lang="en">
                <a:solidFill>
                  <a:srgbClr val="000000"/>
                </a:solidFill>
              </a:rPr>
              <a:t>.</a:t>
            </a:r>
          </a:p>
          <a:p>
            <a:pPr indent="-228600" lvl="0" marL="457200" rtl="0">
              <a:spcBef>
                <a:spcPts val="0"/>
              </a:spcBef>
              <a:buClr>
                <a:srgbClr val="000000"/>
              </a:buClr>
            </a:pPr>
            <a:r>
              <a:rPr lang="en">
                <a:solidFill>
                  <a:srgbClr val="000000"/>
                </a:solidFill>
              </a:rPr>
              <a:t>Graph nodes are </a:t>
            </a:r>
            <a:r>
              <a:rPr b="1" lang="en">
                <a:solidFill>
                  <a:srgbClr val="000000"/>
                </a:solidFill>
              </a:rPr>
              <a:t>operations</a:t>
            </a:r>
            <a:r>
              <a:rPr lang="en">
                <a:solidFill>
                  <a:srgbClr val="000000"/>
                </a:solidFill>
              </a:rPr>
              <a:t> which have any number of inputs and outputs</a:t>
            </a:r>
          </a:p>
          <a:p>
            <a:pPr indent="-228600" lvl="0" marL="457200" rtl="0">
              <a:spcBef>
                <a:spcPts val="0"/>
              </a:spcBef>
              <a:buClr>
                <a:srgbClr val="000000"/>
              </a:buClr>
            </a:pPr>
            <a:r>
              <a:rPr lang="en">
                <a:solidFill>
                  <a:srgbClr val="000000"/>
                </a:solidFill>
              </a:rPr>
              <a:t>Graph edges are </a:t>
            </a:r>
            <a:r>
              <a:rPr b="1" lang="en">
                <a:solidFill>
                  <a:srgbClr val="000000"/>
                </a:solidFill>
              </a:rPr>
              <a:t>tensors</a:t>
            </a:r>
            <a:r>
              <a:rPr lang="en">
                <a:solidFill>
                  <a:srgbClr val="000000"/>
                </a:solidFill>
              </a:rPr>
              <a:t> which flow between nodes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Programming model</a:t>
            </a:r>
          </a:p>
        </p:txBody>
      </p:sp>
      <p:pic>
        <p:nvPicPr>
          <p:cNvPr id="94" name="Shape 94"/>
          <p:cNvPicPr preferRelativeResize="0"/>
          <p:nvPr/>
        </p:nvPicPr>
        <p:blipFill>
          <a:blip r:embed="rId3">
            <a:alphaModFix/>
          </a:blip>
          <a:stretch>
            <a:fillRect/>
          </a:stretch>
        </p:blipFill>
        <p:spPr>
          <a:xfrm>
            <a:off x="4617712" y="989874"/>
            <a:ext cx="2841374" cy="3865724"/>
          </a:xfrm>
          <a:prstGeom prst="rect">
            <a:avLst/>
          </a:prstGeom>
          <a:noFill/>
          <a:ln cap="flat" cmpd="sng" w="19050">
            <a:solidFill>
              <a:schemeClr val="dk2"/>
            </a:solidFill>
            <a:prstDash val="solid"/>
            <a:round/>
            <a:headEnd len="med" w="med" type="none"/>
            <a:tailEnd len="med" w="med" type="none"/>
          </a:ln>
        </p:spPr>
      </p:pic>
      <p:pic>
        <p:nvPicPr>
          <p:cNvPr descr="CodeCogsEqn.png" id="95" name="Shape 95"/>
          <p:cNvPicPr preferRelativeResize="0"/>
          <p:nvPr/>
        </p:nvPicPr>
        <p:blipFill>
          <a:blip r:embed="rId4">
            <a:alphaModFix/>
          </a:blip>
          <a:stretch>
            <a:fillRect/>
          </a:stretch>
        </p:blipFill>
        <p:spPr>
          <a:xfrm>
            <a:off x="1050900" y="2759673"/>
            <a:ext cx="2674950" cy="32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Programming model</a:t>
            </a:r>
          </a:p>
        </p:txBody>
      </p:sp>
      <p:pic>
        <p:nvPicPr>
          <p:cNvPr id="101" name="Shape 101"/>
          <p:cNvPicPr preferRelativeResize="0"/>
          <p:nvPr/>
        </p:nvPicPr>
        <p:blipFill>
          <a:blip r:embed="rId3">
            <a:alphaModFix amt="50000"/>
          </a:blip>
          <a:stretch>
            <a:fillRect/>
          </a:stretch>
        </p:blipFill>
        <p:spPr>
          <a:xfrm>
            <a:off x="4617712" y="989874"/>
            <a:ext cx="2841374" cy="3865724"/>
          </a:xfrm>
          <a:prstGeom prst="rect">
            <a:avLst/>
          </a:prstGeom>
          <a:noFill/>
          <a:ln>
            <a:noFill/>
          </a:ln>
        </p:spPr>
      </p:pic>
      <p:sp>
        <p:nvSpPr>
          <p:cNvPr id="102" name="Shape 102"/>
          <p:cNvSpPr txBox="1"/>
          <p:nvPr/>
        </p:nvSpPr>
        <p:spPr>
          <a:xfrm>
            <a:off x="258800" y="2612975"/>
            <a:ext cx="3868800" cy="1779300"/>
          </a:xfrm>
          <a:prstGeom prst="rect">
            <a:avLst/>
          </a:prstGeom>
          <a:noFill/>
          <a:ln>
            <a:noFill/>
          </a:ln>
        </p:spPr>
        <p:txBody>
          <a:bodyPr anchorCtr="0" anchor="t" bIns="91425" lIns="91425" rIns="91425" tIns="91425">
            <a:noAutofit/>
          </a:bodyPr>
          <a:lstStyle/>
          <a:p>
            <a:pPr lvl="0" rtl="0" algn="r">
              <a:spcBef>
                <a:spcPts val="0"/>
              </a:spcBef>
              <a:buNone/>
            </a:pPr>
            <a:r>
              <a:rPr b="1" lang="en" sz="1800">
                <a:solidFill>
                  <a:schemeClr val="dk2"/>
                </a:solidFill>
                <a:latin typeface="Roboto"/>
                <a:ea typeface="Roboto"/>
                <a:cs typeface="Roboto"/>
                <a:sym typeface="Roboto"/>
              </a:rPr>
              <a:t>Variables</a:t>
            </a:r>
            <a:r>
              <a:rPr lang="en" sz="1800">
                <a:solidFill>
                  <a:schemeClr val="lt2"/>
                </a:solidFill>
                <a:latin typeface="Roboto"/>
                <a:ea typeface="Roboto"/>
                <a:cs typeface="Roboto"/>
                <a:sym typeface="Roboto"/>
              </a:rPr>
              <a:t> are stateful nodes which output their current value.</a:t>
            </a:r>
          </a:p>
          <a:p>
            <a:pPr lvl="0" rtl="0" algn="r">
              <a:spcBef>
                <a:spcPts val="0"/>
              </a:spcBef>
              <a:buNone/>
            </a:pPr>
            <a:r>
              <a:rPr lang="en">
                <a:solidFill>
                  <a:schemeClr val="lt2"/>
                </a:solidFill>
                <a:latin typeface="Roboto"/>
                <a:ea typeface="Roboto"/>
                <a:cs typeface="Roboto"/>
                <a:sym typeface="Roboto"/>
              </a:rPr>
              <a:t>State is retained across multiple executions of a graph</a:t>
            </a:r>
          </a:p>
          <a:p>
            <a:pPr lvl="0" rtl="0" algn="r">
              <a:spcBef>
                <a:spcPts val="0"/>
              </a:spcBef>
              <a:buNone/>
            </a:pPr>
            <a:r>
              <a:t/>
            </a:r>
            <a:endParaRPr sz="1800">
              <a:solidFill>
                <a:schemeClr val="lt2"/>
              </a:solidFill>
              <a:latin typeface="Roboto"/>
              <a:ea typeface="Roboto"/>
              <a:cs typeface="Roboto"/>
              <a:sym typeface="Roboto"/>
            </a:endParaRPr>
          </a:p>
          <a:p>
            <a:pPr lvl="0" rtl="0" algn="r">
              <a:spcBef>
                <a:spcPts val="0"/>
              </a:spcBef>
              <a:buNone/>
            </a:pPr>
            <a:r>
              <a:rPr lang="en" sz="1300">
                <a:solidFill>
                  <a:schemeClr val="lt2"/>
                </a:solidFill>
                <a:latin typeface="Roboto"/>
                <a:ea typeface="Roboto"/>
                <a:cs typeface="Roboto"/>
                <a:sym typeface="Roboto"/>
              </a:rPr>
              <a:t>(mostly parameters)</a:t>
            </a:r>
          </a:p>
        </p:txBody>
      </p:sp>
      <p:pic>
        <p:nvPicPr>
          <p:cNvPr id="103" name="Shape 103"/>
          <p:cNvPicPr preferRelativeResize="0"/>
          <p:nvPr/>
        </p:nvPicPr>
        <p:blipFill>
          <a:blip r:embed="rId4">
            <a:alphaModFix/>
          </a:blip>
          <a:stretch>
            <a:fillRect/>
          </a:stretch>
        </p:blipFill>
        <p:spPr>
          <a:xfrm>
            <a:off x="4617724" y="993120"/>
            <a:ext cx="2841349" cy="3865702"/>
          </a:xfrm>
          <a:prstGeom prst="rect">
            <a:avLst/>
          </a:prstGeom>
          <a:noFill/>
          <a:ln cap="flat" cmpd="sng" w="19050">
            <a:solidFill>
              <a:schemeClr val="dk2"/>
            </a:solidFill>
            <a:prstDash val="solid"/>
            <a:round/>
            <a:headEnd len="med" w="med" type="none"/>
            <a:tailEnd len="med" w="med" type="none"/>
          </a:ln>
        </p:spPr>
      </p:pic>
      <p:pic>
        <p:nvPicPr>
          <p:cNvPr descr="CodeCogsEqn.png" id="104" name="Shape 104"/>
          <p:cNvPicPr preferRelativeResize="0"/>
          <p:nvPr/>
        </p:nvPicPr>
        <p:blipFill>
          <a:blip r:embed="rId5">
            <a:alphaModFix/>
          </a:blip>
          <a:stretch>
            <a:fillRect/>
          </a:stretch>
        </p:blipFill>
        <p:spPr>
          <a:xfrm>
            <a:off x="996375" y="1635125"/>
            <a:ext cx="2620424" cy="319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Programming model</a:t>
            </a:r>
          </a:p>
        </p:txBody>
      </p:sp>
      <p:pic>
        <p:nvPicPr>
          <p:cNvPr id="110" name="Shape 110"/>
          <p:cNvPicPr preferRelativeResize="0"/>
          <p:nvPr/>
        </p:nvPicPr>
        <p:blipFill>
          <a:blip r:embed="rId3">
            <a:alphaModFix amt="50000"/>
          </a:blip>
          <a:stretch>
            <a:fillRect/>
          </a:stretch>
        </p:blipFill>
        <p:spPr>
          <a:xfrm>
            <a:off x="4617712" y="989874"/>
            <a:ext cx="2841374" cy="3865724"/>
          </a:xfrm>
          <a:prstGeom prst="rect">
            <a:avLst/>
          </a:prstGeom>
          <a:noFill/>
          <a:ln cap="flat" cmpd="sng" w="19050">
            <a:solidFill>
              <a:schemeClr val="dk2"/>
            </a:solidFill>
            <a:prstDash val="solid"/>
            <a:round/>
            <a:headEnd len="med" w="med" type="none"/>
            <a:tailEnd len="med" w="med" type="none"/>
          </a:ln>
        </p:spPr>
      </p:pic>
      <p:sp>
        <p:nvSpPr>
          <p:cNvPr id="111" name="Shape 111"/>
          <p:cNvSpPr txBox="1"/>
          <p:nvPr/>
        </p:nvSpPr>
        <p:spPr>
          <a:xfrm>
            <a:off x="258800" y="2788475"/>
            <a:ext cx="3868800" cy="1779300"/>
          </a:xfrm>
          <a:prstGeom prst="rect">
            <a:avLst/>
          </a:prstGeom>
          <a:noFill/>
          <a:ln>
            <a:noFill/>
          </a:ln>
        </p:spPr>
        <p:txBody>
          <a:bodyPr anchorCtr="0" anchor="t" bIns="91425" lIns="91425" rIns="91425" tIns="91425">
            <a:noAutofit/>
          </a:bodyPr>
          <a:lstStyle/>
          <a:p>
            <a:pPr lvl="0" rtl="0" algn="r">
              <a:spcBef>
                <a:spcPts val="0"/>
              </a:spcBef>
              <a:buNone/>
            </a:pPr>
            <a:r>
              <a:rPr b="1" lang="en" sz="1800">
                <a:solidFill>
                  <a:schemeClr val="dk2"/>
                </a:solidFill>
                <a:latin typeface="Roboto"/>
                <a:ea typeface="Roboto"/>
                <a:cs typeface="Roboto"/>
                <a:sym typeface="Roboto"/>
              </a:rPr>
              <a:t>Placeholders</a:t>
            </a:r>
            <a:r>
              <a:rPr lang="en" sz="1800">
                <a:solidFill>
                  <a:schemeClr val="lt2"/>
                </a:solidFill>
                <a:latin typeface="Roboto"/>
                <a:ea typeface="Roboto"/>
                <a:cs typeface="Roboto"/>
                <a:sym typeface="Roboto"/>
              </a:rPr>
              <a:t> are nodes whose value is fed in at execution time</a:t>
            </a:r>
          </a:p>
          <a:p>
            <a:pPr lvl="0" rtl="0" algn="r">
              <a:spcBef>
                <a:spcPts val="0"/>
              </a:spcBef>
              <a:buNone/>
            </a:pPr>
            <a:r>
              <a:t/>
            </a:r>
            <a:endParaRPr sz="1800">
              <a:solidFill>
                <a:schemeClr val="lt2"/>
              </a:solidFill>
              <a:latin typeface="Roboto"/>
              <a:ea typeface="Roboto"/>
              <a:cs typeface="Roboto"/>
              <a:sym typeface="Roboto"/>
            </a:endParaRPr>
          </a:p>
          <a:p>
            <a:pPr lvl="0" rtl="0" algn="r">
              <a:spcBef>
                <a:spcPts val="0"/>
              </a:spcBef>
              <a:buNone/>
            </a:pPr>
            <a:r>
              <a:rPr lang="en" sz="1300">
                <a:solidFill>
                  <a:schemeClr val="lt2"/>
                </a:solidFill>
                <a:latin typeface="Roboto"/>
                <a:ea typeface="Roboto"/>
                <a:cs typeface="Roboto"/>
                <a:sym typeface="Roboto"/>
              </a:rPr>
              <a:t>(inputs, labels, …)</a:t>
            </a:r>
          </a:p>
        </p:txBody>
      </p:sp>
      <p:pic>
        <p:nvPicPr>
          <p:cNvPr id="112" name="Shape 112"/>
          <p:cNvPicPr preferRelativeResize="0"/>
          <p:nvPr/>
        </p:nvPicPr>
        <p:blipFill rotWithShape="1">
          <a:blip r:embed="rId4">
            <a:alphaModFix/>
          </a:blip>
          <a:srcRect b="5784" l="8059" r="12068" t="0"/>
          <a:stretch/>
        </p:blipFill>
        <p:spPr>
          <a:xfrm>
            <a:off x="6461900" y="3674850"/>
            <a:ext cx="926625" cy="1061049"/>
          </a:xfrm>
          <a:prstGeom prst="rect">
            <a:avLst/>
          </a:prstGeom>
          <a:noFill/>
          <a:ln>
            <a:noFill/>
          </a:ln>
        </p:spPr>
      </p:pic>
      <p:pic>
        <p:nvPicPr>
          <p:cNvPr descr="CodeCogsEqn.png" id="113" name="Shape 113"/>
          <p:cNvPicPr preferRelativeResize="0"/>
          <p:nvPr/>
        </p:nvPicPr>
        <p:blipFill>
          <a:blip r:embed="rId5">
            <a:alphaModFix/>
          </a:blip>
          <a:stretch>
            <a:fillRect/>
          </a:stretch>
        </p:blipFill>
        <p:spPr>
          <a:xfrm>
            <a:off x="1507175" y="1635125"/>
            <a:ext cx="2620424" cy="319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98250" y="16350"/>
            <a:ext cx="8826600" cy="602700"/>
          </a:xfrm>
          <a:prstGeom prst="rect">
            <a:avLst/>
          </a:prstGeom>
        </p:spPr>
        <p:txBody>
          <a:bodyPr anchorCtr="0" anchor="ctr" bIns="91425" lIns="91425" rIns="91425" tIns="91425">
            <a:noAutofit/>
          </a:bodyPr>
          <a:lstStyle/>
          <a:p>
            <a:pPr lvl="0" rtl="0">
              <a:spcBef>
                <a:spcPts val="0"/>
              </a:spcBef>
              <a:buNone/>
            </a:pPr>
            <a:r>
              <a:rPr lang="en"/>
              <a:t>Programming model</a:t>
            </a:r>
          </a:p>
        </p:txBody>
      </p:sp>
      <p:pic>
        <p:nvPicPr>
          <p:cNvPr id="119" name="Shape 119"/>
          <p:cNvPicPr preferRelativeResize="0"/>
          <p:nvPr/>
        </p:nvPicPr>
        <p:blipFill>
          <a:blip r:embed="rId3">
            <a:alphaModFix amt="50000"/>
          </a:blip>
          <a:stretch>
            <a:fillRect/>
          </a:stretch>
        </p:blipFill>
        <p:spPr>
          <a:xfrm>
            <a:off x="4617712" y="989874"/>
            <a:ext cx="2841374" cy="3865724"/>
          </a:xfrm>
          <a:prstGeom prst="rect">
            <a:avLst/>
          </a:prstGeom>
          <a:noFill/>
          <a:ln>
            <a:noFill/>
          </a:ln>
        </p:spPr>
      </p:pic>
      <p:sp>
        <p:nvSpPr>
          <p:cNvPr id="120" name="Shape 120"/>
          <p:cNvSpPr txBox="1"/>
          <p:nvPr/>
        </p:nvSpPr>
        <p:spPr>
          <a:xfrm>
            <a:off x="310550" y="2788475"/>
            <a:ext cx="3920700" cy="1779300"/>
          </a:xfrm>
          <a:prstGeom prst="rect">
            <a:avLst/>
          </a:prstGeom>
          <a:noFill/>
          <a:ln>
            <a:noFill/>
          </a:ln>
        </p:spPr>
        <p:txBody>
          <a:bodyPr anchorCtr="0" anchor="t" bIns="91425" lIns="91425" rIns="91425" tIns="91425">
            <a:noAutofit/>
          </a:bodyPr>
          <a:lstStyle/>
          <a:p>
            <a:pPr lvl="0" rtl="0" algn="ctr">
              <a:lnSpc>
                <a:spcPct val="150000"/>
              </a:lnSpc>
              <a:spcBef>
                <a:spcPts val="0"/>
              </a:spcBef>
              <a:buNone/>
            </a:pPr>
            <a:r>
              <a:rPr b="1" lang="en" sz="1800">
                <a:solidFill>
                  <a:schemeClr val="dk2"/>
                </a:solidFill>
                <a:latin typeface="Roboto"/>
                <a:ea typeface="Roboto"/>
                <a:cs typeface="Roboto"/>
                <a:sym typeface="Roboto"/>
              </a:rPr>
              <a:t>Mathematical operations:</a:t>
            </a:r>
          </a:p>
          <a:p>
            <a:pPr lvl="0" rtl="0">
              <a:lnSpc>
                <a:spcPct val="115000"/>
              </a:lnSpc>
              <a:spcBef>
                <a:spcPts val="0"/>
              </a:spcBef>
              <a:buNone/>
            </a:pPr>
            <a:r>
              <a:rPr b="1" lang="en" sz="1500">
                <a:solidFill>
                  <a:schemeClr val="dk2"/>
                </a:solidFill>
                <a:latin typeface="Roboto"/>
                <a:ea typeface="Roboto"/>
                <a:cs typeface="Roboto"/>
                <a:sym typeface="Roboto"/>
              </a:rPr>
              <a:t>MatMul:</a:t>
            </a:r>
            <a:r>
              <a:rPr lang="en" sz="1500">
                <a:solidFill>
                  <a:schemeClr val="lt2"/>
                </a:solidFill>
                <a:latin typeface="Roboto"/>
                <a:ea typeface="Roboto"/>
                <a:cs typeface="Roboto"/>
                <a:sym typeface="Roboto"/>
              </a:rPr>
              <a:t> Multiply two matrix values.</a:t>
            </a:r>
          </a:p>
          <a:p>
            <a:pPr lvl="0" rtl="0">
              <a:lnSpc>
                <a:spcPct val="115000"/>
              </a:lnSpc>
              <a:spcBef>
                <a:spcPts val="0"/>
              </a:spcBef>
              <a:buNone/>
            </a:pPr>
            <a:r>
              <a:rPr b="1" lang="en" sz="1500">
                <a:solidFill>
                  <a:schemeClr val="dk2"/>
                </a:solidFill>
                <a:latin typeface="Roboto"/>
                <a:ea typeface="Roboto"/>
                <a:cs typeface="Roboto"/>
                <a:sym typeface="Roboto"/>
              </a:rPr>
              <a:t>Add:</a:t>
            </a:r>
            <a:r>
              <a:rPr lang="en" sz="1500">
                <a:solidFill>
                  <a:schemeClr val="lt2"/>
                </a:solidFill>
                <a:latin typeface="Roboto"/>
                <a:ea typeface="Roboto"/>
                <a:cs typeface="Roboto"/>
                <a:sym typeface="Roboto"/>
              </a:rPr>
              <a:t> Add elementwise (with broadcasting).</a:t>
            </a:r>
          </a:p>
          <a:p>
            <a:pPr lvl="0" rtl="0">
              <a:lnSpc>
                <a:spcPct val="115000"/>
              </a:lnSpc>
              <a:spcBef>
                <a:spcPts val="0"/>
              </a:spcBef>
              <a:buNone/>
            </a:pPr>
            <a:r>
              <a:rPr b="1" lang="en" sz="1500">
                <a:solidFill>
                  <a:schemeClr val="dk2"/>
                </a:solidFill>
                <a:latin typeface="Roboto"/>
                <a:ea typeface="Roboto"/>
                <a:cs typeface="Roboto"/>
                <a:sym typeface="Roboto"/>
              </a:rPr>
              <a:t>ReLU:</a:t>
            </a:r>
            <a:r>
              <a:rPr lang="en" sz="1500">
                <a:solidFill>
                  <a:schemeClr val="lt2"/>
                </a:solidFill>
                <a:latin typeface="Roboto"/>
                <a:ea typeface="Roboto"/>
                <a:cs typeface="Roboto"/>
                <a:sym typeface="Roboto"/>
              </a:rPr>
              <a:t> Activate with elementwise rectified linear function.</a:t>
            </a:r>
          </a:p>
        </p:txBody>
      </p:sp>
      <p:pic>
        <p:nvPicPr>
          <p:cNvPr id="121" name="Shape 121"/>
          <p:cNvPicPr preferRelativeResize="0"/>
          <p:nvPr/>
        </p:nvPicPr>
        <p:blipFill>
          <a:blip r:embed="rId4">
            <a:alphaModFix/>
          </a:blip>
          <a:stretch>
            <a:fillRect/>
          </a:stretch>
        </p:blipFill>
        <p:spPr>
          <a:xfrm>
            <a:off x="4617725" y="989875"/>
            <a:ext cx="2841349" cy="3865702"/>
          </a:xfrm>
          <a:prstGeom prst="rect">
            <a:avLst/>
          </a:prstGeom>
          <a:noFill/>
          <a:ln cap="flat" cmpd="sng" w="19050">
            <a:solidFill>
              <a:schemeClr val="dk2"/>
            </a:solidFill>
            <a:prstDash val="solid"/>
            <a:round/>
            <a:headEnd len="med" w="med" type="none"/>
            <a:tailEnd len="med" w="med" type="none"/>
          </a:ln>
        </p:spPr>
      </p:pic>
      <p:pic>
        <p:nvPicPr>
          <p:cNvPr descr="CodeCogsEqn.png" id="122" name="Shape 122"/>
          <p:cNvPicPr preferRelativeResize="0"/>
          <p:nvPr/>
        </p:nvPicPr>
        <p:blipFill>
          <a:blip r:embed="rId5">
            <a:alphaModFix/>
          </a:blip>
          <a:stretch>
            <a:fillRect/>
          </a:stretch>
        </p:blipFill>
        <p:spPr>
          <a:xfrm>
            <a:off x="1378050" y="1635125"/>
            <a:ext cx="2620424" cy="31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226077" y="357800"/>
            <a:ext cx="2808000" cy="953400"/>
          </a:xfrm>
          <a:prstGeom prst="rect">
            <a:avLst/>
          </a:prstGeom>
        </p:spPr>
        <p:txBody>
          <a:bodyPr anchorCtr="0" anchor="b" bIns="91425" lIns="91425" rIns="91425" tIns="91425">
            <a:noAutofit/>
          </a:bodyPr>
          <a:lstStyle/>
          <a:p>
            <a:pPr lvl="0" rtl="0">
              <a:spcBef>
                <a:spcPts val="0"/>
              </a:spcBef>
              <a:buNone/>
            </a:pPr>
            <a:r>
              <a:rPr lang="en"/>
              <a:t>In code, </a:t>
            </a:r>
          </a:p>
        </p:txBody>
      </p:sp>
      <p:sp>
        <p:nvSpPr>
          <p:cNvPr id="128" name="Shape 128"/>
          <p:cNvSpPr txBox="1"/>
          <p:nvPr>
            <p:ph idx="1" type="body"/>
          </p:nvPr>
        </p:nvSpPr>
        <p:spPr>
          <a:xfrm>
            <a:off x="0" y="1465800"/>
            <a:ext cx="3145500" cy="3163500"/>
          </a:xfrm>
          <a:prstGeom prst="rect">
            <a:avLst/>
          </a:prstGeom>
        </p:spPr>
        <p:txBody>
          <a:bodyPr anchorCtr="0" anchor="t" bIns="91425" lIns="91425" rIns="91425" tIns="91425">
            <a:noAutofit/>
          </a:bodyPr>
          <a:lstStyle/>
          <a:p>
            <a:pPr indent="-317500" lvl="0" marL="457200" rtl="0">
              <a:spcBef>
                <a:spcPts val="0"/>
              </a:spcBef>
              <a:buSzPct val="100000"/>
              <a:buAutoNum type="arabicPeriod"/>
            </a:pPr>
            <a:r>
              <a:rPr lang="en" sz="1400"/>
              <a:t>Create weights, including initialization</a:t>
            </a:r>
            <a:br>
              <a:rPr lang="en" sz="1400"/>
            </a:br>
            <a:r>
              <a:rPr lang="en" sz="1400"/>
              <a:t>	</a:t>
            </a:r>
            <a:r>
              <a:rPr lang="en" sz="1400">
                <a:latin typeface="Consolas"/>
                <a:ea typeface="Consolas"/>
                <a:cs typeface="Consolas"/>
                <a:sym typeface="Consolas"/>
              </a:rPr>
              <a:t>W</a:t>
            </a:r>
            <a:r>
              <a:rPr lang="en" sz="1400"/>
              <a:t> ~ </a:t>
            </a:r>
            <a:r>
              <a:rPr i="1" lang="en" sz="1400"/>
              <a:t>Uniform</a:t>
            </a:r>
            <a:r>
              <a:rPr lang="en" sz="1400"/>
              <a:t>(-1, 1); </a:t>
            </a:r>
            <a:r>
              <a:rPr lang="en" sz="1400">
                <a:latin typeface="Consolas"/>
                <a:ea typeface="Consolas"/>
                <a:cs typeface="Consolas"/>
                <a:sym typeface="Consolas"/>
              </a:rPr>
              <a:t>b</a:t>
            </a:r>
            <a:r>
              <a:rPr lang="en" sz="1400"/>
              <a:t> = </a:t>
            </a:r>
            <a:r>
              <a:rPr b="1" lang="en" sz="1400"/>
              <a:t>0</a:t>
            </a:r>
            <a:br>
              <a:rPr b="1" lang="en" sz="1400"/>
            </a:br>
          </a:p>
          <a:p>
            <a:pPr indent="-317500" lvl="0" marL="457200" rtl="0">
              <a:spcBef>
                <a:spcPts val="0"/>
              </a:spcBef>
              <a:buSzPct val="100000"/>
              <a:buAutoNum type="arabicPeriod"/>
            </a:pPr>
            <a:r>
              <a:rPr lang="en" sz="1400"/>
              <a:t>Create input placeholder </a:t>
            </a:r>
            <a:r>
              <a:rPr lang="en" sz="1400">
                <a:latin typeface="Consolas"/>
                <a:ea typeface="Consolas"/>
                <a:cs typeface="Consolas"/>
                <a:sym typeface="Consolas"/>
              </a:rPr>
              <a:t>x</a:t>
            </a:r>
            <a:br>
              <a:rPr lang="en" sz="1400"/>
            </a:br>
            <a:r>
              <a:rPr lang="en" sz="1400"/>
              <a:t>	</a:t>
            </a:r>
            <a:r>
              <a:rPr i="1" lang="en" sz="1400"/>
              <a:t>m</a:t>
            </a:r>
            <a:r>
              <a:rPr lang="en" sz="1400"/>
              <a:t> * 784 input matrix</a:t>
            </a:r>
            <a:br>
              <a:rPr lang="en" sz="1400"/>
            </a:br>
          </a:p>
          <a:p>
            <a:pPr indent="-317500" lvl="0" marL="457200" rtl="0">
              <a:spcBef>
                <a:spcPts val="0"/>
              </a:spcBef>
              <a:buSzPct val="100000"/>
              <a:buAutoNum type="arabicPeriod"/>
            </a:pPr>
            <a:r>
              <a:rPr lang="en" sz="1400"/>
              <a:t>Build flow graph</a:t>
            </a:r>
          </a:p>
        </p:txBody>
      </p:sp>
      <p:sp>
        <p:nvSpPr>
          <p:cNvPr id="129" name="Shape 129"/>
          <p:cNvSpPr txBox="1"/>
          <p:nvPr>
            <p:ph idx="1" type="body"/>
          </p:nvPr>
        </p:nvSpPr>
        <p:spPr>
          <a:xfrm>
            <a:off x="3712500" y="357800"/>
            <a:ext cx="5431500" cy="1934400"/>
          </a:xfrm>
          <a:prstGeom prst="rect">
            <a:avLst/>
          </a:prstGeom>
        </p:spPr>
        <p:txBody>
          <a:bodyPr anchorCtr="0" anchor="t" bIns="91425" lIns="91425" rIns="91425" tIns="91425">
            <a:noAutofit/>
          </a:bodyPr>
          <a:lstStyle/>
          <a:p>
            <a:pPr lvl="0" rtl="0">
              <a:lnSpc>
                <a:spcPct val="110795"/>
              </a:lnSpc>
              <a:spcBef>
                <a:spcPts val="0"/>
              </a:spcBef>
              <a:spcAft>
                <a:spcPts val="0"/>
              </a:spcAft>
              <a:buNone/>
            </a:pPr>
            <a:r>
              <a:rPr b="1" lang="en" sz="1400">
                <a:solidFill>
                  <a:srgbClr val="000080"/>
                </a:solidFill>
                <a:latin typeface="Consolas"/>
                <a:ea typeface="Consolas"/>
                <a:cs typeface="Consolas"/>
                <a:sym typeface="Consolas"/>
              </a:rPr>
              <a:t>import</a:t>
            </a:r>
            <a:r>
              <a:rPr lang="en" sz="1400">
                <a:solidFill>
                  <a:srgbClr val="333333"/>
                </a:solidFill>
                <a:latin typeface="Consolas"/>
                <a:ea typeface="Consolas"/>
                <a:cs typeface="Consolas"/>
                <a:sym typeface="Consolas"/>
              </a:rPr>
              <a:t> tensorflow </a:t>
            </a:r>
            <a:r>
              <a:rPr b="1" lang="en" sz="1400">
                <a:solidFill>
                  <a:srgbClr val="000080"/>
                </a:solidFill>
                <a:latin typeface="Consolas"/>
                <a:ea typeface="Consolas"/>
                <a:cs typeface="Consolas"/>
                <a:sym typeface="Consolas"/>
              </a:rPr>
              <a:t>as</a:t>
            </a:r>
            <a:r>
              <a:rPr lang="en" sz="1400">
                <a:solidFill>
                  <a:srgbClr val="333333"/>
                </a:solidFill>
                <a:latin typeface="Consolas"/>
                <a:ea typeface="Consolas"/>
                <a:cs typeface="Consolas"/>
                <a:sym typeface="Consolas"/>
              </a:rPr>
              <a:t> tf</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b = tf.Variable(tf.zeros((</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W = tf.Variable(tf.random_uniform((</a:t>
            </a:r>
            <a:r>
              <a:rPr lang="en" sz="1400">
                <a:solidFill>
                  <a:srgbClr val="0000FF"/>
                </a:solidFill>
                <a:latin typeface="Consolas"/>
                <a:ea typeface="Consolas"/>
                <a:cs typeface="Consolas"/>
                <a:sym typeface="Consolas"/>
              </a:rPr>
              <a:t>784</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1</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1</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x = tf.placeholder(tf.float32, (</a:t>
            </a:r>
            <a:r>
              <a:rPr lang="en" sz="1400">
                <a:solidFill>
                  <a:srgbClr val="0000FF"/>
                </a:solidFill>
                <a:latin typeface="Consolas"/>
                <a:ea typeface="Consolas"/>
                <a:cs typeface="Consolas"/>
                <a:sym typeface="Consolas"/>
              </a:rPr>
              <a:t>100</a:t>
            </a:r>
            <a:r>
              <a:rPr lang="en" sz="1400">
                <a:solidFill>
                  <a:srgbClr val="333333"/>
                </a:solidFill>
                <a:latin typeface="Consolas"/>
                <a:ea typeface="Consolas"/>
                <a:cs typeface="Consolas"/>
                <a:sym typeface="Consolas"/>
              </a:rPr>
              <a:t>, </a:t>
            </a:r>
            <a:r>
              <a:rPr lang="en" sz="1400">
                <a:solidFill>
                  <a:srgbClr val="0000FF"/>
                </a:solidFill>
                <a:latin typeface="Consolas"/>
                <a:ea typeface="Consolas"/>
                <a:cs typeface="Consolas"/>
                <a:sym typeface="Consolas"/>
              </a:rPr>
              <a:t>784</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p>
          <a:p>
            <a:pPr lvl="0" rtl="0">
              <a:lnSpc>
                <a:spcPct val="110795"/>
              </a:lnSpc>
              <a:spcBef>
                <a:spcPts val="0"/>
              </a:spcBef>
              <a:spcAft>
                <a:spcPts val="0"/>
              </a:spcAft>
              <a:buNone/>
            </a:pPr>
            <a:r>
              <a:rPr lang="en" sz="1400">
                <a:solidFill>
                  <a:srgbClr val="333333"/>
                </a:solidFill>
                <a:latin typeface="Consolas"/>
                <a:ea typeface="Consolas"/>
                <a:cs typeface="Consolas"/>
                <a:sym typeface="Consolas"/>
              </a:rPr>
              <a:t>h = tf.nn.relu(tf.matmul(x, W) + b)</a:t>
            </a:r>
          </a:p>
        </p:txBody>
      </p:sp>
      <p:pic>
        <p:nvPicPr>
          <p:cNvPr id="130" name="Shape 130"/>
          <p:cNvPicPr preferRelativeResize="0"/>
          <p:nvPr/>
        </p:nvPicPr>
        <p:blipFill>
          <a:blip r:embed="rId3">
            <a:alphaModFix/>
          </a:blip>
          <a:stretch>
            <a:fillRect/>
          </a:stretch>
        </p:blipFill>
        <p:spPr>
          <a:xfrm>
            <a:off x="6787179" y="2568499"/>
            <a:ext cx="1780874" cy="2422924"/>
          </a:xfrm>
          <a:prstGeom prst="rect">
            <a:avLst/>
          </a:prstGeom>
          <a:noFill/>
          <a:ln cap="flat" cmpd="sng" w="19050">
            <a:solidFill>
              <a:schemeClr val="dk2"/>
            </a:solidFill>
            <a:prstDash val="solid"/>
            <a:round/>
            <a:headEnd len="med" w="med" type="none"/>
            <a:tailEnd len="med" w="med" type="none"/>
          </a:ln>
        </p:spPr>
      </p:pic>
      <p:pic>
        <p:nvPicPr>
          <p:cNvPr descr="CodeCogsEqn.png" id="131" name="Shape 131"/>
          <p:cNvPicPr preferRelativeResize="0"/>
          <p:nvPr/>
        </p:nvPicPr>
        <p:blipFill>
          <a:blip r:embed="rId4">
            <a:alphaModFix/>
          </a:blip>
          <a:stretch>
            <a:fillRect/>
          </a:stretch>
        </p:blipFill>
        <p:spPr>
          <a:xfrm>
            <a:off x="3712500" y="3620212"/>
            <a:ext cx="2620424" cy="319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