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09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000" dirty="0"/>
              <a:t>Capstone Project: Rwanda Tourism Data Analysis</a:t>
            </a:r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1371600" y="1828800"/>
            <a:ext cx="6400800" cy="2743200"/>
          </a:xfrm>
          <a:prstGeom prst="roundRect">
            <a:avLst/>
          </a:prstGeom>
          <a:solidFill>
            <a:srgbClr val="F8F9FA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C00000"/>
                </a:solidFill>
              </a:rPr>
              <a:t>INTRO TO BIG DATA | Capstone Project </a:t>
            </a:r>
            <a:r>
              <a:rPr lang="en-US" sz="2000" b="1" dirty="0" smtClean="0">
                <a:solidFill>
                  <a:srgbClr val="C00000"/>
                </a:solidFill>
              </a:rPr>
              <a:t>2025</a:t>
            </a:r>
          </a:p>
          <a:p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Student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KAYIRANGA DEUS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ID</a:t>
            </a:r>
            <a:r>
              <a:rPr lang="en-US" dirty="0" smtClean="0">
                <a:solidFill>
                  <a:schemeClr val="tx1"/>
                </a:solidFill>
              </a:rPr>
              <a:t>: 26699</a:t>
            </a:r>
          </a:p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Lecturer</a:t>
            </a:r>
            <a:r>
              <a:rPr lang="en-US" dirty="0">
                <a:solidFill>
                  <a:schemeClr val="tx1"/>
                </a:solidFill>
              </a:rPr>
              <a:t>: Eric </a:t>
            </a:r>
            <a:r>
              <a:rPr lang="en-US" dirty="0" err="1">
                <a:solidFill>
                  <a:schemeClr val="tx1"/>
                </a:solidFill>
              </a:rPr>
              <a:t>Maniraguha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000" b="1" dirty="0"/>
              <a:t>Innovations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48408" y="1371600"/>
            <a:ext cx="8238392" cy="4642338"/>
          </a:xfrm>
          <a:prstGeom prst="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Custom Metric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Introduced the Tourism Efficiency Score to evaluate the proportion of tourists engaging with </a:t>
            </a:r>
            <a:r>
              <a:rPr lang="en-US" dirty="0" smtClean="0">
                <a:solidFill>
                  <a:schemeClr val="tx1"/>
                </a:solidFill>
              </a:rPr>
              <a:t>parks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/>
                </a:solidFill>
              </a:rPr>
              <a:t>Modeling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Used Random Forest regression and clustering with </a:t>
            </a:r>
            <a:r>
              <a:rPr lang="en-US" dirty="0" err="1">
                <a:solidFill>
                  <a:schemeClr val="tx1"/>
                </a:solidFill>
              </a:rPr>
              <a:t>KMeans</a:t>
            </a:r>
            <a:r>
              <a:rPr lang="en-US" dirty="0">
                <a:solidFill>
                  <a:schemeClr val="tx1"/>
                </a:solidFill>
              </a:rPr>
              <a:t> for deeper pattern discovery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                                           </a:t>
            </a:r>
            <a:r>
              <a:rPr lang="en-US" sz="3600" b="1" dirty="0" smtClean="0"/>
              <a:t>Submission </a:t>
            </a:r>
            <a:r>
              <a:rPr lang="en-US" sz="3600" b="1" dirty="0"/>
              <a:t>&amp; Credits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9276" y="1828798"/>
            <a:ext cx="8317523" cy="3789485"/>
          </a:xfrm>
          <a:prstGeom prst="roundRect">
            <a:avLst/>
          </a:prstGeom>
          <a:solidFill>
            <a:srgbClr val="F8F9FA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/>
                </a:solidFill>
              </a:rPr>
              <a:t>GitHub Repository</a:t>
            </a:r>
            <a:r>
              <a:rPr lang="en-US" dirty="0">
                <a:solidFill>
                  <a:schemeClr val="accent1"/>
                </a:solidFill>
              </a:rPr>
              <a:t>: </a:t>
            </a:r>
          </a:p>
          <a:p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Tools Used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Python, Power </a:t>
            </a:r>
            <a:r>
              <a:rPr lang="en-US" dirty="0" smtClean="0">
                <a:solidFill>
                  <a:schemeClr val="tx1"/>
                </a:solidFill>
              </a:rPr>
              <a:t>BI</a:t>
            </a:r>
          </a:p>
          <a:p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Bible Verse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Colossians 3:23 (NIV) - "Whatever you do, work at it with all your heart, as working for the Lord</a:t>
            </a:r>
            <a:r>
              <a:rPr lang="en-US" dirty="0" smtClean="0">
                <a:solidFill>
                  <a:schemeClr val="tx1"/>
                </a:solidFill>
              </a:rPr>
              <a:t>.“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Thank You!</a:t>
            </a:r>
            <a:endParaRPr lang="en-US" dirty="0">
              <a:solidFill>
                <a:schemeClr val="accent1"/>
              </a:solidFill>
            </a:endParaRPr>
          </a:p>
          <a:p>
            <a:pPr algn="ctr">
              <a:defRPr sz="2200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000" b="1" dirty="0"/>
              <a:t>Project Introduction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640080" y="1371599"/>
            <a:ext cx="8046720" cy="4545623"/>
          </a:xfrm>
          <a:prstGeom prst="rect">
            <a:avLst/>
          </a:prstGeom>
          <a:solidFill>
            <a:srgbClr val="F8F9FA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Title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Rwanda Tourism Data Analysis Using Python and Power </a:t>
            </a:r>
            <a:r>
              <a:rPr lang="en-US" dirty="0" smtClean="0">
                <a:solidFill>
                  <a:schemeClr val="tx1"/>
                </a:solidFill>
              </a:rPr>
              <a:t>BI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/>
                </a:solidFill>
              </a:rPr>
              <a:t>Sector</a:t>
            </a:r>
            <a:r>
              <a:rPr lang="en-US" dirty="0">
                <a:solidFill>
                  <a:schemeClr val="tx1"/>
                </a:solidFill>
              </a:rPr>
              <a:t>: Tourism &amp; </a:t>
            </a:r>
            <a:r>
              <a:rPr lang="en-US" dirty="0" smtClean="0">
                <a:solidFill>
                  <a:schemeClr val="tx1"/>
                </a:solidFill>
              </a:rPr>
              <a:t>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/>
                </a:solidFill>
              </a:rPr>
              <a:t>Goal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Analyze Rwanda’s international tourist arrivals and national park visit data to uncover insights and trends.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000" b="1" dirty="0"/>
              <a:t>Problem Statement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3657600" cy="4114800"/>
          </a:xfrm>
          <a:prstGeom prst="rect">
            <a:avLst/>
          </a:prstGeom>
          <a:solidFill>
            <a:srgbClr val="DCE6F1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/>
            </a:pPr>
            <a:r>
              <a:rPr dirty="0"/>
              <a:t>Image Placeholder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371600"/>
            <a:ext cx="41148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Traditional tourism reports often fail to provide a clear view of which parks tourists engage with most, or how efficiently Rwanda converts tourist arrivals into park visits.</a:t>
            </a:r>
          </a:p>
          <a:p>
            <a:r>
              <a:rPr lang="en-US" b="1" dirty="0">
                <a:solidFill>
                  <a:schemeClr val="accent1"/>
                </a:solidFill>
              </a:rPr>
              <a:t>Can we use Python and Power BI to identify patterns, trends, and efficiencies in Rwanda’s tourism sector between 2015 and 2019?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1371600"/>
            <a:ext cx="4106007" cy="418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000" b="1" dirty="0"/>
              <a:t>Dataset Overview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852854" y="1828800"/>
            <a:ext cx="7385538" cy="4114800"/>
          </a:xfrm>
          <a:prstGeom prst="roundRect">
            <a:avLst/>
          </a:prstGeom>
          <a:solidFill>
            <a:srgbClr val="F8F9FA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Sources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International Tourist Arrivals: Public data showing country-wise tourist counts per </a:t>
            </a:r>
            <a:r>
              <a:rPr lang="en-US" dirty="0" smtClean="0">
                <a:solidFill>
                  <a:schemeClr val="tx1"/>
                </a:solidFill>
              </a:rPr>
              <a:t>year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National Park Visits: Yearly visit counts for Volcanoes, </a:t>
            </a:r>
            <a:r>
              <a:rPr lang="en-US" dirty="0" err="1">
                <a:solidFill>
                  <a:schemeClr val="tx1"/>
                </a:solidFill>
              </a:rPr>
              <a:t>Akagera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 err="1">
                <a:solidFill>
                  <a:schemeClr val="tx1"/>
                </a:solidFill>
              </a:rPr>
              <a:t>Nyungwe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Parks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Format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CSV (Structured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/>
                </a:solidFill>
              </a:rPr>
              <a:t>Merged </a:t>
            </a:r>
            <a:r>
              <a:rPr lang="en-US" b="1" dirty="0">
                <a:solidFill>
                  <a:schemeClr val="accent1"/>
                </a:solidFill>
              </a:rPr>
              <a:t>Dataset Columns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Year, Volcanoes, </a:t>
            </a:r>
            <a:r>
              <a:rPr lang="en-US" dirty="0" err="1">
                <a:solidFill>
                  <a:schemeClr val="tx1"/>
                </a:solidFill>
              </a:rPr>
              <a:t>Akagera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Nyungwe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Total_Visits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Total_International_Tourists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Tourism_Efficiency_Score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000" b="1" dirty="0"/>
              <a:t>Data Preprocessing &amp; EDA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640080" y="1371599"/>
            <a:ext cx="8002758" cy="4536831"/>
          </a:xfrm>
          <a:prstGeom prst="rect">
            <a:avLst/>
          </a:prstGeom>
          <a:solidFill>
            <a:srgbClr val="F8F9FA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Cleaned </a:t>
            </a:r>
            <a:r>
              <a:rPr lang="en-US" dirty="0">
                <a:solidFill>
                  <a:schemeClr val="tx1"/>
                </a:solidFill>
              </a:rPr>
              <a:t>column names and merged both datasets on the Year </a:t>
            </a:r>
            <a:r>
              <a:rPr lang="en-US" dirty="0" smtClean="0">
                <a:solidFill>
                  <a:schemeClr val="tx1"/>
                </a:solidFill>
              </a:rPr>
              <a:t>field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Grouped country-level tourist data to yearly </a:t>
            </a:r>
            <a:r>
              <a:rPr lang="en-US" dirty="0" smtClean="0">
                <a:solidFill>
                  <a:schemeClr val="tx1"/>
                </a:solidFill>
              </a:rPr>
              <a:t>totals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Engineered a custom metric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b="1" dirty="0">
                <a:solidFill>
                  <a:schemeClr val="accent1"/>
                </a:solidFill>
              </a:rPr>
              <a:t>Tourism Efficiency Score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Total_Visits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International_Tourists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Visualized trends and correlation (line charts, </a:t>
            </a:r>
            <a:r>
              <a:rPr lang="en-US" dirty="0" err="1">
                <a:solidFill>
                  <a:schemeClr val="tx1"/>
                </a:solidFill>
              </a:rPr>
              <a:t>heatmaps</a:t>
            </a:r>
            <a:r>
              <a:rPr lang="en-US" dirty="0">
                <a:solidFill>
                  <a:schemeClr val="tx1"/>
                </a:solidFill>
              </a:rPr>
              <a:t>, bar plots)</a:t>
            </a:r>
          </a:p>
          <a:p>
            <a:pPr algn="ctr">
              <a:defRPr sz="2000"/>
            </a:pPr>
            <a:r>
              <a:rPr dirty="0" smtClean="0"/>
              <a:t>Area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000" b="1" dirty="0"/>
              <a:t>Modeling with Regression &amp; Custom Innovation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465992" y="1239715"/>
            <a:ext cx="8044962" cy="4677508"/>
          </a:xfrm>
          <a:prstGeom prst="roundRect">
            <a:avLst/>
          </a:prstGeom>
          <a:solidFill>
            <a:srgbClr val="F8F9FA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Regression </a:t>
            </a:r>
            <a:r>
              <a:rPr lang="en-US" dirty="0">
                <a:solidFill>
                  <a:schemeClr val="accent1"/>
                </a:solidFill>
              </a:rPr>
              <a:t>Model: </a:t>
            </a:r>
            <a:r>
              <a:rPr lang="en-US" dirty="0">
                <a:solidFill>
                  <a:schemeClr val="tx1"/>
                </a:solidFill>
              </a:rPr>
              <a:t>Used Linear Regression to predict Total Park Visits based on International </a:t>
            </a:r>
            <a:r>
              <a:rPr lang="en-US" dirty="0" smtClean="0">
                <a:solidFill>
                  <a:schemeClr val="tx1"/>
                </a:solidFill>
              </a:rPr>
              <a:t>Tourists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Random Forest: </a:t>
            </a:r>
            <a:r>
              <a:rPr lang="en-US" dirty="0">
                <a:solidFill>
                  <a:schemeClr val="tx1"/>
                </a:solidFill>
              </a:rPr>
              <a:t>Applied ensemble learning for improved </a:t>
            </a:r>
            <a:r>
              <a:rPr lang="en-US" dirty="0" smtClean="0">
                <a:solidFill>
                  <a:schemeClr val="tx1"/>
                </a:solidFill>
              </a:rPr>
              <a:t>performance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Custom Innovation: </a:t>
            </a:r>
            <a:r>
              <a:rPr lang="en-US" dirty="0">
                <a:solidFill>
                  <a:schemeClr val="tx1"/>
                </a:solidFill>
              </a:rPr>
              <a:t>Introduced Tourism Efficiency Score to measure engagement </a:t>
            </a:r>
            <a:r>
              <a:rPr lang="en-US" dirty="0" smtClean="0">
                <a:solidFill>
                  <a:schemeClr val="tx1"/>
                </a:solidFill>
              </a:rPr>
              <a:t>quality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Clustering: </a:t>
            </a:r>
            <a:r>
              <a:rPr lang="en-US" dirty="0">
                <a:solidFill>
                  <a:schemeClr val="tx1"/>
                </a:solidFill>
              </a:rPr>
              <a:t>Used </a:t>
            </a:r>
            <a:r>
              <a:rPr lang="en-US" dirty="0" err="1">
                <a:solidFill>
                  <a:schemeClr val="tx1"/>
                </a:solidFill>
              </a:rPr>
              <a:t>KMeans</a:t>
            </a:r>
            <a:r>
              <a:rPr lang="en-US" dirty="0">
                <a:solidFill>
                  <a:schemeClr val="tx1"/>
                </a:solidFill>
              </a:rPr>
              <a:t> to group years based on visit patterns, evaluated using silhouette score</a:t>
            </a:r>
          </a:p>
          <a:p>
            <a:pPr algn="ctr">
              <a:defRPr sz="2200"/>
            </a:pPr>
            <a:r>
              <a:rPr dirty="0" smtClean="0"/>
              <a:t>ick </a:t>
            </a:r>
            <a:r>
              <a:rPr dirty="0"/>
              <a:t>to add your content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                                      </a:t>
            </a:r>
            <a:r>
              <a:rPr lang="en-US" sz="3200" b="1" dirty="0" smtClean="0"/>
              <a:t>Power </a:t>
            </a:r>
            <a:r>
              <a:rPr lang="en-US" sz="3200" b="1" dirty="0"/>
              <a:t>BI Dashboard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470388" y="1450730"/>
            <a:ext cx="8203223" cy="4659923"/>
          </a:xfrm>
          <a:prstGeom prst="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Line Chart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Trends in Tourist Arrivals and Park Visits (2015–2019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Stacked Column Chart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Yearly visit breakdown by </a:t>
            </a:r>
            <a:r>
              <a:rPr lang="en-US" dirty="0" smtClean="0">
                <a:solidFill>
                  <a:schemeClr val="tx1"/>
                </a:solidFill>
              </a:rPr>
              <a:t>park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Bar Chart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Total visits by each </a:t>
            </a:r>
            <a:r>
              <a:rPr lang="en-US" dirty="0" smtClean="0">
                <a:solidFill>
                  <a:schemeClr val="tx1"/>
                </a:solidFill>
              </a:rPr>
              <a:t>park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Scatter Plot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Relationship between arrivals and park </a:t>
            </a:r>
            <a:r>
              <a:rPr lang="en-US" dirty="0" smtClean="0">
                <a:solidFill>
                  <a:schemeClr val="tx1"/>
                </a:solidFill>
              </a:rPr>
              <a:t>visits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Histogram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Distribution of Tourism Efficiency </a:t>
            </a:r>
            <a:r>
              <a:rPr lang="en-US" dirty="0" smtClean="0">
                <a:solidFill>
                  <a:schemeClr val="tx1"/>
                </a:solidFill>
              </a:rPr>
              <a:t>Scores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Cards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KPIs for total tourists, visits, average </a:t>
            </a:r>
            <a:r>
              <a:rPr lang="en-US" dirty="0" smtClean="0">
                <a:solidFill>
                  <a:schemeClr val="tx1"/>
                </a:solidFill>
              </a:rPr>
              <a:t>efficiency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Table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All merged data for </a:t>
            </a:r>
            <a:r>
              <a:rPr lang="en-US" dirty="0" smtClean="0">
                <a:solidFill>
                  <a:schemeClr val="tx1"/>
                </a:solidFill>
              </a:rPr>
              <a:t>reference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Slicer</a:t>
            </a:r>
            <a:r>
              <a:rPr lang="en-US" dirty="0">
                <a:solidFill>
                  <a:schemeClr val="tx1"/>
                </a:solidFill>
              </a:rPr>
              <a:t>: Filter visuals by year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000" b="1" dirty="0"/>
              <a:t>Key Insights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640080" y="1371600"/>
            <a:ext cx="8099474" cy="4114800"/>
          </a:xfrm>
          <a:prstGeom prst="rect">
            <a:avLst/>
          </a:prstGeom>
          <a:solidFill>
            <a:srgbClr val="F8F9FA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     Tourist </a:t>
            </a:r>
            <a:r>
              <a:rPr lang="en-US" dirty="0">
                <a:solidFill>
                  <a:schemeClr val="tx1"/>
                </a:solidFill>
              </a:rPr>
              <a:t>arrivals and park visits both grew steadily from 2015 to </a:t>
            </a:r>
            <a:r>
              <a:rPr lang="en-US" dirty="0" smtClean="0">
                <a:solidFill>
                  <a:schemeClr val="tx1"/>
                </a:solidFill>
              </a:rPr>
              <a:t>2019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     Volcanoes </a:t>
            </a:r>
            <a:r>
              <a:rPr lang="en-US" dirty="0">
                <a:solidFill>
                  <a:schemeClr val="tx1"/>
                </a:solidFill>
              </a:rPr>
              <a:t>Park consistently had the highest number of </a:t>
            </a:r>
            <a:r>
              <a:rPr lang="en-US" dirty="0" smtClean="0">
                <a:solidFill>
                  <a:schemeClr val="tx1"/>
                </a:solidFill>
              </a:rPr>
              <a:t>visitors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     Strong </a:t>
            </a:r>
            <a:r>
              <a:rPr lang="en-US" dirty="0">
                <a:solidFill>
                  <a:schemeClr val="tx1"/>
                </a:solidFill>
              </a:rPr>
              <a:t>correlation between international tourist arrivals and park </a:t>
            </a:r>
            <a:r>
              <a:rPr lang="en-US" dirty="0" smtClean="0">
                <a:solidFill>
                  <a:schemeClr val="tx1"/>
                </a:solidFill>
              </a:rPr>
              <a:t>engagement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     Efficiency </a:t>
            </a:r>
            <a:r>
              <a:rPr lang="en-US" dirty="0">
                <a:solidFill>
                  <a:schemeClr val="tx1"/>
                </a:solidFill>
              </a:rPr>
              <a:t>score helped identify high-performance years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000" b="1" dirty="0"/>
              <a:t>Recommendations &amp; Future Work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615462" y="1828800"/>
            <a:ext cx="7913076" cy="3991708"/>
          </a:xfrm>
          <a:prstGeom prst="roundRect">
            <a:avLst/>
          </a:prstGeom>
          <a:solidFill>
            <a:srgbClr val="F8F9FA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Expand </a:t>
            </a:r>
            <a:r>
              <a:rPr lang="en-US" dirty="0">
                <a:solidFill>
                  <a:schemeClr val="tx1"/>
                </a:solidFill>
              </a:rPr>
              <a:t>the dataset to include local tourism and revenue </a:t>
            </a:r>
            <a:r>
              <a:rPr lang="en-US" dirty="0" smtClean="0">
                <a:solidFill>
                  <a:schemeClr val="tx1"/>
                </a:solidFill>
              </a:rPr>
              <a:t>indicators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Forecast </a:t>
            </a:r>
            <a:r>
              <a:rPr lang="en-US" dirty="0">
                <a:solidFill>
                  <a:schemeClr val="tx1"/>
                </a:solidFill>
              </a:rPr>
              <a:t>future visits using time series models (e.g., Prophet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Deploy a live dashboard to support tourism ministry </a:t>
            </a:r>
            <a:r>
              <a:rPr lang="en-US" dirty="0" smtClean="0">
                <a:solidFill>
                  <a:schemeClr val="tx1"/>
                </a:solidFill>
              </a:rPr>
              <a:t>decisions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Segment tourists by origin to create targeted marketing strategies</a:t>
            </a:r>
          </a:p>
          <a:p>
            <a:pPr algn="ctr">
              <a:defRPr sz="2200"/>
            </a:pPr>
            <a:r>
              <a:rPr dirty="0" smtClean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474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Imena Vicky</dc:creator>
  <dc:description>generated using python-pptx</dc:description>
  <cp:lastModifiedBy>USER</cp:lastModifiedBy>
  <cp:revision>5</cp:revision>
  <dcterms:created xsi:type="dcterms:W3CDTF">2013-01-27T09:14:16Z</dcterms:created>
  <dcterms:modified xsi:type="dcterms:W3CDTF">2025-08-03T02:11:14Z</dcterms:modified>
</cp:coreProperties>
</file>