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Osteoarthritis Treatment Analysis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Data Analytics Approach to Healthcare Decision Making</a:t>
            </a:r>
          </a:p>
          <a:p/>
          <a:p>
            <a:r>
              <a:t>Student: [Your Name]</a:t>
            </a:r>
          </a:p>
          <a:p>
            <a:r>
              <a:t>Course: INSY 8413 - Introduction to Big Data Analytics</a:t>
            </a:r>
          </a:p>
          <a:p>
            <a:r>
              <a:t>Instructor: Eric Maniraguha</a:t>
            </a:r>
          </a:p>
          <a:p>
            <a:r>
              <a:t>Date: July 26, 2025</a:t>
            </a:r>
          </a:p>
          <a:p>
            <a:r>
              <a:t>Institution: Faculty of Information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Project Introduction</a:t>
            </a:r>
          </a:p>
          <a:p>
            <a:r>
              <a:t>- Problem Statement &amp; Objectives</a:t>
            </a:r>
          </a:p>
          <a:p>
            <a:r>
              <a:t>- Dataset Overview</a:t>
            </a:r>
          </a:p>
          <a:p/>
          <a:p>
            <a:r>
              <a:t>🔬 Methodology</a:t>
            </a:r>
          </a:p>
          <a:p>
            <a:r>
              <a:t>- Data Preprocessing &amp; Clustering</a:t>
            </a:r>
          </a:p>
          <a:p>
            <a:r>
              <a:t>- ML-based Treatment Ranking</a:t>
            </a:r>
          </a:p>
          <a:p/>
          <a:p>
            <a:r>
              <a:t>📊 Results</a:t>
            </a:r>
          </a:p>
          <a:p>
            <a:r>
              <a:t>- Cluster Summaries</a:t>
            </a:r>
          </a:p>
          <a:p>
            <a:r>
              <a:t>- Treatment Insights</a:t>
            </a:r>
          </a:p>
          <a:p/>
          <a:p>
            <a:r>
              <a:t>💡 Recommendations &amp; Deployment</a:t>
            </a:r>
          </a:p>
          <a:p>
            <a:r>
              <a:t>🚀 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"Can we identify patient clusters based on treatment response patterns and rank osteoarthritis treatments by effectiveness using machine learning?"</a:t>
            </a:r>
          </a:p>
          <a:p/>
          <a:p>
            <a:r>
              <a:t>Project Goals:</a:t>
            </a:r>
          </a:p>
          <a:p>
            <a:r>
              <a:t>✅ Analyze 28 treatment interventions</a:t>
            </a:r>
          </a:p>
          <a:p>
            <a:r>
              <a:t>✅ Apply clustering to segment patients</a:t>
            </a:r>
          </a:p>
          <a:p>
            <a:r>
              <a:t>✅ Rank treatments by outcome</a:t>
            </a:r>
          </a:p>
          <a:p>
            <a:r>
              <a:t>✅ Create decision-support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Source: Osteoarthritis Clinical Studies</a:t>
            </a:r>
          </a:p>
          <a:p>
            <a:r>
              <a:t>📊 Patients: 341</a:t>
            </a:r>
          </a:p>
          <a:p>
            <a:r>
              <a:t>🔢 Treatments: 28 types</a:t>
            </a:r>
          </a:p>
          <a:p/>
          <a:p>
            <a:r>
              <a:t>🔍 Key Features:</a:t>
            </a:r>
          </a:p>
          <a:p>
            <a:r>
              <a:t>- `y`: Pain score (lower is better)</a:t>
            </a:r>
          </a:p>
          <a:p>
            <a:r>
              <a:t>- `N`: Sample size</a:t>
            </a:r>
          </a:p>
          <a:p>
            <a:r>
              <a:t>- `time_wk`: Follow-up duration</a:t>
            </a:r>
          </a:p>
          <a:p>
            <a:r>
              <a:t>- `se`: Standard error</a:t>
            </a:r>
          </a:p>
          <a:p/>
          <a:p>
            <a:r>
              <a:t>🧼 Preprocessing: Missing value removal, outlier detection, standardization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Algorithm: K-Means (k=3)</a:t>
            </a:r>
          </a:p>
          <a:p>
            <a:r>
              <a:t>📈 Metric: Silhouette Score = 0.341</a:t>
            </a:r>
          </a:p>
          <a:p>
            <a:r>
              <a:t>🔢 Features Used: Pain Score, Follow-Up, Sample Size, SE</a:t>
            </a:r>
          </a:p>
          <a:p/>
          <a:p>
            <a:r>
              <a:t>⚙️ Preprocessing:</a:t>
            </a:r>
          </a:p>
          <a:p>
            <a:r>
              <a:t>- StandardScaler for normalization</a:t>
            </a:r>
          </a:p>
          <a:p>
            <a:r>
              <a:t>- PCA for 2D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🧬 Cluster Summary:</a:t>
            </a:r>
          </a:p>
          <a:p/>
          <a:p>
            <a:r>
              <a:t>🔹 Cluster 0</a:t>
            </a:r>
          </a:p>
          <a:p>
            <a:r>
              <a:t>   - Patients: 169</a:t>
            </a:r>
          </a:p>
          <a:p>
            <a:r>
              <a:t>   - Avg Pain Score: -0.66</a:t>
            </a:r>
          </a:p>
          <a:p>
            <a:r>
              <a:t>   - Follow-up: 0.38 weeks</a:t>
            </a:r>
          </a:p>
          <a:p>
            <a:r>
              <a:t>   - Best Treatment: Oxycodone_44</a:t>
            </a:r>
          </a:p>
          <a:p/>
          <a:p>
            <a:r>
              <a:t>🔹 Cluster 1</a:t>
            </a:r>
          </a:p>
          <a:p>
            <a:r>
              <a:t>   - Patients: 113</a:t>
            </a:r>
          </a:p>
          <a:p>
            <a:r>
              <a:t>   - Avg Pain Score: 1.09</a:t>
            </a:r>
          </a:p>
          <a:p>
            <a:r>
              <a:t>   - Follow-up: -0.68 weeks</a:t>
            </a:r>
          </a:p>
          <a:p>
            <a:r>
              <a:t>   - Best Treatment: Duloxetine_90</a:t>
            </a:r>
          </a:p>
          <a:p/>
          <a:p>
            <a:r>
              <a:t>🔹 Cluster 2</a:t>
            </a:r>
          </a:p>
          <a:p>
            <a:r>
              <a:t>   - Patients: 59</a:t>
            </a:r>
          </a:p>
          <a:p>
            <a:r>
              <a:t>   - Avg Pain Score: -0.20</a:t>
            </a:r>
          </a:p>
          <a:p>
            <a:r>
              <a:t>   - Follow-up: 0.20 weeks</a:t>
            </a:r>
          </a:p>
          <a:p>
            <a:r>
              <a:t>   - Best Treatment: Lumiracoxib_400</a:t>
            </a:r>
          </a:p>
          <a:p/>
          <a:p/>
        </p:txBody>
      </p:sp>
      <p:pic>
        <p:nvPicPr>
          <p:cNvPr id="4" name="Picture 3" descr="pca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Treatment Rankings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op_10_treatment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F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Clinical &amp; Administrative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🏥 Clinical Recommendations:</a:t>
            </a:r>
          </a:p>
          <a:p>
            <a:r>
              <a:t>1. Use cluster-specific treatment plans</a:t>
            </a:r>
          </a:p>
          <a:p>
            <a:r>
              <a:t>2. Prioritize top-performing treatments</a:t>
            </a:r>
          </a:p>
          <a:p>
            <a:r>
              <a:t>3. Integrate dashboard for decision support</a:t>
            </a:r>
          </a:p>
          <a:p/>
          <a:p>
            <a:r>
              <a:t>📋 Admin Guidelines:</a:t>
            </a:r>
          </a:p>
          <a:p>
            <a:r>
              <a:t>1. Optimize resource allocation</a:t>
            </a:r>
          </a:p>
          <a:p>
            <a:r>
              <a:t>2. Update clinical protocols</a:t>
            </a:r>
          </a:p>
          <a:p>
            <a:r>
              <a:t>3. Track outcomes using 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Analyzed 28 osteoarthritis treatments</a:t>
            </a:r>
          </a:p>
          <a:p>
            <a:r>
              <a:t>✅ Identified 3 patient clusters with distinct responses</a:t>
            </a:r>
          </a:p>
          <a:p>
            <a:r>
              <a:t>✅ Developed a ranking system based on pain reduction</a:t>
            </a:r>
          </a:p>
          <a:p>
            <a:r>
              <a:t>✅ Created visual decision-support tools</a:t>
            </a:r>
          </a:p>
          <a:p/>
          <a:p>
            <a:r>
              <a:t>"Machine learning enables smarter, data-driven healthcare."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