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2" y="23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0D78B-0856-4642-96D5-19514E17DB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7F4B4EBC-E290-47FB-88C1-D6E9F52BA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51B0ECBD-7A76-48D5-AAE4-1B2B81EDAA59}"/>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5" name="Marcador de pie de página 4">
            <a:extLst>
              <a:ext uri="{FF2B5EF4-FFF2-40B4-BE49-F238E27FC236}">
                <a16:creationId xmlns:a16="http://schemas.microsoft.com/office/drawing/2014/main" id="{728F041A-A94F-4DF2-B613-A31D8B74AA6F}"/>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AAED54CC-F227-480C-B37F-AA5F11B000C7}"/>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419828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071976-9AEF-4008-8D9F-A77DF31C4F3B}"/>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56EBFFA8-BAAD-4010-BADD-3710164D73A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6D7C4FE2-6F53-41BC-A81A-1C92CD7C0BDC}"/>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5" name="Marcador de pie de página 4">
            <a:extLst>
              <a:ext uri="{FF2B5EF4-FFF2-40B4-BE49-F238E27FC236}">
                <a16:creationId xmlns:a16="http://schemas.microsoft.com/office/drawing/2014/main" id="{74FF16DD-2331-4B8A-A901-7957388CDB25}"/>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4C0A7A1-247B-4929-902C-4442E4708401}"/>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1504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A82ECC-6DEE-4302-AF27-5F1C3504ED7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7D749285-9BB5-4267-9301-943AE166F76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02F5172A-47FE-41F7-940B-04EC0AE62DFD}"/>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5" name="Marcador de pie de página 4">
            <a:extLst>
              <a:ext uri="{FF2B5EF4-FFF2-40B4-BE49-F238E27FC236}">
                <a16:creationId xmlns:a16="http://schemas.microsoft.com/office/drawing/2014/main" id="{5556FB16-3C29-4F29-9289-FEF9379E0B15}"/>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C9497B1C-D8F2-499B-BDD5-84DA1CD8D2AA}"/>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221171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EFAE4-81A6-4024-911C-2958C30C4C42}"/>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38D12F10-4A69-44C0-B64E-244C58BBB15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5B0A2665-CC9A-45E3-9CBF-C311962E07DE}"/>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5" name="Marcador de pie de página 4">
            <a:extLst>
              <a:ext uri="{FF2B5EF4-FFF2-40B4-BE49-F238E27FC236}">
                <a16:creationId xmlns:a16="http://schemas.microsoft.com/office/drawing/2014/main" id="{506587E6-FCA6-441F-B763-DCC724AABC9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8C813F2A-4F00-4FA9-BD5A-4E4562B5E432}"/>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253020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0E8E3-DA9C-432F-84DF-83F1EAA97BD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DE06D31B-9AC3-412A-93DB-83DE16F77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D9A1EB1-4AB5-4CC2-999D-1E402C62F51E}"/>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5" name="Marcador de pie de página 4">
            <a:extLst>
              <a:ext uri="{FF2B5EF4-FFF2-40B4-BE49-F238E27FC236}">
                <a16:creationId xmlns:a16="http://schemas.microsoft.com/office/drawing/2014/main" id="{34280FA8-C47D-4067-B771-43925A55514A}"/>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2BBB9C39-CBFD-489E-A263-A70981AE7975}"/>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93833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89B1C-B038-46D8-9AEB-03F18F2B2BD3}"/>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553DA793-2970-4030-BAED-9C6777DCF8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AF154B55-64E0-494C-A056-1F1C6DC6D12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0CD94610-C1AF-4E08-9383-20C83F6AD03C}"/>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6" name="Marcador de pie de página 5">
            <a:extLst>
              <a:ext uri="{FF2B5EF4-FFF2-40B4-BE49-F238E27FC236}">
                <a16:creationId xmlns:a16="http://schemas.microsoft.com/office/drawing/2014/main" id="{6B37F1B9-1617-430A-B9BA-67D92297F7EA}"/>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0DFC599-D115-43FD-AD23-C9F4DFAA51AC}"/>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351196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2E5EE-2A15-47C8-A5F9-E3BC995F8DB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1EC1654E-D15C-4AE7-A588-ADDC4EAF8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D528572-BFDD-4330-8F73-190BA361422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BDEF18C2-16A8-4EA9-85A4-A432EFB67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68F4E21-CB62-4BE7-A7B1-076C6D92D83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7DF6BE2A-ADE0-41FB-9AF8-28265EB8CF85}"/>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8" name="Marcador de pie de página 7">
            <a:extLst>
              <a:ext uri="{FF2B5EF4-FFF2-40B4-BE49-F238E27FC236}">
                <a16:creationId xmlns:a16="http://schemas.microsoft.com/office/drawing/2014/main" id="{8F18CE29-07D9-49B9-A850-964FA50226B9}"/>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FA26D7D6-3FEE-4F4F-AF6F-049BDDE0BDE9}"/>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105378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991B7-F818-4ECD-96A7-FB7CBC6CDC41}"/>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A7EC6E3E-AC6D-42E3-9256-24D8B9196655}"/>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4" name="Marcador de pie de página 3">
            <a:extLst>
              <a:ext uri="{FF2B5EF4-FFF2-40B4-BE49-F238E27FC236}">
                <a16:creationId xmlns:a16="http://schemas.microsoft.com/office/drawing/2014/main" id="{E8BC272B-B2F3-40C7-BAD5-B425364B2DD3}"/>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2EE4D622-B4A1-45ED-BAC2-9D395D84D941}"/>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182463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7452B26-0AC2-46B8-ABCD-38C8778D497A}"/>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3" name="Marcador de pie de página 2">
            <a:extLst>
              <a:ext uri="{FF2B5EF4-FFF2-40B4-BE49-F238E27FC236}">
                <a16:creationId xmlns:a16="http://schemas.microsoft.com/office/drawing/2014/main" id="{B53A167E-7DCC-4788-BBDE-BEA48812253E}"/>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82220009-DFC7-4BD6-BE0A-7CC38F1CD485}"/>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133699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EBC0C-B14D-4C8F-8738-83C7771EF4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B694E256-84C4-4002-885E-CCB905E55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DB5D0FB0-32F4-4182-80A0-F8DB1FCA1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43D28-D496-4F1A-BE79-D9F464834133}"/>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6" name="Marcador de pie de página 5">
            <a:extLst>
              <a:ext uri="{FF2B5EF4-FFF2-40B4-BE49-F238E27FC236}">
                <a16:creationId xmlns:a16="http://schemas.microsoft.com/office/drawing/2014/main" id="{252699AD-5C4A-485B-AB11-DB77C1F01E9D}"/>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F280D49C-520B-42C8-B9C0-4FECB174D252}"/>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221341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53BAE-C4B9-461C-9834-C44480DCDC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F1C577D1-95F6-4AC9-AFA4-BC54333A4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1C6EE2A1-B3C0-47C3-AD62-4A7FDA0DE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322FFFB-8169-4034-A872-3098CBD79839}"/>
              </a:ext>
            </a:extLst>
          </p:cNvPr>
          <p:cNvSpPr>
            <a:spLocks noGrp="1"/>
          </p:cNvSpPr>
          <p:nvPr>
            <p:ph type="dt" sz="half" idx="10"/>
          </p:nvPr>
        </p:nvSpPr>
        <p:spPr/>
        <p:txBody>
          <a:bodyPr/>
          <a:lstStyle/>
          <a:p>
            <a:fld id="{7B771CF4-F023-43D8-9069-52BE7278E9E9}" type="datetimeFigureOut">
              <a:rPr lang="es-PA" smtClean="0"/>
              <a:t>11/22/2020</a:t>
            </a:fld>
            <a:endParaRPr lang="es-PA"/>
          </a:p>
        </p:txBody>
      </p:sp>
      <p:sp>
        <p:nvSpPr>
          <p:cNvPr id="6" name="Marcador de pie de página 5">
            <a:extLst>
              <a:ext uri="{FF2B5EF4-FFF2-40B4-BE49-F238E27FC236}">
                <a16:creationId xmlns:a16="http://schemas.microsoft.com/office/drawing/2014/main" id="{B643E317-CE07-47A5-B62F-897F7D31E5CF}"/>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F42B8CE4-CE3E-4D0C-BA77-E7F907A468A0}"/>
              </a:ext>
            </a:extLst>
          </p:cNvPr>
          <p:cNvSpPr>
            <a:spLocks noGrp="1"/>
          </p:cNvSpPr>
          <p:nvPr>
            <p:ph type="sldNum" sz="quarter" idx="12"/>
          </p:nvPr>
        </p:nvSpPr>
        <p:spPr/>
        <p:txBody>
          <a:bodyPr/>
          <a:lstStyle/>
          <a:p>
            <a:fld id="{2C687A7C-5974-420F-BFA9-06516A75B877}" type="slidenum">
              <a:rPr lang="es-PA" smtClean="0"/>
              <a:t>‹Nº›</a:t>
            </a:fld>
            <a:endParaRPr lang="es-PA"/>
          </a:p>
        </p:txBody>
      </p:sp>
    </p:spTree>
    <p:extLst>
      <p:ext uri="{BB962C8B-B14F-4D97-AF65-F5344CB8AC3E}">
        <p14:creationId xmlns:p14="http://schemas.microsoft.com/office/powerpoint/2010/main" val="387553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C355DF3-6B88-458F-A184-192041274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1E2B4B28-7119-40B3-99A8-E5D942743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08EE4734-F71E-440C-9C25-829E0BEA3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71CF4-F023-43D8-9069-52BE7278E9E9}" type="datetimeFigureOut">
              <a:rPr lang="es-PA" smtClean="0"/>
              <a:t>11/22/2020</a:t>
            </a:fld>
            <a:endParaRPr lang="es-PA"/>
          </a:p>
        </p:txBody>
      </p:sp>
      <p:sp>
        <p:nvSpPr>
          <p:cNvPr id="5" name="Marcador de pie de página 4">
            <a:extLst>
              <a:ext uri="{FF2B5EF4-FFF2-40B4-BE49-F238E27FC236}">
                <a16:creationId xmlns:a16="http://schemas.microsoft.com/office/drawing/2014/main" id="{0CB7E83B-A7E3-411D-9F8B-E8F8072AD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7332BD6D-5423-46C5-AE03-CAB98BD42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87A7C-5974-420F-BFA9-06516A75B877}" type="slidenum">
              <a:rPr lang="es-PA" smtClean="0"/>
              <a:t>‹Nº›</a:t>
            </a:fld>
            <a:endParaRPr lang="es-PA"/>
          </a:p>
        </p:txBody>
      </p:sp>
    </p:spTree>
    <p:extLst>
      <p:ext uri="{BB962C8B-B14F-4D97-AF65-F5344CB8AC3E}">
        <p14:creationId xmlns:p14="http://schemas.microsoft.com/office/powerpoint/2010/main" val="3132074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945CEFC-465B-4813-BD72-801DF838D3F8}"/>
              </a:ext>
            </a:extLst>
          </p:cNvPr>
          <p:cNvSpPr>
            <a:spLocks noGrp="1"/>
          </p:cNvSpPr>
          <p:nvPr>
            <p:ph type="ctrTitle"/>
          </p:nvPr>
        </p:nvSpPr>
        <p:spPr>
          <a:xfrm>
            <a:off x="1524000" y="2776538"/>
            <a:ext cx="9144000" cy="1381188"/>
          </a:xfrm>
        </p:spPr>
        <p:txBody>
          <a:bodyPr anchor="ctr">
            <a:normAutofit/>
          </a:bodyPr>
          <a:lstStyle/>
          <a:p>
            <a:r>
              <a:rPr lang="es-PA" sz="4000" dirty="0" err="1">
                <a:solidFill>
                  <a:schemeClr val="bg2"/>
                </a:solidFill>
              </a:rPr>
              <a:t>Clustering</a:t>
            </a:r>
            <a:r>
              <a:rPr lang="es-PA" sz="4000" dirty="0">
                <a:solidFill>
                  <a:schemeClr val="bg2"/>
                </a:solidFill>
              </a:rPr>
              <a:t> Banks </a:t>
            </a:r>
            <a:r>
              <a:rPr lang="es-PA" sz="4000" dirty="0" err="1">
                <a:solidFill>
                  <a:schemeClr val="bg2"/>
                </a:solidFill>
              </a:rPr>
              <a:t>around</a:t>
            </a:r>
            <a:r>
              <a:rPr lang="es-PA" sz="4000" dirty="0">
                <a:solidFill>
                  <a:schemeClr val="bg2"/>
                </a:solidFill>
              </a:rPr>
              <a:t> Panamá City</a:t>
            </a:r>
          </a:p>
        </p:txBody>
      </p:sp>
      <p:sp>
        <p:nvSpPr>
          <p:cNvPr id="3" name="Subtítulo 2">
            <a:extLst>
              <a:ext uri="{FF2B5EF4-FFF2-40B4-BE49-F238E27FC236}">
                <a16:creationId xmlns:a16="http://schemas.microsoft.com/office/drawing/2014/main" id="{3CAC8870-16FE-4C2A-BB64-AB7BAC19B745}"/>
              </a:ext>
            </a:extLst>
          </p:cNvPr>
          <p:cNvSpPr>
            <a:spLocks noGrp="1"/>
          </p:cNvSpPr>
          <p:nvPr>
            <p:ph type="subTitle" idx="1"/>
          </p:nvPr>
        </p:nvSpPr>
        <p:spPr>
          <a:xfrm>
            <a:off x="1524000" y="4495800"/>
            <a:ext cx="9144000" cy="762000"/>
          </a:xfrm>
        </p:spPr>
        <p:txBody>
          <a:bodyPr>
            <a:normAutofit/>
          </a:bodyPr>
          <a:lstStyle/>
          <a:p>
            <a:r>
              <a:rPr lang="es-PA" sz="1800" dirty="0"/>
              <a:t>Leonel Castillo</a:t>
            </a:r>
          </a:p>
        </p:txBody>
      </p:sp>
    </p:spTree>
    <p:extLst>
      <p:ext uri="{BB962C8B-B14F-4D97-AF65-F5344CB8AC3E}">
        <p14:creationId xmlns:p14="http://schemas.microsoft.com/office/powerpoint/2010/main" val="37692419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77EEC13-AFFC-4AFD-A097-2028689CE569}"/>
              </a:ext>
            </a:extLst>
          </p:cNvPr>
          <p:cNvSpPr>
            <a:spLocks noGrp="1"/>
          </p:cNvSpPr>
          <p:nvPr>
            <p:ph type="title"/>
          </p:nvPr>
        </p:nvSpPr>
        <p:spPr>
          <a:xfrm>
            <a:off x="934872" y="982272"/>
            <a:ext cx="3388419" cy="4560970"/>
          </a:xfrm>
        </p:spPr>
        <p:txBody>
          <a:bodyPr>
            <a:normAutofit/>
          </a:bodyPr>
          <a:lstStyle/>
          <a:p>
            <a:r>
              <a:rPr lang="es-PA" sz="4000">
                <a:solidFill>
                  <a:srgbClr val="FFFFFF"/>
                </a:solidFill>
              </a:rPr>
              <a:t>The Problem</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Marcador de contenido 2">
            <a:extLst>
              <a:ext uri="{FF2B5EF4-FFF2-40B4-BE49-F238E27FC236}">
                <a16:creationId xmlns:a16="http://schemas.microsoft.com/office/drawing/2014/main" id="{F0F2EE48-1CB3-465B-940F-42F352AE9BCA}"/>
              </a:ext>
            </a:extLst>
          </p:cNvPr>
          <p:cNvSpPr>
            <a:spLocks noGrp="1"/>
          </p:cNvSpPr>
          <p:nvPr>
            <p:ph idx="1"/>
          </p:nvPr>
        </p:nvSpPr>
        <p:spPr>
          <a:xfrm>
            <a:off x="5221862" y="1719618"/>
            <a:ext cx="5948831" cy="4334629"/>
          </a:xfrm>
        </p:spPr>
        <p:txBody>
          <a:bodyPr anchor="ctr">
            <a:normAutofit/>
          </a:bodyPr>
          <a:lstStyle/>
          <a:p>
            <a:r>
              <a:rPr lang="es-PA" sz="2400" dirty="0">
                <a:solidFill>
                  <a:srgbClr val="FEFFFF"/>
                </a:solidFill>
              </a:rPr>
              <a:t>Panamá City </a:t>
            </a:r>
            <a:r>
              <a:rPr lang="es-PA" sz="2400" dirty="0" err="1">
                <a:solidFill>
                  <a:srgbClr val="FEFFFF"/>
                </a:solidFill>
              </a:rPr>
              <a:t>is</a:t>
            </a:r>
            <a:r>
              <a:rPr lang="es-PA" sz="2400" dirty="0">
                <a:solidFill>
                  <a:srgbClr val="FEFFFF"/>
                </a:solidFill>
              </a:rPr>
              <a:t> </a:t>
            </a:r>
            <a:r>
              <a:rPr lang="es-PA" sz="2400" dirty="0" err="1">
                <a:solidFill>
                  <a:srgbClr val="FEFFFF"/>
                </a:solidFill>
              </a:rPr>
              <a:t>known</a:t>
            </a:r>
            <a:r>
              <a:rPr lang="es-PA" sz="2400" dirty="0">
                <a:solidFill>
                  <a:srgbClr val="FEFFFF"/>
                </a:solidFill>
              </a:rPr>
              <a:t> </a:t>
            </a:r>
            <a:r>
              <a:rPr lang="es-PA" sz="2400" dirty="0" err="1">
                <a:solidFill>
                  <a:srgbClr val="FEFFFF"/>
                </a:solidFill>
              </a:rPr>
              <a:t>for</a:t>
            </a:r>
            <a:r>
              <a:rPr lang="es-PA" sz="2400" dirty="0">
                <a:solidFill>
                  <a:srgbClr val="FEFFFF"/>
                </a:solidFill>
              </a:rPr>
              <a:t> </a:t>
            </a:r>
            <a:r>
              <a:rPr lang="es-PA" sz="2400" dirty="0" err="1">
                <a:solidFill>
                  <a:srgbClr val="FEFFFF"/>
                </a:solidFill>
              </a:rPr>
              <a:t>its</a:t>
            </a:r>
            <a:r>
              <a:rPr lang="es-PA" sz="2400" dirty="0">
                <a:solidFill>
                  <a:srgbClr val="FEFFFF"/>
                </a:solidFill>
              </a:rPr>
              <a:t> </a:t>
            </a:r>
            <a:r>
              <a:rPr lang="es-PA" sz="2400" dirty="0" err="1">
                <a:solidFill>
                  <a:srgbClr val="FEFFFF"/>
                </a:solidFill>
              </a:rPr>
              <a:t>developed</a:t>
            </a:r>
            <a:r>
              <a:rPr lang="es-PA" sz="2400" dirty="0">
                <a:solidFill>
                  <a:srgbClr val="FEFFFF"/>
                </a:solidFill>
              </a:rPr>
              <a:t> </a:t>
            </a:r>
            <a:r>
              <a:rPr lang="es-PA" sz="2400" dirty="0" err="1">
                <a:solidFill>
                  <a:srgbClr val="FEFFFF"/>
                </a:solidFill>
              </a:rPr>
              <a:t>banking</a:t>
            </a:r>
            <a:r>
              <a:rPr lang="es-PA" sz="2400" dirty="0">
                <a:solidFill>
                  <a:srgbClr val="FEFFFF"/>
                </a:solidFill>
              </a:rPr>
              <a:t> sector</a:t>
            </a:r>
          </a:p>
          <a:p>
            <a:r>
              <a:rPr lang="es-PA" sz="2400" dirty="0" err="1">
                <a:solidFill>
                  <a:srgbClr val="FEFFFF"/>
                </a:solidFill>
              </a:rPr>
              <a:t>How</a:t>
            </a:r>
            <a:r>
              <a:rPr lang="es-PA" sz="2400" dirty="0">
                <a:solidFill>
                  <a:srgbClr val="FEFFFF"/>
                </a:solidFill>
              </a:rPr>
              <a:t> </a:t>
            </a:r>
            <a:r>
              <a:rPr lang="es-PA" sz="2400" dirty="0" err="1">
                <a:solidFill>
                  <a:srgbClr val="FEFFFF"/>
                </a:solidFill>
              </a:rPr>
              <a:t>could</a:t>
            </a:r>
            <a:r>
              <a:rPr lang="es-PA" sz="2400" dirty="0">
                <a:solidFill>
                  <a:srgbClr val="FEFFFF"/>
                </a:solidFill>
              </a:rPr>
              <a:t> </a:t>
            </a:r>
            <a:r>
              <a:rPr lang="es-PA" sz="2400" dirty="0" err="1">
                <a:solidFill>
                  <a:srgbClr val="FEFFFF"/>
                </a:solidFill>
              </a:rPr>
              <a:t>we</a:t>
            </a:r>
            <a:r>
              <a:rPr lang="es-PA" sz="2400" dirty="0">
                <a:solidFill>
                  <a:srgbClr val="FEFFFF"/>
                </a:solidFill>
              </a:rPr>
              <a:t> </a:t>
            </a:r>
            <a:r>
              <a:rPr lang="es-PA" sz="2400" dirty="0" err="1">
                <a:solidFill>
                  <a:srgbClr val="FEFFFF"/>
                </a:solidFill>
              </a:rPr>
              <a:t>partition</a:t>
            </a:r>
            <a:r>
              <a:rPr lang="es-PA" sz="2400" dirty="0">
                <a:solidFill>
                  <a:srgbClr val="FEFFFF"/>
                </a:solidFill>
              </a:rPr>
              <a:t> </a:t>
            </a:r>
            <a:r>
              <a:rPr lang="es-PA" sz="2400" dirty="0" err="1">
                <a:solidFill>
                  <a:srgbClr val="FEFFFF"/>
                </a:solidFill>
              </a:rPr>
              <a:t>this</a:t>
            </a:r>
            <a:r>
              <a:rPr lang="es-PA" sz="2400" dirty="0">
                <a:solidFill>
                  <a:srgbClr val="FEFFFF"/>
                </a:solidFill>
              </a:rPr>
              <a:t> sector </a:t>
            </a:r>
            <a:r>
              <a:rPr lang="es-PA" sz="2400" dirty="0" err="1">
                <a:solidFill>
                  <a:srgbClr val="FEFFFF"/>
                </a:solidFill>
              </a:rPr>
              <a:t>into</a:t>
            </a:r>
            <a:r>
              <a:rPr lang="es-PA" sz="2400" dirty="0">
                <a:solidFill>
                  <a:srgbClr val="FEFFFF"/>
                </a:solidFill>
              </a:rPr>
              <a:t> </a:t>
            </a:r>
            <a:r>
              <a:rPr lang="es-PA" sz="2400" dirty="0" err="1">
                <a:solidFill>
                  <a:srgbClr val="FEFFFF"/>
                </a:solidFill>
              </a:rPr>
              <a:t>understandable</a:t>
            </a:r>
            <a:r>
              <a:rPr lang="es-PA" sz="2400" dirty="0">
                <a:solidFill>
                  <a:srgbClr val="FEFFFF"/>
                </a:solidFill>
              </a:rPr>
              <a:t> </a:t>
            </a:r>
            <a:r>
              <a:rPr lang="es-PA" sz="2400" dirty="0" err="1">
                <a:solidFill>
                  <a:srgbClr val="FEFFFF"/>
                </a:solidFill>
              </a:rPr>
              <a:t>clusters</a:t>
            </a:r>
            <a:r>
              <a:rPr lang="es-PA" sz="2400" dirty="0">
                <a:solidFill>
                  <a:srgbClr val="FEFFFF"/>
                </a:solidFill>
              </a:rPr>
              <a:t> </a:t>
            </a:r>
            <a:r>
              <a:rPr lang="es-PA" sz="2400" dirty="0" err="1">
                <a:solidFill>
                  <a:srgbClr val="FEFFFF"/>
                </a:solidFill>
              </a:rPr>
              <a:t>that</a:t>
            </a:r>
            <a:r>
              <a:rPr lang="es-PA" sz="2400" dirty="0">
                <a:solidFill>
                  <a:srgbClr val="FEFFFF"/>
                </a:solidFill>
              </a:rPr>
              <a:t> </a:t>
            </a:r>
            <a:r>
              <a:rPr lang="es-PA" sz="2400" dirty="0" err="1">
                <a:solidFill>
                  <a:srgbClr val="FEFFFF"/>
                </a:solidFill>
              </a:rPr>
              <a:t>give</a:t>
            </a:r>
            <a:r>
              <a:rPr lang="es-PA" sz="2400" dirty="0">
                <a:solidFill>
                  <a:srgbClr val="FEFFFF"/>
                </a:solidFill>
              </a:rPr>
              <a:t> </a:t>
            </a:r>
            <a:r>
              <a:rPr lang="es-PA" sz="2400" dirty="0" err="1">
                <a:solidFill>
                  <a:srgbClr val="FEFFFF"/>
                </a:solidFill>
              </a:rPr>
              <a:t>us</a:t>
            </a:r>
            <a:r>
              <a:rPr lang="es-PA" sz="2400" dirty="0">
                <a:solidFill>
                  <a:srgbClr val="FEFFFF"/>
                </a:solidFill>
              </a:rPr>
              <a:t> </a:t>
            </a:r>
            <a:r>
              <a:rPr lang="es-PA" sz="2400" dirty="0" err="1">
                <a:solidFill>
                  <a:srgbClr val="FEFFFF"/>
                </a:solidFill>
              </a:rPr>
              <a:t>business</a:t>
            </a:r>
            <a:r>
              <a:rPr lang="es-PA" sz="2400" dirty="0">
                <a:solidFill>
                  <a:srgbClr val="FEFFFF"/>
                </a:solidFill>
              </a:rPr>
              <a:t> </a:t>
            </a:r>
            <a:r>
              <a:rPr lang="es-PA" sz="2400" dirty="0" err="1">
                <a:solidFill>
                  <a:srgbClr val="FEFFFF"/>
                </a:solidFill>
              </a:rPr>
              <a:t>insight</a:t>
            </a:r>
            <a:r>
              <a:rPr lang="es-PA" sz="2400" dirty="0">
                <a:solidFill>
                  <a:srgbClr val="FEFFFF"/>
                </a:solidFill>
              </a:rPr>
              <a:t> and </a:t>
            </a:r>
            <a:r>
              <a:rPr lang="es-PA" sz="2400" dirty="0" err="1">
                <a:solidFill>
                  <a:srgbClr val="FEFFFF"/>
                </a:solidFill>
              </a:rPr>
              <a:t>could</a:t>
            </a:r>
            <a:r>
              <a:rPr lang="es-PA" sz="2400" dirty="0">
                <a:solidFill>
                  <a:srgbClr val="FEFFFF"/>
                </a:solidFill>
              </a:rPr>
              <a:t> </a:t>
            </a:r>
            <a:r>
              <a:rPr lang="es-PA" sz="2400" dirty="0" err="1">
                <a:solidFill>
                  <a:srgbClr val="FEFFFF"/>
                </a:solidFill>
              </a:rPr>
              <a:t>also</a:t>
            </a:r>
            <a:r>
              <a:rPr lang="es-PA" sz="2400" dirty="0">
                <a:solidFill>
                  <a:srgbClr val="FEFFFF"/>
                </a:solidFill>
              </a:rPr>
              <a:t> </a:t>
            </a:r>
            <a:r>
              <a:rPr lang="es-PA" sz="2400" dirty="0" err="1">
                <a:solidFill>
                  <a:srgbClr val="FEFFFF"/>
                </a:solidFill>
              </a:rPr>
              <a:t>inform</a:t>
            </a:r>
            <a:r>
              <a:rPr lang="es-PA" sz="2400" dirty="0">
                <a:solidFill>
                  <a:srgbClr val="FEFFFF"/>
                </a:solidFill>
              </a:rPr>
              <a:t> </a:t>
            </a:r>
            <a:r>
              <a:rPr lang="es-PA" sz="2400" dirty="0" err="1">
                <a:solidFill>
                  <a:srgbClr val="FEFFFF"/>
                </a:solidFill>
              </a:rPr>
              <a:t>decisions</a:t>
            </a:r>
            <a:r>
              <a:rPr lang="es-PA" sz="2400" dirty="0">
                <a:solidFill>
                  <a:srgbClr val="FEFFFF"/>
                </a:solidFill>
              </a:rPr>
              <a:t> </a:t>
            </a:r>
            <a:r>
              <a:rPr lang="es-PA" sz="2400" dirty="0" err="1">
                <a:solidFill>
                  <a:srgbClr val="FEFFFF"/>
                </a:solidFill>
              </a:rPr>
              <a:t>regarding</a:t>
            </a:r>
            <a:r>
              <a:rPr lang="es-PA" sz="2400" dirty="0">
                <a:solidFill>
                  <a:srgbClr val="FEFFFF"/>
                </a:solidFill>
              </a:rPr>
              <a:t> </a:t>
            </a:r>
            <a:r>
              <a:rPr lang="es-PA" sz="2400" dirty="0" err="1">
                <a:solidFill>
                  <a:srgbClr val="FEFFFF"/>
                </a:solidFill>
              </a:rPr>
              <a:t>the</a:t>
            </a:r>
            <a:r>
              <a:rPr lang="es-PA" sz="2400" dirty="0">
                <a:solidFill>
                  <a:srgbClr val="FEFFFF"/>
                </a:solidFill>
              </a:rPr>
              <a:t> </a:t>
            </a:r>
            <a:r>
              <a:rPr lang="es-PA" sz="2400" dirty="0" err="1">
                <a:solidFill>
                  <a:srgbClr val="FEFFFF"/>
                </a:solidFill>
              </a:rPr>
              <a:t>opening</a:t>
            </a:r>
            <a:r>
              <a:rPr lang="es-PA" sz="2400" dirty="0">
                <a:solidFill>
                  <a:srgbClr val="FEFFFF"/>
                </a:solidFill>
              </a:rPr>
              <a:t> </a:t>
            </a:r>
            <a:r>
              <a:rPr lang="es-PA" sz="2400" dirty="0" err="1">
                <a:solidFill>
                  <a:srgbClr val="FEFFFF"/>
                </a:solidFill>
              </a:rPr>
              <a:t>of</a:t>
            </a:r>
            <a:r>
              <a:rPr lang="es-PA" sz="2400" dirty="0">
                <a:solidFill>
                  <a:srgbClr val="FEFFFF"/>
                </a:solidFill>
              </a:rPr>
              <a:t> new </a:t>
            </a:r>
            <a:r>
              <a:rPr lang="es-PA" sz="2400" dirty="0" err="1">
                <a:solidFill>
                  <a:srgbClr val="FEFFFF"/>
                </a:solidFill>
              </a:rPr>
              <a:t>branches</a:t>
            </a:r>
            <a:r>
              <a:rPr lang="es-PA" sz="2400" dirty="0">
                <a:solidFill>
                  <a:srgbClr val="FEFFFF"/>
                </a:solidFill>
              </a:rPr>
              <a:t>?</a:t>
            </a:r>
          </a:p>
        </p:txBody>
      </p:sp>
    </p:spTree>
    <p:extLst>
      <p:ext uri="{BB962C8B-B14F-4D97-AF65-F5344CB8AC3E}">
        <p14:creationId xmlns:p14="http://schemas.microsoft.com/office/powerpoint/2010/main" val="200067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3B04539-440A-494C-96CB-02D5C29DAE87}"/>
              </a:ext>
            </a:extLst>
          </p:cNvPr>
          <p:cNvPicPr>
            <a:picLocks noGrp="1"/>
          </p:cNvPicPr>
          <p:nvPr>
            <p:ph idx="1"/>
          </p:nvPr>
        </p:nvPicPr>
        <p:blipFill rotWithShape="1">
          <a:blip r:embed="rId2"/>
          <a:srcRect t="5063"/>
          <a:stretch/>
        </p:blipFill>
        <p:spPr>
          <a:xfrm>
            <a:off x="20" y="10"/>
            <a:ext cx="12191980" cy="6857990"/>
          </a:xfrm>
          <a:prstGeom prst="rect">
            <a:avLst/>
          </a:prstGeom>
        </p:spPr>
      </p:pic>
      <p:sp>
        <p:nvSpPr>
          <p:cNvPr id="3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54DF6C9E-80F4-4B21-9277-D1ABBA81A1A7}"/>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Banks around Panamá City</a:t>
            </a:r>
          </a:p>
        </p:txBody>
      </p:sp>
      <p:cxnSp>
        <p:nvCxnSpPr>
          <p:cNvPr id="38"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0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BFF3349-5ABD-44DF-B77A-81BCDDCEA833}"/>
              </a:ext>
            </a:extLst>
          </p:cNvPr>
          <p:cNvPicPr/>
          <p:nvPr/>
        </p:nvPicPr>
        <p:blipFill rotWithShape="1">
          <a:blip r:embed="rId2"/>
          <a:srcRect r="8086"/>
          <a:stretch/>
        </p:blipFill>
        <p:spPr>
          <a:xfrm>
            <a:off x="320040" y="320040"/>
            <a:ext cx="11548872" cy="4303462"/>
          </a:xfrm>
          <a:prstGeom prst="rect">
            <a:avLst/>
          </a:prstGeom>
        </p:spPr>
      </p:pic>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EC91DBE-489C-49A0-B100-703FD5ED07AA}"/>
              </a:ext>
            </a:extLst>
          </p:cNvPr>
          <p:cNvSpPr>
            <a:spLocks noGrp="1"/>
          </p:cNvSpPr>
          <p:nvPr>
            <p:ph type="title"/>
          </p:nvPr>
        </p:nvSpPr>
        <p:spPr>
          <a:xfrm>
            <a:off x="841248" y="5009083"/>
            <a:ext cx="2889504" cy="1345997"/>
          </a:xfrm>
        </p:spPr>
        <p:txBody>
          <a:bodyPr anchor="ctr">
            <a:normAutofit/>
          </a:bodyPr>
          <a:lstStyle/>
          <a:p>
            <a:r>
              <a:rPr lang="es-PA" sz="2600">
                <a:solidFill>
                  <a:schemeClr val="bg1"/>
                </a:solidFill>
              </a:rPr>
              <a:t>What should be considered?</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ACA4326-B091-4C42-A6CC-D9BF2A5ABB09}"/>
              </a:ext>
            </a:extLst>
          </p:cNvPr>
          <p:cNvSpPr>
            <a:spLocks noGrp="1"/>
          </p:cNvSpPr>
          <p:nvPr>
            <p:ph idx="1"/>
          </p:nvPr>
        </p:nvSpPr>
        <p:spPr>
          <a:xfrm>
            <a:off x="4379976" y="5009083"/>
            <a:ext cx="6976872" cy="1345997"/>
          </a:xfrm>
        </p:spPr>
        <p:txBody>
          <a:bodyPr anchor="ctr">
            <a:normAutofit/>
          </a:bodyPr>
          <a:lstStyle/>
          <a:p>
            <a:r>
              <a:rPr lang="es-PA" sz="1700">
                <a:solidFill>
                  <a:schemeClr val="bg1"/>
                </a:solidFill>
              </a:rPr>
              <a:t>We will consider 10 types of businesses that may be around a bank</a:t>
            </a:r>
          </a:p>
          <a:p>
            <a:r>
              <a:rPr lang="es-PA" sz="1700">
                <a:solidFill>
                  <a:schemeClr val="bg1"/>
                </a:solidFill>
              </a:rPr>
              <a:t>We Will turn the frequency of that type of businesses into variables.</a:t>
            </a:r>
          </a:p>
          <a:p>
            <a:r>
              <a:rPr lang="es-PA" sz="1700">
                <a:solidFill>
                  <a:schemeClr val="bg1"/>
                </a:solidFill>
              </a:rPr>
              <a:t>These variables are good proxies to how central a location the bank is around and the local wealth.</a:t>
            </a:r>
          </a:p>
        </p:txBody>
      </p:sp>
    </p:spTree>
    <p:extLst>
      <p:ext uri="{BB962C8B-B14F-4D97-AF65-F5344CB8AC3E}">
        <p14:creationId xmlns:p14="http://schemas.microsoft.com/office/powerpoint/2010/main" val="29786256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BDA0D5-0B42-453D-BF1E-567F530E6F9E}"/>
              </a:ext>
            </a:extLst>
          </p:cNvPr>
          <p:cNvSpPr>
            <a:spLocks noGrp="1"/>
          </p:cNvSpPr>
          <p:nvPr>
            <p:ph type="title"/>
          </p:nvPr>
        </p:nvSpPr>
        <p:spPr>
          <a:xfrm>
            <a:off x="649270" y="4615840"/>
            <a:ext cx="3885141" cy="1526741"/>
          </a:xfrm>
        </p:spPr>
        <p:txBody>
          <a:bodyPr>
            <a:normAutofit/>
          </a:bodyPr>
          <a:lstStyle/>
          <a:p>
            <a:pPr algn="r"/>
            <a:r>
              <a:rPr lang="es-PA" sz="3000" dirty="0" err="1">
                <a:solidFill>
                  <a:schemeClr val="bg1"/>
                </a:solidFill>
              </a:rPr>
              <a:t>Results</a:t>
            </a:r>
            <a:endParaRPr lang="es-PA" sz="3000" dirty="0">
              <a:solidFill>
                <a:schemeClr val="bg1"/>
              </a:solidFill>
            </a:endParaRPr>
          </a:p>
        </p:txBody>
      </p:sp>
      <p:pic>
        <p:nvPicPr>
          <p:cNvPr id="5" name="Imagen 4" descr="Interfaz de usuario gráfica, Tabla&#10;&#10;Descripción generada automáticamente">
            <a:extLst>
              <a:ext uri="{FF2B5EF4-FFF2-40B4-BE49-F238E27FC236}">
                <a16:creationId xmlns:a16="http://schemas.microsoft.com/office/drawing/2014/main" id="{F1C1650A-2827-4D58-A88F-C3A974231A19}"/>
              </a:ext>
            </a:extLst>
          </p:cNvPr>
          <p:cNvPicPr/>
          <p:nvPr/>
        </p:nvPicPr>
        <p:blipFill>
          <a:blip r:embed="rId2"/>
          <a:stretch>
            <a:fillRect/>
          </a:stretch>
        </p:blipFill>
        <p:spPr>
          <a:xfrm>
            <a:off x="393308" y="1747946"/>
            <a:ext cx="5559480" cy="959010"/>
          </a:xfrm>
          <a:prstGeom prst="rect">
            <a:avLst/>
          </a:prstGeom>
        </p:spPr>
      </p:pic>
      <p:pic>
        <p:nvPicPr>
          <p:cNvPr id="4" name="Imagen 3" descr="Mapa&#10;&#10;Descripción generada automáticamente">
            <a:extLst>
              <a:ext uri="{FF2B5EF4-FFF2-40B4-BE49-F238E27FC236}">
                <a16:creationId xmlns:a16="http://schemas.microsoft.com/office/drawing/2014/main" id="{8620C05A-3C1D-4E78-893F-550788301042}"/>
              </a:ext>
            </a:extLst>
          </p:cNvPr>
          <p:cNvPicPr/>
          <p:nvPr/>
        </p:nvPicPr>
        <p:blipFill>
          <a:blip r:embed="rId3"/>
          <a:stretch>
            <a:fillRect/>
          </a:stretch>
        </p:blipFill>
        <p:spPr>
          <a:xfrm>
            <a:off x="6251736" y="574380"/>
            <a:ext cx="5546955" cy="3314305"/>
          </a:xfrm>
          <a:prstGeom prst="rect">
            <a:avLst/>
          </a:prstGeom>
        </p:spPr>
      </p:pic>
      <p:cxnSp>
        <p:nvCxnSpPr>
          <p:cNvPr id="28" name="Straight Connector 27">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FBD1985-60B6-429B-BE9E-7B27B85B1CA0}"/>
              </a:ext>
            </a:extLst>
          </p:cNvPr>
          <p:cNvSpPr>
            <a:spLocks noGrp="1"/>
          </p:cNvSpPr>
          <p:nvPr>
            <p:ph idx="1"/>
          </p:nvPr>
        </p:nvSpPr>
        <p:spPr>
          <a:xfrm>
            <a:off x="4945336" y="4615840"/>
            <a:ext cx="6609921" cy="1526741"/>
          </a:xfrm>
        </p:spPr>
        <p:txBody>
          <a:bodyPr anchor="ctr">
            <a:normAutofit/>
          </a:bodyPr>
          <a:lstStyle/>
          <a:p>
            <a:r>
              <a:rPr lang="es-PA" sz="2200" dirty="0" err="1">
                <a:solidFill>
                  <a:schemeClr val="bg1"/>
                </a:solidFill>
              </a:rPr>
              <a:t>Each</a:t>
            </a:r>
            <a:r>
              <a:rPr lang="es-PA" sz="2200" dirty="0">
                <a:solidFill>
                  <a:schemeClr val="bg1"/>
                </a:solidFill>
              </a:rPr>
              <a:t> </a:t>
            </a:r>
            <a:r>
              <a:rPr lang="es-PA" sz="2200" dirty="0" err="1">
                <a:solidFill>
                  <a:schemeClr val="bg1"/>
                </a:solidFill>
              </a:rPr>
              <a:t>of</a:t>
            </a:r>
            <a:r>
              <a:rPr lang="es-PA" sz="2200" dirty="0">
                <a:solidFill>
                  <a:schemeClr val="bg1"/>
                </a:solidFill>
              </a:rPr>
              <a:t> </a:t>
            </a:r>
            <a:r>
              <a:rPr lang="es-PA" sz="2200" dirty="0" err="1">
                <a:solidFill>
                  <a:schemeClr val="bg1"/>
                </a:solidFill>
              </a:rPr>
              <a:t>these</a:t>
            </a:r>
            <a:r>
              <a:rPr lang="es-PA" sz="2200" dirty="0">
                <a:solidFill>
                  <a:schemeClr val="bg1"/>
                </a:solidFill>
              </a:rPr>
              <a:t> </a:t>
            </a:r>
            <a:r>
              <a:rPr lang="es-PA" sz="2200" dirty="0" err="1">
                <a:solidFill>
                  <a:schemeClr val="bg1"/>
                </a:solidFill>
              </a:rPr>
              <a:t>clusters</a:t>
            </a:r>
            <a:r>
              <a:rPr lang="es-PA" sz="2200" dirty="0">
                <a:solidFill>
                  <a:schemeClr val="bg1"/>
                </a:solidFill>
              </a:rPr>
              <a:t> has a </a:t>
            </a:r>
            <a:r>
              <a:rPr lang="es-PA" sz="2200" dirty="0" err="1">
                <a:solidFill>
                  <a:schemeClr val="bg1"/>
                </a:solidFill>
              </a:rPr>
              <a:t>clear</a:t>
            </a:r>
            <a:r>
              <a:rPr lang="es-PA" sz="2200" dirty="0">
                <a:solidFill>
                  <a:schemeClr val="bg1"/>
                </a:solidFill>
              </a:rPr>
              <a:t> </a:t>
            </a:r>
            <a:r>
              <a:rPr lang="es-PA" sz="2200" dirty="0" err="1">
                <a:solidFill>
                  <a:schemeClr val="bg1"/>
                </a:solidFill>
              </a:rPr>
              <a:t>business</a:t>
            </a:r>
            <a:r>
              <a:rPr lang="es-PA" sz="2200" dirty="0">
                <a:solidFill>
                  <a:schemeClr val="bg1"/>
                </a:solidFill>
              </a:rPr>
              <a:t> </a:t>
            </a:r>
            <a:r>
              <a:rPr lang="es-PA" sz="2200" dirty="0" err="1">
                <a:solidFill>
                  <a:schemeClr val="bg1"/>
                </a:solidFill>
              </a:rPr>
              <a:t>sense</a:t>
            </a:r>
            <a:r>
              <a:rPr lang="es-PA" sz="2200" dirty="0">
                <a:solidFill>
                  <a:schemeClr val="bg1"/>
                </a:solidFill>
              </a:rPr>
              <a:t>.</a:t>
            </a:r>
          </a:p>
        </p:txBody>
      </p:sp>
    </p:spTree>
    <p:extLst>
      <p:ext uri="{BB962C8B-B14F-4D97-AF65-F5344CB8AC3E}">
        <p14:creationId xmlns:p14="http://schemas.microsoft.com/office/powerpoint/2010/main" val="111167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8E8B3521-F804-4556-ABB7-18A5C52DF940}"/>
              </a:ext>
            </a:extLst>
          </p:cNvPr>
          <p:cNvSpPr>
            <a:spLocks noGrp="1"/>
          </p:cNvSpPr>
          <p:nvPr>
            <p:ph type="title"/>
          </p:nvPr>
        </p:nvSpPr>
        <p:spPr>
          <a:xfrm>
            <a:off x="958506" y="800392"/>
            <a:ext cx="10264697" cy="1212102"/>
          </a:xfrm>
        </p:spPr>
        <p:txBody>
          <a:bodyPr>
            <a:normAutofit/>
          </a:bodyPr>
          <a:lstStyle/>
          <a:p>
            <a:r>
              <a:rPr lang="es-PA" sz="4000">
                <a:solidFill>
                  <a:srgbClr val="FFFFFF"/>
                </a:solidFill>
              </a:rPr>
              <a:t>Results - Clusters</a:t>
            </a:r>
          </a:p>
        </p:txBody>
      </p:sp>
      <p:sp>
        <p:nvSpPr>
          <p:cNvPr id="3" name="Marcador de contenido 2">
            <a:extLst>
              <a:ext uri="{FF2B5EF4-FFF2-40B4-BE49-F238E27FC236}">
                <a16:creationId xmlns:a16="http://schemas.microsoft.com/office/drawing/2014/main" id="{A431E79E-2D45-4DD7-B577-F3DF9559B8BE}"/>
              </a:ext>
            </a:extLst>
          </p:cNvPr>
          <p:cNvSpPr>
            <a:spLocks noGrp="1"/>
          </p:cNvSpPr>
          <p:nvPr>
            <p:ph idx="1"/>
          </p:nvPr>
        </p:nvSpPr>
        <p:spPr>
          <a:xfrm>
            <a:off x="1367624" y="2490436"/>
            <a:ext cx="9708995" cy="3567173"/>
          </a:xfrm>
        </p:spPr>
        <p:txBody>
          <a:bodyPr anchor="ctr">
            <a:normAutofit/>
          </a:bodyPr>
          <a:lstStyle/>
          <a:p>
            <a:pPr marL="342900" indent="-342900">
              <a:spcAft>
                <a:spcPts val="800"/>
              </a:spcAft>
              <a:buFont typeface="+mj-lt"/>
              <a:buAutoNum type="arabicParenR"/>
            </a:pPr>
            <a:r>
              <a:rPr lang="en-US" sz="1300">
                <a:effectLst/>
                <a:latin typeface="Tahoma" panose="020B0604030504040204" pitchFamily="34" charset="0"/>
                <a:ea typeface="Calibri" panose="020F0502020204030204" pitchFamily="34" charset="0"/>
                <a:cs typeface="Times New Roman" panose="02020603050405020304" pitchFamily="18" charset="0"/>
              </a:rPr>
              <a:t>These are middle-ground banks. They are located in good strategic locations for bank placement but are not the best areas. A bank should only look to open a branch in one of these sectors if they already have a dominant presence in the area.</a:t>
            </a:r>
            <a:endParaRPr lang="es-PA" sz="13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arenR"/>
            </a:pPr>
            <a:r>
              <a:rPr lang="en-US" sz="1300">
                <a:effectLst/>
                <a:latin typeface="Tahoma" panose="020B0604030504040204" pitchFamily="34" charset="0"/>
                <a:ea typeface="Calibri" panose="020F0502020204030204" pitchFamily="34" charset="0"/>
              </a:rPr>
              <a:t>These are outreach banks. They are placed in below-average locations not necessarily for the benefit that that particular location brings in but to make their customer’s lives a little more convenient. </a:t>
            </a:r>
          </a:p>
          <a:p>
            <a:pPr marL="342900" indent="-342900">
              <a:buFont typeface="+mj-lt"/>
              <a:buAutoNum type="arabicParenR"/>
            </a:pPr>
            <a:r>
              <a:rPr lang="en-US" sz="1300">
                <a:effectLst/>
                <a:latin typeface="Tahoma" panose="020B0604030504040204" pitchFamily="34" charset="0"/>
                <a:ea typeface="Calibri" panose="020F0502020204030204" pitchFamily="34" charset="0"/>
                <a:cs typeface="Times New Roman" panose="02020603050405020304" pitchFamily="18" charset="0"/>
              </a:rPr>
              <a:t>The ultra-connected areas. These are the best placed banks in the whole region with the most access to local business. You can observe in the map that they are just one tiny cluster made of 7 banks in the middle of the city:</a:t>
            </a:r>
            <a:endParaRPr lang="es-PA" sz="13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arenR"/>
            </a:pPr>
            <a:r>
              <a:rPr lang="en-US" sz="1300">
                <a:effectLst/>
                <a:latin typeface="Tahoma" panose="020B0604030504040204" pitchFamily="34" charset="0"/>
                <a:ea typeface="Calibri" panose="020F0502020204030204" pitchFamily="34" charset="0"/>
              </a:rPr>
              <a:t>Banks near stores. If you look at the table you’ll notice that this cluster has every other cluster beat, even the ultra-connected, in the stores category. This category includes many types of stores and this means that these banks are around dense shopping centers with plenty of businesses around them. </a:t>
            </a:r>
            <a:endParaRPr lang="en-US" sz="1300">
              <a:latin typeface="Tahoma" panose="020B0604030504040204" pitchFamily="34" charset="0"/>
              <a:ea typeface="Calibri" panose="020F0502020204030204" pitchFamily="34" charset="0"/>
            </a:endParaRPr>
          </a:p>
          <a:p>
            <a:pPr marL="342900" indent="-342900">
              <a:buFont typeface="+mj-lt"/>
              <a:buAutoNum type="arabicParenR"/>
            </a:pPr>
            <a:r>
              <a:rPr lang="en-US" sz="1300">
                <a:effectLst/>
                <a:latin typeface="Tahoma" panose="020B0604030504040204" pitchFamily="34" charset="0"/>
                <a:ea typeface="Calibri" panose="020F0502020204030204" pitchFamily="34" charset="0"/>
                <a:cs typeface="Times New Roman" panose="02020603050405020304" pitchFamily="18" charset="0"/>
              </a:rPr>
              <a:t>General business banks. If you look at the table, you can notice that this cluster has a higher than average frequency of businesses in almost all categories. Therefore these are banks that are around a very varied selection of businesses. Likely around residential areas.</a:t>
            </a:r>
            <a:endParaRPr lang="es-PA" sz="1300">
              <a:effectLst/>
              <a:latin typeface="Calibri" panose="020F0502020204030204" pitchFamily="34" charset="0"/>
              <a:ea typeface="Calibri" panose="020F0502020204030204" pitchFamily="34" charset="0"/>
              <a:cs typeface="Times New Roman" panose="02020603050405020304" pitchFamily="18" charset="0"/>
            </a:endParaRPr>
          </a:p>
          <a:p>
            <a:endParaRPr lang="es-PA" sz="1300"/>
          </a:p>
        </p:txBody>
      </p:sp>
    </p:spTree>
    <p:extLst>
      <p:ext uri="{BB962C8B-B14F-4D97-AF65-F5344CB8AC3E}">
        <p14:creationId xmlns:p14="http://schemas.microsoft.com/office/powerpoint/2010/main" val="6935171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Panorámica</PresentationFormat>
  <Paragraphs>18</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Tahoma</vt:lpstr>
      <vt:lpstr>Tema de Office</vt:lpstr>
      <vt:lpstr>Clustering Banks around Panamá City</vt:lpstr>
      <vt:lpstr>The Problem</vt:lpstr>
      <vt:lpstr>Banks around Panamá City</vt:lpstr>
      <vt:lpstr>What should be considered?</vt:lpstr>
      <vt:lpstr>Results</vt:lpstr>
      <vt:lpstr>Results - Clusters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Banks around Panamá City</dc:title>
  <dc:creator>leocasgaming@gmail.com</dc:creator>
  <cp:lastModifiedBy>leocasgaming@gmail.com</cp:lastModifiedBy>
  <cp:revision>1</cp:revision>
  <dcterms:created xsi:type="dcterms:W3CDTF">2020-11-23T02:01:07Z</dcterms:created>
  <dcterms:modified xsi:type="dcterms:W3CDTF">2020-11-23T02:01:28Z</dcterms:modified>
</cp:coreProperties>
</file>